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8BFA-2A72-4473-86B4-500FBB67A52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024-F918-40B5-853F-439E055B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8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8BFA-2A72-4473-86B4-500FBB67A52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024-F918-40B5-853F-439E055B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5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8BFA-2A72-4473-86B4-500FBB67A52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024-F918-40B5-853F-439E055B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8BFA-2A72-4473-86B4-500FBB67A52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024-F918-40B5-853F-439E055B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7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8BFA-2A72-4473-86B4-500FBB67A52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024-F918-40B5-853F-439E055B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3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8BFA-2A72-4473-86B4-500FBB67A52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024-F918-40B5-853F-439E055B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9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8BFA-2A72-4473-86B4-500FBB67A52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024-F918-40B5-853F-439E055B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6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8BFA-2A72-4473-86B4-500FBB67A52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024-F918-40B5-853F-439E055B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5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8BFA-2A72-4473-86B4-500FBB67A52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024-F918-40B5-853F-439E055B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8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8BFA-2A72-4473-86B4-500FBB67A52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024-F918-40B5-853F-439E055B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7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8BFA-2A72-4473-86B4-500FBB67A52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024-F918-40B5-853F-439E055B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5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28BFA-2A72-4473-86B4-500FBB67A52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EE024-F918-40B5-853F-439E055B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Cryptographic hash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0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 </a:t>
            </a:r>
            <a:r>
              <a:rPr lang="en-US" dirty="0" err="1" smtClean="0"/>
              <a:t>definitionm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 (hash function). A function takes as input an arbitrarily long document D and return a short bit string H:</a:t>
            </a:r>
          </a:p>
          <a:p>
            <a:r>
              <a:rPr lang="en-US" dirty="0" smtClean="0"/>
              <a:t>Computation of Hash(D) should be fast and </a:t>
            </a:r>
            <a:r>
              <a:rPr lang="en-US" dirty="0" smtClean="0">
                <a:solidFill>
                  <a:srgbClr val="FF0000"/>
                </a:solidFill>
              </a:rPr>
              <a:t>easy: H = Hash(D)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Inversion of </a:t>
            </a:r>
            <a:r>
              <a:rPr lang="en-US" dirty="0" smtClean="0">
                <a:solidFill>
                  <a:srgbClr val="FF0000"/>
                </a:solidFill>
              </a:rPr>
              <a:t>Hash</a:t>
            </a:r>
            <a:r>
              <a:rPr lang="en-US" baseline="30000" dirty="0" smtClean="0">
                <a:solidFill>
                  <a:srgbClr val="FF0000"/>
                </a:solidFill>
              </a:rPr>
              <a:t>-1</a:t>
            </a:r>
            <a:r>
              <a:rPr lang="en-US" dirty="0" smtClean="0">
                <a:solidFill>
                  <a:srgbClr val="FF0000"/>
                </a:solidFill>
              </a:rPr>
              <a:t>(H) should be difficult</a:t>
            </a:r>
            <a:r>
              <a:rPr lang="en-US" dirty="0" smtClean="0"/>
              <a:t>: given H = Hash(D), it’s difficult to find D.</a:t>
            </a:r>
          </a:p>
          <a:p>
            <a:r>
              <a:rPr lang="en-US" dirty="0" smtClean="0"/>
              <a:t>Hash be </a:t>
            </a:r>
            <a:r>
              <a:rPr lang="en-US" dirty="0" smtClean="0">
                <a:solidFill>
                  <a:srgbClr val="FF0000"/>
                </a:solidFill>
              </a:rPr>
              <a:t>collision resistant</a:t>
            </a:r>
            <a:r>
              <a:rPr lang="en-US" dirty="0" smtClean="0"/>
              <a:t>: it is difficult to find two documents D1, D2 whose H(D1)=H(D2).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7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a mixing algorithm M that transforms a bit string of length n and into another bit string of length n;</a:t>
            </a:r>
          </a:p>
          <a:p>
            <a:r>
              <a:rPr lang="en-US" dirty="0" smtClean="0"/>
              <a:t>Breaking a long document D into blocks;</a:t>
            </a:r>
          </a:p>
          <a:p>
            <a:r>
              <a:rPr lang="en-US" dirty="0" smtClean="0"/>
              <a:t>Successively using M to combine each block with the previously processed material.</a:t>
            </a:r>
          </a:p>
          <a:p>
            <a:pPr marL="0" indent="0" algn="ctr">
              <a:buNone/>
            </a:pPr>
            <a:r>
              <a:rPr lang="en-US" dirty="0" smtClean="0"/>
              <a:t>D = D1 || D2 ||…|| </a:t>
            </a:r>
            <a:r>
              <a:rPr lang="en-US" dirty="0" err="1" smtClean="0"/>
              <a:t>Dk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H0 = initial bit string</a:t>
            </a:r>
          </a:p>
          <a:p>
            <a:pPr marL="0" indent="0" algn="ctr"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i</a:t>
            </a:r>
            <a:r>
              <a:rPr lang="en-US" dirty="0" smtClean="0"/>
              <a:t> = H</a:t>
            </a:r>
            <a:r>
              <a:rPr lang="en-US" baseline="-25000" dirty="0" smtClean="0"/>
              <a:t>i-1</a:t>
            </a:r>
            <a:r>
              <a:rPr lang="en-US" dirty="0" smtClean="0"/>
              <a:t> </a:t>
            </a:r>
            <a:r>
              <a:rPr lang="en-US" dirty="0" err="1" smtClean="0"/>
              <a:t>XoR</a:t>
            </a:r>
            <a:r>
              <a:rPr lang="en-US" dirty="0" smtClean="0"/>
              <a:t> M(Di), 1 </a:t>
            </a:r>
            <a:r>
              <a:rPr lang="en-US" dirty="0" smtClean="0">
                <a:sym typeface="Symbol"/>
              </a:rPr>
              <a:t></a:t>
            </a:r>
            <a:r>
              <a:rPr lang="en-US" dirty="0" err="1" smtClean="0">
                <a:sym typeface="Symbol"/>
              </a:rPr>
              <a:t>ik</a:t>
            </a:r>
            <a:endParaRPr lang="en-US" dirty="0">
              <a:sym typeface="Symbol"/>
            </a:endParaRPr>
          </a:p>
          <a:p>
            <a:pPr marL="0" indent="0" algn="ctr">
              <a:buNone/>
            </a:pPr>
            <a:r>
              <a:rPr lang="en-US" dirty="0" smtClean="0">
                <a:sym typeface="Symbol"/>
              </a:rPr>
              <a:t>H = </a:t>
            </a:r>
            <a:r>
              <a:rPr lang="en-US" dirty="0" err="1" smtClean="0">
                <a:sym typeface="Symbol"/>
              </a:rPr>
              <a:t>H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1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Since </a:t>
            </a:r>
            <a:r>
              <a:rPr lang="en-US" dirty="0" smtClean="0">
                <a:solidFill>
                  <a:srgbClr val="FF0000"/>
                </a:solidFill>
              </a:rPr>
              <a:t>speed is of fundamental importance </a:t>
            </a:r>
            <a:r>
              <a:rPr lang="en-US" dirty="0" smtClean="0"/>
              <a:t>for hashes, one tends to use hashes constructed using ad hoc mixing operations, rather than basing them on hard problems.</a:t>
            </a:r>
          </a:p>
          <a:p>
            <a:r>
              <a:rPr lang="en-US" dirty="0" smtClean="0"/>
              <a:t>The hashes in most widespread use today: MD5 (Message Digest algorithm 5) , SHA (Secure Hash Algorithm).</a:t>
            </a:r>
          </a:p>
          <a:p>
            <a:r>
              <a:rPr lang="en-US" dirty="0" smtClean="0"/>
              <a:t>SHA: SHA-1 (160 bits), SHA-n (n bits: 224, 256, 512). </a:t>
            </a:r>
          </a:p>
          <a:p>
            <a:r>
              <a:rPr lang="en-US" dirty="0" smtClean="0"/>
              <a:t>SHA-n: ~2</a:t>
            </a:r>
            <a:r>
              <a:rPr lang="en-US" baseline="30000" dirty="0" smtClean="0"/>
              <a:t>n</a:t>
            </a:r>
            <a:r>
              <a:rPr lang="en-US" dirty="0" smtClean="0"/>
              <a:t> steps to invert SHA-n, and 2</a:t>
            </a:r>
            <a:r>
              <a:rPr lang="en-US" baseline="30000" dirty="0" smtClean="0"/>
              <a:t>n/2 </a:t>
            </a:r>
            <a:r>
              <a:rPr lang="en-US" dirty="0" smtClean="0"/>
              <a:t>steps to find a collision.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Break D into 512-bit chunks.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Start with 5 initial values h0, …, h4.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LOOP over the 512-bit chunks: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/>
              <a:t>Break a 512 bit chunk into sixteen 32-bit words.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/>
              <a:t>Create a total of eighty 32-bit words w0,…, w79 by rotating the initial words.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/>
              <a:t>LOOP i=0 </a:t>
            </a:r>
            <a:r>
              <a:rPr lang="en-US" sz="2000" dirty="0" smtClean="0">
                <a:sym typeface="Symbol"/>
              </a:rPr>
              <a:t> 79: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000" dirty="0" smtClean="0">
                <a:sym typeface="Symbol"/>
              </a:rPr>
              <a:t>a = h0, b = h1, c = h2, d = h3m e = h4.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000" dirty="0" smtClean="0">
                <a:sym typeface="Symbol"/>
              </a:rPr>
              <a:t>Compute f using </a:t>
            </a:r>
            <a:r>
              <a:rPr lang="en-US" sz="2000" dirty="0" err="1" smtClean="0">
                <a:sym typeface="Symbol"/>
              </a:rPr>
              <a:t>XoR</a:t>
            </a:r>
            <a:r>
              <a:rPr lang="en-US" sz="2000" dirty="0" smtClean="0">
                <a:sym typeface="Symbol"/>
              </a:rPr>
              <a:t> and </a:t>
            </a:r>
            <a:r>
              <a:rPr lang="en-US" sz="2000" dirty="0" err="1" smtClean="0">
                <a:sym typeface="Symbol"/>
              </a:rPr>
              <a:t>AND</a:t>
            </a:r>
            <a:r>
              <a:rPr lang="en-US" sz="2000" dirty="0" smtClean="0">
                <a:sym typeface="Symbol"/>
              </a:rPr>
              <a:t> on a, b, c, d, e.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000" dirty="0" smtClean="0">
                <a:sym typeface="Symbol"/>
              </a:rPr>
              <a:t>Mix a, b, c, d, e by rotating some their bits, permuting them, and add f and </a:t>
            </a:r>
            <a:r>
              <a:rPr lang="en-US" sz="2000" dirty="0" err="1" smtClean="0">
                <a:sym typeface="Symbol"/>
              </a:rPr>
              <a:t>wi</a:t>
            </a:r>
            <a:r>
              <a:rPr lang="en-US" sz="2000" dirty="0" smtClean="0">
                <a:sym typeface="Symbol"/>
              </a:rPr>
              <a:t> to a.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>
                <a:sym typeface="Symbol"/>
              </a:rPr>
              <a:t>h0 = h0+a, h1 = h1+b, h2 = h2+c, h3 = h3+d, h4 = h4+e.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ym typeface="Symbol"/>
              </a:rPr>
              <a:t>Output h0||h1||h2||h3||h4.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926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Random and pseudo- random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Ideally, we would like a device that generates a completely random list of 0’s and 1’s.</a:t>
            </a:r>
          </a:p>
          <a:p>
            <a:r>
              <a:rPr lang="en-US" dirty="0" smtClean="0"/>
              <a:t>Such devices exist (Geiger counter).</a:t>
            </a:r>
          </a:p>
          <a:p>
            <a:r>
              <a:rPr lang="en-US" dirty="0" smtClean="0"/>
              <a:t>Unfortunately, as a practical matter, it’s expensive to build Geiger counter for each computer.</a:t>
            </a:r>
          </a:p>
          <a:p>
            <a:endParaRPr lang="en-US" dirty="0"/>
          </a:p>
          <a:p>
            <a:r>
              <a:rPr lang="en-US" dirty="0" smtClean="0"/>
              <a:t>So we </a:t>
            </a:r>
            <a:r>
              <a:rPr lang="en-US" dirty="0" smtClean="0">
                <a:solidFill>
                  <a:srgbClr val="FF0000"/>
                </a:solidFill>
              </a:rPr>
              <a:t>can just generate pseudo-random </a:t>
            </a:r>
            <a:r>
              <a:rPr lang="en-US" dirty="0" smtClean="0"/>
              <a:t>numbers.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9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Pseudorandom number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PRNG is a function of two variable F(X, Y).</a:t>
            </a:r>
          </a:p>
          <a:p>
            <a:r>
              <a:rPr lang="en-US" dirty="0" smtClean="0"/>
              <a:t>In order to get started, </a:t>
            </a:r>
            <a:r>
              <a:rPr lang="en-US" dirty="0" smtClean="0">
                <a:solidFill>
                  <a:srgbClr val="FF0000"/>
                </a:solidFill>
              </a:rPr>
              <a:t>choose a truly seed </a:t>
            </a:r>
            <a:r>
              <a:rPr lang="en-US" dirty="0" smtClean="0"/>
              <a:t>value S (or as random as we can make it).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Compute R0 = F(0, S), R1 = F(1, S),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List R0||R1||… is the (pseudo) random bit string.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1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Cryptographically secure PRNG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PRNG is cryptographically secure if: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Ever knows the first k bit of random bit string, Ever should have no better than 50% change of predicting whether the next bit will be 0 or 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Suppose that Ever can find out the values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t</a:t>
            </a:r>
            <a:r>
              <a:rPr lang="en-US" dirty="0" smtClean="0"/>
              <a:t>, R</a:t>
            </a:r>
            <a:r>
              <a:rPr lang="en-US" baseline="-25000" dirty="0" smtClean="0"/>
              <a:t>t+1</a:t>
            </a:r>
            <a:r>
              <a:rPr lang="en-US" dirty="0" smtClean="0"/>
              <a:t>, … This should not help Ever to determine the earlier par R</a:t>
            </a:r>
            <a:r>
              <a:rPr lang="en-US" baseline="-25000" dirty="0" smtClean="0"/>
              <a:t>0</a:t>
            </a:r>
            <a:r>
              <a:rPr lang="en-US" dirty="0" smtClean="0"/>
              <a:t>, …, R</a:t>
            </a:r>
            <a:r>
              <a:rPr lang="en-US" baseline="-25000" dirty="0" smtClean="0"/>
              <a:t>t-1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9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One can build a PRGN out of Hash by choosing an initial random value S and setting: </a:t>
            </a:r>
            <a:r>
              <a:rPr lang="en-US" dirty="0" err="1" smtClean="0"/>
              <a:t>Ri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Hash</a:t>
            </a:r>
            <a:r>
              <a:rPr lang="en-US" dirty="0" smtClean="0"/>
              <a:t>(i||S).</a:t>
            </a:r>
          </a:p>
          <a:p>
            <a:r>
              <a:rPr lang="en-US" dirty="0" smtClean="0"/>
              <a:t>One con build a PRGN from a </a:t>
            </a:r>
            <a:r>
              <a:rPr lang="en-US" dirty="0" smtClean="0">
                <a:solidFill>
                  <a:srgbClr val="FF0000"/>
                </a:solidFill>
              </a:rPr>
              <a:t>A/symmetric</a:t>
            </a:r>
            <a:r>
              <a:rPr lang="en-US" dirty="0" smtClean="0"/>
              <a:t> cryptosystem E</a:t>
            </a:r>
            <a:r>
              <a:rPr lang="en-US" baseline="-25000" dirty="0" smtClean="0"/>
              <a:t>K</a:t>
            </a:r>
            <a:r>
              <a:rPr lang="en-US" dirty="0" smtClean="0"/>
              <a:t>, for example RSA, AES: R=E</a:t>
            </a:r>
            <a:r>
              <a:rPr lang="en-US" baseline="-25000" dirty="0" smtClean="0"/>
              <a:t>K</a:t>
            </a:r>
            <a:r>
              <a:rPr lang="en-US" dirty="0" smtClean="0"/>
              <a:t>(C </a:t>
            </a:r>
            <a:r>
              <a:rPr lang="en-US" dirty="0" err="1" smtClean="0"/>
              <a:t>XoR</a:t>
            </a:r>
            <a:r>
              <a:rPr lang="en-US" dirty="0" smtClean="0"/>
              <a:t> S), where X=E</a:t>
            </a:r>
            <a:r>
              <a:rPr lang="en-US" baseline="-25000" dirty="0" smtClean="0"/>
              <a:t>K</a:t>
            </a:r>
            <a:r>
              <a:rPr lang="en-US" dirty="0" smtClean="0"/>
              <a:t>(D) and D: computer time.</a:t>
            </a:r>
          </a:p>
          <a:p>
            <a:endParaRPr lang="en-US" dirty="0"/>
          </a:p>
          <a:p>
            <a:r>
              <a:rPr lang="en-US" dirty="0" smtClean="0"/>
              <a:t>MAC (Message Authentication Code): M=M0||M1||… </a:t>
            </a:r>
            <a:r>
              <a:rPr lang="en-US" dirty="0" smtClean="0">
                <a:sym typeface="Symbol"/>
              </a:rPr>
              <a:t> MAC(M): </a:t>
            </a:r>
            <a:r>
              <a:rPr lang="en-US" dirty="0" err="1" smtClean="0">
                <a:sym typeface="Symbol"/>
              </a:rPr>
              <a:t>Ci</a:t>
            </a:r>
            <a:r>
              <a:rPr lang="en-US" dirty="0" smtClean="0">
                <a:sym typeface="Symbol"/>
              </a:rPr>
              <a:t> = </a:t>
            </a:r>
            <a:r>
              <a:rPr lang="en-US" dirty="0" err="1" smtClean="0">
                <a:sym typeface="Symbol"/>
              </a:rPr>
              <a:t>Mi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XoR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Ri</a:t>
            </a:r>
            <a:r>
              <a:rPr lang="en-US" dirty="0" smtClean="0">
                <a:sym typeface="Symbol"/>
              </a:rPr>
              <a:t>, where R0 = Seed.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6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660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Cryptographic hash function</vt:lpstr>
      <vt:lpstr>Hash function definitionm</vt:lpstr>
      <vt:lpstr>Hash function implementation</vt:lpstr>
      <vt:lpstr>Practical hashes</vt:lpstr>
      <vt:lpstr>SHA-1 algorithm</vt:lpstr>
      <vt:lpstr>Random and pseudo- random numbers</vt:lpstr>
      <vt:lpstr>Pseudorandom number generator</vt:lpstr>
      <vt:lpstr>Cryptographically secure PRNG</vt:lpstr>
      <vt:lpstr>Implementation </vt:lpstr>
    </vt:vector>
  </TitlesOfParts>
  <Company>County of Ventura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hash function</dc:title>
  <dc:creator>Simba</dc:creator>
  <cp:lastModifiedBy>Simba</cp:lastModifiedBy>
  <cp:revision>13</cp:revision>
  <dcterms:created xsi:type="dcterms:W3CDTF">2021-10-07T08:51:30Z</dcterms:created>
  <dcterms:modified xsi:type="dcterms:W3CDTF">2021-10-17T02:36:08Z</dcterms:modified>
</cp:coreProperties>
</file>