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-648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F2FC7-4734-444E-B55B-0E83717F3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16B41A-4733-4FEA-9A78-FD0B45F8E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B21525-3E2B-4DB9-ACC9-35E8014F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C1B6-F994-47BF-A90A-DA15A0D543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D2D6D8-9277-48C1-9E39-1761BEAE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1248F1-530D-4051-817E-1BC804AB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840-DD67-4F26-AD13-B364F61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3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3523D-AC20-496D-9678-E72C5D29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734631-0779-498C-A320-FE0123A8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7CA021-258E-434F-8B72-6574C478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C1B6-F994-47BF-A90A-DA15A0D543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8ACC3D-27CD-4D06-B492-4BE4A26A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0C90B6-E2A1-4F06-A313-D3B918D2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840-DD67-4F26-AD13-B364F61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3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2CA9A58-1DDE-4685-ABA5-104481CFD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29D5C12-E988-4EE2-9C87-18BE8B1E0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3B11FE-BCFB-4C92-AE44-0BA6482A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C1B6-F994-47BF-A90A-DA15A0D543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5BB2F5-4BA2-4A16-9ACA-B0FBEA76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73B7D8-4C96-45A6-A6B9-81C3A80F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840-DD67-4F26-AD13-B364F61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6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E990C-6AFF-4D15-AB89-6DA520D5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D0CE51-0023-40A6-B80B-37D27716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573F49-0873-45B5-AEB6-D883BA53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C1B6-F994-47BF-A90A-DA15A0D543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0577F8-FC21-4DFF-AE4C-575D32A7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8AFB0C-C7CB-4577-8415-C8856479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840-DD67-4F26-AD13-B364F61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1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C91E22-C60D-4CDC-829D-09A39BEA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06C55F-9C16-4498-B664-61180787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0CDACA-0904-439B-80DE-4E34727B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C1B6-F994-47BF-A90A-DA15A0D543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077398-20F3-4CA6-AF38-8E6DF5F6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0C40A7-0442-43EA-A255-0D52B40B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840-DD67-4F26-AD13-B364F61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4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4ED91-7BED-431C-BD77-F4541B78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BB7ACD-811B-45BB-BCE4-D4657EC69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1A3BFF-E576-4341-BF1F-EF26755D5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DDA52B-749C-44CA-8D35-F5380B5F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C1B6-F994-47BF-A90A-DA15A0D543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E4C87E-B6F8-48A8-8883-3B337FD8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AEEE9A-F096-4C1C-B1E4-95632A84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840-DD67-4F26-AD13-B364F61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0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67A70-6E0E-4542-9E60-FF533E20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0F3F1E-BD39-4338-8C19-E9B38909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451E50-4E4C-4A1D-B746-A59987079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D6DA671-5D8B-4300-A394-11AF72697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CF2250-073F-4E78-8A97-5AD08E446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CF785D3-06CB-4096-84D7-761DA9AE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C1B6-F994-47BF-A90A-DA15A0D543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7BFD958-A2AE-4090-A73C-67B216E4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8C2C910-A746-4A87-8958-77940564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840-DD67-4F26-AD13-B364F61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3A2C3-2555-4F7F-BA82-1DD0C51B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C4E3DC-C538-45D1-8ED9-0F06C6B4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C1B6-F994-47BF-A90A-DA15A0D543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150E084-D5BE-4227-9C8F-A38474A9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128D03-E50E-427D-BC07-74402617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840-DD67-4F26-AD13-B364F61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7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9E56528-1F2D-46FA-85E1-8859EEC1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C1B6-F994-47BF-A90A-DA15A0D543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3E82BF1-32A8-4721-A0FA-53A05E57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627DFC6-BFD6-4FA5-8A8C-A795BA01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840-DD67-4F26-AD13-B364F61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6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7A3925-3BDA-41E5-AE8A-D04687CD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F33560-EC3C-4079-ACFF-55E1089F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6C5144-FD1C-489D-9C4E-1F7526AC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FC35FE-9F72-4413-ADF5-CE23A886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C1B6-F994-47BF-A90A-DA15A0D543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9709D9-77B7-4780-AE7B-F487ED70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113BA1-2921-475C-B537-75517B13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840-DD67-4F26-AD13-B364F61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4F3D96-E15A-4B66-BFDE-BA49BC09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55FFD6F-A847-4045-AF06-450F0E301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F30941-9CBE-4C5E-8117-6A09CD175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31CCCD-11DC-49AC-8D6F-318C962D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C1B6-F994-47BF-A90A-DA15A0D543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A35099-C8B9-4E94-9787-9561DFAD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518ADF-728B-49AA-BEEF-D8603BFC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840-DD67-4F26-AD13-B364F61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0F8CD74-20D9-47B0-A348-F4A03EA6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9165BC-E394-4633-8722-96025903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04D0B6-B34A-4C83-A4B5-1600216C1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4C1B6-F994-47BF-A90A-DA15A0D543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6FA6D3-C34F-4CC2-915D-B3EC064D3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761567-2E25-402B-A129-E3E38CE17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45840-DD67-4F26-AD13-B364F61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C04D4-B144-41CA-8AC7-71185464A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DLP-base cryptosystems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A96CD02-5B12-4499-AF46-A3AD77415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Lesson 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87AB2E0-9302-4225-A26B-37DDDB30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473" y="5497196"/>
            <a:ext cx="4537053" cy="10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6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85566-80EF-4163-9ACA-DE654CA0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Discrete Logarithm Problem – DLP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2A8657E-28C8-4791-8D09-685390154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 ∈ ℘</m:t>
                    </m:r>
                  </m:oMath>
                </a14:m>
                <a:r>
                  <a:rPr lang="vi-VN" dirty="0"/>
                  <a:t> is a field with a prime number of elements, finite field.</a:t>
                </a:r>
              </a:p>
              <a:p>
                <a:pPr marL="0" indent="0">
                  <a:buNone/>
                </a:pPr>
                <a:r>
                  <a:rPr lang="vi-VN" b="1" dirty="0"/>
                  <a:t>Proposition</a:t>
                </a:r>
                <a:r>
                  <a:rPr lang="vi-VN" dirty="0"/>
                  <a:t>. Let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 ∈ ℘, ∃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vi-V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∀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vi-V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p>
                      <m:sSupPr>
                        <m:ctrlPr>
                          <a:rPr lang="vi-V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dirty="0"/>
                  <a:t>. g is called a primitive element or a generator.</a:t>
                </a:r>
              </a:p>
              <a:p>
                <a:pPr marL="0" indent="0">
                  <a:buNone/>
                </a:pPr>
                <a:r>
                  <a:rPr lang="vi-VN" b="1" dirty="0"/>
                  <a:t>Definition (DLP). </a:t>
                </a:r>
                <a:r>
                  <a:rPr lang="vi-VN" dirty="0"/>
                  <a:t>Let g be a primitive root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vi-VN" dirty="0"/>
                  <a:t> and let h be a nonzero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vi-VN" dirty="0"/>
                  <a:t>. The DLP is the problem of finding an exponent x such that g</a:t>
                </a:r>
                <a:r>
                  <a:rPr lang="vi-VN" baseline="30000" dirty="0"/>
                  <a:t>x</a:t>
                </a:r>
                <a:r>
                  <a:rPr lang="vi-VN" dirty="0"/>
                  <a:t> </a:t>
                </a:r>
                <a:r>
                  <a:rPr lang="vi-VN" dirty="0">
                    <a:sym typeface="Symbol" panose="05050102010706020507" pitchFamily="18" charset="2"/>
                  </a:rPr>
                  <a:t> h (mod p). 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Remark</a:t>
                </a:r>
                <a:r>
                  <a:rPr lang="en-US" dirty="0">
                    <a:sym typeface="Symbol" panose="05050102010706020507" pitchFamily="18" charset="2"/>
                  </a:rPr>
                  <a:t>. </a:t>
                </a:r>
                <a:r>
                  <a:rPr lang="vi-VN" dirty="0">
                    <a:sym typeface="Symbol" panose="05050102010706020507" pitchFamily="18" charset="2"/>
                  </a:rPr>
                  <a:t>The number x is called the discrete logarithm of h to the base g, denoted x = log</a:t>
                </a:r>
                <a:r>
                  <a:rPr lang="vi-VN" baseline="-25000" dirty="0">
                    <a:sym typeface="Symbol" panose="05050102010706020507" pitchFamily="18" charset="2"/>
                  </a:rPr>
                  <a:t>g</a:t>
                </a:r>
                <a:r>
                  <a:rPr lang="vi-VN" dirty="0">
                    <a:sym typeface="Symbol" panose="05050102010706020507" pitchFamily="18" charset="2"/>
                  </a:rPr>
                  <a:t>(h)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or index,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ind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(h).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A8657E-28C8-4791-8D09-685390154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79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B7BE8-C54E-4D6C-B350-CA9F25E8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Diffie-Hellman key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xmlns="" id="{4EC9D44A-6071-48C1-94E8-364C3417E5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1306761"/>
                  </p:ext>
                </p:extLst>
              </p:nvPr>
            </p:nvGraphicFramePr>
            <p:xfrm>
              <a:off x="838200" y="1825625"/>
              <a:ext cx="10515600" cy="21395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xmlns="" val="245174928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xmlns="" val="169785464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Public Parameter Creation</a:t>
                          </a: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65538574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trusted party chooses and publishes a (large) prime p and an integer g having large prime order in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6812376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Private Computations</a:t>
                          </a: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30838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Alice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Bob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4074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Choose a secret integer a.</a:t>
                          </a:r>
                        </a:p>
                        <a:p>
                          <a:pPr algn="l"/>
                          <a:r>
                            <a:rPr lang="en-US" dirty="0"/>
                            <a:t>Compute A </a:t>
                          </a:r>
                          <a:r>
                            <a:rPr lang="en-US" dirty="0">
                              <a:sym typeface="Symbol" panose="05050102010706020507" pitchFamily="18" charset="2"/>
                            </a:rPr>
                            <a:t> g</a:t>
                          </a:r>
                          <a:r>
                            <a:rPr lang="en-US" baseline="30000" dirty="0">
                              <a:sym typeface="Symbol" panose="05050102010706020507" pitchFamily="18" charset="2"/>
                            </a:rPr>
                            <a:t>a</a:t>
                          </a:r>
                          <a:r>
                            <a:rPr lang="en-US" baseline="0" dirty="0">
                              <a:sym typeface="Symbol" panose="05050102010706020507" pitchFamily="18" charset="2"/>
                            </a:rPr>
                            <a:t> (mod p).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Choose a secret integer b.</a:t>
                          </a:r>
                        </a:p>
                        <a:p>
                          <a:pPr algn="l"/>
                          <a:r>
                            <a:rPr lang="en-US" dirty="0"/>
                            <a:t>Compute B </a:t>
                          </a:r>
                          <a:r>
                            <a:rPr lang="en-US" dirty="0">
                              <a:sym typeface="Symbol" panose="05050102010706020507" pitchFamily="18" charset="2"/>
                            </a:rPr>
                            <a:t> </a:t>
                          </a:r>
                          <a:r>
                            <a:rPr lang="en-US" dirty="0" err="1">
                              <a:sym typeface="Symbol" panose="05050102010706020507" pitchFamily="18" charset="2"/>
                            </a:rPr>
                            <a:t>g</a:t>
                          </a:r>
                          <a:r>
                            <a:rPr lang="en-US" baseline="30000" dirty="0" err="1">
                              <a:sym typeface="Symbol" panose="05050102010706020507" pitchFamily="18" charset="2"/>
                            </a:rPr>
                            <a:t>b</a:t>
                          </a:r>
                          <a:r>
                            <a:rPr lang="en-US" baseline="0" dirty="0">
                              <a:sym typeface="Symbol" panose="05050102010706020507" pitchFamily="18" charset="2"/>
                            </a:rPr>
                            <a:t> (mod p).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754868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EC9D44A-6071-48C1-94E8-364C3417E5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1306761"/>
                  </p:ext>
                </p:extLst>
              </p:nvPr>
            </p:nvGraphicFramePr>
            <p:xfrm>
              <a:off x="838200" y="1825625"/>
              <a:ext cx="10515600" cy="21395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45174928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69785464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Public Parameter Creation</a:t>
                          </a: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538574"/>
                      </a:ext>
                    </a:extLst>
                  </a:tr>
                  <a:tr h="386969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" t="-103125" r="-232" b="-37812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812376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Private Computations</a:t>
                          </a: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0838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Alice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Bob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497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Choose a secret integer a.</a:t>
                          </a:r>
                        </a:p>
                        <a:p>
                          <a:pPr algn="l"/>
                          <a:r>
                            <a:rPr lang="en-US" dirty="0"/>
                            <a:t>Compute A </a:t>
                          </a:r>
                          <a:r>
                            <a:rPr lang="en-US" dirty="0">
                              <a:sym typeface="Symbol" panose="05050102010706020507" pitchFamily="18" charset="2"/>
                            </a:rPr>
                            <a:t> g</a:t>
                          </a:r>
                          <a:r>
                            <a:rPr lang="en-US" baseline="30000" dirty="0">
                              <a:sym typeface="Symbol" panose="05050102010706020507" pitchFamily="18" charset="2"/>
                            </a:rPr>
                            <a:t>a</a:t>
                          </a:r>
                          <a:r>
                            <a:rPr lang="en-US" baseline="0" dirty="0">
                              <a:sym typeface="Symbol" panose="05050102010706020507" pitchFamily="18" charset="2"/>
                            </a:rPr>
                            <a:t> (mod p).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Choose a secret integer b.</a:t>
                          </a:r>
                        </a:p>
                        <a:p>
                          <a:pPr algn="l"/>
                          <a:r>
                            <a:rPr lang="en-US" dirty="0"/>
                            <a:t>Compute B </a:t>
                          </a:r>
                          <a:r>
                            <a:rPr lang="en-US" dirty="0">
                              <a:sym typeface="Symbol" panose="05050102010706020507" pitchFamily="18" charset="2"/>
                            </a:rPr>
                            <a:t> </a:t>
                          </a:r>
                          <a:r>
                            <a:rPr lang="en-US" dirty="0" err="1">
                              <a:sym typeface="Symbol" panose="05050102010706020507" pitchFamily="18" charset="2"/>
                            </a:rPr>
                            <a:t>g</a:t>
                          </a:r>
                          <a:r>
                            <a:rPr lang="en-US" baseline="30000" dirty="0" err="1">
                              <a:sym typeface="Symbol" panose="05050102010706020507" pitchFamily="18" charset="2"/>
                            </a:rPr>
                            <a:t>b</a:t>
                          </a:r>
                          <a:r>
                            <a:rPr lang="en-US" baseline="0" dirty="0">
                              <a:sym typeface="Symbol" panose="05050102010706020507" pitchFamily="18" charset="2"/>
                            </a:rPr>
                            <a:t> (mod p).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548685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62AF8BF5-C4F4-4D09-8632-2BDB0BD79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63429"/>
              </p:ext>
            </p:extLst>
          </p:nvPr>
        </p:nvGraphicFramePr>
        <p:xfrm>
          <a:off x="838199" y="3919156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83714591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393838815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Public Exchange of 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06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 sends A to Bob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</a:t>
                      </a:r>
                    </a:p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 </a:t>
                      </a:r>
                      <a:r>
                        <a:rPr lang="en-US" dirty="0"/>
                        <a:t>Bob sends to Alice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593711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Further Private Computations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723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Compute the number K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a</a:t>
                      </a:r>
                      <a:r>
                        <a:rPr lang="en-US" baseline="0" dirty="0"/>
                        <a:t> (mod p)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Compute the number K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</a:t>
                      </a:r>
                      <a:r>
                        <a:rPr lang="en-US" dirty="0"/>
                        <a:t> A</a:t>
                      </a:r>
                      <a:r>
                        <a:rPr lang="en-US" baseline="30000" dirty="0"/>
                        <a:t>b</a:t>
                      </a:r>
                      <a:r>
                        <a:rPr lang="en-US" baseline="0" dirty="0"/>
                        <a:t> (mod p)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982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4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8BA05-E0EC-49C2-991E-02530CB8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Diffie-Hellman Problem – DHP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39FA44-7266-4949-9A7B-4D92ADFFD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 (DHP). </a:t>
            </a:r>
            <a:r>
              <a:rPr lang="en-US" dirty="0"/>
              <a:t>Let p be a prime and g an integer. The DHP is the problem of computing the value g</a:t>
            </a:r>
            <a:r>
              <a:rPr lang="en-US" baseline="30000" dirty="0"/>
              <a:t>ab</a:t>
            </a:r>
            <a:r>
              <a:rPr lang="en-US" dirty="0"/>
              <a:t> (mod p) from the known values g</a:t>
            </a:r>
            <a:r>
              <a:rPr lang="en-US" baseline="30000" dirty="0"/>
              <a:t>a</a:t>
            </a:r>
            <a:r>
              <a:rPr lang="en-US" dirty="0"/>
              <a:t> and 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 (mod p)</a:t>
            </a:r>
          </a:p>
          <a:p>
            <a:pPr marL="0" indent="0">
              <a:buNone/>
            </a:pPr>
            <a:r>
              <a:rPr lang="en-US" b="1" dirty="0"/>
              <a:t>Remark.</a:t>
            </a:r>
            <a:r>
              <a:rPr lang="en-US" dirty="0"/>
              <a:t> DHP is no harder DLP.</a:t>
            </a:r>
          </a:p>
          <a:p>
            <a:r>
              <a:rPr lang="en-US" dirty="0"/>
              <a:t>If Eve can solve DLP, she can get a or b from A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g</a:t>
            </a:r>
            <a:r>
              <a:rPr lang="en-US" baseline="30000" dirty="0"/>
              <a:t>a</a:t>
            </a:r>
            <a:r>
              <a:rPr lang="en-US" dirty="0"/>
              <a:t> (mod p) and B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 err="1">
                <a:sym typeface="Symbol" panose="05050102010706020507" pitchFamily="18" charset="2"/>
              </a:rPr>
              <a:t>g</a:t>
            </a:r>
            <a:r>
              <a:rPr lang="en-US" baseline="30000" dirty="0" err="1">
                <a:sym typeface="Symbol" panose="05050102010706020507" pitchFamily="18" charset="2"/>
              </a:rPr>
              <a:t>b</a:t>
            </a:r>
            <a:r>
              <a:rPr lang="en-US" dirty="0">
                <a:sym typeface="Symbol" panose="05050102010706020507" pitchFamily="18" charset="2"/>
              </a:rPr>
              <a:t> (mod p). So, se can compute K  g</a:t>
            </a:r>
            <a:r>
              <a:rPr lang="en-US" baseline="30000" dirty="0">
                <a:sym typeface="Symbol" panose="05050102010706020507" pitchFamily="18" charset="2"/>
              </a:rPr>
              <a:t>ab</a:t>
            </a:r>
            <a:r>
              <a:rPr lang="en-US" dirty="0">
                <a:sym typeface="Symbol" panose="05050102010706020507" pitchFamily="18" charset="2"/>
              </a:rPr>
              <a:t> (mod p). </a:t>
            </a:r>
            <a:r>
              <a:rPr lang="en-US" dirty="0"/>
              <a:t> </a:t>
            </a:r>
          </a:p>
          <a:p>
            <a:r>
              <a:rPr lang="en-US" dirty="0"/>
              <a:t>Suppose that Ever has an algorithm that efficiently solves the DHP. Can she use it to also efficiently solve  the DLP? The answer is not known.</a:t>
            </a:r>
          </a:p>
        </p:txBody>
      </p:sp>
    </p:spTree>
    <p:extLst>
      <p:ext uri="{BB962C8B-B14F-4D97-AF65-F5344CB8AC3E}">
        <p14:creationId xmlns:p14="http://schemas.microsoft.com/office/powerpoint/2010/main" val="191709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9D570-5F19-436A-A581-F0C7911F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ElGamal</a:t>
            </a:r>
            <a:r>
              <a:rPr lang="en-US" dirty="0"/>
              <a:t> public key cryptosystem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9F69EA-26C0-444F-8305-B0B09B1D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94" y="1347323"/>
            <a:ext cx="10515600" cy="48147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It is just a variation of </a:t>
            </a:r>
            <a:r>
              <a:rPr lang="en-US" dirty="0" err="1" smtClean="0"/>
              <a:t>Diffie</a:t>
            </a:r>
            <a:r>
              <a:rPr lang="en-US" dirty="0" smtClean="0"/>
              <a:t>-Hellman key-exchange protocol for encryption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3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9D570-5F19-436A-A581-F0C7911F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ElGamal</a:t>
            </a:r>
            <a:r>
              <a:rPr lang="en-US" dirty="0"/>
              <a:t> public key cryptanalysis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9F69EA-26C0-444F-8305-B0B09B1DF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Proposition</a:t>
            </a:r>
            <a:r>
              <a:rPr lang="en-US" dirty="0"/>
              <a:t>. Fix a prime p and base g to use for </a:t>
            </a:r>
            <a:r>
              <a:rPr lang="en-US" dirty="0" err="1"/>
              <a:t>ElGamal</a:t>
            </a:r>
            <a:r>
              <a:rPr lang="en-US" dirty="0"/>
              <a:t> encryption. Suppose that Eve has access to an oracle that decrypts arbitrary </a:t>
            </a:r>
            <a:r>
              <a:rPr lang="en-US" dirty="0" err="1"/>
              <a:t>ElGamal</a:t>
            </a:r>
            <a:r>
              <a:rPr lang="en-US" dirty="0"/>
              <a:t> ciphertexts encrypted using arbitrary </a:t>
            </a:r>
            <a:r>
              <a:rPr lang="en-US" dirty="0" err="1"/>
              <a:t>ElGamal</a:t>
            </a:r>
            <a:r>
              <a:rPr lang="en-US" dirty="0"/>
              <a:t> public keys. Then she can use the oracle to solve the DHP.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9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447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DLP-base cryptosystems</vt:lpstr>
      <vt:lpstr>Discrete Logarithm Problem – DLP </vt:lpstr>
      <vt:lpstr>Diffie-Hellman key exchange</vt:lpstr>
      <vt:lpstr>The Diffie-Hellman Problem – DHP </vt:lpstr>
      <vt:lpstr>ElGamal public key cryptosystem</vt:lpstr>
      <vt:lpstr>ElGamal public key cryptanalysis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DLP-base cryptosystems</dc:title>
  <dc:creator>An Nguyen</dc:creator>
  <cp:lastModifiedBy>Simba</cp:lastModifiedBy>
  <cp:revision>5</cp:revision>
  <dcterms:created xsi:type="dcterms:W3CDTF">2021-08-31T03:29:43Z</dcterms:created>
  <dcterms:modified xsi:type="dcterms:W3CDTF">2021-10-07T08:50:17Z</dcterms:modified>
</cp:coreProperties>
</file>