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9.jpeg" ContentType="image/jpeg"/>
  <Override PartName="/ppt/media/image48.jpeg" ContentType="image/jpeg"/>
  <Override PartName="/ppt/media/image46.jpeg" ContentType="image/jpe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</a:t>
            </a:r>
            <a:r>
              <a:rPr b="0" lang="pt-BR" sz="4400" spc="-1" strike="noStrike">
                <a:latin typeface="Arial"/>
              </a:rPr>
              <a:t>ue </a:t>
            </a:r>
            <a:r>
              <a:rPr b="0" lang="pt-BR" sz="4400" spc="-1" strike="noStrike">
                <a:latin typeface="Arial"/>
              </a:rPr>
              <a:t>par</a:t>
            </a:r>
            <a:r>
              <a:rPr b="0" lang="pt-BR" sz="4400" spc="-1" strike="noStrike">
                <a:latin typeface="Arial"/>
              </a:rPr>
              <a:t>a </a:t>
            </a:r>
            <a:r>
              <a:rPr b="0" lang="pt-BR" sz="4400" spc="-1" strike="noStrike">
                <a:latin typeface="Arial"/>
              </a:rPr>
              <a:t>edit</a:t>
            </a:r>
            <a:r>
              <a:rPr b="0" lang="pt-BR" sz="4400" spc="-1" strike="noStrike">
                <a:latin typeface="Arial"/>
              </a:rPr>
              <a:t>ar o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títul</a:t>
            </a:r>
            <a:r>
              <a:rPr b="0" lang="pt-BR" sz="4400" spc="-1" strike="noStrike">
                <a:latin typeface="Arial"/>
              </a:rPr>
              <a:t>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www.manning.com/books/kotlin-in-action" TargetMode="External"/><Relationship Id="rId2" Type="http://schemas.openxmlformats.org/officeDocument/2006/relationships/hyperlink" Target="https://www.manning.com/books/kotlin-in-action" TargetMode="External"/><Relationship Id="rId3" Type="http://schemas.openxmlformats.org/officeDocument/2006/relationships/hyperlink" Target="https://kotlinlang.org/" TargetMode="External"/><Relationship Id="rId4" Type="http://schemas.openxmlformats.org/officeDocument/2006/relationships/hyperlink" Target="https://kotlinlang.org/" TargetMode="External"/><Relationship Id="rId5" Type="http://schemas.openxmlformats.org/officeDocument/2006/relationships/hyperlink" Target="https://kotlinlang.org/" TargetMode="External"/><Relationship Id="rId6" Type="http://schemas.openxmlformats.org/officeDocument/2006/relationships/hyperlink" Target="https://kotlinlang.org/" TargetMode="External"/><Relationship Id="rId7" Type="http://schemas.openxmlformats.org/officeDocument/2006/relationships/hyperlink" Target="https://try.kotlinlang.org/" TargetMode="External"/><Relationship Id="rId8" Type="http://schemas.openxmlformats.org/officeDocument/2006/relationships/hyperlink" Target="https://try.kotlinlang.org/" TargetMode="External"/><Relationship Id="rId9" Type="http://schemas.openxmlformats.org/officeDocument/2006/relationships/hyperlink" Target="https://try.kotlinlang.org/" TargetMode="External"/><Relationship Id="rId10" Type="http://schemas.openxmlformats.org/officeDocument/2006/relationships/hyperlink" Target="https://kotlinlang.org/docs/tutorials/koans.html" TargetMode="External"/><Relationship Id="rId11" Type="http://schemas.openxmlformats.org/officeDocument/2006/relationships/hyperlink" Target="https://kotlinlang.org/docs/tutorials/koans.html" TargetMode="External"/><Relationship Id="rId1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739320" y="4128480"/>
            <a:ext cx="188892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3620880" y="1233360"/>
            <a:ext cx="18986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2152800" y="1958040"/>
            <a:ext cx="4836960" cy="107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3786840" y="3346200"/>
            <a:ext cx="156708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84840" y="504000"/>
            <a:ext cx="8038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000000"/>
                </a:solidFill>
                <a:latin typeface="Arial"/>
                <a:ea typeface="DejaVu Sans"/>
              </a:rPr>
              <a:t>Plataformas </a:t>
            </a:r>
            <a:r>
              <a:rPr b="1" lang="pt-BR" sz="2800" spc="35" strike="noStrike">
                <a:solidFill>
                  <a:srgbClr val="000000"/>
                </a:solidFill>
                <a:latin typeface="Arial"/>
                <a:ea typeface="DejaVu Sans"/>
              </a:rPr>
              <a:t>Suportadas </a:t>
            </a:r>
            <a:r>
              <a:rPr b="1" lang="pt-BR" sz="2800" spc="-24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pt-BR" sz="2800" spc="-3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09240" y="1499400"/>
            <a:ext cx="1674720" cy="1674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366480" y="1537560"/>
            <a:ext cx="1560240" cy="156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703440" y="3162240"/>
            <a:ext cx="8856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60" strike="noStrike">
                <a:solidFill>
                  <a:srgbClr val="5e5e5e"/>
                </a:solidFill>
                <a:latin typeface="Arial"/>
                <a:ea typeface="DejaVu Sans"/>
              </a:rPr>
              <a:t>Mobile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540520" y="1499400"/>
            <a:ext cx="1674720" cy="1674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2597760" y="1537560"/>
            <a:ext cx="1560240" cy="156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7"/>
          <p:cNvSpPr/>
          <p:nvPr/>
        </p:nvSpPr>
        <p:spPr>
          <a:xfrm>
            <a:off x="2841120" y="3162240"/>
            <a:ext cx="10742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5e5e5e"/>
                </a:solidFill>
                <a:latin typeface="Arial"/>
                <a:ea typeface="DejaVu Sans"/>
              </a:rPr>
              <a:t>Desktop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4772160" y="1499400"/>
            <a:ext cx="1674720" cy="1674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9"/>
          <p:cNvSpPr/>
          <p:nvPr/>
        </p:nvSpPr>
        <p:spPr>
          <a:xfrm>
            <a:off x="4829400" y="1537560"/>
            <a:ext cx="1560240" cy="1560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0"/>
          <p:cNvSpPr/>
          <p:nvPr/>
        </p:nvSpPr>
        <p:spPr>
          <a:xfrm>
            <a:off x="5319360" y="3162240"/>
            <a:ext cx="58032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7003440" y="1499400"/>
            <a:ext cx="1674720" cy="1674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2"/>
          <p:cNvSpPr/>
          <p:nvPr/>
        </p:nvSpPr>
        <p:spPr>
          <a:xfrm>
            <a:off x="7060680" y="1537560"/>
            <a:ext cx="1560240" cy="15602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3"/>
          <p:cNvSpPr/>
          <p:nvPr/>
        </p:nvSpPr>
        <p:spPr>
          <a:xfrm>
            <a:off x="7421400" y="3162240"/>
            <a:ext cx="8380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15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3791160" y="4204440"/>
            <a:ext cx="1560600" cy="379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0" bIns="0"/>
          <a:p>
            <a:pPr marL="153000">
              <a:lnSpc>
                <a:spcPct val="100000"/>
              </a:lnSpc>
              <a:spcBef>
                <a:spcPts val="595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4572000" y="3606120"/>
            <a:ext cx="1036800" cy="597240"/>
          </a:xfrm>
          <a:custGeom>
            <a:avLst/>
            <a:gdLst/>
            <a:ahLst/>
            <a:rect l="l" t="t" r="r" b="b"/>
            <a:pathLst>
              <a:path w="1038225" h="598804">
                <a:moveTo>
                  <a:pt x="1037997" y="0"/>
                </a:moveTo>
                <a:lnTo>
                  <a:pt x="1037997" y="299299"/>
                </a:lnTo>
                <a:lnTo>
                  <a:pt x="0" y="299299"/>
                </a:lnTo>
                <a:lnTo>
                  <a:pt x="0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6"/>
          <p:cNvSpPr/>
          <p:nvPr/>
        </p:nvSpPr>
        <p:spPr>
          <a:xfrm>
            <a:off x="4572000" y="3606120"/>
            <a:ext cx="3268800" cy="597240"/>
          </a:xfrm>
          <a:custGeom>
            <a:avLst/>
            <a:gdLst/>
            <a:ahLst/>
            <a:rect l="l" t="t" r="r" b="b"/>
            <a:pathLst>
              <a:path w="3270250" h="598804">
                <a:moveTo>
                  <a:pt x="3269693" y="0"/>
                </a:moveTo>
                <a:lnTo>
                  <a:pt x="3269693" y="299299"/>
                </a:lnTo>
                <a:lnTo>
                  <a:pt x="0" y="299299"/>
                </a:lnTo>
                <a:lnTo>
                  <a:pt x="0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7"/>
          <p:cNvSpPr/>
          <p:nvPr/>
        </p:nvSpPr>
        <p:spPr>
          <a:xfrm>
            <a:off x="3378600" y="3606120"/>
            <a:ext cx="1192320" cy="597240"/>
          </a:xfrm>
          <a:custGeom>
            <a:avLst/>
            <a:gdLst/>
            <a:ahLst/>
            <a:rect l="l" t="t" r="r" b="b"/>
            <a:pathLst>
              <a:path w="1193800" h="598804">
                <a:moveTo>
                  <a:pt x="0" y="0"/>
                </a:moveTo>
                <a:lnTo>
                  <a:pt x="0" y="299299"/>
                </a:lnTo>
                <a:lnTo>
                  <a:pt x="1193397" y="299299"/>
                </a:lnTo>
                <a:lnTo>
                  <a:pt x="1193397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8"/>
          <p:cNvSpPr/>
          <p:nvPr/>
        </p:nvSpPr>
        <p:spPr>
          <a:xfrm>
            <a:off x="1147320" y="3606120"/>
            <a:ext cx="3423600" cy="597240"/>
          </a:xfrm>
          <a:custGeom>
            <a:avLst/>
            <a:gdLst/>
            <a:ahLst/>
            <a:rect l="l" t="t" r="r" b="b"/>
            <a:pathLst>
              <a:path w="3425190" h="598804">
                <a:moveTo>
                  <a:pt x="0" y="0"/>
                </a:moveTo>
                <a:lnTo>
                  <a:pt x="0" y="299299"/>
                </a:lnTo>
                <a:lnTo>
                  <a:pt x="3424793" y="299299"/>
                </a:lnTo>
                <a:lnTo>
                  <a:pt x="3424793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84840" y="504000"/>
            <a:ext cx="57765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000000"/>
                </a:solidFill>
                <a:latin typeface="Arial"/>
                <a:ea typeface="DejaVu Sans"/>
              </a:rPr>
              <a:t>Plataformas </a:t>
            </a:r>
            <a:r>
              <a:rPr b="1" lang="pt-BR" sz="2800" spc="35" strike="noStrike">
                <a:solidFill>
                  <a:srgbClr val="000000"/>
                </a:solidFill>
                <a:latin typeface="Arial"/>
                <a:ea typeface="DejaVu Sans"/>
              </a:rPr>
              <a:t>Suportadas </a:t>
            </a:r>
            <a:r>
              <a:rPr b="1" lang="pt-BR" sz="2800" spc="-24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pt-BR" sz="2800" spc="-3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128" strike="noStrike">
                <a:solidFill>
                  <a:srgbClr val="000000"/>
                </a:solidFill>
                <a:latin typeface="Arial"/>
                <a:ea typeface="DejaVu Sans"/>
              </a:rPr>
              <a:t>Native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09240" y="1499400"/>
            <a:ext cx="1674720" cy="1674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366480" y="1537560"/>
            <a:ext cx="1560240" cy="156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703440" y="3162240"/>
            <a:ext cx="8856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60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2540520" y="1499400"/>
            <a:ext cx="1674720" cy="1674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"/>
          <p:cNvSpPr/>
          <p:nvPr/>
        </p:nvSpPr>
        <p:spPr>
          <a:xfrm>
            <a:off x="2597760" y="1537560"/>
            <a:ext cx="1560240" cy="156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7"/>
          <p:cNvSpPr/>
          <p:nvPr/>
        </p:nvSpPr>
        <p:spPr>
          <a:xfrm>
            <a:off x="2841120" y="3162240"/>
            <a:ext cx="10742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Desktop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4772160" y="1499400"/>
            <a:ext cx="1674720" cy="1674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9"/>
          <p:cNvSpPr/>
          <p:nvPr/>
        </p:nvSpPr>
        <p:spPr>
          <a:xfrm>
            <a:off x="4829400" y="1537560"/>
            <a:ext cx="1560240" cy="1560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0"/>
          <p:cNvSpPr/>
          <p:nvPr/>
        </p:nvSpPr>
        <p:spPr>
          <a:xfrm>
            <a:off x="5319360" y="3162240"/>
            <a:ext cx="58032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7003440" y="1499400"/>
            <a:ext cx="1674720" cy="1674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2"/>
          <p:cNvSpPr/>
          <p:nvPr/>
        </p:nvSpPr>
        <p:spPr>
          <a:xfrm>
            <a:off x="7060680" y="1537560"/>
            <a:ext cx="1560240" cy="15602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3"/>
          <p:cNvSpPr/>
          <p:nvPr/>
        </p:nvSpPr>
        <p:spPr>
          <a:xfrm>
            <a:off x="7421400" y="3162240"/>
            <a:ext cx="8380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15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3791160" y="4204440"/>
            <a:ext cx="1560600" cy="379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0" bIns="0"/>
          <a:p>
            <a:pPr marL="359280">
              <a:lnSpc>
                <a:spcPct val="100000"/>
              </a:lnSpc>
              <a:spcBef>
                <a:spcPts val="595"/>
              </a:spcBef>
            </a:pPr>
            <a:r>
              <a:rPr b="1" lang="pt-BR" sz="2000" spc="86" strike="noStrike">
                <a:solidFill>
                  <a:srgbClr val="000000"/>
                </a:solidFill>
                <a:latin typeface="Arial"/>
                <a:ea typeface="DejaVu Sans"/>
              </a:rPr>
              <a:t>Native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4572000" y="3606120"/>
            <a:ext cx="1036800" cy="597240"/>
          </a:xfrm>
          <a:custGeom>
            <a:avLst/>
            <a:gdLst/>
            <a:ahLst/>
            <a:rect l="l" t="t" r="r" b="b"/>
            <a:pathLst>
              <a:path w="1038225" h="598804">
                <a:moveTo>
                  <a:pt x="1037997" y="0"/>
                </a:moveTo>
                <a:lnTo>
                  <a:pt x="1037997" y="299299"/>
                </a:lnTo>
                <a:lnTo>
                  <a:pt x="0" y="299299"/>
                </a:lnTo>
                <a:lnTo>
                  <a:pt x="0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6"/>
          <p:cNvSpPr/>
          <p:nvPr/>
        </p:nvSpPr>
        <p:spPr>
          <a:xfrm>
            <a:off x="4572000" y="3606120"/>
            <a:ext cx="3268800" cy="597240"/>
          </a:xfrm>
          <a:custGeom>
            <a:avLst/>
            <a:gdLst/>
            <a:ahLst/>
            <a:rect l="l" t="t" r="r" b="b"/>
            <a:pathLst>
              <a:path w="3270250" h="598804">
                <a:moveTo>
                  <a:pt x="3269693" y="0"/>
                </a:moveTo>
                <a:lnTo>
                  <a:pt x="3269693" y="299299"/>
                </a:lnTo>
                <a:lnTo>
                  <a:pt x="0" y="299299"/>
                </a:lnTo>
                <a:lnTo>
                  <a:pt x="0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"/>
          <p:cNvSpPr/>
          <p:nvPr/>
        </p:nvSpPr>
        <p:spPr>
          <a:xfrm>
            <a:off x="3378600" y="3606120"/>
            <a:ext cx="1192320" cy="597240"/>
          </a:xfrm>
          <a:custGeom>
            <a:avLst/>
            <a:gdLst/>
            <a:ahLst/>
            <a:rect l="l" t="t" r="r" b="b"/>
            <a:pathLst>
              <a:path w="1193800" h="598804">
                <a:moveTo>
                  <a:pt x="0" y="0"/>
                </a:moveTo>
                <a:lnTo>
                  <a:pt x="0" y="299299"/>
                </a:lnTo>
                <a:lnTo>
                  <a:pt x="1193397" y="299299"/>
                </a:lnTo>
                <a:lnTo>
                  <a:pt x="1193397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8"/>
          <p:cNvSpPr/>
          <p:nvPr/>
        </p:nvSpPr>
        <p:spPr>
          <a:xfrm>
            <a:off x="1147320" y="3606120"/>
            <a:ext cx="3423600" cy="597240"/>
          </a:xfrm>
          <a:custGeom>
            <a:avLst/>
            <a:gdLst/>
            <a:ahLst/>
            <a:rect l="l" t="t" r="r" b="b"/>
            <a:pathLst>
              <a:path w="3425190" h="598804">
                <a:moveTo>
                  <a:pt x="0" y="0"/>
                </a:moveTo>
                <a:lnTo>
                  <a:pt x="0" y="299299"/>
                </a:lnTo>
                <a:lnTo>
                  <a:pt x="3424793" y="299299"/>
                </a:lnTo>
                <a:lnTo>
                  <a:pt x="3424793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2057760"/>
            <a:ext cx="80168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200" spc="49" strike="noStrike">
                <a:solidFill>
                  <a:srgbClr val="000000"/>
                </a:solidFill>
                <a:latin typeface="Arial"/>
                <a:ea typeface="DejaVu Sans"/>
              </a:rPr>
              <a:t>Criando </a:t>
            </a:r>
            <a:r>
              <a:rPr b="1" lang="pt-BR" sz="3200" spc="233" strike="noStrike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b="1" lang="pt-BR" sz="3200" spc="-69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200" spc="49" strike="noStrike">
                <a:solidFill>
                  <a:srgbClr val="000000"/>
                </a:solidFill>
                <a:latin typeface="Arial"/>
                <a:ea typeface="DejaVu Sans"/>
              </a:rPr>
              <a:t>novo </a:t>
            </a:r>
            <a:r>
              <a:rPr b="1" lang="pt-BR" sz="3200" spc="114" strike="noStrike">
                <a:solidFill>
                  <a:srgbClr val="000000"/>
                </a:solidFill>
                <a:latin typeface="Arial"/>
                <a:ea typeface="DejaVu Sans"/>
              </a:rPr>
              <a:t>projeto </a:t>
            </a:r>
            <a:r>
              <a:rPr b="1" lang="pt-BR" sz="3200" spc="86" strike="noStrike">
                <a:solidFill>
                  <a:srgbClr val="000000"/>
                </a:solidFill>
                <a:latin typeface="Arial"/>
                <a:ea typeface="DejaVu Sans"/>
              </a:rPr>
              <a:t>no </a:t>
            </a:r>
            <a:r>
              <a:rPr b="1" lang="pt-BR" sz="3200" spc="24" strike="noStrike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101600" y="383040"/>
            <a:ext cx="6939720" cy="437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2773800" y="2539800"/>
            <a:ext cx="523800" cy="261360"/>
          </a:xfrm>
          <a:custGeom>
            <a:avLst/>
            <a:gdLst/>
            <a:ahLst/>
            <a:rect l="l" t="t" r="r" b="b"/>
            <a:pathLst>
              <a:path w="525145" h="262889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998360" y="238680"/>
            <a:ext cx="5145840" cy="4664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1504080" y="1674360"/>
            <a:ext cx="523800" cy="261360"/>
          </a:xfrm>
          <a:custGeom>
            <a:avLst/>
            <a:gdLst/>
            <a:ahLst/>
            <a:rect l="l" t="t" r="r" b="b"/>
            <a:pathLst>
              <a:path w="525144" h="262889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7074720" y="414720"/>
            <a:ext cx="523800" cy="261360"/>
          </a:xfrm>
          <a:custGeom>
            <a:avLst/>
            <a:gdLst/>
            <a:ahLst/>
            <a:rect l="l" t="t" r="r" b="b"/>
            <a:pathLst>
              <a:path w="525145" h="262890">
                <a:moveTo>
                  <a:pt x="131249" y="262499"/>
                </a:moveTo>
                <a:lnTo>
                  <a:pt x="0" y="131249"/>
                </a:lnTo>
                <a:lnTo>
                  <a:pt x="131249" y="0"/>
                </a:lnTo>
                <a:lnTo>
                  <a:pt x="131249" y="65624"/>
                </a:lnTo>
                <a:lnTo>
                  <a:pt x="524998" y="65624"/>
                </a:lnTo>
                <a:lnTo>
                  <a:pt x="524998" y="196874"/>
                </a:lnTo>
                <a:lnTo>
                  <a:pt x="131249" y="196874"/>
                </a:lnTo>
                <a:lnTo>
                  <a:pt x="1312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902960" y="152280"/>
            <a:ext cx="5336280" cy="4837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7159680" y="336960"/>
            <a:ext cx="523800" cy="261360"/>
          </a:xfrm>
          <a:custGeom>
            <a:avLst/>
            <a:gdLst/>
            <a:ahLst/>
            <a:rect l="l" t="t" r="r" b="b"/>
            <a:pathLst>
              <a:path w="525145" h="262890">
                <a:moveTo>
                  <a:pt x="131249" y="262499"/>
                </a:moveTo>
                <a:lnTo>
                  <a:pt x="0" y="131249"/>
                </a:lnTo>
                <a:lnTo>
                  <a:pt x="131249" y="0"/>
                </a:lnTo>
                <a:lnTo>
                  <a:pt x="131249" y="65624"/>
                </a:lnTo>
                <a:lnTo>
                  <a:pt x="524998" y="65624"/>
                </a:lnTo>
                <a:lnTo>
                  <a:pt x="524998" y="196874"/>
                </a:lnTo>
                <a:lnTo>
                  <a:pt x="131249" y="196874"/>
                </a:lnTo>
                <a:lnTo>
                  <a:pt x="1312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1413720" y="560520"/>
            <a:ext cx="523800" cy="261360"/>
          </a:xfrm>
          <a:custGeom>
            <a:avLst/>
            <a:gdLst/>
            <a:ahLst/>
            <a:rect l="l" t="t" r="r" b="b"/>
            <a:pathLst>
              <a:path w="525144" h="262890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7159680" y="776520"/>
            <a:ext cx="523800" cy="261360"/>
          </a:xfrm>
          <a:custGeom>
            <a:avLst/>
            <a:gdLst/>
            <a:ahLst/>
            <a:rect l="l" t="t" r="r" b="b"/>
            <a:pathLst>
              <a:path w="525145" h="262890">
                <a:moveTo>
                  <a:pt x="131249" y="262499"/>
                </a:moveTo>
                <a:lnTo>
                  <a:pt x="0" y="131249"/>
                </a:lnTo>
                <a:lnTo>
                  <a:pt x="131249" y="0"/>
                </a:lnTo>
                <a:lnTo>
                  <a:pt x="131249" y="65624"/>
                </a:lnTo>
                <a:lnTo>
                  <a:pt x="524998" y="65624"/>
                </a:lnTo>
                <a:lnTo>
                  <a:pt x="524998" y="196874"/>
                </a:lnTo>
                <a:lnTo>
                  <a:pt x="131249" y="196874"/>
                </a:lnTo>
                <a:lnTo>
                  <a:pt x="1312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4836600" y="4728600"/>
            <a:ext cx="523800" cy="261360"/>
          </a:xfrm>
          <a:custGeom>
            <a:avLst/>
            <a:gdLst/>
            <a:ahLst/>
            <a:rect l="l" t="t" r="r" b="b"/>
            <a:pathLst>
              <a:path w="525145" h="262889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607120" y="756360"/>
            <a:ext cx="6159600" cy="3629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2526840" y="2571840"/>
            <a:ext cx="523800" cy="261360"/>
          </a:xfrm>
          <a:custGeom>
            <a:avLst/>
            <a:gdLst/>
            <a:ahLst/>
            <a:rect l="l" t="t" r="r" b="b"/>
            <a:pathLst>
              <a:path w="525144" h="262889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385920" y="2206080"/>
            <a:ext cx="2139840" cy="918000"/>
          </a:xfrm>
          <a:prstGeom prst="rect">
            <a:avLst/>
          </a:prstGeom>
          <a:noFill/>
          <a:ln w="1908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0640" bIns="0"/>
          <a:p>
            <a:pPr marL="84960">
              <a:lnSpc>
                <a:spcPts val="1650"/>
              </a:lnSpc>
              <a:spcBef>
                <a:spcPts val="635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Clicar com o botão  direito e </a:t>
            </a:r>
            <a:r>
              <a:rPr b="0" lang="pt-BR" sz="1400" spc="-4" strike="noStrike">
                <a:solidFill>
                  <a:srgbClr val="000000"/>
                </a:solidFill>
                <a:latin typeface="Noto Sans"/>
                <a:ea typeface="DejaVu Sans"/>
              </a:rPr>
              <a:t>selecionar  </a:t>
            </a:r>
            <a:r>
              <a:rPr b="0" lang="pt-BR" sz="1400" spc="4" strike="noStrike">
                <a:solidFill>
                  <a:srgbClr val="000000"/>
                </a:solidFill>
                <a:latin typeface="Noto Sans"/>
                <a:ea typeface="DejaVu Sans"/>
              </a:rPr>
              <a:t>“</a:t>
            </a:r>
            <a:r>
              <a:rPr b="1" lang="pt-BR" sz="1400" spc="4" strike="noStrike">
                <a:solidFill>
                  <a:srgbClr val="000000"/>
                </a:solidFill>
                <a:latin typeface="Arial"/>
                <a:ea typeface="DejaVu Sans"/>
              </a:rPr>
              <a:t>New </a:t>
            </a:r>
            <a:r>
              <a:rPr b="1" lang="pt-BR" sz="1400" spc="-9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r>
              <a:rPr b="1" lang="pt-BR" sz="1400" spc="21" strike="noStrike">
                <a:solidFill>
                  <a:srgbClr val="000000"/>
                </a:solidFill>
                <a:latin typeface="Arial"/>
                <a:ea typeface="DejaVu Sans"/>
              </a:rPr>
              <a:t>Kotlin  </a:t>
            </a:r>
            <a:r>
              <a:rPr b="1" lang="pt-BR" sz="1400" spc="-9" strike="noStrike">
                <a:solidFill>
                  <a:srgbClr val="000000"/>
                </a:solidFill>
                <a:latin typeface="Arial"/>
                <a:ea typeface="DejaVu Sans"/>
              </a:rPr>
              <a:t>File/Class</a:t>
            </a:r>
            <a:r>
              <a:rPr b="0" lang="pt-BR" sz="1400" spc="-9" strike="noStrike">
                <a:solidFill>
                  <a:srgbClr val="000000"/>
                </a:solidFill>
                <a:latin typeface="Noto Sans"/>
                <a:ea typeface="DejaVu Sans"/>
              </a:rPr>
              <a:t>”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814040" y="1442880"/>
            <a:ext cx="5514480" cy="2256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6627600" y="2124720"/>
            <a:ext cx="523800" cy="261360"/>
          </a:xfrm>
          <a:custGeom>
            <a:avLst/>
            <a:gdLst/>
            <a:ahLst/>
            <a:rect l="l" t="t" r="r" b="b"/>
            <a:pathLst>
              <a:path w="525145" h="262889">
                <a:moveTo>
                  <a:pt x="131249" y="262499"/>
                </a:moveTo>
                <a:lnTo>
                  <a:pt x="0" y="131249"/>
                </a:lnTo>
                <a:lnTo>
                  <a:pt x="131249" y="0"/>
                </a:lnTo>
                <a:lnTo>
                  <a:pt x="131249" y="65624"/>
                </a:lnTo>
                <a:lnTo>
                  <a:pt x="524998" y="65624"/>
                </a:lnTo>
                <a:lnTo>
                  <a:pt x="524998" y="196874"/>
                </a:lnTo>
                <a:lnTo>
                  <a:pt x="131249" y="196874"/>
                </a:lnTo>
                <a:lnTo>
                  <a:pt x="1312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4173480" y="3242160"/>
            <a:ext cx="523800" cy="261360"/>
          </a:xfrm>
          <a:custGeom>
            <a:avLst/>
            <a:gdLst/>
            <a:ahLst/>
            <a:rect l="l" t="t" r="r" b="b"/>
            <a:pathLst>
              <a:path w="525145" h="262889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384840" y="504000"/>
            <a:ext cx="21945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Hello</a:t>
            </a:r>
            <a:r>
              <a:rPr b="1" lang="pt-BR" sz="2800" spc="-103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29" strike="noStrike">
                <a:solidFill>
                  <a:srgbClr val="ffffff"/>
                </a:solidFill>
                <a:latin typeface="Arial"/>
                <a:ea typeface="DejaVu Sans"/>
              </a:rPr>
              <a:t>World!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97440" y="2022480"/>
            <a:ext cx="4278960" cy="364320"/>
          </a:xfrm>
          <a:custGeom>
            <a:avLst/>
            <a:gdLst/>
            <a:ahLst/>
            <a:rect l="l" t="t" r="r" b="b"/>
            <a:pathLst>
              <a:path w="4280535" h="365760">
                <a:moveTo>
                  <a:pt x="0" y="0"/>
                </a:moveTo>
                <a:lnTo>
                  <a:pt x="4280136" y="0"/>
                </a:lnTo>
                <a:lnTo>
                  <a:pt x="4280136" y="365763"/>
                </a:lnTo>
                <a:lnTo>
                  <a:pt x="0" y="36576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397440" y="2441520"/>
            <a:ext cx="3502440" cy="364320"/>
          </a:xfrm>
          <a:custGeom>
            <a:avLst/>
            <a:gdLst/>
            <a:ahLst/>
            <a:rect l="l" t="t" r="r" b="b"/>
            <a:pathLst>
              <a:path w="3503929" h="365760">
                <a:moveTo>
                  <a:pt x="0" y="0"/>
                </a:moveTo>
                <a:lnTo>
                  <a:pt x="3503402" y="0"/>
                </a:lnTo>
                <a:lnTo>
                  <a:pt x="350340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397440" y="2860560"/>
            <a:ext cx="5010480" cy="364320"/>
          </a:xfrm>
          <a:custGeom>
            <a:avLst/>
            <a:gdLst/>
            <a:ahLst/>
            <a:rect l="l" t="t" r="r" b="b"/>
            <a:pathLst>
              <a:path w="5012055" h="365760">
                <a:moveTo>
                  <a:pt x="0" y="0"/>
                </a:moveTo>
                <a:lnTo>
                  <a:pt x="5011921" y="0"/>
                </a:lnTo>
                <a:lnTo>
                  <a:pt x="5011921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397440" y="3279600"/>
            <a:ext cx="114120" cy="364320"/>
          </a:xfrm>
          <a:custGeom>
            <a:avLst/>
            <a:gdLst/>
            <a:ahLst/>
            <a:rect l="l" t="t" r="r" b="b"/>
            <a:pathLst>
              <a:path w="115570" h="365760">
                <a:moveTo>
                  <a:pt x="0" y="0"/>
                </a:moveTo>
                <a:lnTo>
                  <a:pt x="115490" y="0"/>
                </a:lnTo>
                <a:lnTo>
                  <a:pt x="115490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7"/>
          <p:cNvSpPr/>
          <p:nvPr/>
        </p:nvSpPr>
        <p:spPr>
          <a:xfrm>
            <a:off x="384840" y="1944360"/>
            <a:ext cx="5036040" cy="20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29040" indent="-315360">
              <a:lnSpc>
                <a:spcPct val="114000"/>
              </a:lnSpc>
              <a:spcBef>
                <a:spcPts val="99"/>
              </a:spcBef>
            </a:pPr>
            <a:r>
              <a:rPr b="0" lang="pt-BR" sz="2400" spc="-4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2400" spc="-41" strike="noStrike">
                <a:solidFill>
                  <a:srgbClr val="ffc66d"/>
                </a:solidFill>
                <a:latin typeface="Noto Sans"/>
                <a:ea typeface="DejaVu Sans"/>
              </a:rPr>
              <a:t>main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(args: </a:t>
            </a:r>
            <a:r>
              <a:rPr b="0" lang="pt-BR" sz="2400" spc="-21" strike="noStrike">
                <a:solidFill>
                  <a:srgbClr val="a8b6c6"/>
                </a:solidFill>
                <a:latin typeface="Noto Sans"/>
                <a:ea typeface="DejaVu Sans"/>
              </a:rPr>
              <a:t>Array&lt;String&gt;){  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myName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2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-63" strike="noStrike">
                <a:solidFill>
                  <a:srgbClr val="698759"/>
                </a:solidFill>
                <a:latin typeface="Noto Sans"/>
                <a:ea typeface="DejaVu Sans"/>
              </a:rPr>
              <a:t>"Felipe"</a:t>
            </a:r>
            <a:endParaRPr b="0" lang="pt-BR" sz="2400" spc="-1" strike="noStrike">
              <a:latin typeface="Arial"/>
            </a:endParaRPr>
          </a:p>
          <a:p>
            <a:pPr marL="328320" indent="-315360">
              <a:lnSpc>
                <a:spcPct val="100000"/>
              </a:lnSpc>
              <a:spcBef>
                <a:spcPts val="420"/>
              </a:spcBef>
            </a:pPr>
            <a:r>
              <a:rPr b="0" i="1" lang="pt-BR" sz="2400" spc="-5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5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-55" strike="noStrike">
                <a:solidFill>
                  <a:srgbClr val="698759"/>
                </a:solidFill>
                <a:latin typeface="Noto Sans"/>
                <a:ea typeface="DejaVu Sans"/>
              </a:rPr>
              <a:t>"Hello </a:t>
            </a:r>
            <a:r>
              <a:rPr b="0" lang="pt-BR" sz="2400" spc="-4" strike="noStrike">
                <a:solidFill>
                  <a:srgbClr val="698759"/>
                </a:solidFill>
                <a:latin typeface="Noto Sans"/>
                <a:ea typeface="DejaVu Sans"/>
              </a:rPr>
              <a:t>World,</a:t>
            </a:r>
            <a:r>
              <a:rPr b="0" lang="pt-BR" sz="2400" spc="100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2400" spc="-69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2400" spc="-69" strike="noStrike">
                <a:solidFill>
                  <a:srgbClr val="a8b6c6"/>
                </a:solidFill>
                <a:latin typeface="Noto Sans"/>
                <a:ea typeface="DejaVu Sans"/>
              </a:rPr>
              <a:t>myName</a:t>
            </a:r>
            <a:r>
              <a:rPr b="0" lang="pt-BR" sz="2400" spc="-69" strike="noStrike">
                <a:solidFill>
                  <a:srgbClr val="698759"/>
                </a:solidFill>
                <a:latin typeface="Noto Sans"/>
                <a:ea typeface="DejaVu Sans"/>
              </a:rPr>
              <a:t>!"</a:t>
            </a:r>
            <a:r>
              <a:rPr b="0" lang="pt-BR" sz="2400" spc="-6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12600" indent="-315360">
              <a:lnSpc>
                <a:spcPct val="100000"/>
              </a:lnSpc>
              <a:spcBef>
                <a:spcPts val="420"/>
              </a:spcBef>
            </a:pP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835200" y="1372680"/>
            <a:ext cx="7471800" cy="2396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384840" y="504000"/>
            <a:ext cx="34009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21" strike="noStrike">
                <a:solidFill>
                  <a:srgbClr val="000000"/>
                </a:solidFill>
                <a:latin typeface="Arial"/>
                <a:ea typeface="DejaVu Sans"/>
              </a:rPr>
              <a:t>Rodando </a:t>
            </a:r>
            <a:r>
              <a:rPr b="1" lang="pt-BR" sz="2800" spc="9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pt-BR" sz="2800" spc="-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60" strike="noStrike">
                <a:solidFill>
                  <a:srgbClr val="000000"/>
                </a:solidFill>
                <a:latin typeface="Arial"/>
                <a:ea typeface="DejaVu Sans"/>
              </a:rPr>
              <a:t>projeto!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70160" y="2050200"/>
            <a:ext cx="523800" cy="261360"/>
          </a:xfrm>
          <a:custGeom>
            <a:avLst/>
            <a:gdLst/>
            <a:ahLst/>
            <a:rect l="l" t="t" r="r" b="b"/>
            <a:pathLst>
              <a:path w="525144" h="262889">
                <a:moveTo>
                  <a:pt x="393749" y="262499"/>
                </a:moveTo>
                <a:lnTo>
                  <a:pt x="393749" y="196874"/>
                </a:lnTo>
                <a:lnTo>
                  <a:pt x="0" y="196874"/>
                </a:lnTo>
                <a:lnTo>
                  <a:pt x="0" y="65624"/>
                </a:lnTo>
                <a:lnTo>
                  <a:pt x="393749" y="65624"/>
                </a:lnTo>
                <a:lnTo>
                  <a:pt x="393749" y="0"/>
                </a:lnTo>
                <a:lnTo>
                  <a:pt x="524998" y="131249"/>
                </a:lnTo>
                <a:lnTo>
                  <a:pt x="393749" y="262499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432000"/>
            <a:ext cx="8398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Introdução ao Kotlin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21920" y="1081080"/>
            <a:ext cx="3477240" cy="32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/>
          <a:p>
            <a:pPr marL="432360" indent="-418320">
              <a:lnSpc>
                <a:spcPct val="100000"/>
              </a:lnSpc>
              <a:spcBef>
                <a:spcPts val="1165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O que é o </a:t>
            </a: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Kotlin?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Criar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executar um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projeto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Variáveis,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Tipos e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 Operações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Nulabilidade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Estruturas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Controle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Funções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Classes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StarSymbol"/>
              <a:buAutoNum type="arabicPeriod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Collections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Lambdas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84840" y="504000"/>
            <a:ext cx="15199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80" strike="noStrike">
                <a:solidFill>
                  <a:srgbClr val="000000"/>
                </a:solidFill>
                <a:latin typeface="Arial"/>
                <a:ea typeface="DejaVu Sans"/>
              </a:rPr>
              <a:t>Sucesso!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038600" y="1157040"/>
            <a:ext cx="7065000" cy="328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384840" y="504000"/>
            <a:ext cx="72424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Hello </a:t>
            </a:r>
            <a:r>
              <a:rPr b="1" lang="pt-BR" sz="2800" spc="29" strike="noStrike">
                <a:solidFill>
                  <a:srgbClr val="ffffff"/>
                </a:solidFill>
                <a:latin typeface="Arial"/>
                <a:ea typeface="DejaVu Sans"/>
              </a:rPr>
              <a:t>World!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 </a:t>
            </a:r>
            <a:r>
              <a:rPr b="1" lang="pt-BR" sz="2800" spc="9" strike="noStrike">
                <a:solidFill>
                  <a:srgbClr val="ffffff"/>
                </a:solidFill>
                <a:latin typeface="Arial"/>
                <a:ea typeface="DejaVu Sans"/>
              </a:rPr>
              <a:t>Evoluindo </a:t>
            </a:r>
            <a:r>
              <a:rPr b="1" lang="pt-BR" sz="2800" spc="180" strike="noStrike">
                <a:solidFill>
                  <a:srgbClr val="ffffff"/>
                </a:solidFill>
                <a:latin typeface="Arial"/>
                <a:ea typeface="DejaVu Sans"/>
              </a:rPr>
              <a:t>um</a:t>
            </a:r>
            <a:r>
              <a:rPr b="1" lang="pt-BR" sz="2800" spc="-34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49" strike="noStrike">
                <a:solidFill>
                  <a:srgbClr val="ffffff"/>
                </a:solidFill>
                <a:latin typeface="Arial"/>
                <a:ea typeface="DejaVu Sans"/>
              </a:rPr>
              <a:t>pouquinho...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97440" y="2022480"/>
            <a:ext cx="4278960" cy="364320"/>
          </a:xfrm>
          <a:custGeom>
            <a:avLst/>
            <a:gdLst/>
            <a:ahLst/>
            <a:rect l="l" t="t" r="r" b="b"/>
            <a:pathLst>
              <a:path w="4280535" h="365760">
                <a:moveTo>
                  <a:pt x="0" y="0"/>
                </a:moveTo>
                <a:lnTo>
                  <a:pt x="4280136" y="0"/>
                </a:lnTo>
                <a:lnTo>
                  <a:pt x="4280136" y="365763"/>
                </a:lnTo>
                <a:lnTo>
                  <a:pt x="0" y="36576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"/>
          <p:cNvSpPr/>
          <p:nvPr/>
        </p:nvSpPr>
        <p:spPr>
          <a:xfrm>
            <a:off x="397440" y="2441520"/>
            <a:ext cx="3686040" cy="364320"/>
          </a:xfrm>
          <a:custGeom>
            <a:avLst/>
            <a:gdLst/>
            <a:ahLst/>
            <a:rect l="l" t="t" r="r" b="b"/>
            <a:pathLst>
              <a:path w="3687445" h="365760">
                <a:moveTo>
                  <a:pt x="0" y="0"/>
                </a:moveTo>
                <a:lnTo>
                  <a:pt x="3687205" y="0"/>
                </a:lnTo>
                <a:lnTo>
                  <a:pt x="3687205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"/>
          <p:cNvSpPr/>
          <p:nvPr/>
        </p:nvSpPr>
        <p:spPr>
          <a:xfrm>
            <a:off x="397440" y="2860560"/>
            <a:ext cx="4932000" cy="364320"/>
          </a:xfrm>
          <a:custGeom>
            <a:avLst/>
            <a:gdLst/>
            <a:ahLst/>
            <a:rect l="l" t="t" r="r" b="b"/>
            <a:pathLst>
              <a:path w="4933315" h="365760">
                <a:moveTo>
                  <a:pt x="0" y="0"/>
                </a:moveTo>
                <a:lnTo>
                  <a:pt x="4932749" y="0"/>
                </a:lnTo>
                <a:lnTo>
                  <a:pt x="4932749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397440" y="3279600"/>
            <a:ext cx="114120" cy="364320"/>
          </a:xfrm>
          <a:custGeom>
            <a:avLst/>
            <a:gdLst/>
            <a:ahLst/>
            <a:rect l="l" t="t" r="r" b="b"/>
            <a:pathLst>
              <a:path w="115570" h="365760">
                <a:moveTo>
                  <a:pt x="0" y="0"/>
                </a:moveTo>
                <a:lnTo>
                  <a:pt x="115490" y="0"/>
                </a:lnTo>
                <a:lnTo>
                  <a:pt x="115490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"/>
          <p:cNvSpPr/>
          <p:nvPr/>
        </p:nvSpPr>
        <p:spPr>
          <a:xfrm>
            <a:off x="384840" y="1944360"/>
            <a:ext cx="6886800" cy="20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50200" indent="-236520">
              <a:lnSpc>
                <a:spcPct val="114000"/>
              </a:lnSpc>
              <a:spcBef>
                <a:spcPts val="99"/>
              </a:spcBef>
            </a:pPr>
            <a:r>
              <a:rPr b="0" lang="pt-BR" sz="2400" spc="-4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2400" spc="-41" strike="noStrike">
                <a:solidFill>
                  <a:srgbClr val="ffc66d"/>
                </a:solidFill>
                <a:latin typeface="Noto Sans"/>
                <a:ea typeface="DejaVu Sans"/>
              </a:rPr>
              <a:t>main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(args: </a:t>
            </a:r>
            <a:r>
              <a:rPr b="0" lang="pt-BR" sz="2400" spc="-21" strike="noStrike">
                <a:solidFill>
                  <a:srgbClr val="a8b6c6"/>
                </a:solidFill>
                <a:latin typeface="Noto Sans"/>
                <a:ea typeface="DejaVu Sans"/>
              </a:rPr>
              <a:t>Array&lt;String&gt;){  </a:t>
            </a:r>
            <a:endParaRPr b="0" lang="pt-BR" sz="2400" spc="-1" strike="noStrike">
              <a:latin typeface="Arial"/>
            </a:endParaRPr>
          </a:p>
          <a:p>
            <a:pPr marL="250200" indent="-236520">
              <a:lnSpc>
                <a:spcPct val="114000"/>
              </a:lnSpc>
              <a:spcBef>
                <a:spcPts val="99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	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myName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2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2400" spc="-49" strike="noStrike">
                <a:solidFill>
                  <a:srgbClr val="a8b6c6"/>
                </a:solidFill>
                <a:latin typeface="Trebuchet MS"/>
                <a:ea typeface="DejaVu Sans"/>
              </a:rPr>
              <a:t>readLine</a:t>
            </a:r>
            <a:r>
              <a:rPr b="0" lang="pt-BR" sz="2400" spc="-49" strike="noStrike">
                <a:solidFill>
                  <a:srgbClr val="a8b6c6"/>
                </a:solidFill>
                <a:latin typeface="Noto Sans"/>
                <a:ea typeface="DejaVu Sans"/>
              </a:rPr>
              <a:t>()</a:t>
            </a:r>
            <a:endParaRPr b="0" lang="pt-BR" sz="2400" spc="-1" strike="noStrike">
              <a:latin typeface="Arial"/>
            </a:endParaRPr>
          </a:p>
          <a:p>
            <a:pPr marL="250200" indent="-236520">
              <a:lnSpc>
                <a:spcPct val="100000"/>
              </a:lnSpc>
              <a:spcBef>
                <a:spcPts val="420"/>
              </a:spcBef>
            </a:pPr>
            <a:r>
              <a:rPr b="0" i="1" lang="pt-BR" sz="2400" spc="-55" strike="noStrike">
                <a:solidFill>
                  <a:srgbClr val="a8b6c6"/>
                </a:solidFill>
                <a:latin typeface="Trebuchet MS"/>
                <a:ea typeface="DejaVu Sans"/>
              </a:rPr>
              <a:t>	</a:t>
            </a:r>
            <a:r>
              <a:rPr b="0" i="1" lang="pt-BR" sz="2400" spc="-5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5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-55" strike="noStrike">
                <a:solidFill>
                  <a:srgbClr val="698759"/>
                </a:solidFill>
                <a:latin typeface="Noto Sans"/>
                <a:ea typeface="DejaVu Sans"/>
              </a:rPr>
              <a:t>"Hello </a:t>
            </a:r>
            <a:r>
              <a:rPr b="0" lang="pt-BR" sz="2400" spc="-4" strike="noStrike">
                <a:solidFill>
                  <a:srgbClr val="698759"/>
                </a:solidFill>
                <a:latin typeface="Noto Sans"/>
                <a:ea typeface="DejaVu Sans"/>
              </a:rPr>
              <a:t>World,</a:t>
            </a:r>
            <a:r>
              <a:rPr b="0" lang="pt-BR" sz="2400" spc="94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2400" spc="-69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2400" spc="-69" strike="noStrike">
                <a:solidFill>
                  <a:srgbClr val="a8b6c6"/>
                </a:solidFill>
                <a:latin typeface="Noto Sans"/>
                <a:ea typeface="DejaVu Sans"/>
              </a:rPr>
              <a:t>myName</a:t>
            </a:r>
            <a:r>
              <a:rPr b="0" lang="pt-BR" sz="2400" spc="-69" strike="noStrike">
                <a:solidFill>
                  <a:srgbClr val="698759"/>
                </a:solidFill>
                <a:latin typeface="Noto Sans"/>
                <a:ea typeface="DejaVu Sans"/>
              </a:rPr>
              <a:t>!"</a:t>
            </a:r>
            <a:r>
              <a:rPr b="0" lang="pt-BR" sz="2400" spc="-6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12600" indent="-236520">
              <a:lnSpc>
                <a:spcPct val="100000"/>
              </a:lnSpc>
              <a:spcBef>
                <a:spcPts val="420"/>
              </a:spcBef>
            </a:pP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512520" y="2264400"/>
            <a:ext cx="2114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55" strike="noStrike">
                <a:solidFill>
                  <a:srgbClr val="000000"/>
                </a:solidFill>
                <a:latin typeface="Arial"/>
                <a:ea typeface="DejaVu Sans"/>
              </a:rPr>
              <a:t>Variáveis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384840" y="504000"/>
            <a:ext cx="44589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Declarando </a:t>
            </a:r>
            <a:r>
              <a:rPr b="1" lang="pt-BR" sz="2800" spc="160" strike="noStrike">
                <a:solidFill>
                  <a:srgbClr val="ffffff"/>
                </a:solidFill>
                <a:latin typeface="Arial"/>
                <a:ea typeface="DejaVu Sans"/>
              </a:rPr>
              <a:t>uma</a:t>
            </a:r>
            <a:r>
              <a:rPr b="1" lang="pt-BR" sz="2800" spc="-22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variável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859480" y="1812960"/>
            <a:ext cx="4231440" cy="364320"/>
          </a:xfrm>
          <a:custGeom>
            <a:avLst/>
            <a:gdLst/>
            <a:ahLst/>
            <a:rect l="l" t="t" r="r" b="b"/>
            <a:pathLst>
              <a:path w="4232909" h="365760">
                <a:moveTo>
                  <a:pt x="0" y="0"/>
                </a:moveTo>
                <a:lnTo>
                  <a:pt x="4232368" y="0"/>
                </a:lnTo>
                <a:lnTo>
                  <a:pt x="4232368" y="365763"/>
                </a:lnTo>
                <a:lnTo>
                  <a:pt x="0" y="36576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"/>
          <p:cNvSpPr/>
          <p:nvPr/>
        </p:nvSpPr>
        <p:spPr>
          <a:xfrm>
            <a:off x="3356640" y="3070080"/>
            <a:ext cx="4231440" cy="364320"/>
          </a:xfrm>
          <a:custGeom>
            <a:avLst/>
            <a:gdLst/>
            <a:ahLst/>
            <a:rect l="l" t="t" r="r" b="b"/>
            <a:pathLst>
              <a:path w="4232909" h="365760">
                <a:moveTo>
                  <a:pt x="0" y="0"/>
                </a:moveTo>
                <a:lnTo>
                  <a:pt x="4232368" y="0"/>
                </a:lnTo>
                <a:lnTo>
                  <a:pt x="4232368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384840" y="1734840"/>
            <a:ext cx="7210800" cy="21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myValue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2400" spc="35" strike="noStrike">
                <a:solidFill>
                  <a:srgbClr val="6797ba"/>
                </a:solidFill>
                <a:latin typeface="Noto Sans"/>
                <a:ea typeface="DejaVu Sans"/>
              </a:rPr>
              <a:t>15 </a:t>
            </a:r>
            <a:r>
              <a:rPr b="0" lang="pt-BR" sz="2400" spc="-145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2400" spc="-1" strike="noStrike">
                <a:solidFill>
                  <a:srgbClr val="808080"/>
                </a:solidFill>
                <a:latin typeface="Noto Sans"/>
                <a:ea typeface="DejaVu Sans"/>
              </a:rPr>
              <a:t>Declaração de </a:t>
            </a:r>
            <a:r>
              <a:rPr b="0" lang="pt-BR" sz="2400" spc="-4" strike="noStrike">
                <a:solidFill>
                  <a:srgbClr val="808080"/>
                </a:solidFill>
                <a:latin typeface="Noto Sans"/>
                <a:ea typeface="DejaVu Sans"/>
              </a:rPr>
              <a:t>tipo </a:t>
            </a:r>
            <a:r>
              <a:rPr b="0" lang="pt-BR" sz="2400" spc="-9" strike="noStrike">
                <a:solidFill>
                  <a:srgbClr val="808080"/>
                </a:solidFill>
                <a:latin typeface="Noto Sans"/>
                <a:ea typeface="DejaVu Sans"/>
              </a:rPr>
              <a:t>implícita  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myValue </a:t>
            </a:r>
            <a:r>
              <a:rPr b="0" lang="pt-BR" sz="2400" spc="-60" strike="noStrike">
                <a:solidFill>
                  <a:srgbClr val="a8b6c6"/>
                </a:solidFill>
                <a:latin typeface="Noto Sans"/>
                <a:ea typeface="DejaVu Sans"/>
              </a:rPr>
              <a:t>: </a:t>
            </a:r>
            <a:r>
              <a:rPr b="0" lang="pt-BR" sz="2400" spc="-55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16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35" strike="noStrike">
                <a:solidFill>
                  <a:srgbClr val="6797ba"/>
                </a:solidFill>
                <a:latin typeface="Noto Sans"/>
                <a:ea typeface="DejaVu Sans"/>
              </a:rPr>
              <a:t>15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endParaRPr b="0" lang="pt-BR" sz="2400" spc="-1" strike="noStrike"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var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myVariable</a:t>
            </a:r>
            <a:r>
              <a:rPr b="0" lang="pt-BR" sz="2400" spc="2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1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35" strike="noStrike">
                <a:solidFill>
                  <a:srgbClr val="6797ba"/>
                </a:solidFill>
                <a:latin typeface="Noto Sans"/>
                <a:ea typeface="DejaVu Sans"/>
              </a:rPr>
              <a:t>15</a:t>
            </a:r>
            <a:r>
              <a:rPr b="0" lang="pt-BR" sz="2400" spc="35" strike="noStrike">
                <a:solidFill>
                  <a:srgbClr val="6797ba"/>
                </a:solidFill>
                <a:latin typeface="Noto Sans"/>
                <a:ea typeface="DejaVu Sans"/>
              </a:rPr>
              <a:t>	</a:t>
            </a:r>
            <a:r>
              <a:rPr b="0" lang="pt-BR" sz="2400" spc="-145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2400" spc="-1" strike="noStrike">
                <a:solidFill>
                  <a:srgbClr val="808080"/>
                </a:solidFill>
                <a:latin typeface="Noto Sans"/>
                <a:ea typeface="DejaVu Sans"/>
              </a:rPr>
              <a:t>Declaração de </a:t>
            </a:r>
            <a:r>
              <a:rPr b="0" lang="pt-BR" sz="2400" spc="-4" strike="noStrike">
                <a:solidFill>
                  <a:srgbClr val="808080"/>
                </a:solidFill>
                <a:latin typeface="Noto Sans"/>
                <a:ea typeface="DejaVu Sans"/>
              </a:rPr>
              <a:t>tipo </a:t>
            </a:r>
            <a:r>
              <a:rPr b="0" lang="pt-BR" sz="2400" spc="-9" strike="noStrike">
                <a:solidFill>
                  <a:srgbClr val="808080"/>
                </a:solidFill>
                <a:latin typeface="Noto Sans"/>
                <a:ea typeface="DejaVu Sans"/>
              </a:rPr>
              <a:t>implícita  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var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myVariable </a:t>
            </a:r>
            <a:r>
              <a:rPr b="0" lang="pt-BR" sz="2400" spc="-60" strike="noStrike">
                <a:solidFill>
                  <a:srgbClr val="a8b6c6"/>
                </a:solidFill>
                <a:latin typeface="Noto Sans"/>
                <a:ea typeface="DejaVu Sans"/>
              </a:rPr>
              <a:t>: </a:t>
            </a:r>
            <a:r>
              <a:rPr b="0" lang="pt-BR" sz="2400" spc="-55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180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35" strike="noStrike">
                <a:solidFill>
                  <a:srgbClr val="6797ba"/>
                </a:solidFill>
                <a:latin typeface="Noto Sans"/>
                <a:ea typeface="DejaVu Sans"/>
              </a:rPr>
              <a:t>15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623240" y="450360"/>
            <a:ext cx="13734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7200" spc="191" strike="noStrike">
                <a:solidFill>
                  <a:srgbClr val="cc7731"/>
                </a:solidFill>
                <a:latin typeface="Arial"/>
                <a:ea typeface="DejaVu Sans"/>
              </a:rPr>
              <a:t>val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572000" y="372600"/>
            <a:ext cx="360" cy="4397040"/>
          </a:xfrm>
          <a:custGeom>
            <a:avLst/>
            <a:gdLst/>
            <a:ahLst/>
            <a:rect l="l" t="t" r="r" b="b"/>
            <a:pathLst>
              <a:path w="0" h="4398645">
                <a:moveTo>
                  <a:pt x="0" y="0"/>
                </a:moveTo>
                <a:lnTo>
                  <a:pt x="0" y="4398591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384840" y="1847880"/>
            <a:ext cx="3676320" cy="23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Referência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 </a:t>
            </a:r>
            <a:r>
              <a:rPr b="1" lang="pt-BR" sz="1800" spc="69" strike="noStrike">
                <a:solidFill>
                  <a:srgbClr val="ffffff"/>
                </a:solidFill>
                <a:latin typeface="Arial"/>
                <a:ea typeface="DejaVu Sans"/>
              </a:rPr>
              <a:t>imutável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1650"/>
              </a:spcBef>
            </a:pPr>
            <a:r>
              <a:rPr b="1" lang="pt-BR" sz="1800" spc="69" strike="noStrike">
                <a:solidFill>
                  <a:srgbClr val="ffffff"/>
                </a:solidFill>
                <a:latin typeface="Arial"/>
                <a:ea typeface="DejaVu Sans"/>
              </a:rPr>
              <a:t>Não </a:t>
            </a:r>
            <a:r>
              <a:rPr b="1" lang="pt-BR" sz="1800" spc="49" strike="noStrike">
                <a:solidFill>
                  <a:srgbClr val="ffffff"/>
                </a:solidFill>
                <a:latin typeface="Arial"/>
                <a:ea typeface="DejaVu Sans"/>
              </a:rPr>
              <a:t>é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possível </a:t>
            </a:r>
            <a:r>
              <a:rPr b="1" lang="pt-BR" sz="1800" spc="86" strike="noStrike">
                <a:solidFill>
                  <a:srgbClr val="ffffff"/>
                </a:solidFill>
                <a:latin typeface="Arial"/>
                <a:ea typeface="DejaVu Sans"/>
              </a:rPr>
              <a:t>alterar</a:t>
            </a:r>
            <a:r>
              <a:rPr b="1" lang="pt-BR" sz="1800" spc="-31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seu </a:t>
            </a:r>
            <a:r>
              <a:rPr b="1" lang="pt-BR" sz="1800" spc="41" strike="noStrike">
                <a:solidFill>
                  <a:srgbClr val="ffffff"/>
                </a:solidFill>
                <a:latin typeface="Arial"/>
                <a:ea typeface="DejaVu Sans"/>
              </a:rPr>
              <a:t>valor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após </a:t>
            </a:r>
            <a:r>
              <a:rPr b="1" lang="pt-BR" sz="1800" spc="4" strike="noStrike">
                <a:solidFill>
                  <a:srgbClr val="ffffff"/>
                </a:solidFill>
                <a:latin typeface="Arial"/>
                <a:ea typeface="DejaVu Sans"/>
              </a:rPr>
              <a:t>sua</a:t>
            </a:r>
            <a:r>
              <a:rPr b="1" lang="pt-BR" sz="1800" spc="-6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800" spc="15" strike="noStrike">
                <a:solidFill>
                  <a:srgbClr val="ffffff"/>
                </a:solidFill>
                <a:latin typeface="Arial"/>
                <a:ea typeface="DejaVu Sans"/>
              </a:rPr>
              <a:t>inicialização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1650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Corresponde a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declaração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de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uma  variável final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no </a:t>
            </a:r>
            <a:r>
              <a:rPr b="0" lang="pt-BR" sz="1800" spc="-9" strike="noStrike">
                <a:solidFill>
                  <a:srgbClr val="ffffff"/>
                </a:solidFill>
                <a:latin typeface="Noto Sans"/>
                <a:ea typeface="DejaVu Sans"/>
              </a:rPr>
              <a:t>Java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4905360" y="450360"/>
            <a:ext cx="268020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182960">
              <a:lnSpc>
                <a:spcPct val="100000"/>
              </a:lnSpc>
              <a:spcBef>
                <a:spcPts val="99"/>
              </a:spcBef>
            </a:pPr>
            <a:r>
              <a:rPr b="1" lang="pt-BR" sz="7200" spc="279" strike="noStrike">
                <a:solidFill>
                  <a:srgbClr val="cc7731"/>
                </a:solidFill>
                <a:latin typeface="Arial"/>
                <a:ea typeface="DejaVu Sans"/>
              </a:rPr>
              <a:t>var</a:t>
            </a:r>
            <a:endParaRPr b="0" lang="pt-BR" sz="7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61"/>
              </a:spcBef>
            </a:pP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Referência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 </a:t>
            </a:r>
            <a:r>
              <a:rPr b="1" lang="pt-BR" sz="1800" spc="75" strike="noStrike">
                <a:solidFill>
                  <a:srgbClr val="ffffff"/>
                </a:solidFill>
                <a:latin typeface="Arial"/>
                <a:ea typeface="DejaVu Sans"/>
              </a:rPr>
              <a:t>mutável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4905360" y="2331720"/>
            <a:ext cx="367632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49000"/>
              </a:lnSpc>
              <a:spcBef>
                <a:spcPts val="99"/>
              </a:spcBef>
            </a:pPr>
            <a:r>
              <a:rPr b="1" lang="pt-BR" sz="1800" spc="1" strike="noStrike">
                <a:solidFill>
                  <a:srgbClr val="ffffff"/>
                </a:solidFill>
                <a:latin typeface="Arial"/>
                <a:ea typeface="DejaVu Sans"/>
              </a:rPr>
              <a:t>Podemos </a:t>
            </a:r>
            <a:r>
              <a:rPr b="1" lang="pt-BR" sz="1800" spc="86" strike="noStrike">
                <a:solidFill>
                  <a:srgbClr val="ffffff"/>
                </a:solidFill>
                <a:latin typeface="Arial"/>
                <a:ea typeface="DejaVu Sans"/>
              </a:rPr>
              <a:t>alterar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seu </a:t>
            </a:r>
            <a:r>
              <a:rPr b="1" lang="pt-BR" sz="1800" spc="41" strike="noStrike">
                <a:solidFill>
                  <a:srgbClr val="ffffff"/>
                </a:solidFill>
                <a:latin typeface="Arial"/>
                <a:ea typeface="DejaVu Sans"/>
              </a:rPr>
              <a:t>valor</a:t>
            </a:r>
            <a:r>
              <a:rPr b="1" lang="pt-BR" sz="1800" spc="-25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800" spc="75" strike="noStrike">
                <a:solidFill>
                  <a:srgbClr val="ffffff"/>
                </a:solidFill>
                <a:latin typeface="Arial"/>
                <a:ea typeface="DejaVu Sans"/>
              </a:rPr>
              <a:t>a  </a:t>
            </a:r>
            <a:r>
              <a:rPr b="1" lang="pt-BR" sz="1800" spc="55" strike="noStrike">
                <a:solidFill>
                  <a:srgbClr val="ffffff"/>
                </a:solidFill>
                <a:latin typeface="Arial"/>
                <a:ea typeface="DejaVu Sans"/>
              </a:rPr>
              <a:t>qualquer</a:t>
            </a:r>
            <a:r>
              <a:rPr b="1" lang="pt-BR" sz="18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800" spc="80" strike="noStrike">
                <a:solidFill>
                  <a:srgbClr val="ffffff"/>
                </a:solidFill>
                <a:latin typeface="Arial"/>
                <a:ea typeface="DejaVu Sans"/>
              </a:rPr>
              <a:t>momento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49000"/>
              </a:lnSpc>
              <a:spcBef>
                <a:spcPts val="1650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Corresponde a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declaração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de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uma  variável comum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no </a:t>
            </a:r>
            <a:r>
              <a:rPr b="0" lang="pt-BR" sz="1800" spc="-9" strike="noStrike">
                <a:solidFill>
                  <a:srgbClr val="ffffff"/>
                </a:solidFill>
                <a:latin typeface="Noto Sans"/>
                <a:ea typeface="DejaVu Sans"/>
              </a:rPr>
              <a:t>Java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957480" y="2264400"/>
            <a:ext cx="12279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-21" strike="noStrike">
                <a:solidFill>
                  <a:srgbClr val="000000"/>
                </a:solidFill>
                <a:latin typeface="Arial"/>
                <a:ea typeface="DejaVu Sans"/>
              </a:rPr>
              <a:t>Tipos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84840" y="504000"/>
            <a:ext cx="23691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15" strike="noStrike">
                <a:solidFill>
                  <a:srgbClr val="000000"/>
                </a:solidFill>
                <a:latin typeface="Arial"/>
                <a:ea typeface="DejaVu Sans"/>
              </a:rPr>
              <a:t>Tipos</a:t>
            </a:r>
            <a:r>
              <a:rPr b="1" lang="pt-BR" sz="2800" spc="-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49" strike="noStrike">
                <a:solidFill>
                  <a:srgbClr val="000000"/>
                </a:solidFill>
                <a:latin typeface="Arial"/>
                <a:ea typeface="DejaVu Sans"/>
              </a:rPr>
              <a:t>Básicos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75200" y="1081080"/>
            <a:ext cx="5297040" cy="20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/>
          <a:p>
            <a:pPr marL="379080" indent="-365040">
              <a:lnSpc>
                <a:spcPct val="100000"/>
              </a:lnSpc>
              <a:spcBef>
                <a:spcPts val="1165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Números </a:t>
            </a:r>
            <a:r>
              <a:rPr b="0" lang="pt-BR" sz="1800" spc="-43" strike="noStrike">
                <a:solidFill>
                  <a:srgbClr val="595959"/>
                </a:solidFill>
                <a:latin typeface="Noto Sans"/>
                <a:ea typeface="DejaVu Sans"/>
              </a:rPr>
              <a:t>(Int, </a:t>
            </a: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Long,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Byte, Float,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Double,</a:t>
            </a:r>
            <a:r>
              <a:rPr b="0" lang="pt-BR" sz="1800" spc="114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595959"/>
                </a:solidFill>
                <a:latin typeface="Noto Sans"/>
                <a:ea typeface="DejaVu Sans"/>
              </a:rPr>
              <a:t>Short)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String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Char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Boolean </a:t>
            </a: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(true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ou</a:t>
            </a:r>
            <a:r>
              <a:rPr b="0" lang="pt-BR" sz="1800" spc="15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595959"/>
                </a:solidFill>
                <a:latin typeface="Noto Sans"/>
                <a:ea typeface="DejaVu Sans"/>
              </a:rPr>
              <a:t>false)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Arrays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348000" y="2264400"/>
            <a:ext cx="24433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35" strike="noStrike">
                <a:solidFill>
                  <a:srgbClr val="000000"/>
                </a:solidFill>
                <a:latin typeface="Arial"/>
                <a:ea typeface="DejaVu Sans"/>
              </a:rPr>
              <a:t>Operações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84840" y="504000"/>
            <a:ext cx="19054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24" strike="noStrike">
                <a:solidFill>
                  <a:srgbClr val="000000"/>
                </a:solidFill>
                <a:latin typeface="Arial"/>
                <a:ea typeface="DejaVu Sans"/>
              </a:rPr>
              <a:t>Operações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377" name="Table 2"/>
          <p:cNvGraphicFramePr/>
          <p:nvPr/>
        </p:nvGraphicFramePr>
        <p:xfrm>
          <a:off x="307080" y="1147680"/>
          <a:ext cx="8519760" cy="3133800"/>
        </p:xfrm>
        <a:graphic>
          <a:graphicData uri="http://schemas.openxmlformats.org/drawingml/2006/table">
            <a:tbl>
              <a:tblPr/>
              <a:tblGrid>
                <a:gridCol w="4259880"/>
                <a:gridCol w="4260240"/>
              </a:tblGrid>
              <a:tr h="391680">
                <a:tc>
                  <a:txBody>
                    <a:bodyPr/>
                    <a:p>
                      <a:pPr marL="9000"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8280"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Aritméticas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+, -, *, / e</a:t>
                      </a:r>
                      <a:r>
                        <a:rPr b="0" lang="pt-BR" sz="14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Incremento e decremento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++ e --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Atribuição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Atribuição com “incremento”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+=, -=, *=, /= e</a:t>
                      </a:r>
                      <a:r>
                        <a:rPr b="0" lang="pt-BR" sz="1400" spc="-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%=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Igualdade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== e !=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Comparação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&gt;, &lt;, &gt;=, &lt;=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2400"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Lógicos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&amp;&amp;, || e !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098880" y="2264400"/>
            <a:ext cx="29394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114" strike="noStrike">
                <a:solidFill>
                  <a:srgbClr val="000000"/>
                </a:solidFill>
                <a:latin typeface="Arial"/>
                <a:ea typeface="DejaVu Sans"/>
              </a:rPr>
              <a:t>Nulabilidade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4840" y="504000"/>
            <a:ext cx="349344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066"/>
              </a:spcBef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Exemplos de código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21920" y="1081080"/>
            <a:ext cx="8649000" cy="32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/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O que é Kotlin?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Criar e executar um projeto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Variaveis, Tipos Operações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Nulabilidade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Estruturas de Controle (if, loop, when)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Funções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Classes (class, abstract, interfaces, data)</a:t>
            </a:r>
            <a:endParaRPr b="0" lang="pt-BR" sz="1800" spc="-1" strike="noStrike">
              <a:latin typeface="Arial"/>
            </a:endParaRPr>
          </a:p>
          <a:p>
            <a:pPr marL="432360" indent="-41832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Collections e Lambdas (collections + lambdas)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"/>
          <p:cNvSpPr/>
          <p:nvPr/>
        </p:nvSpPr>
        <p:spPr>
          <a:xfrm>
            <a:off x="384840" y="504000"/>
            <a:ext cx="8758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49" strike="noStrike">
                <a:solidFill>
                  <a:srgbClr val="ffffff"/>
                </a:solidFill>
                <a:latin typeface="Arial"/>
                <a:ea typeface="DejaVu Sans"/>
              </a:rPr>
              <a:t>Prevenindo NPE* </a:t>
            </a:r>
            <a:r>
              <a:rPr b="1" lang="pt-BR" sz="2800" spc="128" strike="noStrike">
                <a:solidFill>
                  <a:srgbClr val="ffffff"/>
                </a:solidFill>
                <a:latin typeface="Arial"/>
                <a:ea typeface="DejaVu Sans"/>
              </a:rPr>
              <a:t>durante </a:t>
            </a:r>
            <a:r>
              <a:rPr b="1" lang="pt-BR" sz="2800" spc="120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1" lang="pt-BR" sz="2800" spc="-52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41" strike="noStrike">
                <a:solidFill>
                  <a:srgbClr val="ffffff"/>
                </a:solidFill>
                <a:latin typeface="Arial"/>
                <a:ea typeface="DejaVu Sans"/>
              </a:rPr>
              <a:t>compilação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397440" y="1479600"/>
            <a:ext cx="3630240" cy="364320"/>
          </a:xfrm>
          <a:custGeom>
            <a:avLst/>
            <a:gdLst/>
            <a:ahLst/>
            <a:rect l="l" t="t" r="r" b="b"/>
            <a:pathLst>
              <a:path w="3631565" h="365760">
                <a:moveTo>
                  <a:pt x="0" y="0"/>
                </a:moveTo>
                <a:lnTo>
                  <a:pt x="3630951" y="0"/>
                </a:lnTo>
                <a:lnTo>
                  <a:pt x="3630951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397440" y="2031840"/>
            <a:ext cx="5189760" cy="364320"/>
          </a:xfrm>
          <a:custGeom>
            <a:avLst/>
            <a:gdLst/>
            <a:ahLst/>
            <a:rect l="l" t="t" r="r" b="b"/>
            <a:pathLst>
              <a:path w="5191125" h="365760">
                <a:moveTo>
                  <a:pt x="0" y="0"/>
                </a:moveTo>
                <a:lnTo>
                  <a:pt x="5190667" y="0"/>
                </a:lnTo>
                <a:lnTo>
                  <a:pt x="5190667" y="365763"/>
                </a:lnTo>
                <a:lnTo>
                  <a:pt x="0" y="36576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384840" y="1267920"/>
            <a:ext cx="521244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51000"/>
              </a:lnSpc>
              <a:spcBef>
                <a:spcPts val="99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nonNullableVal: </a:t>
            </a:r>
            <a:r>
              <a:rPr b="0" lang="pt-BR" sz="2400" spc="-35" strike="noStrike">
                <a:solidFill>
                  <a:srgbClr val="a8b6c6"/>
                </a:solidFill>
                <a:latin typeface="Noto Sans"/>
                <a:ea typeface="DejaVu Sans"/>
              </a:rPr>
              <a:t>String  </a:t>
            </a:r>
            <a:r>
              <a:rPr b="0" lang="pt-BR" sz="2400" spc="-4" strike="noStrike">
                <a:solidFill>
                  <a:srgbClr val="a8b6c6"/>
                </a:solidFill>
                <a:latin typeface="Noto Sans"/>
                <a:ea typeface="DejaVu Sans"/>
              </a:rPr>
              <a:t>nonNullableVal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2400" spc="-4" strike="noStrike">
                <a:solidFill>
                  <a:srgbClr val="cc7731"/>
                </a:solidFill>
                <a:latin typeface="Noto Sans"/>
                <a:ea typeface="DejaVu Sans"/>
              </a:rPr>
              <a:t>null </a:t>
            </a:r>
            <a:r>
              <a:rPr b="0" lang="pt-BR" sz="2400" spc="-145" strike="noStrike">
                <a:solidFill>
                  <a:srgbClr val="cc0000"/>
                </a:solidFill>
                <a:latin typeface="Noto Sans"/>
                <a:ea typeface="DejaVu Sans"/>
              </a:rPr>
              <a:t>// </a:t>
            </a:r>
            <a:r>
              <a:rPr b="0" lang="pt-BR" sz="2400" spc="-4" strike="noStrike">
                <a:solidFill>
                  <a:srgbClr val="cc0000"/>
                </a:solidFill>
                <a:latin typeface="Noto Sans"/>
                <a:ea typeface="DejaVu Sans"/>
              </a:rPr>
              <a:t>Não</a:t>
            </a:r>
            <a:r>
              <a:rPr b="0" lang="pt-BR" sz="2400" spc="80" strike="noStrike">
                <a:solidFill>
                  <a:srgbClr val="cc0000"/>
                </a:solidFill>
                <a:latin typeface="Noto Sans"/>
                <a:ea typeface="DejaVu Sans"/>
              </a:rPr>
              <a:t> </a:t>
            </a:r>
            <a:r>
              <a:rPr b="0" lang="pt-BR" sz="2400" spc="-4" strike="noStrike">
                <a:solidFill>
                  <a:srgbClr val="cc0000"/>
                </a:solidFill>
                <a:latin typeface="Noto Sans"/>
                <a:ea typeface="DejaVu Sans"/>
              </a:rPr>
              <a:t>compila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397440" y="3137040"/>
            <a:ext cx="4100040" cy="364320"/>
          </a:xfrm>
          <a:custGeom>
            <a:avLst/>
            <a:gdLst/>
            <a:ahLst/>
            <a:rect l="l" t="t" r="r" b="b"/>
            <a:pathLst>
              <a:path w="4101465" h="365760">
                <a:moveTo>
                  <a:pt x="0" y="0"/>
                </a:moveTo>
                <a:lnTo>
                  <a:pt x="4100952" y="0"/>
                </a:lnTo>
                <a:lnTo>
                  <a:pt x="410095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"/>
          <p:cNvSpPr/>
          <p:nvPr/>
        </p:nvSpPr>
        <p:spPr>
          <a:xfrm>
            <a:off x="384840" y="3111840"/>
            <a:ext cx="412416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nullableVal </a:t>
            </a:r>
            <a:r>
              <a:rPr b="0" lang="pt-BR" sz="2400" spc="-60" strike="noStrike">
                <a:solidFill>
                  <a:srgbClr val="a8b6c6"/>
                </a:solidFill>
                <a:latin typeface="Noto Sans"/>
                <a:ea typeface="DejaVu Sans"/>
              </a:rPr>
              <a:t>: String?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23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null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6" name="CustomShape 8"/>
          <p:cNvSpPr/>
          <p:nvPr/>
        </p:nvSpPr>
        <p:spPr>
          <a:xfrm>
            <a:off x="397440" y="3689280"/>
            <a:ext cx="5787720" cy="364320"/>
          </a:xfrm>
          <a:custGeom>
            <a:avLst/>
            <a:gdLst/>
            <a:ahLst/>
            <a:rect l="l" t="t" r="r" b="b"/>
            <a:pathLst>
              <a:path w="5789295" h="365760">
                <a:moveTo>
                  <a:pt x="0" y="0"/>
                </a:moveTo>
                <a:lnTo>
                  <a:pt x="5789102" y="0"/>
                </a:lnTo>
                <a:lnTo>
                  <a:pt x="578910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9"/>
          <p:cNvSpPr/>
          <p:nvPr/>
        </p:nvSpPr>
        <p:spPr>
          <a:xfrm>
            <a:off x="384840" y="3664440"/>
            <a:ext cx="581076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2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29" strike="noStrike">
                <a:solidFill>
                  <a:srgbClr val="a8b6c6"/>
                </a:solidFill>
                <a:latin typeface="Noto Sans"/>
                <a:ea typeface="DejaVu Sans"/>
              </a:rPr>
              <a:t>(nullableVal.</a:t>
            </a:r>
            <a:r>
              <a:rPr b="0" lang="pt-BR" sz="2400" spc="-29" strike="noStrike">
                <a:solidFill>
                  <a:srgbClr val="9775aa"/>
                </a:solidFill>
                <a:latin typeface="Noto Sans"/>
                <a:ea typeface="DejaVu Sans"/>
              </a:rPr>
              <a:t>length</a:t>
            </a:r>
            <a:r>
              <a:rPr b="0" lang="pt-BR" sz="2400" spc="-29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r>
              <a:rPr b="0" lang="pt-BR" sz="2400" spc="-145" strike="noStrike">
                <a:solidFill>
                  <a:srgbClr val="ff0000"/>
                </a:solidFill>
                <a:latin typeface="Noto Sans"/>
                <a:ea typeface="DejaVu Sans"/>
              </a:rPr>
              <a:t>// </a:t>
            </a:r>
            <a:r>
              <a:rPr b="0" lang="pt-BR" sz="2400" spc="-4" strike="noStrike">
                <a:solidFill>
                  <a:srgbClr val="ff0000"/>
                </a:solidFill>
                <a:latin typeface="Noto Sans"/>
                <a:ea typeface="DejaVu Sans"/>
              </a:rPr>
              <a:t>Não</a:t>
            </a:r>
            <a:r>
              <a:rPr b="0" lang="pt-BR" sz="2400" spc="109" strike="noStrike">
                <a:solidFill>
                  <a:srgbClr val="ff0000"/>
                </a:solidFill>
                <a:latin typeface="Noto Sans"/>
                <a:ea typeface="DejaVu Sans"/>
              </a:rPr>
              <a:t> </a:t>
            </a:r>
            <a:r>
              <a:rPr b="0" lang="pt-BR" sz="2400" spc="-4" strike="noStrike">
                <a:solidFill>
                  <a:srgbClr val="ff0000"/>
                </a:solidFill>
                <a:latin typeface="Noto Sans"/>
                <a:ea typeface="DejaVu Sans"/>
              </a:rPr>
              <a:t>compila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8" name="CustomShape 10"/>
          <p:cNvSpPr/>
          <p:nvPr/>
        </p:nvSpPr>
        <p:spPr>
          <a:xfrm>
            <a:off x="5347080" y="2531880"/>
            <a:ext cx="3419280" cy="7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12600">
              <a:lnSpc>
                <a:spcPts val="2849"/>
              </a:lnSpc>
              <a:spcBef>
                <a:spcPts val="218"/>
              </a:spcBef>
            </a:pPr>
            <a:r>
              <a:rPr b="1" lang="pt-BR" sz="2400" spc="43" strike="noStrike">
                <a:solidFill>
                  <a:srgbClr val="ffffff"/>
                </a:solidFill>
                <a:latin typeface="Arial"/>
                <a:ea typeface="DejaVu Sans"/>
              </a:rPr>
              <a:t>Indica </a:t>
            </a:r>
            <a:r>
              <a:rPr b="1" lang="pt-BR" sz="2400" spc="63" strike="noStrike">
                <a:solidFill>
                  <a:srgbClr val="ffffff"/>
                </a:solidFill>
                <a:latin typeface="Arial"/>
                <a:ea typeface="DejaVu Sans"/>
              </a:rPr>
              <a:t>que </a:t>
            </a:r>
            <a:r>
              <a:rPr b="1" lang="pt-BR" sz="2400" spc="100" strike="noStrike">
                <a:solidFill>
                  <a:srgbClr val="ffffff"/>
                </a:solidFill>
                <a:latin typeface="Arial"/>
                <a:ea typeface="DejaVu Sans"/>
              </a:rPr>
              <a:t>a </a:t>
            </a:r>
            <a:r>
              <a:rPr b="1" lang="pt-BR" sz="2400" spc="63" strike="noStrike">
                <a:solidFill>
                  <a:srgbClr val="ffffff"/>
                </a:solidFill>
                <a:latin typeface="Arial"/>
                <a:ea typeface="DejaVu Sans"/>
              </a:rPr>
              <a:t>variável</a:t>
            </a:r>
            <a:r>
              <a:rPr b="1" lang="pt-BR" sz="2400" spc="-46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400" spc="69" strike="noStrike">
                <a:solidFill>
                  <a:srgbClr val="ffffff"/>
                </a:solidFill>
                <a:latin typeface="Arial"/>
                <a:ea typeface="DejaVu Sans"/>
              </a:rPr>
              <a:t>é  </a:t>
            </a:r>
            <a:r>
              <a:rPr b="1" lang="pt-BR" sz="2400" spc="80" strike="noStrike">
                <a:solidFill>
                  <a:srgbClr val="ffffff"/>
                </a:solidFill>
                <a:latin typeface="Arial"/>
                <a:ea typeface="DejaVu Sans"/>
              </a:rPr>
              <a:t>Nullable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9" name="CustomShape 11"/>
          <p:cNvSpPr/>
          <p:nvPr/>
        </p:nvSpPr>
        <p:spPr>
          <a:xfrm>
            <a:off x="3603960" y="2918520"/>
            <a:ext cx="1669320" cy="237240"/>
          </a:xfrm>
          <a:custGeom>
            <a:avLst/>
            <a:gdLst/>
            <a:ahLst/>
            <a:rect l="l" t="t" r="r" b="b"/>
            <a:pathLst>
              <a:path w="1670685" h="238760">
                <a:moveTo>
                  <a:pt x="0" y="238499"/>
                </a:moveTo>
                <a:lnTo>
                  <a:pt x="0" y="0"/>
                </a:lnTo>
                <a:lnTo>
                  <a:pt x="1670096" y="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2"/>
          <p:cNvSpPr/>
          <p:nvPr/>
        </p:nvSpPr>
        <p:spPr>
          <a:xfrm>
            <a:off x="6310080" y="4809240"/>
            <a:ext cx="2652840" cy="4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*NPE </a:t>
            </a:r>
            <a:r>
              <a:rPr b="1" lang="pt-BR" sz="1400" spc="-9" strike="noStrike">
                <a:solidFill>
                  <a:srgbClr val="ffffff"/>
                </a:solidFill>
                <a:latin typeface="Arial"/>
                <a:ea typeface="DejaVu Sans"/>
              </a:rPr>
              <a:t>= </a:t>
            </a:r>
            <a:r>
              <a:rPr b="1" lang="pt-BR" sz="1400" spc="49" strike="noStrike">
                <a:solidFill>
                  <a:srgbClr val="ffffff"/>
                </a:solidFill>
                <a:latin typeface="Arial"/>
                <a:ea typeface="DejaVu Sans"/>
              </a:rPr>
              <a:t>Null </a:t>
            </a:r>
            <a:r>
              <a:rPr b="1" lang="pt-BR" sz="1400" spc="29" strike="noStrike">
                <a:solidFill>
                  <a:srgbClr val="ffffff"/>
                </a:solidFill>
                <a:latin typeface="Arial"/>
                <a:ea typeface="DejaVu Sans"/>
              </a:rPr>
              <a:t>Pointer</a:t>
            </a:r>
            <a:r>
              <a:rPr b="1" lang="pt-BR" sz="1400" spc="-20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384840" y="504000"/>
            <a:ext cx="21938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15" strike="noStrike">
                <a:solidFill>
                  <a:srgbClr val="ffffff"/>
                </a:solidFill>
                <a:latin typeface="Arial"/>
                <a:ea typeface="DejaVu Sans"/>
              </a:rPr>
              <a:t>Corrigindo...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397440" y="1479600"/>
            <a:ext cx="3630240" cy="364320"/>
          </a:xfrm>
          <a:custGeom>
            <a:avLst/>
            <a:gdLst/>
            <a:ahLst/>
            <a:rect l="l" t="t" r="r" b="b"/>
            <a:pathLst>
              <a:path w="3631565" h="365760">
                <a:moveTo>
                  <a:pt x="0" y="0"/>
                </a:moveTo>
                <a:lnTo>
                  <a:pt x="3630951" y="0"/>
                </a:lnTo>
                <a:lnTo>
                  <a:pt x="3630951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397440" y="2031840"/>
            <a:ext cx="4453200" cy="364320"/>
          </a:xfrm>
          <a:custGeom>
            <a:avLst/>
            <a:gdLst/>
            <a:ahLst/>
            <a:rect l="l" t="t" r="r" b="b"/>
            <a:pathLst>
              <a:path w="4454525" h="365760">
                <a:moveTo>
                  <a:pt x="0" y="0"/>
                </a:moveTo>
                <a:lnTo>
                  <a:pt x="4454271" y="0"/>
                </a:lnTo>
                <a:lnTo>
                  <a:pt x="4454271" y="365763"/>
                </a:lnTo>
                <a:lnTo>
                  <a:pt x="0" y="36576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397440" y="3137040"/>
            <a:ext cx="4100040" cy="364320"/>
          </a:xfrm>
          <a:custGeom>
            <a:avLst/>
            <a:gdLst/>
            <a:ahLst/>
            <a:rect l="l" t="t" r="r" b="b"/>
            <a:pathLst>
              <a:path w="4101465" h="365760">
                <a:moveTo>
                  <a:pt x="0" y="0"/>
                </a:moveTo>
                <a:lnTo>
                  <a:pt x="4100952" y="0"/>
                </a:lnTo>
                <a:lnTo>
                  <a:pt x="410095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397440" y="3689280"/>
            <a:ext cx="5951520" cy="364320"/>
          </a:xfrm>
          <a:custGeom>
            <a:avLst/>
            <a:gdLst/>
            <a:ahLst/>
            <a:rect l="l" t="t" r="r" b="b"/>
            <a:pathLst>
              <a:path w="5953125" h="365760">
                <a:moveTo>
                  <a:pt x="0" y="0"/>
                </a:moveTo>
                <a:lnTo>
                  <a:pt x="5952960" y="0"/>
                </a:lnTo>
                <a:lnTo>
                  <a:pt x="5952960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7"/>
          <p:cNvSpPr/>
          <p:nvPr/>
        </p:nvSpPr>
        <p:spPr>
          <a:xfrm>
            <a:off x="384840" y="1267920"/>
            <a:ext cx="8757720" cy="33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51000"/>
              </a:lnSpc>
              <a:spcBef>
                <a:spcPts val="99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nonNullableVal: </a:t>
            </a:r>
            <a:r>
              <a:rPr b="0" lang="pt-BR" sz="2400" spc="-35" strike="noStrike">
                <a:solidFill>
                  <a:srgbClr val="a8b6c6"/>
                </a:solidFill>
                <a:latin typeface="Noto Sans"/>
                <a:ea typeface="DejaVu Sans"/>
              </a:rPr>
              <a:t>String  </a:t>
            </a:r>
            <a:r>
              <a:rPr b="0" lang="pt-BR" sz="2400" spc="-4" strike="noStrike">
                <a:solidFill>
                  <a:srgbClr val="a8b6c6"/>
                </a:solidFill>
                <a:latin typeface="Noto Sans"/>
                <a:ea typeface="DejaVu Sans"/>
              </a:rPr>
              <a:t>nonNullableVal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2400" spc="-49" strike="noStrike">
                <a:solidFill>
                  <a:srgbClr val="698759"/>
                </a:solidFill>
                <a:latin typeface="Noto Sans"/>
                <a:ea typeface="DejaVu Sans"/>
              </a:rPr>
              <a:t>"Some</a:t>
            </a:r>
            <a:r>
              <a:rPr b="0" lang="pt-BR" sz="2400" spc="-43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2400" spc="-63" strike="noStrike">
                <a:solidFill>
                  <a:srgbClr val="698759"/>
                </a:solidFill>
                <a:latin typeface="Noto Sans"/>
                <a:ea typeface="DejaVu Sans"/>
              </a:rPr>
              <a:t>String"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40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nullableVal </a:t>
            </a:r>
            <a:r>
              <a:rPr b="0" lang="pt-BR" sz="2400" spc="-60" strike="noStrike">
                <a:solidFill>
                  <a:srgbClr val="a8b6c6"/>
                </a:solidFill>
                <a:latin typeface="Noto Sans"/>
                <a:ea typeface="DejaVu Sans"/>
              </a:rPr>
              <a:t>: String?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2400" spc="21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null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i="1" lang="pt-BR" sz="2400" spc="-41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(nullableVal?.</a:t>
            </a:r>
            <a:r>
              <a:rPr b="0" lang="pt-BR" sz="2400" spc="-41" strike="noStrike">
                <a:solidFill>
                  <a:srgbClr val="9775aa"/>
                </a:solidFill>
                <a:latin typeface="Noto Sans"/>
                <a:ea typeface="DejaVu Sans"/>
              </a:rPr>
              <a:t>length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r>
              <a:rPr b="0" lang="pt-BR" sz="2400" spc="-145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2400" spc="-24" strike="noStrike">
                <a:solidFill>
                  <a:srgbClr val="808080"/>
                </a:solidFill>
                <a:latin typeface="Noto Sans"/>
                <a:ea typeface="DejaVu Sans"/>
              </a:rPr>
              <a:t>Imprime</a:t>
            </a:r>
            <a:r>
              <a:rPr b="0" lang="pt-BR" sz="2400" spc="-265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r>
              <a:rPr b="0" lang="pt-BR" sz="2400" spc="-9" strike="noStrike">
                <a:solidFill>
                  <a:srgbClr val="808080"/>
                </a:solidFill>
                <a:latin typeface="Noto Sans"/>
                <a:ea typeface="DejaVu Sans"/>
              </a:rPr>
              <a:t>null</a:t>
            </a:r>
            <a:endParaRPr b="0" lang="pt-BR" sz="2400" spc="-1" strike="noStrike">
              <a:latin typeface="Arial"/>
            </a:endParaRPr>
          </a:p>
          <a:p>
            <a:pPr marL="3591720">
              <a:lnSpc>
                <a:spcPct val="100000"/>
              </a:lnSpc>
              <a:spcBef>
                <a:spcPts val="2546"/>
              </a:spcBef>
            </a:pP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Operador </a:t>
            </a:r>
            <a:r>
              <a:rPr b="1" lang="pt-B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“Safe Call”</a:t>
            </a:r>
            <a:r>
              <a:rPr b="1" lang="pt-BR" sz="1400" spc="-25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-63" strike="noStrike">
                <a:solidFill>
                  <a:srgbClr val="ffffff"/>
                </a:solidFill>
                <a:latin typeface="Arial"/>
                <a:ea typeface="DejaVu Sans"/>
              </a:rPr>
              <a:t>(?.)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8" name="CustomShape 8"/>
          <p:cNvSpPr/>
          <p:nvPr/>
        </p:nvSpPr>
        <p:spPr>
          <a:xfrm>
            <a:off x="3071880" y="4029840"/>
            <a:ext cx="818280" cy="528120"/>
          </a:xfrm>
          <a:custGeom>
            <a:avLst/>
            <a:gdLst/>
            <a:ahLst/>
            <a:rect l="l" t="t" r="r" b="b"/>
            <a:pathLst>
              <a:path w="819785" h="529589">
                <a:moveTo>
                  <a:pt x="0" y="0"/>
                </a:moveTo>
                <a:lnTo>
                  <a:pt x="0" y="529498"/>
                </a:lnTo>
                <a:lnTo>
                  <a:pt x="819298" y="529498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384840" y="504000"/>
            <a:ext cx="32997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49" strike="noStrike">
                <a:solidFill>
                  <a:srgbClr val="ffffff"/>
                </a:solidFill>
                <a:latin typeface="Arial"/>
                <a:ea typeface="DejaVu Sans"/>
              </a:rPr>
              <a:t>Verificando </a:t>
            </a:r>
            <a:r>
              <a:rPr b="1" lang="pt-BR" sz="2800" spc="41" strike="noStrike">
                <a:solidFill>
                  <a:srgbClr val="ffffff"/>
                </a:solidFill>
                <a:latin typeface="Arial"/>
                <a:ea typeface="DejaVu Sans"/>
              </a:rPr>
              <a:t>com</a:t>
            </a:r>
            <a:r>
              <a:rPr b="1" lang="pt-BR" sz="2800" spc="-23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-9" strike="noStrike">
                <a:solidFill>
                  <a:srgbClr val="ffffff"/>
                </a:solidFill>
                <a:latin typeface="Arial"/>
                <a:ea typeface="DejaVu Sans"/>
              </a:rPr>
              <a:t>IF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97440" y="1238040"/>
            <a:ext cx="3136680" cy="364320"/>
          </a:xfrm>
          <a:custGeom>
            <a:avLst/>
            <a:gdLst/>
            <a:ahLst/>
            <a:rect l="l" t="t" r="r" b="b"/>
            <a:pathLst>
              <a:path w="3138170" h="365759">
                <a:moveTo>
                  <a:pt x="0" y="0"/>
                </a:moveTo>
                <a:lnTo>
                  <a:pt x="3137738" y="0"/>
                </a:lnTo>
                <a:lnTo>
                  <a:pt x="3137738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"/>
          <p:cNvSpPr/>
          <p:nvPr/>
        </p:nvSpPr>
        <p:spPr>
          <a:xfrm>
            <a:off x="397440" y="1790640"/>
            <a:ext cx="3857400" cy="364320"/>
          </a:xfrm>
          <a:custGeom>
            <a:avLst/>
            <a:gdLst/>
            <a:ahLst/>
            <a:rect l="l" t="t" r="r" b="b"/>
            <a:pathLst>
              <a:path w="3858895" h="365760">
                <a:moveTo>
                  <a:pt x="0" y="0"/>
                </a:moveTo>
                <a:lnTo>
                  <a:pt x="3858655" y="0"/>
                </a:lnTo>
                <a:lnTo>
                  <a:pt x="3858655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5"/>
          <p:cNvSpPr/>
          <p:nvPr/>
        </p:nvSpPr>
        <p:spPr>
          <a:xfrm>
            <a:off x="384840" y="1026720"/>
            <a:ext cx="443808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/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pt-BR" sz="2400" spc="-4" strike="noStrike">
                <a:solidFill>
                  <a:srgbClr val="cc7731"/>
                </a:solidFill>
                <a:latin typeface="Noto Sans"/>
                <a:ea typeface="DejaVu Sans"/>
              </a:rPr>
              <a:t>if </a:t>
            </a:r>
            <a:r>
              <a:rPr b="0" lang="pt-BR" sz="2400" spc="-21" strike="noStrike">
                <a:solidFill>
                  <a:srgbClr val="a8b6c6"/>
                </a:solidFill>
                <a:latin typeface="Noto Sans"/>
                <a:ea typeface="DejaVu Sans"/>
              </a:rPr>
              <a:t>(nullableVal </a:t>
            </a:r>
            <a:r>
              <a:rPr b="0" lang="pt-BR" sz="2400" spc="-109" strike="noStrike">
                <a:solidFill>
                  <a:srgbClr val="a8b6c6"/>
                </a:solidFill>
                <a:latin typeface="Noto Sans"/>
                <a:ea typeface="DejaVu Sans"/>
              </a:rPr>
              <a:t>!= </a:t>
            </a:r>
            <a:r>
              <a:rPr b="0" lang="pt-BR" sz="2400" spc="-29" strike="noStrike">
                <a:solidFill>
                  <a:srgbClr val="cc7731"/>
                </a:solidFill>
                <a:latin typeface="Noto Sans"/>
                <a:ea typeface="DejaVu Sans"/>
              </a:rPr>
              <a:t>null</a:t>
            </a:r>
            <a:r>
              <a:rPr b="0" lang="pt-BR" sz="24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2400" spc="-310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2400" spc="-21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2400" spc="-1" strike="noStrike">
              <a:latin typeface="Arial"/>
            </a:endParaRPr>
          </a:p>
          <a:p>
            <a:pPr marL="250200">
              <a:lnSpc>
                <a:spcPct val="100000"/>
              </a:lnSpc>
              <a:spcBef>
                <a:spcPts val="1471"/>
              </a:spcBef>
            </a:pPr>
            <a:r>
              <a:rPr b="0" i="1" lang="pt-BR" sz="2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29" strike="noStrike">
                <a:solidFill>
                  <a:srgbClr val="a8b6c6"/>
                </a:solidFill>
                <a:latin typeface="Noto Sans"/>
                <a:ea typeface="DejaVu Sans"/>
              </a:rPr>
              <a:t>(nullableVal.</a:t>
            </a:r>
            <a:r>
              <a:rPr b="0" lang="pt-BR" sz="2400" spc="-29" strike="noStrike">
                <a:solidFill>
                  <a:srgbClr val="9775aa"/>
                </a:solidFill>
                <a:latin typeface="Noto Sans"/>
                <a:ea typeface="DejaVu Sans"/>
              </a:rPr>
              <a:t>length</a:t>
            </a:r>
            <a:r>
              <a:rPr b="0" lang="pt-BR" sz="24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04" name="CustomShape 6"/>
          <p:cNvSpPr/>
          <p:nvPr/>
        </p:nvSpPr>
        <p:spPr>
          <a:xfrm>
            <a:off x="397440" y="2343240"/>
            <a:ext cx="952920" cy="364320"/>
          </a:xfrm>
          <a:custGeom>
            <a:avLst/>
            <a:gdLst/>
            <a:ahLst/>
            <a:rect l="l" t="t" r="r" b="b"/>
            <a:pathLst>
              <a:path w="954405" h="365760">
                <a:moveTo>
                  <a:pt x="0" y="0"/>
                </a:moveTo>
                <a:lnTo>
                  <a:pt x="953841" y="0"/>
                </a:lnTo>
                <a:lnTo>
                  <a:pt x="953841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384840" y="2318040"/>
            <a:ext cx="97848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} </a:t>
            </a:r>
            <a:r>
              <a:rPr b="0" lang="pt-BR" sz="2400" spc="-4" strike="noStrike">
                <a:solidFill>
                  <a:srgbClr val="cc7731"/>
                </a:solidFill>
                <a:latin typeface="Noto Sans"/>
                <a:ea typeface="DejaVu Sans"/>
              </a:rPr>
              <a:t>else</a:t>
            </a:r>
            <a:r>
              <a:rPr b="0" lang="pt-BR" sz="2400" spc="-69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2400" spc="-21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97440" y="2895480"/>
            <a:ext cx="3433320" cy="364320"/>
          </a:xfrm>
          <a:custGeom>
            <a:avLst/>
            <a:gdLst/>
            <a:ahLst/>
            <a:rect l="l" t="t" r="r" b="b"/>
            <a:pathLst>
              <a:path w="3434715" h="365760">
                <a:moveTo>
                  <a:pt x="0" y="0"/>
                </a:moveTo>
                <a:lnTo>
                  <a:pt x="3434203" y="0"/>
                </a:lnTo>
                <a:lnTo>
                  <a:pt x="343420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9"/>
          <p:cNvSpPr/>
          <p:nvPr/>
        </p:nvSpPr>
        <p:spPr>
          <a:xfrm>
            <a:off x="397440" y="3448080"/>
            <a:ext cx="114120" cy="364320"/>
          </a:xfrm>
          <a:custGeom>
            <a:avLst/>
            <a:gdLst/>
            <a:ahLst/>
            <a:rect l="l" t="t" r="r" b="b"/>
            <a:pathLst>
              <a:path w="115570" h="365760">
                <a:moveTo>
                  <a:pt x="0" y="0"/>
                </a:moveTo>
                <a:lnTo>
                  <a:pt x="115490" y="0"/>
                </a:lnTo>
                <a:lnTo>
                  <a:pt x="115490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0"/>
          <p:cNvSpPr/>
          <p:nvPr/>
        </p:nvSpPr>
        <p:spPr>
          <a:xfrm>
            <a:off x="384840" y="2683800"/>
            <a:ext cx="345852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/>
          <a:p>
            <a:pPr marL="250200">
              <a:lnSpc>
                <a:spcPct val="100000"/>
              </a:lnSpc>
              <a:spcBef>
                <a:spcPts val="1570"/>
              </a:spcBef>
            </a:pPr>
            <a:r>
              <a:rPr b="0" i="1" lang="pt-BR" sz="2400" spc="-5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5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-55" strike="noStrike">
                <a:solidFill>
                  <a:srgbClr val="698759"/>
                </a:solidFill>
                <a:latin typeface="Noto Sans"/>
                <a:ea typeface="DejaVu Sans"/>
              </a:rPr>
              <a:t>"Empty</a:t>
            </a:r>
            <a:r>
              <a:rPr b="0" lang="pt-BR" sz="2400" spc="-29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2400" spc="-60" strike="noStrike">
                <a:solidFill>
                  <a:srgbClr val="698759"/>
                </a:solidFill>
                <a:latin typeface="Noto Sans"/>
                <a:ea typeface="DejaVu Sans"/>
              </a:rPr>
              <a:t>string."</a:t>
            </a:r>
            <a:r>
              <a:rPr b="0" lang="pt-BR" sz="2400" spc="-60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09" name="CustomShape 11"/>
          <p:cNvSpPr/>
          <p:nvPr/>
        </p:nvSpPr>
        <p:spPr>
          <a:xfrm>
            <a:off x="4736880" y="2334960"/>
            <a:ext cx="285624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600" spc="100" strike="noStrike">
                <a:solidFill>
                  <a:srgbClr val="ffffff"/>
                </a:solidFill>
                <a:latin typeface="Arial"/>
                <a:ea typeface="DejaVu Sans"/>
              </a:rPr>
              <a:t>Não </a:t>
            </a:r>
            <a:r>
              <a:rPr b="1" lang="pt-BR" sz="1600" spc="15" strike="noStrike">
                <a:solidFill>
                  <a:srgbClr val="ffffff"/>
                </a:solidFill>
                <a:latin typeface="Arial"/>
                <a:ea typeface="DejaVu Sans"/>
              </a:rPr>
              <a:t>precisa </a:t>
            </a:r>
            <a:r>
              <a:rPr b="1" lang="pt-BR" sz="1600" spc="2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r>
              <a:rPr b="1" lang="pt-BR" sz="1600" spc="-31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600" spc="-140" strike="noStrike">
                <a:solidFill>
                  <a:srgbClr val="ffffff"/>
                </a:solidFill>
                <a:latin typeface="Arial"/>
                <a:ea typeface="DejaVu Sans"/>
              </a:rPr>
              <a:t>“?.”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3234960" y="2163960"/>
            <a:ext cx="1428120" cy="375840"/>
          </a:xfrm>
          <a:custGeom>
            <a:avLst/>
            <a:gdLst/>
            <a:ahLst/>
            <a:rect l="l" t="t" r="r" b="b"/>
            <a:pathLst>
              <a:path w="1429385" h="377189">
                <a:moveTo>
                  <a:pt x="0" y="0"/>
                </a:moveTo>
                <a:lnTo>
                  <a:pt x="0" y="377099"/>
                </a:lnTo>
                <a:lnTo>
                  <a:pt x="1428897" y="377099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>
            <a:off x="384840" y="504000"/>
            <a:ext cx="29703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Operador </a:t>
            </a:r>
            <a:r>
              <a:rPr b="1" lang="pt-BR" sz="2800" spc="-49" strike="noStrike">
                <a:solidFill>
                  <a:srgbClr val="ffffff"/>
                </a:solidFill>
                <a:latin typeface="Arial"/>
                <a:ea typeface="DejaVu Sans"/>
              </a:rPr>
              <a:t>Elvis</a:t>
            </a:r>
            <a:r>
              <a:rPr b="1" lang="pt-BR" sz="2800" spc="-250" strike="noStrike">
                <a:solidFill>
                  <a:srgbClr val="ffffff"/>
                </a:solidFill>
                <a:latin typeface="Arial"/>
                <a:ea typeface="DejaVu Sans"/>
              </a:rPr>
              <a:t> ?: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97440" y="2232000"/>
            <a:ext cx="6235560" cy="364320"/>
          </a:xfrm>
          <a:custGeom>
            <a:avLst/>
            <a:gdLst/>
            <a:ahLst/>
            <a:rect l="l" t="t" r="r" b="b"/>
            <a:pathLst>
              <a:path w="6236970" h="365760">
                <a:moveTo>
                  <a:pt x="0" y="0"/>
                </a:moveTo>
                <a:lnTo>
                  <a:pt x="6236481" y="0"/>
                </a:lnTo>
                <a:lnTo>
                  <a:pt x="6236481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1419120" y="2717280"/>
            <a:ext cx="5064480" cy="311040"/>
          </a:xfrm>
          <a:custGeom>
            <a:avLst/>
            <a:gdLst/>
            <a:ahLst/>
            <a:rect l="l" t="t" r="r" b="b"/>
            <a:pathLst>
              <a:path w="5066030" h="312419">
                <a:moveTo>
                  <a:pt x="5065489" y="0"/>
                </a:moveTo>
                <a:lnTo>
                  <a:pt x="5063444" y="60785"/>
                </a:lnTo>
                <a:lnTo>
                  <a:pt x="5057867" y="110418"/>
                </a:lnTo>
                <a:lnTo>
                  <a:pt x="5049595" y="143880"/>
                </a:lnTo>
                <a:lnTo>
                  <a:pt x="5039464" y="156149"/>
                </a:lnTo>
                <a:lnTo>
                  <a:pt x="2558769" y="156149"/>
                </a:lnTo>
                <a:lnTo>
                  <a:pt x="2548639" y="168419"/>
                </a:lnTo>
                <a:lnTo>
                  <a:pt x="2540366" y="201880"/>
                </a:lnTo>
                <a:lnTo>
                  <a:pt x="2534789" y="251514"/>
                </a:lnTo>
                <a:lnTo>
                  <a:pt x="2532744" y="312299"/>
                </a:lnTo>
                <a:lnTo>
                  <a:pt x="2530699" y="251514"/>
                </a:lnTo>
                <a:lnTo>
                  <a:pt x="2525123" y="201880"/>
                </a:lnTo>
                <a:lnTo>
                  <a:pt x="2516850" y="168419"/>
                </a:lnTo>
                <a:lnTo>
                  <a:pt x="2506719" y="156149"/>
                </a:lnTo>
                <a:lnTo>
                  <a:pt x="26024" y="156149"/>
                </a:lnTo>
                <a:lnTo>
                  <a:pt x="15895" y="143880"/>
                </a:lnTo>
                <a:lnTo>
                  <a:pt x="7622" y="110418"/>
                </a:lnTo>
                <a:lnTo>
                  <a:pt x="2045" y="60785"/>
                </a:lnTo>
                <a:lnTo>
                  <a:pt x="0" y="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"/>
          <p:cNvSpPr/>
          <p:nvPr/>
        </p:nvSpPr>
        <p:spPr>
          <a:xfrm>
            <a:off x="384840" y="2207160"/>
            <a:ext cx="63334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2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2400" spc="-35" strike="noStrike">
                <a:solidFill>
                  <a:srgbClr val="a8b6c6"/>
                </a:solidFill>
                <a:latin typeface="Noto Sans"/>
                <a:ea typeface="DejaVu Sans"/>
              </a:rPr>
              <a:t>(nullableVal?.</a:t>
            </a:r>
            <a:r>
              <a:rPr b="0" lang="pt-BR" sz="2400" spc="-35" strike="noStrike">
                <a:solidFill>
                  <a:srgbClr val="9775aa"/>
                </a:solidFill>
                <a:latin typeface="Noto Sans"/>
                <a:ea typeface="DejaVu Sans"/>
              </a:rPr>
              <a:t>length </a:t>
            </a:r>
            <a:r>
              <a:rPr b="0" lang="pt-BR" sz="2400" spc="-134" strike="noStrike">
                <a:solidFill>
                  <a:srgbClr val="a8b6c6"/>
                </a:solidFill>
                <a:latin typeface="Noto Sans"/>
                <a:ea typeface="DejaVu Sans"/>
              </a:rPr>
              <a:t>?: </a:t>
            </a:r>
            <a:r>
              <a:rPr b="0" lang="pt-BR" sz="2400" spc="-43" strike="noStrike">
                <a:solidFill>
                  <a:srgbClr val="698759"/>
                </a:solidFill>
                <a:latin typeface="Noto Sans"/>
                <a:ea typeface="DejaVu Sans"/>
              </a:rPr>
              <a:t>"Empty</a:t>
            </a:r>
            <a:r>
              <a:rPr b="0" lang="pt-BR" sz="2400" spc="180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2400" spc="-60" strike="noStrike">
                <a:solidFill>
                  <a:srgbClr val="698759"/>
                </a:solidFill>
                <a:latin typeface="Noto Sans"/>
                <a:ea typeface="DejaVu Sans"/>
              </a:rPr>
              <a:t>string."</a:t>
            </a:r>
            <a:r>
              <a:rPr b="0" lang="pt-BR" sz="2400" spc="-60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2400" spc="-1" strike="noStrike">
              <a:latin typeface="Arial"/>
            </a:endParaRPr>
          </a:p>
          <a:p>
            <a:pPr marL="870480">
              <a:lnSpc>
                <a:spcPct val="100000"/>
              </a:lnSpc>
            </a:pPr>
            <a:r>
              <a:rPr b="1" lang="pt-BR" sz="2400" spc="43" strike="noStrike">
                <a:solidFill>
                  <a:srgbClr val="ffffff"/>
                </a:solidFill>
                <a:latin typeface="Arial"/>
                <a:ea typeface="DejaVu Sans"/>
              </a:rPr>
              <a:t>Equivalente </a:t>
            </a:r>
            <a:r>
              <a:rPr b="1" lang="pt-BR" sz="2400" spc="55" strike="noStrike">
                <a:solidFill>
                  <a:srgbClr val="ffffff"/>
                </a:solidFill>
                <a:latin typeface="Arial"/>
                <a:ea typeface="DejaVu Sans"/>
              </a:rPr>
              <a:t>ao </a:t>
            </a:r>
            <a:r>
              <a:rPr b="1" lang="pt-BR" sz="2400" spc="-69" strike="noStrike">
                <a:solidFill>
                  <a:srgbClr val="ffffff"/>
                </a:solidFill>
                <a:latin typeface="Arial"/>
                <a:ea typeface="DejaVu Sans"/>
              </a:rPr>
              <a:t>“IF” </a:t>
            </a:r>
            <a:r>
              <a:rPr b="1" lang="pt-BR" sz="2400" spc="21" strike="noStrike">
                <a:solidFill>
                  <a:srgbClr val="ffffff"/>
                </a:solidFill>
                <a:latin typeface="Arial"/>
                <a:ea typeface="DejaVu Sans"/>
              </a:rPr>
              <a:t>do </a:t>
            </a:r>
            <a:r>
              <a:rPr b="1" lang="pt-BR" sz="2400" spc="9" strike="noStrike">
                <a:solidFill>
                  <a:srgbClr val="ffffff"/>
                </a:solidFill>
                <a:latin typeface="Arial"/>
                <a:ea typeface="DejaVu Sans"/>
              </a:rPr>
              <a:t>slide</a:t>
            </a:r>
            <a:r>
              <a:rPr b="1" lang="pt-BR" sz="2400" spc="-29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400" spc="103" strike="noStrike">
                <a:solidFill>
                  <a:srgbClr val="ffffff"/>
                </a:solidFill>
                <a:latin typeface="Arial"/>
                <a:ea typeface="DejaVu Sans"/>
              </a:rPr>
              <a:t>anterior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076120" y="2264400"/>
            <a:ext cx="4987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69" strike="noStrike">
                <a:solidFill>
                  <a:srgbClr val="000000"/>
                </a:solidFill>
                <a:latin typeface="Arial"/>
                <a:ea typeface="DejaVu Sans"/>
              </a:rPr>
              <a:t>Estruturas </a:t>
            </a:r>
            <a:r>
              <a:rPr b="1" lang="pt-BR" sz="3600" spc="86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3600" spc="-2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600" spc="1" strike="noStrike">
                <a:solidFill>
                  <a:srgbClr val="000000"/>
                </a:solidFill>
                <a:latin typeface="Arial"/>
                <a:ea typeface="DejaVu Sans"/>
              </a:rPr>
              <a:t>Decisão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84840" y="504000"/>
            <a:ext cx="42512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Estrutura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Decisão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42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94" strike="noStrike">
                <a:solidFill>
                  <a:srgbClr val="ffffff"/>
                </a:solidFill>
                <a:latin typeface="Arial"/>
                <a:ea typeface="DejaVu Sans"/>
              </a:rPr>
              <a:t>if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713240" y="1238040"/>
            <a:ext cx="1195560" cy="212040"/>
          </a:xfrm>
          <a:custGeom>
            <a:avLst/>
            <a:gdLst/>
            <a:ahLst/>
            <a:rect l="l" t="t" r="r" b="b"/>
            <a:pathLst>
              <a:path w="1196975" h="213359">
                <a:moveTo>
                  <a:pt x="0" y="0"/>
                </a:moveTo>
                <a:lnTo>
                  <a:pt x="1196880" y="0"/>
                </a:lnTo>
                <a:lnTo>
                  <a:pt x="119688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397440" y="1733400"/>
            <a:ext cx="1770840" cy="212040"/>
          </a:xfrm>
          <a:custGeom>
            <a:avLst/>
            <a:gdLst/>
            <a:ahLst/>
            <a:rect l="l" t="t" r="r" b="b"/>
            <a:pathLst>
              <a:path w="1772285" h="213360">
                <a:moveTo>
                  <a:pt x="0" y="0"/>
                </a:moveTo>
                <a:lnTo>
                  <a:pt x="1771884" y="0"/>
                </a:lnTo>
                <a:lnTo>
                  <a:pt x="177188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397440" y="1981080"/>
            <a:ext cx="3179160" cy="212040"/>
          </a:xfrm>
          <a:custGeom>
            <a:avLst/>
            <a:gdLst/>
            <a:ahLst/>
            <a:rect l="l" t="t" r="r" b="b"/>
            <a:pathLst>
              <a:path w="3180715" h="213360">
                <a:moveTo>
                  <a:pt x="0" y="0"/>
                </a:moveTo>
                <a:lnTo>
                  <a:pt x="3180124" y="0"/>
                </a:lnTo>
                <a:lnTo>
                  <a:pt x="318012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397440" y="2228760"/>
            <a:ext cx="554760" cy="212040"/>
          </a:xfrm>
          <a:custGeom>
            <a:avLst/>
            <a:gdLst/>
            <a:ahLst/>
            <a:rect l="l" t="t" r="r" b="b"/>
            <a:pathLst>
              <a:path w="556260" h="213360">
                <a:moveTo>
                  <a:pt x="0" y="0"/>
                </a:moveTo>
                <a:lnTo>
                  <a:pt x="556095" y="0"/>
                </a:lnTo>
                <a:lnTo>
                  <a:pt x="55609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397440" y="2476440"/>
            <a:ext cx="3436560" cy="212040"/>
          </a:xfrm>
          <a:custGeom>
            <a:avLst/>
            <a:gdLst/>
            <a:ahLst/>
            <a:rect l="l" t="t" r="r" b="b"/>
            <a:pathLst>
              <a:path w="3437890" h="213360">
                <a:moveTo>
                  <a:pt x="0" y="0"/>
                </a:moveTo>
                <a:lnTo>
                  <a:pt x="3437651" y="0"/>
                </a:lnTo>
                <a:lnTo>
                  <a:pt x="343765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7"/>
          <p:cNvSpPr/>
          <p:nvPr/>
        </p:nvSpPr>
        <p:spPr>
          <a:xfrm>
            <a:off x="430920" y="272412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8"/>
          <p:cNvSpPr/>
          <p:nvPr/>
        </p:nvSpPr>
        <p:spPr>
          <a:xfrm>
            <a:off x="384840" y="1218240"/>
            <a:ext cx="3461760" cy="17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328400">
              <a:lnSpc>
                <a:spcPct val="100000"/>
              </a:lnSpc>
              <a:spcBef>
                <a:spcPts val="99"/>
              </a:spcBef>
            </a:pPr>
            <a:r>
              <a:rPr b="1" lang="pt-BR" sz="1400" spc="4" strike="noStrike">
                <a:solidFill>
                  <a:srgbClr val="ffffff"/>
                </a:solidFill>
                <a:latin typeface="Arial"/>
                <a:ea typeface="DejaVu Sans"/>
              </a:rPr>
              <a:t>Convencional</a:t>
            </a:r>
            <a:endParaRPr b="0" lang="pt-BR" sz="1400" spc="-1" strike="noStrike">
              <a:latin typeface="Arial"/>
            </a:endParaRPr>
          </a:p>
          <a:p>
            <a:pPr marL="13284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if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(number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%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2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== </a:t>
            </a:r>
            <a:r>
              <a:rPr b="0" lang="pt-BR" sz="1400" spc="-21" strike="noStrike">
                <a:solidFill>
                  <a:srgbClr val="6797ba"/>
                </a:solidFill>
                <a:latin typeface="Noto Sans"/>
                <a:ea typeface="DejaVu Sans"/>
              </a:rPr>
              <a:t>0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 {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24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number 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é um número </a:t>
            </a:r>
            <a:r>
              <a:rPr b="0" lang="pt-BR" sz="1400" spc="-41" strike="noStrike">
                <a:solidFill>
                  <a:srgbClr val="698759"/>
                </a:solidFill>
                <a:latin typeface="Noto Sans"/>
                <a:ea typeface="DejaVu Sans"/>
              </a:rPr>
              <a:t>par"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else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24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number 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é um número</a:t>
            </a:r>
            <a:r>
              <a:rPr b="0" lang="pt-BR" sz="1400" spc="-15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ímpar."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5" name="CustomShape 9"/>
          <p:cNvSpPr/>
          <p:nvPr/>
        </p:nvSpPr>
        <p:spPr>
          <a:xfrm>
            <a:off x="6384960" y="1238040"/>
            <a:ext cx="893160" cy="212040"/>
          </a:xfrm>
          <a:custGeom>
            <a:avLst/>
            <a:gdLst/>
            <a:ahLst/>
            <a:rect l="l" t="t" r="r" b="b"/>
            <a:pathLst>
              <a:path w="894715" h="213359">
                <a:moveTo>
                  <a:pt x="0" y="0"/>
                </a:moveTo>
                <a:lnTo>
                  <a:pt x="894405" y="0"/>
                </a:lnTo>
                <a:lnTo>
                  <a:pt x="89440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0"/>
          <p:cNvSpPr/>
          <p:nvPr/>
        </p:nvSpPr>
        <p:spPr>
          <a:xfrm>
            <a:off x="4917960" y="1733400"/>
            <a:ext cx="2720880" cy="212040"/>
          </a:xfrm>
          <a:custGeom>
            <a:avLst/>
            <a:gdLst/>
            <a:ahLst/>
            <a:rect l="l" t="t" r="r" b="b"/>
            <a:pathLst>
              <a:path w="2722245" h="213360">
                <a:moveTo>
                  <a:pt x="0" y="0"/>
                </a:moveTo>
                <a:lnTo>
                  <a:pt x="2722249" y="0"/>
                </a:lnTo>
                <a:lnTo>
                  <a:pt x="272224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1"/>
          <p:cNvSpPr/>
          <p:nvPr/>
        </p:nvSpPr>
        <p:spPr>
          <a:xfrm>
            <a:off x="4905360" y="1218240"/>
            <a:ext cx="274608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960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Expressão</a:t>
            </a:r>
            <a:endParaRPr b="0" lang="pt-BR" sz="1400" spc="-1" strike="noStrike">
              <a:latin typeface="Arial"/>
            </a:endParaRPr>
          </a:p>
          <a:p>
            <a:pPr marL="14796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parity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if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(number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%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2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== </a:t>
            </a:r>
            <a:r>
              <a:rPr b="0" lang="pt-BR" sz="1400" spc="-21" strike="noStrike">
                <a:solidFill>
                  <a:srgbClr val="6797ba"/>
                </a:solidFill>
                <a:latin typeface="Noto Sans"/>
                <a:ea typeface="DejaVu Sans"/>
              </a:rPr>
              <a:t>0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4917960" y="1981080"/>
            <a:ext cx="559800" cy="212040"/>
          </a:xfrm>
          <a:custGeom>
            <a:avLst/>
            <a:gdLst/>
            <a:ahLst/>
            <a:rect l="l" t="t" r="r" b="b"/>
            <a:pathLst>
              <a:path w="561339" h="213360">
                <a:moveTo>
                  <a:pt x="0" y="0"/>
                </a:moveTo>
                <a:lnTo>
                  <a:pt x="561213" y="0"/>
                </a:lnTo>
                <a:lnTo>
                  <a:pt x="56121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3"/>
          <p:cNvSpPr/>
          <p:nvPr/>
        </p:nvSpPr>
        <p:spPr>
          <a:xfrm>
            <a:off x="5043960" y="1961280"/>
            <a:ext cx="446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55" strike="noStrike">
                <a:solidFill>
                  <a:srgbClr val="698759"/>
                </a:solidFill>
                <a:latin typeface="Noto Sans"/>
                <a:ea typeface="DejaVu Sans"/>
              </a:rPr>
              <a:t>"par"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0" name="CustomShape 14"/>
          <p:cNvSpPr/>
          <p:nvPr/>
        </p:nvSpPr>
        <p:spPr>
          <a:xfrm>
            <a:off x="4917960" y="2228760"/>
            <a:ext cx="554760" cy="212040"/>
          </a:xfrm>
          <a:custGeom>
            <a:avLst/>
            <a:gdLst/>
            <a:ahLst/>
            <a:rect l="l" t="t" r="r" b="b"/>
            <a:pathLst>
              <a:path w="556260" h="213360">
                <a:moveTo>
                  <a:pt x="0" y="0"/>
                </a:moveTo>
                <a:lnTo>
                  <a:pt x="556095" y="0"/>
                </a:lnTo>
                <a:lnTo>
                  <a:pt x="55609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5"/>
          <p:cNvSpPr/>
          <p:nvPr/>
        </p:nvSpPr>
        <p:spPr>
          <a:xfrm>
            <a:off x="4905360" y="2208960"/>
            <a:ext cx="5803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else</a:t>
            </a:r>
            <a:r>
              <a:rPr b="0" lang="pt-BR" sz="1400" spc="-75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2" name="CustomShape 16"/>
          <p:cNvSpPr/>
          <p:nvPr/>
        </p:nvSpPr>
        <p:spPr>
          <a:xfrm>
            <a:off x="4917960" y="2476440"/>
            <a:ext cx="770040" cy="212040"/>
          </a:xfrm>
          <a:custGeom>
            <a:avLst/>
            <a:gdLst/>
            <a:ahLst/>
            <a:rect l="l" t="t" r="r" b="b"/>
            <a:pathLst>
              <a:path w="771525" h="213360">
                <a:moveTo>
                  <a:pt x="0" y="0"/>
                </a:moveTo>
                <a:lnTo>
                  <a:pt x="771452" y="0"/>
                </a:lnTo>
                <a:lnTo>
                  <a:pt x="77145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7"/>
          <p:cNvSpPr/>
          <p:nvPr/>
        </p:nvSpPr>
        <p:spPr>
          <a:xfrm>
            <a:off x="5043960" y="2456640"/>
            <a:ext cx="65628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41" strike="noStrike">
                <a:solidFill>
                  <a:srgbClr val="698759"/>
                </a:solidFill>
                <a:latin typeface="Noto Sans"/>
                <a:ea typeface="DejaVu Sans"/>
              </a:rPr>
              <a:t>"ímpar"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4" name="CustomShape 18"/>
          <p:cNvSpPr/>
          <p:nvPr/>
        </p:nvSpPr>
        <p:spPr>
          <a:xfrm>
            <a:off x="4951800" y="272412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9"/>
          <p:cNvSpPr/>
          <p:nvPr/>
        </p:nvSpPr>
        <p:spPr>
          <a:xfrm>
            <a:off x="4905360" y="270432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6" name="CustomShape 20"/>
          <p:cNvSpPr/>
          <p:nvPr/>
        </p:nvSpPr>
        <p:spPr>
          <a:xfrm>
            <a:off x="4917960" y="2971800"/>
            <a:ext cx="3386880" cy="212040"/>
          </a:xfrm>
          <a:custGeom>
            <a:avLst/>
            <a:gdLst/>
            <a:ahLst/>
            <a:rect l="l" t="t" r="r" b="b"/>
            <a:pathLst>
              <a:path w="3388359" h="213360">
                <a:moveTo>
                  <a:pt x="0" y="0"/>
                </a:moveTo>
                <a:lnTo>
                  <a:pt x="3387759" y="0"/>
                </a:lnTo>
                <a:lnTo>
                  <a:pt x="338775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1"/>
          <p:cNvSpPr/>
          <p:nvPr/>
        </p:nvSpPr>
        <p:spPr>
          <a:xfrm>
            <a:off x="4905360" y="2952000"/>
            <a:ext cx="34124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24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number 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é um número</a:t>
            </a:r>
            <a:r>
              <a:rPr b="0" lang="pt-BR" sz="1400" spc="4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24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parity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."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8" name="CustomShape 22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84840" y="504000"/>
            <a:ext cx="8614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Estrutura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Decisão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423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26" strike="noStrike">
                <a:solidFill>
                  <a:srgbClr val="ffffff"/>
                </a:solidFill>
                <a:latin typeface="Arial"/>
                <a:ea typeface="DejaVu Sans"/>
              </a:rPr>
              <a:t>when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1713240" y="1238040"/>
            <a:ext cx="1195560" cy="212040"/>
          </a:xfrm>
          <a:custGeom>
            <a:avLst/>
            <a:gdLst/>
            <a:ahLst/>
            <a:rect l="l" t="t" r="r" b="b"/>
            <a:pathLst>
              <a:path w="1196975" h="213359">
                <a:moveTo>
                  <a:pt x="0" y="0"/>
                </a:moveTo>
                <a:lnTo>
                  <a:pt x="1196880" y="0"/>
                </a:lnTo>
                <a:lnTo>
                  <a:pt x="119688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"/>
          <p:cNvSpPr/>
          <p:nvPr/>
        </p:nvSpPr>
        <p:spPr>
          <a:xfrm>
            <a:off x="397440" y="1733400"/>
            <a:ext cx="1196640" cy="212040"/>
          </a:xfrm>
          <a:custGeom>
            <a:avLst/>
            <a:gdLst/>
            <a:ahLst/>
            <a:rect l="l" t="t" r="r" b="b"/>
            <a:pathLst>
              <a:path w="1198245" h="213360">
                <a:moveTo>
                  <a:pt x="0" y="0"/>
                </a:moveTo>
                <a:lnTo>
                  <a:pt x="1198175" y="0"/>
                </a:lnTo>
                <a:lnTo>
                  <a:pt x="119817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"/>
          <p:cNvSpPr/>
          <p:nvPr/>
        </p:nvSpPr>
        <p:spPr>
          <a:xfrm>
            <a:off x="397440" y="1981080"/>
            <a:ext cx="2562120" cy="212040"/>
          </a:xfrm>
          <a:custGeom>
            <a:avLst/>
            <a:gdLst/>
            <a:ahLst/>
            <a:rect l="l" t="t" r="r" b="b"/>
            <a:pathLst>
              <a:path w="2563495" h="213360">
                <a:moveTo>
                  <a:pt x="0" y="0"/>
                </a:moveTo>
                <a:lnTo>
                  <a:pt x="2563467" y="0"/>
                </a:lnTo>
                <a:lnTo>
                  <a:pt x="256346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5"/>
          <p:cNvSpPr/>
          <p:nvPr/>
        </p:nvSpPr>
        <p:spPr>
          <a:xfrm>
            <a:off x="397440" y="2228760"/>
            <a:ext cx="3084840" cy="212040"/>
          </a:xfrm>
          <a:custGeom>
            <a:avLst/>
            <a:gdLst/>
            <a:ahLst/>
            <a:rect l="l" t="t" r="r" b="b"/>
            <a:pathLst>
              <a:path w="3086100" h="213360">
                <a:moveTo>
                  <a:pt x="0" y="0"/>
                </a:moveTo>
                <a:lnTo>
                  <a:pt x="3085722" y="0"/>
                </a:lnTo>
                <a:lnTo>
                  <a:pt x="308572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6"/>
          <p:cNvSpPr/>
          <p:nvPr/>
        </p:nvSpPr>
        <p:spPr>
          <a:xfrm>
            <a:off x="397440" y="2476440"/>
            <a:ext cx="2917800" cy="212040"/>
          </a:xfrm>
          <a:custGeom>
            <a:avLst/>
            <a:gdLst/>
            <a:ahLst/>
            <a:rect l="l" t="t" r="r" b="b"/>
            <a:pathLst>
              <a:path w="2919095" h="213360">
                <a:moveTo>
                  <a:pt x="0" y="0"/>
                </a:moveTo>
                <a:lnTo>
                  <a:pt x="2918692" y="0"/>
                </a:lnTo>
                <a:lnTo>
                  <a:pt x="291869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"/>
          <p:cNvSpPr/>
          <p:nvPr/>
        </p:nvSpPr>
        <p:spPr>
          <a:xfrm>
            <a:off x="397440" y="2724120"/>
            <a:ext cx="3249000" cy="212040"/>
          </a:xfrm>
          <a:custGeom>
            <a:avLst/>
            <a:gdLst/>
            <a:ahLst/>
            <a:rect l="l" t="t" r="r" b="b"/>
            <a:pathLst>
              <a:path w="3250565" h="213360">
                <a:moveTo>
                  <a:pt x="0" y="0"/>
                </a:moveTo>
                <a:lnTo>
                  <a:pt x="3250056" y="0"/>
                </a:lnTo>
                <a:lnTo>
                  <a:pt x="325005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8"/>
          <p:cNvSpPr/>
          <p:nvPr/>
        </p:nvSpPr>
        <p:spPr>
          <a:xfrm>
            <a:off x="397440" y="2971800"/>
            <a:ext cx="2814840" cy="212040"/>
          </a:xfrm>
          <a:custGeom>
            <a:avLst/>
            <a:gdLst/>
            <a:ahLst/>
            <a:rect l="l" t="t" r="r" b="b"/>
            <a:pathLst>
              <a:path w="2816225" h="213360">
                <a:moveTo>
                  <a:pt x="0" y="0"/>
                </a:moveTo>
                <a:lnTo>
                  <a:pt x="2815698" y="0"/>
                </a:lnTo>
                <a:lnTo>
                  <a:pt x="281569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9"/>
          <p:cNvSpPr/>
          <p:nvPr/>
        </p:nvSpPr>
        <p:spPr>
          <a:xfrm>
            <a:off x="430920" y="321948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0"/>
          <p:cNvSpPr/>
          <p:nvPr/>
        </p:nvSpPr>
        <p:spPr>
          <a:xfrm>
            <a:off x="384840" y="1218240"/>
            <a:ext cx="3274560" cy="22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328400">
              <a:lnSpc>
                <a:spcPct val="100000"/>
              </a:lnSpc>
              <a:spcBef>
                <a:spcPts val="99"/>
              </a:spcBef>
            </a:pPr>
            <a:r>
              <a:rPr b="1" lang="pt-BR" sz="1400" spc="4" strike="noStrike">
                <a:solidFill>
                  <a:srgbClr val="ffffff"/>
                </a:solidFill>
                <a:latin typeface="Arial"/>
                <a:ea typeface="DejaVu Sans"/>
              </a:rPr>
              <a:t>Convencional</a:t>
            </a:r>
            <a:endParaRPr b="0" lang="pt-BR" sz="1400" spc="-1" strike="noStrike">
              <a:latin typeface="Arial"/>
            </a:endParaRPr>
          </a:p>
          <a:p>
            <a:pPr marL="13284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when 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(grade)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0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..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4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"Reprovado"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5 </a:t>
            </a:r>
            <a:r>
              <a:rPr b="0" i="1" lang="pt-BR" sz="1400" spc="-41" strike="noStrike">
                <a:solidFill>
                  <a:srgbClr val="ffc66d"/>
                </a:solidFill>
                <a:latin typeface="Trebuchet MS"/>
                <a:ea typeface="DejaVu Sans"/>
              </a:rPr>
              <a:t>until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7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400" spc="-60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"Recuperação"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7 </a:t>
            </a:r>
            <a:r>
              <a:rPr b="0" i="1" lang="pt-BR" sz="1400" spc="-41" strike="noStrike">
                <a:solidFill>
                  <a:srgbClr val="ffc66d"/>
                </a:solidFill>
                <a:latin typeface="Trebuchet MS"/>
                <a:ea typeface="DejaVu Sans"/>
              </a:rPr>
              <a:t>until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10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400" spc="-4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35" strike="noStrike">
                <a:solidFill>
                  <a:srgbClr val="698759"/>
                </a:solidFill>
                <a:latin typeface="Noto Sans"/>
                <a:ea typeface="DejaVu Sans"/>
              </a:rPr>
              <a:t>"Aprovado"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16000"/>
              </a:lnSpc>
            </a:pP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10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"Aprovado 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com </a:t>
            </a:r>
            <a:r>
              <a:rPr b="0" lang="pt-BR" sz="1400" spc="-21" strike="noStrike">
                <a:solidFill>
                  <a:srgbClr val="698759"/>
                </a:solidFill>
                <a:latin typeface="Noto Sans"/>
                <a:ea typeface="DejaVu Sans"/>
              </a:rPr>
              <a:t>honras."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else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"Aluno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15" strike="noStrike">
                <a:solidFill>
                  <a:srgbClr val="698759"/>
                </a:solidFill>
                <a:latin typeface="Noto Sans"/>
                <a:ea typeface="DejaVu Sans"/>
              </a:rPr>
              <a:t>esquisito."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9" name="CustomShape 11"/>
          <p:cNvSpPr/>
          <p:nvPr/>
        </p:nvSpPr>
        <p:spPr>
          <a:xfrm>
            <a:off x="6384960" y="1238040"/>
            <a:ext cx="893160" cy="212040"/>
          </a:xfrm>
          <a:custGeom>
            <a:avLst/>
            <a:gdLst/>
            <a:ahLst/>
            <a:rect l="l" t="t" r="r" b="b"/>
            <a:pathLst>
              <a:path w="894715" h="213359">
                <a:moveTo>
                  <a:pt x="0" y="0"/>
                </a:moveTo>
                <a:lnTo>
                  <a:pt x="894405" y="0"/>
                </a:lnTo>
                <a:lnTo>
                  <a:pt x="89440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2"/>
          <p:cNvSpPr/>
          <p:nvPr/>
        </p:nvSpPr>
        <p:spPr>
          <a:xfrm>
            <a:off x="4917960" y="1733400"/>
            <a:ext cx="2534040" cy="212040"/>
          </a:xfrm>
          <a:custGeom>
            <a:avLst/>
            <a:gdLst/>
            <a:ahLst/>
            <a:rect l="l" t="t" r="r" b="b"/>
            <a:pathLst>
              <a:path w="2535554" h="213360">
                <a:moveTo>
                  <a:pt x="0" y="0"/>
                </a:moveTo>
                <a:lnTo>
                  <a:pt x="2535530" y="0"/>
                </a:lnTo>
                <a:lnTo>
                  <a:pt x="253553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3"/>
          <p:cNvSpPr/>
          <p:nvPr/>
        </p:nvSpPr>
        <p:spPr>
          <a:xfrm>
            <a:off x="4917960" y="1981080"/>
            <a:ext cx="1931400" cy="212040"/>
          </a:xfrm>
          <a:custGeom>
            <a:avLst/>
            <a:gdLst/>
            <a:ahLst/>
            <a:rect l="l" t="t" r="r" b="b"/>
            <a:pathLst>
              <a:path w="1932940" h="213360">
                <a:moveTo>
                  <a:pt x="0" y="0"/>
                </a:moveTo>
                <a:lnTo>
                  <a:pt x="1932409" y="0"/>
                </a:lnTo>
                <a:lnTo>
                  <a:pt x="193240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4"/>
          <p:cNvSpPr/>
          <p:nvPr/>
        </p:nvSpPr>
        <p:spPr>
          <a:xfrm>
            <a:off x="4917960" y="2228760"/>
            <a:ext cx="2453400" cy="212040"/>
          </a:xfrm>
          <a:custGeom>
            <a:avLst/>
            <a:gdLst/>
            <a:ahLst/>
            <a:rect l="l" t="t" r="r" b="b"/>
            <a:pathLst>
              <a:path w="2454909" h="213360">
                <a:moveTo>
                  <a:pt x="0" y="0"/>
                </a:moveTo>
                <a:lnTo>
                  <a:pt x="2454663" y="0"/>
                </a:lnTo>
                <a:lnTo>
                  <a:pt x="245466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5"/>
          <p:cNvSpPr/>
          <p:nvPr/>
        </p:nvSpPr>
        <p:spPr>
          <a:xfrm>
            <a:off x="4917960" y="2476440"/>
            <a:ext cx="2286360" cy="212040"/>
          </a:xfrm>
          <a:custGeom>
            <a:avLst/>
            <a:gdLst/>
            <a:ahLst/>
            <a:rect l="l" t="t" r="r" b="b"/>
            <a:pathLst>
              <a:path w="2287904" h="213360">
                <a:moveTo>
                  <a:pt x="0" y="0"/>
                </a:moveTo>
                <a:lnTo>
                  <a:pt x="2287633" y="0"/>
                </a:lnTo>
                <a:lnTo>
                  <a:pt x="228763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6"/>
          <p:cNvSpPr/>
          <p:nvPr/>
        </p:nvSpPr>
        <p:spPr>
          <a:xfrm>
            <a:off x="4917960" y="2724120"/>
            <a:ext cx="2617920" cy="212040"/>
          </a:xfrm>
          <a:custGeom>
            <a:avLst/>
            <a:gdLst/>
            <a:ahLst/>
            <a:rect l="l" t="t" r="r" b="b"/>
            <a:pathLst>
              <a:path w="2619375" h="213360">
                <a:moveTo>
                  <a:pt x="0" y="0"/>
                </a:moveTo>
                <a:lnTo>
                  <a:pt x="2618998" y="0"/>
                </a:lnTo>
                <a:lnTo>
                  <a:pt x="261899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7"/>
          <p:cNvSpPr/>
          <p:nvPr/>
        </p:nvSpPr>
        <p:spPr>
          <a:xfrm>
            <a:off x="4917960" y="2971800"/>
            <a:ext cx="2183760" cy="212040"/>
          </a:xfrm>
          <a:custGeom>
            <a:avLst/>
            <a:gdLst/>
            <a:ahLst/>
            <a:rect l="l" t="t" r="r" b="b"/>
            <a:pathLst>
              <a:path w="2185034" h="213360">
                <a:moveTo>
                  <a:pt x="0" y="0"/>
                </a:moveTo>
                <a:lnTo>
                  <a:pt x="2184640" y="0"/>
                </a:lnTo>
                <a:lnTo>
                  <a:pt x="218464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8"/>
          <p:cNvSpPr/>
          <p:nvPr/>
        </p:nvSpPr>
        <p:spPr>
          <a:xfrm>
            <a:off x="4951800" y="321948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9"/>
          <p:cNvSpPr/>
          <p:nvPr/>
        </p:nvSpPr>
        <p:spPr>
          <a:xfrm>
            <a:off x="4905360" y="319968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8" name="CustomShape 20"/>
          <p:cNvSpPr/>
          <p:nvPr/>
        </p:nvSpPr>
        <p:spPr>
          <a:xfrm>
            <a:off x="4917960" y="3714840"/>
            <a:ext cx="1494720" cy="212040"/>
          </a:xfrm>
          <a:custGeom>
            <a:avLst/>
            <a:gdLst/>
            <a:ahLst/>
            <a:rect l="l" t="t" r="r" b="b"/>
            <a:pathLst>
              <a:path w="1496060" h="213360">
                <a:moveTo>
                  <a:pt x="0" y="0"/>
                </a:moveTo>
                <a:lnTo>
                  <a:pt x="1495526" y="0"/>
                </a:lnTo>
                <a:lnTo>
                  <a:pt x="149552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1"/>
          <p:cNvSpPr/>
          <p:nvPr/>
        </p:nvSpPr>
        <p:spPr>
          <a:xfrm>
            <a:off x="4905360" y="1218240"/>
            <a:ext cx="2640240" cy="29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960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Expressão</a:t>
            </a:r>
            <a:endParaRPr b="0" lang="pt-BR" sz="1400" spc="-1" strike="noStrike">
              <a:latin typeface="Arial"/>
            </a:endParaRPr>
          </a:p>
          <a:p>
            <a:pPr marL="1479600">
              <a:lnSpc>
                <a:spcPct val="100000"/>
              </a:lnSpc>
              <a:spcBef>
                <a:spcPts val="51"/>
              </a:spcBef>
            </a:pP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16000"/>
              </a:lnSpc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evaluation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when 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(grade)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 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0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..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4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"Reprovado"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5 </a:t>
            </a:r>
            <a:r>
              <a:rPr b="0" i="1" lang="pt-BR" sz="1400" spc="-41" strike="noStrike">
                <a:solidFill>
                  <a:srgbClr val="ffc66d"/>
                </a:solidFill>
                <a:latin typeface="Trebuchet MS"/>
                <a:ea typeface="DejaVu Sans"/>
              </a:rPr>
              <a:t>until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7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400" spc="-6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"Recuperação"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7 </a:t>
            </a:r>
            <a:r>
              <a:rPr b="0" i="1" lang="pt-BR" sz="1400" spc="-41" strike="noStrike">
                <a:solidFill>
                  <a:srgbClr val="ffc66d"/>
                </a:solidFill>
                <a:latin typeface="Trebuchet MS"/>
                <a:ea typeface="DejaVu Sans"/>
              </a:rPr>
              <a:t>until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10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400" spc="-6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"Aprovado"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16000"/>
              </a:lnSpc>
            </a:pP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10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lang="pt-BR" sz="1400" spc="-15" strike="noStrike">
                <a:solidFill>
                  <a:srgbClr val="698759"/>
                </a:solidFill>
                <a:latin typeface="Noto Sans"/>
                <a:ea typeface="DejaVu Sans"/>
              </a:rPr>
              <a:t>"Aprovado 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com </a:t>
            </a:r>
            <a:r>
              <a:rPr b="0" lang="pt-BR" sz="1400" spc="-21" strike="noStrike">
                <a:solidFill>
                  <a:srgbClr val="698759"/>
                </a:solidFill>
                <a:latin typeface="Noto Sans"/>
                <a:ea typeface="DejaVu Sans"/>
              </a:rPr>
              <a:t>honras." 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else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"Aluno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698759"/>
                </a:solidFill>
                <a:latin typeface="Noto Sans"/>
                <a:ea typeface="DejaVu Sans"/>
              </a:rPr>
              <a:t>esquisito."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00000"/>
              </a:lnSpc>
              <a:spcBef>
                <a:spcPts val="31"/>
              </a:spcBef>
            </a:pPr>
            <a:endParaRPr b="0" lang="pt-BR" sz="1400" spc="-1" strike="noStrike">
              <a:latin typeface="Arial"/>
            </a:endParaRPr>
          </a:p>
          <a:p>
            <a:pPr marL="12600" indent="-137520">
              <a:lnSpc>
                <a:spcPct val="100000"/>
              </a:lnSpc>
            </a:pPr>
            <a:r>
              <a:rPr b="0" i="1" lang="pt-BR" sz="1400" spc="-21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(evaluation)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0" name="CustomShape 22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"/>
          <p:cNvSpPr/>
          <p:nvPr/>
        </p:nvSpPr>
        <p:spPr>
          <a:xfrm>
            <a:off x="384840" y="504000"/>
            <a:ext cx="8542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Estrutura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Decisão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423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26" strike="noStrike">
                <a:solidFill>
                  <a:srgbClr val="ffffff"/>
                </a:solidFill>
                <a:latin typeface="Arial"/>
                <a:ea typeface="DejaVu Sans"/>
              </a:rPr>
              <a:t>when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3611880" y="1238040"/>
            <a:ext cx="1919520" cy="272880"/>
          </a:xfrm>
          <a:custGeom>
            <a:avLst/>
            <a:gdLst/>
            <a:ahLst/>
            <a:rect l="l" t="t" r="r" b="b"/>
            <a:pathLst>
              <a:path w="1920875" h="274319">
                <a:moveTo>
                  <a:pt x="0" y="0"/>
                </a:moveTo>
                <a:lnTo>
                  <a:pt x="1920550" y="0"/>
                </a:lnTo>
                <a:lnTo>
                  <a:pt x="1920550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"/>
          <p:cNvSpPr/>
          <p:nvPr/>
        </p:nvSpPr>
        <p:spPr>
          <a:xfrm>
            <a:off x="3598920" y="1216440"/>
            <a:ext cx="194040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800" spc="24" strike="noStrike">
                <a:solidFill>
                  <a:srgbClr val="ffffff"/>
                </a:solidFill>
                <a:latin typeface="Arial"/>
                <a:ea typeface="DejaVu Sans"/>
              </a:rPr>
              <a:t>Substituindo </a:t>
            </a:r>
            <a:r>
              <a:rPr b="1" lang="pt-BR" sz="1800" spc="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1" lang="pt-BR" sz="1800" spc="-16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800" spc="-4" strike="noStrike">
                <a:solidFill>
                  <a:srgbClr val="ffffff"/>
                </a:solidFill>
                <a:latin typeface="Arial"/>
                <a:ea typeface="DejaVu Sans"/>
              </a:rPr>
              <a:t>IF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5" name="CustomShape 5"/>
          <p:cNvSpPr/>
          <p:nvPr/>
        </p:nvSpPr>
        <p:spPr>
          <a:xfrm>
            <a:off x="397440" y="1866960"/>
            <a:ext cx="731520" cy="272880"/>
          </a:xfrm>
          <a:custGeom>
            <a:avLst/>
            <a:gdLst/>
            <a:ahLst/>
            <a:rect l="l" t="t" r="r" b="b"/>
            <a:pathLst>
              <a:path w="732790" h="274319">
                <a:moveTo>
                  <a:pt x="0" y="0"/>
                </a:moveTo>
                <a:lnTo>
                  <a:pt x="732679" y="0"/>
                </a:lnTo>
                <a:lnTo>
                  <a:pt x="732679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"/>
          <p:cNvSpPr/>
          <p:nvPr/>
        </p:nvSpPr>
        <p:spPr>
          <a:xfrm>
            <a:off x="397440" y="2181240"/>
            <a:ext cx="3780720" cy="272880"/>
          </a:xfrm>
          <a:custGeom>
            <a:avLst/>
            <a:gdLst/>
            <a:ahLst/>
            <a:rect l="l" t="t" r="r" b="b"/>
            <a:pathLst>
              <a:path w="3782060" h="274319">
                <a:moveTo>
                  <a:pt x="0" y="0"/>
                </a:moveTo>
                <a:lnTo>
                  <a:pt x="3782046" y="0"/>
                </a:lnTo>
                <a:lnTo>
                  <a:pt x="378204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7"/>
          <p:cNvSpPr/>
          <p:nvPr/>
        </p:nvSpPr>
        <p:spPr>
          <a:xfrm>
            <a:off x="397440" y="2495520"/>
            <a:ext cx="3870720" cy="272880"/>
          </a:xfrm>
          <a:custGeom>
            <a:avLst/>
            <a:gdLst/>
            <a:ahLst/>
            <a:rect l="l" t="t" r="r" b="b"/>
            <a:pathLst>
              <a:path w="3872229" h="274319">
                <a:moveTo>
                  <a:pt x="0" y="0"/>
                </a:moveTo>
                <a:lnTo>
                  <a:pt x="3872019" y="0"/>
                </a:lnTo>
                <a:lnTo>
                  <a:pt x="3872019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8"/>
          <p:cNvSpPr/>
          <p:nvPr/>
        </p:nvSpPr>
        <p:spPr>
          <a:xfrm>
            <a:off x="397440" y="2809800"/>
            <a:ext cx="3525480" cy="272880"/>
          </a:xfrm>
          <a:custGeom>
            <a:avLst/>
            <a:gdLst/>
            <a:ahLst/>
            <a:rect l="l" t="t" r="r" b="b"/>
            <a:pathLst>
              <a:path w="3526790" h="274319">
                <a:moveTo>
                  <a:pt x="0" y="0"/>
                </a:moveTo>
                <a:lnTo>
                  <a:pt x="3526433" y="0"/>
                </a:lnTo>
                <a:lnTo>
                  <a:pt x="3526433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9"/>
          <p:cNvSpPr/>
          <p:nvPr/>
        </p:nvSpPr>
        <p:spPr>
          <a:xfrm>
            <a:off x="397440" y="3124080"/>
            <a:ext cx="4341960" cy="272880"/>
          </a:xfrm>
          <a:custGeom>
            <a:avLst/>
            <a:gdLst/>
            <a:ahLst/>
            <a:rect l="l" t="t" r="r" b="b"/>
            <a:pathLst>
              <a:path w="4343400" h="274320">
                <a:moveTo>
                  <a:pt x="0" y="0"/>
                </a:moveTo>
                <a:lnTo>
                  <a:pt x="4342943" y="0"/>
                </a:lnTo>
                <a:lnTo>
                  <a:pt x="4342943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0"/>
          <p:cNvSpPr/>
          <p:nvPr/>
        </p:nvSpPr>
        <p:spPr>
          <a:xfrm>
            <a:off x="397440" y="3438360"/>
            <a:ext cx="85680" cy="272880"/>
          </a:xfrm>
          <a:custGeom>
            <a:avLst/>
            <a:gdLst/>
            <a:ahLst/>
            <a:rect l="l" t="t" r="r" b="b"/>
            <a:pathLst>
              <a:path w="86995" h="274320">
                <a:moveTo>
                  <a:pt x="0" y="0"/>
                </a:moveTo>
                <a:lnTo>
                  <a:pt x="86617" y="0"/>
                </a:lnTo>
                <a:lnTo>
                  <a:pt x="86617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1"/>
          <p:cNvSpPr/>
          <p:nvPr/>
        </p:nvSpPr>
        <p:spPr>
          <a:xfrm>
            <a:off x="384840" y="1805040"/>
            <a:ext cx="4798080" cy="18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/>
          <a:p>
            <a:pPr marL="12600">
              <a:lnSpc>
                <a:spcPct val="100000"/>
              </a:lnSpc>
              <a:spcBef>
                <a:spcPts val="414"/>
              </a:spcBef>
            </a:pPr>
            <a:r>
              <a:rPr b="0" lang="pt-BR" sz="1800" spc="-4" strike="noStrike">
                <a:solidFill>
                  <a:srgbClr val="cc7731"/>
                </a:solidFill>
                <a:latin typeface="Noto Sans"/>
                <a:ea typeface="DejaVu Sans"/>
              </a:rPr>
              <a:t>when</a:t>
            </a:r>
            <a:r>
              <a:rPr b="0" lang="pt-BR" sz="18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800" spc="-15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189720">
              <a:lnSpc>
                <a:spcPct val="114000"/>
              </a:lnSpc>
            </a:pPr>
            <a:r>
              <a:rPr b="0" lang="pt-BR" sz="1800" spc="-24" strike="noStrike">
                <a:solidFill>
                  <a:srgbClr val="a8b6c6"/>
                </a:solidFill>
                <a:latin typeface="Noto Sans"/>
                <a:ea typeface="DejaVu Sans"/>
              </a:rPr>
              <a:t>grade </a:t>
            </a:r>
            <a:r>
              <a:rPr b="0" lang="pt-BR" sz="1800" spc="24" strike="noStrike">
                <a:solidFill>
                  <a:srgbClr val="a8b6c6"/>
                </a:solidFill>
                <a:latin typeface="Noto Sans"/>
                <a:ea typeface="DejaVu Sans"/>
              </a:rPr>
              <a:t>&lt;= </a:t>
            </a:r>
            <a:r>
              <a:rPr b="0" lang="pt-BR" sz="1800" spc="24" strike="noStrike">
                <a:solidFill>
                  <a:srgbClr val="6797ba"/>
                </a:solidFill>
                <a:latin typeface="Noto Sans"/>
                <a:ea typeface="DejaVu Sans"/>
              </a:rPr>
              <a:t>4 </a:t>
            </a:r>
            <a:r>
              <a:rPr b="0" lang="pt-BR" sz="18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i="1" lang="pt-BR" sz="1800" spc="-41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800" spc="-4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800" spc="-41" strike="noStrike">
                <a:solidFill>
                  <a:srgbClr val="698759"/>
                </a:solidFill>
                <a:latin typeface="Noto Sans"/>
                <a:ea typeface="DejaVu Sans"/>
              </a:rPr>
              <a:t>"Reprovado"</a:t>
            </a:r>
            <a:r>
              <a:rPr b="0" lang="pt-BR" sz="1800" spc="-41" strike="noStrike">
                <a:solidFill>
                  <a:srgbClr val="a8b6c6"/>
                </a:solidFill>
                <a:latin typeface="Noto Sans"/>
                <a:ea typeface="DejaVu Sans"/>
              </a:rPr>
              <a:t>)  </a:t>
            </a:r>
            <a:r>
              <a:rPr b="0" lang="pt-BR" sz="1800" spc="-24" strike="noStrike">
                <a:solidFill>
                  <a:srgbClr val="a8b6c6"/>
                </a:solidFill>
                <a:latin typeface="Noto Sans"/>
                <a:ea typeface="DejaVu Sans"/>
              </a:rPr>
              <a:t>grade </a:t>
            </a:r>
            <a:r>
              <a:rPr b="0" lang="pt-BR" sz="1800" spc="24" strike="noStrike">
                <a:solidFill>
                  <a:srgbClr val="a8b6c6"/>
                </a:solidFill>
                <a:latin typeface="Noto Sans"/>
                <a:ea typeface="DejaVu Sans"/>
              </a:rPr>
              <a:t>&lt; </a:t>
            </a:r>
            <a:r>
              <a:rPr b="0" lang="pt-BR" sz="1800" spc="24" strike="noStrike">
                <a:solidFill>
                  <a:srgbClr val="6797ba"/>
                </a:solidFill>
                <a:latin typeface="Noto Sans"/>
                <a:ea typeface="DejaVu Sans"/>
              </a:rPr>
              <a:t>7 </a:t>
            </a:r>
            <a:r>
              <a:rPr b="0" lang="pt-BR" sz="18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i="1" lang="pt-BR" sz="1800" spc="-41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800" spc="-4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800" spc="-41" strike="noStrike">
                <a:solidFill>
                  <a:srgbClr val="698759"/>
                </a:solidFill>
                <a:latin typeface="Noto Sans"/>
                <a:ea typeface="DejaVu Sans"/>
              </a:rPr>
              <a:t>"Recuperação"</a:t>
            </a:r>
            <a:r>
              <a:rPr b="0" lang="pt-BR" sz="1800" spc="-41" strike="noStrike">
                <a:solidFill>
                  <a:srgbClr val="a8b6c6"/>
                </a:solidFill>
                <a:latin typeface="Noto Sans"/>
                <a:ea typeface="DejaVu Sans"/>
              </a:rPr>
              <a:t>)  </a:t>
            </a:r>
            <a:r>
              <a:rPr b="0" lang="pt-BR" sz="1800" spc="-24" strike="noStrike">
                <a:solidFill>
                  <a:srgbClr val="a8b6c6"/>
                </a:solidFill>
                <a:latin typeface="Noto Sans"/>
                <a:ea typeface="DejaVu Sans"/>
              </a:rPr>
              <a:t>grade </a:t>
            </a:r>
            <a:r>
              <a:rPr b="0" lang="pt-BR" sz="1800" spc="24" strike="noStrike">
                <a:solidFill>
                  <a:srgbClr val="a8b6c6"/>
                </a:solidFill>
                <a:latin typeface="Noto Sans"/>
                <a:ea typeface="DejaVu Sans"/>
              </a:rPr>
              <a:t>&lt; </a:t>
            </a:r>
            <a:r>
              <a:rPr b="0" lang="pt-BR" sz="1800" spc="24" strike="noStrike">
                <a:solidFill>
                  <a:srgbClr val="6797ba"/>
                </a:solidFill>
                <a:latin typeface="Noto Sans"/>
                <a:ea typeface="DejaVu Sans"/>
              </a:rPr>
              <a:t>9 </a:t>
            </a:r>
            <a:r>
              <a:rPr b="0" lang="pt-BR" sz="18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800" spc="-1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800" spc="-43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800" spc="-43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800" spc="-43" strike="noStrike">
                <a:solidFill>
                  <a:srgbClr val="698759"/>
                </a:solidFill>
                <a:latin typeface="Noto Sans"/>
                <a:ea typeface="DejaVu Sans"/>
              </a:rPr>
              <a:t>"Aprovado"</a:t>
            </a:r>
            <a:r>
              <a:rPr b="0" lang="pt-BR" sz="1800" spc="-43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315"/>
              </a:spcBef>
            </a:pPr>
            <a:r>
              <a:rPr b="0" lang="pt-BR" sz="1800" spc="-1" strike="noStrike">
                <a:solidFill>
                  <a:srgbClr val="cc7731"/>
                </a:solidFill>
                <a:latin typeface="Noto Sans"/>
                <a:ea typeface="DejaVu Sans"/>
              </a:rPr>
              <a:t>else </a:t>
            </a:r>
            <a:r>
              <a:rPr b="0" lang="pt-BR" sz="18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i="1" lang="pt-BR" sz="18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8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800" spc="-35" strike="noStrike">
                <a:solidFill>
                  <a:srgbClr val="698759"/>
                </a:solidFill>
                <a:latin typeface="Noto Sans"/>
                <a:ea typeface="DejaVu Sans"/>
              </a:rPr>
              <a:t>"Aprovado </a:t>
            </a:r>
            <a:r>
              <a:rPr b="0" lang="pt-BR" sz="1800" spc="-1" strike="noStrike">
                <a:solidFill>
                  <a:srgbClr val="698759"/>
                </a:solidFill>
                <a:latin typeface="Noto Sans"/>
                <a:ea typeface="DejaVu Sans"/>
              </a:rPr>
              <a:t>com</a:t>
            </a:r>
            <a:r>
              <a:rPr b="0" lang="pt-BR" sz="1800" spc="49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800" spc="-29" strike="noStrike">
                <a:solidFill>
                  <a:srgbClr val="698759"/>
                </a:solidFill>
                <a:latin typeface="Noto Sans"/>
                <a:ea typeface="DejaVu Sans"/>
              </a:rPr>
              <a:t>honras."</a:t>
            </a:r>
            <a:r>
              <a:rPr b="0" lang="pt-BR" sz="18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pt-BR" sz="18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829160" y="2264400"/>
            <a:ext cx="54810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69" strike="noStrike">
                <a:solidFill>
                  <a:srgbClr val="000000"/>
                </a:solidFill>
                <a:latin typeface="Arial"/>
                <a:ea typeface="DejaVu Sans"/>
              </a:rPr>
              <a:t>Estruturas </a:t>
            </a:r>
            <a:r>
              <a:rPr b="1" lang="pt-BR" sz="3600" spc="86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3600" spc="-2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600" spc="49" strike="noStrike">
                <a:solidFill>
                  <a:srgbClr val="000000"/>
                </a:solidFill>
                <a:latin typeface="Arial"/>
                <a:ea typeface="DejaVu Sans"/>
              </a:rPr>
              <a:t>Repetição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"/>
          <p:cNvSpPr/>
          <p:nvPr/>
        </p:nvSpPr>
        <p:spPr>
          <a:xfrm>
            <a:off x="384840" y="504000"/>
            <a:ext cx="7750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Estrutura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1" lang="pt-BR" sz="2800" spc="35" strike="noStrike">
                <a:solidFill>
                  <a:srgbClr val="ffffff"/>
                </a:solidFill>
                <a:latin typeface="Arial"/>
                <a:ea typeface="DejaVu Sans"/>
              </a:rPr>
              <a:t>Repetição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46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00" strike="noStrike">
                <a:solidFill>
                  <a:srgbClr val="ffffff"/>
                </a:solidFill>
                <a:latin typeface="Arial"/>
                <a:ea typeface="DejaVu Sans"/>
              </a:rPr>
              <a:t>for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97440" y="1685880"/>
            <a:ext cx="1194120" cy="212040"/>
          </a:xfrm>
          <a:custGeom>
            <a:avLst/>
            <a:gdLst/>
            <a:ahLst/>
            <a:rect l="l" t="t" r="r" b="b"/>
            <a:pathLst>
              <a:path w="1195705" h="213360">
                <a:moveTo>
                  <a:pt x="0" y="0"/>
                </a:moveTo>
                <a:lnTo>
                  <a:pt x="1195575" y="0"/>
                </a:lnTo>
                <a:lnTo>
                  <a:pt x="119557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"/>
          <p:cNvSpPr/>
          <p:nvPr/>
        </p:nvSpPr>
        <p:spPr>
          <a:xfrm>
            <a:off x="384840" y="1218240"/>
            <a:ext cx="277668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089000">
              <a:lnSpc>
                <a:spcPct val="100000"/>
              </a:lnSpc>
              <a:spcBef>
                <a:spcPts val="99"/>
              </a:spcBef>
            </a:pPr>
            <a:r>
              <a:rPr b="1" lang="pt-BR" sz="1400" spc="43" strike="noStrike">
                <a:solidFill>
                  <a:srgbClr val="ffffff"/>
                </a:solidFill>
                <a:latin typeface="Arial"/>
                <a:ea typeface="DejaVu Sans"/>
              </a:rPr>
              <a:t>Intervalo</a:t>
            </a:r>
            <a:r>
              <a:rPr b="1" lang="pt-B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In</a:t>
            </a:r>
            <a:r>
              <a:rPr b="1" lang="pt-BR" sz="1400" spc="-4" strike="noStrike">
                <a:solidFill>
                  <a:srgbClr val="ffffff"/>
                </a:solidFill>
                <a:latin typeface="Arial"/>
                <a:ea typeface="DejaVu Sans"/>
              </a:rPr>
              <a:t>clusivo</a:t>
            </a:r>
            <a:endParaRPr b="0" lang="pt-BR" sz="1400" spc="-1" strike="noStrike">
              <a:latin typeface="Arial"/>
            </a:endParaRPr>
          </a:p>
          <a:p>
            <a:pPr marL="108900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(i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..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10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43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397440" y="1933560"/>
            <a:ext cx="813240" cy="212040"/>
          </a:xfrm>
          <a:custGeom>
            <a:avLst/>
            <a:gdLst/>
            <a:ahLst/>
            <a:rect l="l" t="t" r="r" b="b"/>
            <a:pathLst>
              <a:path w="814705" h="213360">
                <a:moveTo>
                  <a:pt x="0" y="0"/>
                </a:moveTo>
                <a:lnTo>
                  <a:pt x="814489" y="0"/>
                </a:lnTo>
                <a:lnTo>
                  <a:pt x="81448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"/>
          <p:cNvSpPr/>
          <p:nvPr/>
        </p:nvSpPr>
        <p:spPr>
          <a:xfrm>
            <a:off x="523080" y="1913760"/>
            <a:ext cx="13478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(i)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43092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8"/>
          <p:cNvSpPr/>
          <p:nvPr/>
        </p:nvSpPr>
        <p:spPr>
          <a:xfrm>
            <a:off x="384840" y="216144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397440" y="3324240"/>
            <a:ext cx="1545480" cy="212040"/>
          </a:xfrm>
          <a:custGeom>
            <a:avLst/>
            <a:gdLst/>
            <a:ahLst/>
            <a:rect l="l" t="t" r="r" b="b"/>
            <a:pathLst>
              <a:path w="1546860" h="213360">
                <a:moveTo>
                  <a:pt x="0" y="0"/>
                </a:moveTo>
                <a:lnTo>
                  <a:pt x="1546285" y="0"/>
                </a:lnTo>
                <a:lnTo>
                  <a:pt x="154628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0"/>
          <p:cNvSpPr/>
          <p:nvPr/>
        </p:nvSpPr>
        <p:spPr>
          <a:xfrm>
            <a:off x="384840" y="2856600"/>
            <a:ext cx="277668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089000">
              <a:lnSpc>
                <a:spcPct val="100000"/>
              </a:lnSpc>
              <a:spcBef>
                <a:spcPts val="99"/>
              </a:spcBef>
            </a:pPr>
            <a:r>
              <a:rPr b="1" lang="pt-BR" sz="1400" spc="43" strike="noStrike">
                <a:solidFill>
                  <a:srgbClr val="ffffff"/>
                </a:solidFill>
                <a:latin typeface="Arial"/>
                <a:ea typeface="DejaVu Sans"/>
              </a:rPr>
              <a:t>Intervalo</a:t>
            </a:r>
            <a:r>
              <a:rPr b="1" lang="pt-B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-4" strike="noStrike">
                <a:solidFill>
                  <a:srgbClr val="ffffff"/>
                </a:solidFill>
                <a:latin typeface="Arial"/>
                <a:ea typeface="DejaVu Sans"/>
              </a:rPr>
              <a:t>Exclusivo</a:t>
            </a:r>
            <a:endParaRPr b="0" lang="pt-BR" sz="1400" spc="-1" strike="noStrike">
              <a:latin typeface="Arial"/>
            </a:endParaRPr>
          </a:p>
          <a:p>
            <a:pPr marL="108900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(i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 </a:t>
            </a:r>
            <a:r>
              <a:rPr b="0" i="1" lang="pt-BR" sz="1400" spc="-41" strike="noStrike">
                <a:solidFill>
                  <a:srgbClr val="ffc66d"/>
                </a:solidFill>
                <a:latin typeface="Trebuchet MS"/>
                <a:ea typeface="DejaVu Sans"/>
              </a:rPr>
              <a:t>until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10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>
            <a:off x="397440" y="3571920"/>
            <a:ext cx="813240" cy="212040"/>
          </a:xfrm>
          <a:custGeom>
            <a:avLst/>
            <a:gdLst/>
            <a:ahLst/>
            <a:rect l="l" t="t" r="r" b="b"/>
            <a:pathLst>
              <a:path w="814705" h="213360">
                <a:moveTo>
                  <a:pt x="0" y="0"/>
                </a:moveTo>
                <a:lnTo>
                  <a:pt x="814489" y="0"/>
                </a:lnTo>
                <a:lnTo>
                  <a:pt x="81448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2"/>
          <p:cNvSpPr/>
          <p:nvPr/>
        </p:nvSpPr>
        <p:spPr>
          <a:xfrm>
            <a:off x="523080" y="3552120"/>
            <a:ext cx="17798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(i)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430920" y="381960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4"/>
          <p:cNvSpPr/>
          <p:nvPr/>
        </p:nvSpPr>
        <p:spPr>
          <a:xfrm>
            <a:off x="384840" y="379980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7" name="CustomShape 15"/>
          <p:cNvSpPr/>
          <p:nvPr/>
        </p:nvSpPr>
        <p:spPr>
          <a:xfrm>
            <a:off x="4917960" y="1685880"/>
            <a:ext cx="1712520" cy="212040"/>
          </a:xfrm>
          <a:custGeom>
            <a:avLst/>
            <a:gdLst/>
            <a:ahLst/>
            <a:rect l="l" t="t" r="r" b="b"/>
            <a:pathLst>
              <a:path w="1713865" h="213360">
                <a:moveTo>
                  <a:pt x="0" y="0"/>
                </a:moveTo>
                <a:lnTo>
                  <a:pt x="1713401" y="0"/>
                </a:lnTo>
                <a:lnTo>
                  <a:pt x="171340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6"/>
          <p:cNvSpPr/>
          <p:nvPr/>
        </p:nvSpPr>
        <p:spPr>
          <a:xfrm>
            <a:off x="4905360" y="1218240"/>
            <a:ext cx="309672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768960">
              <a:lnSpc>
                <a:spcPct val="100000"/>
              </a:lnSpc>
              <a:spcBef>
                <a:spcPts val="99"/>
              </a:spcBef>
            </a:pPr>
            <a:r>
              <a:rPr b="1" lang="pt-BR" sz="1400" spc="43" strike="noStrike">
                <a:solidFill>
                  <a:srgbClr val="ffffff"/>
                </a:solidFill>
                <a:latin typeface="Arial"/>
                <a:ea typeface="DejaVu Sans"/>
              </a:rPr>
              <a:t>Intervalo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</a:t>
            </a:r>
            <a:r>
              <a:rPr b="1" lang="pt-BR" sz="1400" spc="-1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3" strike="noStrike">
                <a:solidFill>
                  <a:srgbClr val="ffffff"/>
                </a:solidFill>
                <a:latin typeface="Arial"/>
                <a:ea typeface="DejaVu Sans"/>
              </a:rPr>
              <a:t>Incremento</a:t>
            </a:r>
            <a:endParaRPr b="0" lang="pt-BR" sz="1400" spc="-1" strike="noStrike">
              <a:latin typeface="Arial"/>
            </a:endParaRPr>
          </a:p>
          <a:p>
            <a:pPr marL="76896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(i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400" spc="1" strike="noStrike">
                <a:solidFill>
                  <a:srgbClr val="a8b6c6"/>
                </a:solidFill>
                <a:latin typeface="Noto Sans"/>
                <a:ea typeface="DejaVu Sans"/>
              </a:rPr>
              <a:t>..</a:t>
            </a:r>
            <a:r>
              <a:rPr b="0" lang="pt-BR" sz="1400" spc="1" strike="noStrike">
                <a:solidFill>
                  <a:srgbClr val="6797ba"/>
                </a:solidFill>
                <a:latin typeface="Noto Sans"/>
                <a:ea typeface="DejaVu Sans"/>
              </a:rPr>
              <a:t>10 </a:t>
            </a:r>
            <a:r>
              <a:rPr b="0" i="1" lang="pt-BR" sz="1400" spc="-29" strike="noStrike">
                <a:solidFill>
                  <a:srgbClr val="ffc66d"/>
                </a:solidFill>
                <a:latin typeface="Trebuchet MS"/>
                <a:ea typeface="DejaVu Sans"/>
              </a:rPr>
              <a:t>step </a:t>
            </a:r>
            <a:r>
              <a:rPr b="0" lang="pt-BR" sz="1400" spc="-21" strike="noStrike">
                <a:solidFill>
                  <a:srgbClr val="6797ba"/>
                </a:solidFill>
                <a:latin typeface="Noto Sans"/>
                <a:ea typeface="DejaVu Sans"/>
              </a:rPr>
              <a:t>2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9" name="CustomShape 17"/>
          <p:cNvSpPr/>
          <p:nvPr/>
        </p:nvSpPr>
        <p:spPr>
          <a:xfrm>
            <a:off x="4917960" y="1933560"/>
            <a:ext cx="813240" cy="212040"/>
          </a:xfrm>
          <a:custGeom>
            <a:avLst/>
            <a:gdLst/>
            <a:ahLst/>
            <a:rect l="l" t="t" r="r" b="b"/>
            <a:pathLst>
              <a:path w="814704" h="213360">
                <a:moveTo>
                  <a:pt x="0" y="0"/>
                </a:moveTo>
                <a:lnTo>
                  <a:pt x="814489" y="0"/>
                </a:lnTo>
                <a:lnTo>
                  <a:pt x="81448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8"/>
          <p:cNvSpPr/>
          <p:nvPr/>
        </p:nvSpPr>
        <p:spPr>
          <a:xfrm>
            <a:off x="5043960" y="1913760"/>
            <a:ext cx="15789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(i)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1" name="CustomShape 19"/>
          <p:cNvSpPr/>
          <p:nvPr/>
        </p:nvSpPr>
        <p:spPr>
          <a:xfrm>
            <a:off x="495180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0"/>
          <p:cNvSpPr/>
          <p:nvPr/>
        </p:nvSpPr>
        <p:spPr>
          <a:xfrm>
            <a:off x="4905360" y="216144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4917960" y="3324240"/>
            <a:ext cx="1812600" cy="212040"/>
          </a:xfrm>
          <a:custGeom>
            <a:avLst/>
            <a:gdLst/>
            <a:ahLst/>
            <a:rect l="l" t="t" r="r" b="b"/>
            <a:pathLst>
              <a:path w="1814195" h="213360">
                <a:moveTo>
                  <a:pt x="0" y="0"/>
                </a:moveTo>
                <a:lnTo>
                  <a:pt x="1813708" y="0"/>
                </a:lnTo>
                <a:lnTo>
                  <a:pt x="181370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2"/>
          <p:cNvSpPr/>
          <p:nvPr/>
        </p:nvSpPr>
        <p:spPr>
          <a:xfrm>
            <a:off x="4905360" y="2856600"/>
            <a:ext cx="259632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7560">
              <a:lnSpc>
                <a:spcPct val="100000"/>
              </a:lnSpc>
              <a:spcBef>
                <a:spcPts val="99"/>
              </a:spcBef>
            </a:pPr>
            <a:r>
              <a:rPr b="1" lang="pt-BR" sz="1400" spc="49" strike="noStrike">
                <a:solidFill>
                  <a:srgbClr val="ffffff"/>
                </a:solidFill>
                <a:latin typeface="Arial"/>
                <a:ea typeface="DejaVu Sans"/>
              </a:rPr>
              <a:t>Ordem</a:t>
            </a:r>
            <a:r>
              <a:rPr b="1" lang="pt-BR" sz="1400" spc="-8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Inversa</a:t>
            </a:r>
            <a:endParaRPr b="0" lang="pt-BR" sz="1400" spc="-1" strike="noStrike">
              <a:latin typeface="Arial"/>
            </a:endParaRPr>
          </a:p>
          <a:p>
            <a:pPr marL="126756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(i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10 </a:t>
            </a:r>
            <a:r>
              <a:rPr b="0" i="1" lang="pt-BR" sz="1400" spc="-1" strike="noStrike">
                <a:solidFill>
                  <a:srgbClr val="ffc66d"/>
                </a:solidFill>
                <a:latin typeface="Trebuchet MS"/>
                <a:ea typeface="DejaVu Sans"/>
              </a:rPr>
              <a:t>downTo </a:t>
            </a:r>
            <a:r>
              <a:rPr b="0" lang="pt-BR" sz="1400" spc="-21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5" name="CustomShape 23"/>
          <p:cNvSpPr/>
          <p:nvPr/>
        </p:nvSpPr>
        <p:spPr>
          <a:xfrm>
            <a:off x="4917960" y="3571920"/>
            <a:ext cx="813240" cy="212040"/>
          </a:xfrm>
          <a:custGeom>
            <a:avLst/>
            <a:gdLst/>
            <a:ahLst/>
            <a:rect l="l" t="t" r="r" b="b"/>
            <a:pathLst>
              <a:path w="814704" h="213360">
                <a:moveTo>
                  <a:pt x="0" y="0"/>
                </a:moveTo>
                <a:lnTo>
                  <a:pt x="814489" y="0"/>
                </a:lnTo>
                <a:lnTo>
                  <a:pt x="81448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24"/>
          <p:cNvSpPr/>
          <p:nvPr/>
        </p:nvSpPr>
        <p:spPr>
          <a:xfrm>
            <a:off x="5043960" y="3552120"/>
            <a:ext cx="17949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(i)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4951800" y="381960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6"/>
          <p:cNvSpPr/>
          <p:nvPr/>
        </p:nvSpPr>
        <p:spPr>
          <a:xfrm>
            <a:off x="4905360" y="379980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9" name="CustomShape 27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8"/>
          <p:cNvSpPr/>
          <p:nvPr/>
        </p:nvSpPr>
        <p:spPr>
          <a:xfrm>
            <a:off x="315000" y="2724120"/>
            <a:ext cx="8512560" cy="360"/>
          </a:xfrm>
          <a:custGeom>
            <a:avLst/>
            <a:gdLst/>
            <a:ahLst/>
            <a:rect l="l" t="t" r="r" b="b"/>
            <a:pathLst>
              <a:path w="8514080" h="0">
                <a:moveTo>
                  <a:pt x="0" y="0"/>
                </a:moveTo>
                <a:lnTo>
                  <a:pt x="8513682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152800" y="1958040"/>
            <a:ext cx="4836960" cy="107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84840" y="504000"/>
            <a:ext cx="7174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Estrutura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1" lang="pt-BR" sz="2800" spc="35" strike="noStrike">
                <a:solidFill>
                  <a:srgbClr val="ffffff"/>
                </a:solidFill>
                <a:latin typeface="Arial"/>
                <a:ea typeface="DejaVu Sans"/>
              </a:rPr>
              <a:t>Repetição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46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00" strike="noStrike">
                <a:solidFill>
                  <a:srgbClr val="ffffff"/>
                </a:solidFill>
                <a:latin typeface="Arial"/>
                <a:ea typeface="DejaVu Sans"/>
              </a:rPr>
              <a:t>for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97440" y="1685880"/>
            <a:ext cx="1854720" cy="212040"/>
          </a:xfrm>
          <a:custGeom>
            <a:avLst/>
            <a:gdLst/>
            <a:ahLst/>
            <a:rect l="l" t="t" r="r" b="b"/>
            <a:pathLst>
              <a:path w="1856105" h="213360">
                <a:moveTo>
                  <a:pt x="0" y="0"/>
                </a:moveTo>
                <a:lnTo>
                  <a:pt x="1855961" y="0"/>
                </a:lnTo>
                <a:lnTo>
                  <a:pt x="185596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397440" y="1933560"/>
            <a:ext cx="1118160" cy="212040"/>
          </a:xfrm>
          <a:custGeom>
            <a:avLst/>
            <a:gdLst/>
            <a:ahLst/>
            <a:rect l="l" t="t" r="r" b="b"/>
            <a:pathLst>
              <a:path w="1119505" h="213360">
                <a:moveTo>
                  <a:pt x="0" y="0"/>
                </a:moveTo>
                <a:lnTo>
                  <a:pt x="1119042" y="0"/>
                </a:lnTo>
                <a:lnTo>
                  <a:pt x="111904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"/>
          <p:cNvSpPr/>
          <p:nvPr/>
        </p:nvSpPr>
        <p:spPr>
          <a:xfrm>
            <a:off x="43092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397440" y="3324240"/>
            <a:ext cx="3177360" cy="212040"/>
          </a:xfrm>
          <a:custGeom>
            <a:avLst/>
            <a:gdLst/>
            <a:ahLst/>
            <a:rect l="l" t="t" r="r" b="b"/>
            <a:pathLst>
              <a:path w="3178810" h="213360">
                <a:moveTo>
                  <a:pt x="0" y="0"/>
                </a:moveTo>
                <a:lnTo>
                  <a:pt x="3178305" y="0"/>
                </a:lnTo>
                <a:lnTo>
                  <a:pt x="317830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397440" y="3571920"/>
            <a:ext cx="2221560" cy="212040"/>
          </a:xfrm>
          <a:custGeom>
            <a:avLst/>
            <a:gdLst/>
            <a:ahLst/>
            <a:rect l="l" t="t" r="r" b="b"/>
            <a:pathLst>
              <a:path w="2223135" h="213360">
                <a:moveTo>
                  <a:pt x="0" y="0"/>
                </a:moveTo>
                <a:lnTo>
                  <a:pt x="2222902" y="0"/>
                </a:lnTo>
                <a:lnTo>
                  <a:pt x="222290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"/>
          <p:cNvSpPr/>
          <p:nvPr/>
        </p:nvSpPr>
        <p:spPr>
          <a:xfrm>
            <a:off x="430920" y="381960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8"/>
          <p:cNvSpPr/>
          <p:nvPr/>
        </p:nvSpPr>
        <p:spPr>
          <a:xfrm>
            <a:off x="384840" y="1218240"/>
            <a:ext cx="330300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45400" algn="ctr">
              <a:lnSpc>
                <a:spcPct val="100000"/>
              </a:lnSpc>
              <a:spcBef>
                <a:spcPts val="99"/>
              </a:spcBef>
            </a:pP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Percorrendo</a:t>
            </a:r>
            <a:r>
              <a:rPr b="1" lang="pt-BR" sz="1400" spc="-2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Array</a:t>
            </a:r>
            <a:endParaRPr b="0" lang="pt-BR" sz="1400" spc="-1" strike="noStrike">
              <a:latin typeface="Arial"/>
            </a:endParaRPr>
          </a:p>
          <a:p>
            <a:pPr marL="54540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(element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i="1" lang="pt-BR" sz="1400" spc="-9" strike="noStrike">
                <a:solidFill>
                  <a:srgbClr val="9775aa"/>
                </a:solidFill>
                <a:latin typeface="Trebuchet MS"/>
                <a:ea typeface="DejaVu Sans"/>
              </a:rPr>
              <a:t>array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r>
              <a:rPr b="0" lang="pt-BR" sz="1400" spc="2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(fruit)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544680" algn="ctr">
              <a:lnSpc>
                <a:spcPct val="100000"/>
              </a:lnSpc>
              <a:spcBef>
                <a:spcPts val="1610"/>
              </a:spcBef>
            </a:pP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Percorrendo </a:t>
            </a:r>
            <a:r>
              <a:rPr b="1" lang="pt-BR" sz="1400" spc="29" strike="noStrike">
                <a:solidFill>
                  <a:srgbClr val="ffffff"/>
                </a:solidFill>
                <a:latin typeface="Arial"/>
                <a:ea typeface="DejaVu Sans"/>
              </a:rPr>
              <a:t>Array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</a:t>
            </a:r>
            <a:r>
              <a:rPr b="1" lang="pt-BR" sz="1400" spc="-18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ffffff"/>
                </a:solidFill>
                <a:latin typeface="Arial"/>
                <a:ea typeface="DejaVu Sans"/>
              </a:rPr>
              <a:t>Índices</a:t>
            </a:r>
            <a:endParaRPr b="0" lang="pt-BR" sz="1400" spc="-1" strike="noStrike">
              <a:latin typeface="Arial"/>
            </a:endParaRPr>
          </a:p>
          <a:p>
            <a:pPr marL="54468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((index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value)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i="1" lang="pt-BR" sz="1400" spc="-24" strike="noStrike">
                <a:solidFill>
                  <a:srgbClr val="9775aa"/>
                </a:solidFill>
                <a:latin typeface="Trebuchet MS"/>
                <a:ea typeface="DejaVu Sans"/>
              </a:rPr>
              <a:t>array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.</a:t>
            </a:r>
            <a:r>
              <a:rPr b="0" i="1" lang="pt-BR" sz="1400" spc="-24" strike="noStrike">
                <a:solidFill>
                  <a:srgbClr val="ffc66d"/>
                </a:solidFill>
                <a:latin typeface="Trebuchet MS"/>
                <a:ea typeface="DejaVu Sans"/>
              </a:rPr>
              <a:t>withIndex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())</a:t>
            </a:r>
            <a:r>
              <a:rPr b="0" lang="pt-BR" sz="1400" spc="7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"[</a:t>
            </a:r>
            <a:r>
              <a:rPr b="0" lang="pt-BR" sz="1400" spc="-29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index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]: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29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value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4917960" y="1685880"/>
            <a:ext cx="3093480" cy="212040"/>
          </a:xfrm>
          <a:custGeom>
            <a:avLst/>
            <a:gdLst/>
            <a:ahLst/>
            <a:rect l="l" t="t" r="r" b="b"/>
            <a:pathLst>
              <a:path w="3094990" h="213360">
                <a:moveTo>
                  <a:pt x="0" y="0"/>
                </a:moveTo>
                <a:lnTo>
                  <a:pt x="3094656" y="0"/>
                </a:lnTo>
                <a:lnTo>
                  <a:pt x="309465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0"/>
          <p:cNvSpPr/>
          <p:nvPr/>
        </p:nvSpPr>
        <p:spPr>
          <a:xfrm>
            <a:off x="4905360" y="1218240"/>
            <a:ext cx="318672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673560">
              <a:lnSpc>
                <a:spcPct val="100000"/>
              </a:lnSpc>
              <a:spcBef>
                <a:spcPts val="99"/>
              </a:spcBef>
            </a:pP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Percorrendo </a:t>
            </a:r>
            <a:r>
              <a:rPr b="1" lang="pt-BR" sz="1400" spc="29" strike="noStrike">
                <a:solidFill>
                  <a:srgbClr val="ffffff"/>
                </a:solidFill>
                <a:latin typeface="Arial"/>
                <a:ea typeface="DejaVu Sans"/>
              </a:rPr>
              <a:t>Array</a:t>
            </a:r>
            <a:r>
              <a:rPr b="1" lang="pt-BR" sz="1400" spc="-9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ffffff"/>
                </a:solidFill>
                <a:latin typeface="Arial"/>
                <a:ea typeface="DejaVu Sans"/>
              </a:rPr>
              <a:t>Invertido</a:t>
            </a:r>
            <a:endParaRPr b="0" lang="pt-BR" sz="1400" spc="-1" strike="noStrike">
              <a:latin typeface="Arial"/>
            </a:endParaRPr>
          </a:p>
          <a:p>
            <a:pPr marL="67356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for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(element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in </a:t>
            </a:r>
            <a:r>
              <a:rPr b="0" i="1" lang="pt-BR" sz="1400" spc="-24" strike="noStrike">
                <a:solidFill>
                  <a:srgbClr val="9775aa"/>
                </a:solidFill>
                <a:latin typeface="Trebuchet MS"/>
                <a:ea typeface="DejaVu Sans"/>
              </a:rPr>
              <a:t>array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.</a:t>
            </a:r>
            <a:r>
              <a:rPr b="0" i="1" lang="pt-BR" sz="1400" spc="-24" strike="noStrike">
                <a:solidFill>
                  <a:srgbClr val="ffc66d"/>
                </a:solidFill>
                <a:latin typeface="Trebuchet MS"/>
                <a:ea typeface="DejaVu Sans"/>
              </a:rPr>
              <a:t>reversedArray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())</a:t>
            </a:r>
            <a:r>
              <a:rPr b="0" lang="pt-BR" sz="1400" spc="43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4917960" y="1933560"/>
            <a:ext cx="1118160" cy="212040"/>
          </a:xfrm>
          <a:custGeom>
            <a:avLst/>
            <a:gdLst/>
            <a:ahLst/>
            <a:rect l="l" t="t" r="r" b="b"/>
            <a:pathLst>
              <a:path w="1119504" h="213360">
                <a:moveTo>
                  <a:pt x="0" y="0"/>
                </a:moveTo>
                <a:lnTo>
                  <a:pt x="1119042" y="0"/>
                </a:lnTo>
                <a:lnTo>
                  <a:pt x="111904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2"/>
          <p:cNvSpPr/>
          <p:nvPr/>
        </p:nvSpPr>
        <p:spPr>
          <a:xfrm>
            <a:off x="5043960" y="1913760"/>
            <a:ext cx="20829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(fruit)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3" name="CustomShape 13"/>
          <p:cNvSpPr/>
          <p:nvPr/>
        </p:nvSpPr>
        <p:spPr>
          <a:xfrm>
            <a:off x="495180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4"/>
          <p:cNvSpPr/>
          <p:nvPr/>
        </p:nvSpPr>
        <p:spPr>
          <a:xfrm>
            <a:off x="4905360" y="216144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5" name="CustomShape 15"/>
          <p:cNvSpPr/>
          <p:nvPr/>
        </p:nvSpPr>
        <p:spPr>
          <a:xfrm>
            <a:off x="4917960" y="3324240"/>
            <a:ext cx="2162160" cy="212040"/>
          </a:xfrm>
          <a:custGeom>
            <a:avLst/>
            <a:gdLst/>
            <a:ahLst/>
            <a:rect l="l" t="t" r="r" b="b"/>
            <a:pathLst>
              <a:path w="2163445" h="213360">
                <a:moveTo>
                  <a:pt x="0" y="0"/>
                </a:moveTo>
                <a:lnTo>
                  <a:pt x="2163208" y="0"/>
                </a:lnTo>
                <a:lnTo>
                  <a:pt x="216320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6"/>
          <p:cNvSpPr/>
          <p:nvPr/>
        </p:nvSpPr>
        <p:spPr>
          <a:xfrm>
            <a:off x="4905360" y="2856600"/>
            <a:ext cx="356652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3400">
              <a:lnSpc>
                <a:spcPct val="100000"/>
              </a:lnSpc>
              <a:spcBef>
                <a:spcPts val="99"/>
              </a:spcBef>
            </a:pPr>
            <a:r>
              <a:rPr b="1" lang="pt-BR" sz="1400" spc="-4" strike="noStrike">
                <a:solidFill>
                  <a:srgbClr val="ffffff"/>
                </a:solidFill>
                <a:latin typeface="Arial"/>
                <a:ea typeface="DejaVu Sans"/>
              </a:rPr>
              <a:t>ForEach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(Ranges, </a:t>
            </a:r>
            <a:r>
              <a:rPr b="1" lang="pt-BR" sz="1400" spc="29" strike="noStrike">
                <a:solidFill>
                  <a:srgbClr val="ffffff"/>
                </a:solidFill>
                <a:latin typeface="Arial"/>
                <a:ea typeface="DejaVu Sans"/>
              </a:rPr>
              <a:t>Array </a:t>
            </a:r>
            <a:r>
              <a:rPr b="1" lang="pt-BR" sz="1400" spc="35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pt-BR" sz="1400" spc="-16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Collections)</a:t>
            </a:r>
            <a:endParaRPr b="0" lang="pt-BR" sz="1400" spc="-1" strike="noStrike">
              <a:latin typeface="Arial"/>
            </a:endParaRPr>
          </a:p>
          <a:p>
            <a:pPr marL="29340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4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..</a:t>
            </a:r>
            <a:r>
              <a:rPr b="0" lang="pt-BR" sz="1400" spc="-4" strike="noStrike">
                <a:solidFill>
                  <a:srgbClr val="6797ba"/>
                </a:solidFill>
                <a:latin typeface="Noto Sans"/>
                <a:ea typeface="DejaVu Sans"/>
              </a:rPr>
              <a:t>10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).</a:t>
            </a:r>
            <a:r>
              <a:rPr b="0" i="1" lang="pt-BR" sz="1400" spc="-4" strike="noStrike">
                <a:solidFill>
                  <a:srgbClr val="ffc66d"/>
                </a:solidFill>
                <a:latin typeface="Trebuchet MS"/>
                <a:ea typeface="DejaVu Sans"/>
              </a:rPr>
              <a:t>forEach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 </a:t>
            </a: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(it)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7" name="CustomShape 17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"/>
          <p:cNvSpPr/>
          <p:nvPr/>
        </p:nvSpPr>
        <p:spPr>
          <a:xfrm>
            <a:off x="315000" y="2724120"/>
            <a:ext cx="8512560" cy="360"/>
          </a:xfrm>
          <a:custGeom>
            <a:avLst/>
            <a:gdLst/>
            <a:ahLst/>
            <a:rect l="l" t="t" r="r" b="b"/>
            <a:pathLst>
              <a:path w="8514080" h="0">
                <a:moveTo>
                  <a:pt x="0" y="0"/>
                </a:moveTo>
                <a:lnTo>
                  <a:pt x="8513682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"/>
          <p:cNvSpPr/>
          <p:nvPr/>
        </p:nvSpPr>
        <p:spPr>
          <a:xfrm>
            <a:off x="384840" y="504000"/>
            <a:ext cx="8470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ffffff"/>
                </a:solidFill>
                <a:latin typeface="Arial"/>
                <a:ea typeface="DejaVu Sans"/>
              </a:rPr>
              <a:t>Estrutura</a:t>
            </a:r>
            <a:r>
              <a:rPr b="1" lang="pt-BR" sz="28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1" lang="pt-BR" sz="28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35" strike="noStrike">
                <a:solidFill>
                  <a:srgbClr val="ffffff"/>
                </a:solidFill>
                <a:latin typeface="Arial"/>
                <a:ea typeface="DejaVu Sans"/>
              </a:rPr>
              <a:t>Repetição</a:t>
            </a:r>
            <a:r>
              <a:rPr b="1" lang="pt-BR" sz="2800" spc="-4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00" strike="noStrike">
                <a:solidFill>
                  <a:srgbClr val="ffffff"/>
                </a:solidFill>
                <a:latin typeface="Arial"/>
                <a:ea typeface="DejaVu Sans"/>
              </a:rPr>
              <a:t>while</a:t>
            </a:r>
            <a:r>
              <a:rPr b="1" lang="pt-BR" sz="28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86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pt-BR" sz="28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do..while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97440" y="1685880"/>
            <a:ext cx="645480" cy="212040"/>
          </a:xfrm>
          <a:custGeom>
            <a:avLst/>
            <a:gdLst/>
            <a:ahLst/>
            <a:rect l="l" t="t" r="r" b="b"/>
            <a:pathLst>
              <a:path w="647065" h="213360">
                <a:moveTo>
                  <a:pt x="0" y="0"/>
                </a:moveTo>
                <a:lnTo>
                  <a:pt x="647027" y="0"/>
                </a:lnTo>
                <a:lnTo>
                  <a:pt x="64702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"/>
          <p:cNvSpPr/>
          <p:nvPr/>
        </p:nvSpPr>
        <p:spPr>
          <a:xfrm>
            <a:off x="397440" y="1933560"/>
            <a:ext cx="1244520" cy="212040"/>
          </a:xfrm>
          <a:custGeom>
            <a:avLst/>
            <a:gdLst/>
            <a:ahLst/>
            <a:rect l="l" t="t" r="r" b="b"/>
            <a:pathLst>
              <a:path w="1245870" h="213360">
                <a:moveTo>
                  <a:pt x="0" y="0"/>
                </a:moveTo>
                <a:lnTo>
                  <a:pt x="1245381" y="0"/>
                </a:lnTo>
                <a:lnTo>
                  <a:pt x="124538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5"/>
          <p:cNvSpPr/>
          <p:nvPr/>
        </p:nvSpPr>
        <p:spPr>
          <a:xfrm>
            <a:off x="397440" y="2181240"/>
            <a:ext cx="1016640" cy="212040"/>
          </a:xfrm>
          <a:custGeom>
            <a:avLst/>
            <a:gdLst/>
            <a:ahLst/>
            <a:rect l="l" t="t" r="r" b="b"/>
            <a:pathLst>
              <a:path w="1017905" h="213360">
                <a:moveTo>
                  <a:pt x="0" y="0"/>
                </a:moveTo>
                <a:lnTo>
                  <a:pt x="1017696" y="0"/>
                </a:lnTo>
                <a:lnTo>
                  <a:pt x="101769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6"/>
          <p:cNvSpPr/>
          <p:nvPr/>
        </p:nvSpPr>
        <p:spPr>
          <a:xfrm>
            <a:off x="430920" y="242892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7"/>
          <p:cNvSpPr/>
          <p:nvPr/>
        </p:nvSpPr>
        <p:spPr>
          <a:xfrm>
            <a:off x="4917960" y="1685880"/>
            <a:ext cx="645480" cy="212040"/>
          </a:xfrm>
          <a:custGeom>
            <a:avLst/>
            <a:gdLst/>
            <a:ahLst/>
            <a:rect l="l" t="t" r="r" b="b"/>
            <a:pathLst>
              <a:path w="647064" h="213360">
                <a:moveTo>
                  <a:pt x="0" y="0"/>
                </a:moveTo>
                <a:lnTo>
                  <a:pt x="647027" y="0"/>
                </a:lnTo>
                <a:lnTo>
                  <a:pt x="64702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8"/>
          <p:cNvSpPr/>
          <p:nvPr/>
        </p:nvSpPr>
        <p:spPr>
          <a:xfrm>
            <a:off x="4917960" y="1933560"/>
            <a:ext cx="328680" cy="212040"/>
          </a:xfrm>
          <a:custGeom>
            <a:avLst/>
            <a:gdLst/>
            <a:ahLst/>
            <a:rect l="l" t="t" r="r" b="b"/>
            <a:pathLst>
              <a:path w="330200" h="213360">
                <a:moveTo>
                  <a:pt x="0" y="0"/>
                </a:moveTo>
                <a:lnTo>
                  <a:pt x="329717" y="0"/>
                </a:lnTo>
                <a:lnTo>
                  <a:pt x="32971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9"/>
          <p:cNvSpPr/>
          <p:nvPr/>
        </p:nvSpPr>
        <p:spPr>
          <a:xfrm>
            <a:off x="4917960" y="2181240"/>
            <a:ext cx="1016640" cy="212040"/>
          </a:xfrm>
          <a:custGeom>
            <a:avLst/>
            <a:gdLst/>
            <a:ahLst/>
            <a:rect l="l" t="t" r="r" b="b"/>
            <a:pathLst>
              <a:path w="1017904" h="213360">
                <a:moveTo>
                  <a:pt x="0" y="0"/>
                </a:moveTo>
                <a:lnTo>
                  <a:pt x="1017696" y="0"/>
                </a:lnTo>
                <a:lnTo>
                  <a:pt x="101769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0"/>
          <p:cNvSpPr/>
          <p:nvPr/>
        </p:nvSpPr>
        <p:spPr>
          <a:xfrm>
            <a:off x="4917960" y="2428920"/>
            <a:ext cx="1244520" cy="212040"/>
          </a:xfrm>
          <a:custGeom>
            <a:avLst/>
            <a:gdLst/>
            <a:ahLst/>
            <a:rect l="l" t="t" r="r" b="b"/>
            <a:pathLst>
              <a:path w="1245870" h="213360">
                <a:moveTo>
                  <a:pt x="0" y="0"/>
                </a:moveTo>
                <a:lnTo>
                  <a:pt x="1245381" y="0"/>
                </a:lnTo>
                <a:lnTo>
                  <a:pt x="124538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1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TextShape 12"/>
          <p:cNvSpPr txBox="1"/>
          <p:nvPr/>
        </p:nvSpPr>
        <p:spPr>
          <a:xfrm>
            <a:off x="504000" y="1584000"/>
            <a:ext cx="3672000" cy="30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                   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while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f58220"/>
                </a:solidFill>
                <a:latin typeface="Arial"/>
              </a:rPr>
              <a:t>var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 i = </a:t>
            </a:r>
            <a:r>
              <a:rPr b="0" lang="pt-BR" sz="1800" spc="-1" strike="noStrike">
                <a:solidFill>
                  <a:srgbClr val="7da7d8"/>
                </a:solidFill>
                <a:latin typeface="Arial"/>
              </a:rPr>
              <a:t>1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f58220"/>
                </a:solidFill>
                <a:latin typeface="Arial"/>
              </a:rPr>
              <a:t>while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(i &lt;= </a:t>
            </a:r>
            <a:r>
              <a:rPr b="0" lang="pt-BR" sz="1800" spc="-1" strike="noStrike">
                <a:solidFill>
                  <a:srgbClr val="7da7d8"/>
                </a:solidFill>
                <a:latin typeface="Arial"/>
              </a:rPr>
              <a:t>10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println(i++)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1" name="TextShape 13"/>
          <p:cNvSpPr txBox="1"/>
          <p:nvPr/>
        </p:nvSpPr>
        <p:spPr>
          <a:xfrm>
            <a:off x="4860000" y="1584000"/>
            <a:ext cx="3672000" cy="30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                 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do while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58220"/>
                </a:solidFill>
                <a:latin typeface="Arial"/>
              </a:rPr>
              <a:t>var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 i = </a:t>
            </a:r>
            <a:r>
              <a:rPr b="0" lang="pt-BR" sz="1800" spc="-1" strike="noStrike">
                <a:solidFill>
                  <a:srgbClr val="7da7d8"/>
                </a:solidFill>
                <a:latin typeface="Arial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58220"/>
                </a:solidFill>
                <a:latin typeface="Arial"/>
              </a:rPr>
              <a:t>do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println(i++)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} </a:t>
            </a:r>
            <a:r>
              <a:rPr b="0" lang="pt-BR" sz="1800" spc="-1" strike="noStrike">
                <a:solidFill>
                  <a:srgbClr val="f58220"/>
                </a:solidFill>
                <a:latin typeface="Arial"/>
              </a:rPr>
              <a:t>while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(i&lt;=</a:t>
            </a:r>
            <a:r>
              <a:rPr b="0" lang="pt-BR" sz="1800" spc="-1" strike="noStrike">
                <a:solidFill>
                  <a:srgbClr val="7da7d8"/>
                </a:solidFill>
                <a:latin typeface="Arial"/>
              </a:rPr>
              <a:t>10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3625560" y="2264400"/>
            <a:ext cx="18889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-9" strike="noStrike">
                <a:solidFill>
                  <a:srgbClr val="000000"/>
                </a:solidFill>
                <a:latin typeface="Arial"/>
                <a:ea typeface="DejaVu Sans"/>
              </a:rPr>
              <a:t>Funções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"/>
          <p:cNvSpPr/>
          <p:nvPr/>
        </p:nvSpPr>
        <p:spPr>
          <a:xfrm>
            <a:off x="384840" y="504000"/>
            <a:ext cx="3743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9" strike="noStrike">
                <a:solidFill>
                  <a:srgbClr val="ffffff"/>
                </a:solidFill>
                <a:latin typeface="Arial"/>
                <a:ea typeface="DejaVu Sans"/>
              </a:rPr>
              <a:t>Funções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10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41" strike="noStrike">
                <a:solidFill>
                  <a:srgbClr val="ffffff"/>
                </a:solidFill>
                <a:latin typeface="Arial"/>
                <a:ea typeface="DejaVu Sans"/>
              </a:rPr>
              <a:t>Declaração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97440" y="1685880"/>
            <a:ext cx="2143080" cy="212040"/>
          </a:xfrm>
          <a:custGeom>
            <a:avLst/>
            <a:gdLst/>
            <a:ahLst/>
            <a:rect l="l" t="t" r="r" b="b"/>
            <a:pathLst>
              <a:path w="2144395" h="213360">
                <a:moveTo>
                  <a:pt x="0" y="0"/>
                </a:moveTo>
                <a:lnTo>
                  <a:pt x="2144120" y="0"/>
                </a:lnTo>
                <a:lnTo>
                  <a:pt x="214412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4"/>
          <p:cNvSpPr/>
          <p:nvPr/>
        </p:nvSpPr>
        <p:spPr>
          <a:xfrm>
            <a:off x="384840" y="1218240"/>
            <a:ext cx="253728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328400">
              <a:lnSpc>
                <a:spcPct val="100000"/>
              </a:lnSpc>
              <a:spcBef>
                <a:spcPts val="99"/>
              </a:spcBef>
            </a:pPr>
            <a:r>
              <a:rPr b="1" lang="pt-BR" sz="1400" spc="4" strike="noStrike">
                <a:solidFill>
                  <a:srgbClr val="ffffff"/>
                </a:solidFill>
                <a:latin typeface="Arial"/>
                <a:ea typeface="DejaVu Sans"/>
              </a:rPr>
              <a:t>Convencional</a:t>
            </a:r>
            <a:endParaRPr b="0" lang="pt-BR" sz="1400" spc="-1" strike="noStrike">
              <a:latin typeface="Arial"/>
            </a:endParaRPr>
          </a:p>
          <a:p>
            <a:pPr marL="132840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400" spc="-21" strike="noStrike">
                <a:solidFill>
                  <a:srgbClr val="ffc66d"/>
                </a:solidFill>
                <a:latin typeface="Noto Sans"/>
                <a:ea typeface="DejaVu Sans"/>
              </a:rPr>
              <a:t>sum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(a: Int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Int): 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400" spc="86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397440" y="1933560"/>
            <a:ext cx="1110960" cy="212040"/>
          </a:xfrm>
          <a:custGeom>
            <a:avLst/>
            <a:gdLst/>
            <a:ahLst/>
            <a:rect l="l" t="t" r="r" b="b"/>
            <a:pathLst>
              <a:path w="1112520" h="213360">
                <a:moveTo>
                  <a:pt x="0" y="0"/>
                </a:moveTo>
                <a:lnTo>
                  <a:pt x="1111927" y="0"/>
                </a:lnTo>
                <a:lnTo>
                  <a:pt x="111192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6"/>
          <p:cNvSpPr/>
          <p:nvPr/>
        </p:nvSpPr>
        <p:spPr>
          <a:xfrm>
            <a:off x="523080" y="1913760"/>
            <a:ext cx="9975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return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a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+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9" name="CustomShape 7"/>
          <p:cNvSpPr/>
          <p:nvPr/>
        </p:nvSpPr>
        <p:spPr>
          <a:xfrm>
            <a:off x="43092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8"/>
          <p:cNvSpPr/>
          <p:nvPr/>
        </p:nvSpPr>
        <p:spPr>
          <a:xfrm>
            <a:off x="384840" y="216144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1" name="CustomShape 9"/>
          <p:cNvSpPr/>
          <p:nvPr/>
        </p:nvSpPr>
        <p:spPr>
          <a:xfrm>
            <a:off x="397440" y="3324240"/>
            <a:ext cx="2617920" cy="212040"/>
          </a:xfrm>
          <a:custGeom>
            <a:avLst/>
            <a:gdLst/>
            <a:ahLst/>
            <a:rect l="l" t="t" r="r" b="b"/>
            <a:pathLst>
              <a:path w="2619375" h="213360">
                <a:moveTo>
                  <a:pt x="0" y="0"/>
                </a:moveTo>
                <a:lnTo>
                  <a:pt x="2619084" y="0"/>
                </a:lnTo>
                <a:lnTo>
                  <a:pt x="261908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0"/>
          <p:cNvSpPr/>
          <p:nvPr/>
        </p:nvSpPr>
        <p:spPr>
          <a:xfrm>
            <a:off x="384840" y="2856600"/>
            <a:ext cx="264096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960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Expressão</a:t>
            </a:r>
            <a:endParaRPr b="0" lang="pt-BR" sz="1400" spc="-1" strike="noStrike">
              <a:latin typeface="Arial"/>
            </a:endParaRPr>
          </a:p>
          <a:p>
            <a:pPr marL="147960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400" spc="-15" strike="noStrike">
                <a:solidFill>
                  <a:srgbClr val="ffc66d"/>
                </a:solidFill>
                <a:latin typeface="Noto Sans"/>
                <a:ea typeface="DejaVu Sans"/>
              </a:rPr>
              <a:t>multiply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(a: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Int)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a </a:t>
            </a:r>
            <a:r>
              <a:rPr b="0" lang="pt-BR" sz="1400" spc="-69" strike="noStrike">
                <a:solidFill>
                  <a:srgbClr val="a8b6c6"/>
                </a:solidFill>
                <a:latin typeface="Noto Sans"/>
                <a:ea typeface="DejaVu Sans"/>
              </a:rPr>
              <a:t>*</a:t>
            </a:r>
            <a:r>
              <a:rPr b="0" lang="pt-BR" sz="1400" spc="43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3" name="CustomShape 11"/>
          <p:cNvSpPr/>
          <p:nvPr/>
        </p:nvSpPr>
        <p:spPr>
          <a:xfrm>
            <a:off x="4917960" y="1685880"/>
            <a:ext cx="2238840" cy="212040"/>
          </a:xfrm>
          <a:custGeom>
            <a:avLst/>
            <a:gdLst/>
            <a:ahLst/>
            <a:rect l="l" t="t" r="r" b="b"/>
            <a:pathLst>
              <a:path w="2240279" h="213360">
                <a:moveTo>
                  <a:pt x="0" y="0"/>
                </a:moveTo>
                <a:lnTo>
                  <a:pt x="2240256" y="0"/>
                </a:lnTo>
                <a:lnTo>
                  <a:pt x="224025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2"/>
          <p:cNvSpPr/>
          <p:nvPr/>
        </p:nvSpPr>
        <p:spPr>
          <a:xfrm>
            <a:off x="4905360" y="1218240"/>
            <a:ext cx="284580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01808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Função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sem</a:t>
            </a:r>
            <a:r>
              <a:rPr b="1" lang="pt-BR" sz="1400" spc="-12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Retorno</a:t>
            </a:r>
            <a:endParaRPr b="0" lang="pt-BR" sz="1400" spc="-1" strike="noStrike">
              <a:latin typeface="Arial"/>
            </a:endParaRPr>
          </a:p>
          <a:p>
            <a:pPr marL="101808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400" spc="-9" strike="noStrike">
                <a:solidFill>
                  <a:srgbClr val="ffc66d"/>
                </a:solidFill>
                <a:latin typeface="Noto Sans"/>
                <a:ea typeface="DejaVu Sans"/>
              </a:rPr>
              <a:t>printSum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(a: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Int)</a:t>
            </a:r>
            <a:r>
              <a:rPr b="0" lang="pt-BR" sz="1400" spc="2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5" name="CustomShape 13"/>
          <p:cNvSpPr/>
          <p:nvPr/>
        </p:nvSpPr>
        <p:spPr>
          <a:xfrm>
            <a:off x="4917960" y="1933560"/>
            <a:ext cx="2682000" cy="212040"/>
          </a:xfrm>
          <a:custGeom>
            <a:avLst/>
            <a:gdLst/>
            <a:ahLst/>
            <a:rect l="l" t="t" r="r" b="b"/>
            <a:pathLst>
              <a:path w="2683509" h="213360">
                <a:moveTo>
                  <a:pt x="0" y="0"/>
                </a:moveTo>
                <a:lnTo>
                  <a:pt x="2683291" y="0"/>
                </a:lnTo>
                <a:lnTo>
                  <a:pt x="268329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4"/>
          <p:cNvSpPr/>
          <p:nvPr/>
        </p:nvSpPr>
        <p:spPr>
          <a:xfrm>
            <a:off x="5043960" y="1913760"/>
            <a:ext cx="29469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3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35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a </a:t>
            </a:r>
            <a:r>
              <a:rPr b="0" lang="pt-BR" sz="1400" spc="15" strike="noStrike">
                <a:solidFill>
                  <a:srgbClr val="698759"/>
                </a:solidFill>
                <a:latin typeface="Noto Sans"/>
                <a:ea typeface="DejaVu Sans"/>
              </a:rPr>
              <a:t>+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b </a:t>
            </a:r>
            <a:r>
              <a:rPr b="0" lang="pt-BR" sz="1400" spc="15" strike="noStrike">
                <a:solidFill>
                  <a:srgbClr val="698759"/>
                </a:solidFill>
                <a:latin typeface="Noto Sans"/>
                <a:ea typeface="DejaVu Sans"/>
              </a:rPr>
              <a:t>=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r>
              <a:rPr b="0" i="1" lang="pt-BR" sz="1400" spc="-1" strike="noStrike">
                <a:solidFill>
                  <a:srgbClr val="a8b6c6"/>
                </a:solidFill>
                <a:latin typeface="Trebuchet MS"/>
                <a:ea typeface="DejaVu Sans"/>
              </a:rPr>
              <a:t>sum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(a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400" spc="-63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55" strike="noStrike">
                <a:solidFill>
                  <a:srgbClr val="a8b6c6"/>
                </a:solidFill>
                <a:latin typeface="Noto Sans"/>
                <a:ea typeface="DejaVu Sans"/>
              </a:rPr>
              <a:t>b)}</a:t>
            </a:r>
            <a:r>
              <a:rPr b="0" lang="pt-BR" sz="1400" spc="-5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5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7" name="CustomShape 15"/>
          <p:cNvSpPr/>
          <p:nvPr/>
        </p:nvSpPr>
        <p:spPr>
          <a:xfrm>
            <a:off x="495180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6"/>
          <p:cNvSpPr/>
          <p:nvPr/>
        </p:nvSpPr>
        <p:spPr>
          <a:xfrm>
            <a:off x="4905360" y="216144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49" name="CustomShape 17"/>
          <p:cNvSpPr/>
          <p:nvPr/>
        </p:nvSpPr>
        <p:spPr>
          <a:xfrm>
            <a:off x="4917960" y="3324240"/>
            <a:ext cx="3290400" cy="212040"/>
          </a:xfrm>
          <a:custGeom>
            <a:avLst/>
            <a:gdLst/>
            <a:ahLst/>
            <a:rect l="l" t="t" r="r" b="b"/>
            <a:pathLst>
              <a:path w="3291840" h="213360">
                <a:moveTo>
                  <a:pt x="0" y="0"/>
                </a:moveTo>
                <a:lnTo>
                  <a:pt x="3291538" y="0"/>
                </a:lnTo>
                <a:lnTo>
                  <a:pt x="329153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8"/>
          <p:cNvSpPr/>
          <p:nvPr/>
        </p:nvSpPr>
        <p:spPr>
          <a:xfrm>
            <a:off x="4905360" y="2856600"/>
            <a:ext cx="352152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3984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Função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sem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Retorno </a:t>
            </a:r>
            <a:r>
              <a:rPr b="1" lang="pt-BR" sz="1400" spc="43" strike="noStrike">
                <a:solidFill>
                  <a:srgbClr val="ffffff"/>
                </a:solidFill>
                <a:latin typeface="Arial"/>
                <a:ea typeface="DejaVu Sans"/>
              </a:rPr>
              <a:t>(Unit</a:t>
            </a:r>
            <a:r>
              <a:rPr b="1" lang="pt-BR" sz="1400" spc="-21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explícito)</a:t>
            </a:r>
            <a:endParaRPr b="0" lang="pt-BR" sz="1400" spc="-1" strike="noStrike">
              <a:latin typeface="Arial"/>
            </a:endParaRPr>
          </a:p>
          <a:p>
            <a:pPr marL="33984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pt-BR" sz="1400" spc="55" strike="noStrike">
                <a:solidFill>
                  <a:srgbClr val="cc7731"/>
                </a:solidFill>
                <a:latin typeface="Arial"/>
                <a:ea typeface="DejaVu Sans"/>
              </a:rPr>
              <a:t>fun</a:t>
            </a:r>
            <a:r>
              <a:rPr b="1" lang="pt-BR" sz="1400" spc="-24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ffc66d"/>
                </a:solidFill>
                <a:latin typeface="Arial"/>
                <a:ea typeface="DejaVu Sans"/>
              </a:rPr>
              <a:t>printMultiply</a:t>
            </a:r>
            <a:r>
              <a:rPr b="1" lang="pt-BR" sz="1400" spc="41" strike="noStrike">
                <a:solidFill>
                  <a:srgbClr val="a8b6c6"/>
                </a:solidFill>
                <a:latin typeface="Arial"/>
                <a:ea typeface="DejaVu Sans"/>
              </a:rPr>
              <a:t>(a: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60" strike="noStrike">
                <a:solidFill>
                  <a:srgbClr val="a8b6c6"/>
                </a:solidFill>
                <a:latin typeface="Arial"/>
                <a:ea typeface="DejaVu Sans"/>
              </a:rPr>
              <a:t>Int</a:t>
            </a:r>
            <a:r>
              <a:rPr b="1" lang="pt-BR" sz="1400" spc="60" strike="noStrike">
                <a:solidFill>
                  <a:srgbClr val="cc7731"/>
                </a:solidFill>
                <a:latin typeface="Arial"/>
                <a:ea typeface="DejaVu Sans"/>
              </a:rPr>
              <a:t>,</a:t>
            </a:r>
            <a:r>
              <a:rPr b="1" lang="pt-BR" sz="1400" spc="-24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-15" strike="noStrike">
                <a:solidFill>
                  <a:srgbClr val="a8b6c6"/>
                </a:solidFill>
                <a:latin typeface="Arial"/>
                <a:ea typeface="DejaVu Sans"/>
              </a:rPr>
              <a:t>b: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29" strike="noStrike">
                <a:solidFill>
                  <a:srgbClr val="a8b6c6"/>
                </a:solidFill>
                <a:latin typeface="Arial"/>
                <a:ea typeface="DejaVu Sans"/>
              </a:rPr>
              <a:t>Int):</a:t>
            </a:r>
            <a:r>
              <a:rPr b="1" lang="pt-BR" sz="1400" spc="-24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55" strike="noStrike">
                <a:solidFill>
                  <a:srgbClr val="a8b6c6"/>
                </a:solidFill>
                <a:latin typeface="Arial"/>
                <a:ea typeface="DejaVu Sans"/>
              </a:rPr>
              <a:t>Unit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9" strike="noStrike">
                <a:solidFill>
                  <a:srgbClr val="a8b6c6"/>
                </a:solidFill>
                <a:latin typeface="Arial"/>
                <a:ea typeface="DejaVu Sans"/>
              </a:rPr>
              <a:t>=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1" name="CustomShape 19"/>
          <p:cNvSpPr/>
          <p:nvPr/>
        </p:nvSpPr>
        <p:spPr>
          <a:xfrm>
            <a:off x="4917960" y="3571920"/>
            <a:ext cx="3118320" cy="212040"/>
          </a:xfrm>
          <a:custGeom>
            <a:avLst/>
            <a:gdLst/>
            <a:ahLst/>
            <a:rect l="l" t="t" r="r" b="b"/>
            <a:pathLst>
              <a:path w="3119754" h="213360">
                <a:moveTo>
                  <a:pt x="0" y="0"/>
                </a:moveTo>
                <a:lnTo>
                  <a:pt x="3119736" y="0"/>
                </a:lnTo>
                <a:lnTo>
                  <a:pt x="311973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0"/>
          <p:cNvSpPr/>
          <p:nvPr/>
        </p:nvSpPr>
        <p:spPr>
          <a:xfrm>
            <a:off x="5182560" y="3552120"/>
            <a:ext cx="33843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3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35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a </a:t>
            </a:r>
            <a:r>
              <a:rPr b="0" lang="pt-BR" sz="1400" spc="-69" strike="noStrike">
                <a:solidFill>
                  <a:srgbClr val="698759"/>
                </a:solidFill>
                <a:latin typeface="Noto Sans"/>
                <a:ea typeface="DejaVu Sans"/>
              </a:rPr>
              <a:t>*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b </a:t>
            </a:r>
            <a:r>
              <a:rPr b="0" lang="pt-BR" sz="1400" spc="15" strike="noStrike">
                <a:solidFill>
                  <a:srgbClr val="698759"/>
                </a:solidFill>
                <a:latin typeface="Noto Sans"/>
                <a:ea typeface="DejaVu Sans"/>
              </a:rPr>
              <a:t>= </a:t>
            </a:r>
            <a:r>
              <a:rPr b="0" lang="pt-BR" sz="1400" spc="-29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multiply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(a</a:t>
            </a:r>
            <a:r>
              <a:rPr b="0" lang="pt-BR" sz="1400" spc="-29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400" spc="35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55" strike="noStrike">
                <a:solidFill>
                  <a:srgbClr val="a8b6c6"/>
                </a:solidFill>
                <a:latin typeface="Noto Sans"/>
                <a:ea typeface="DejaVu Sans"/>
              </a:rPr>
              <a:t>b)</a:t>
            </a:r>
            <a:r>
              <a:rPr b="0" lang="pt-BR" sz="1400" spc="-55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400" spc="-5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5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53" name="CustomShape 21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2"/>
          <p:cNvSpPr/>
          <p:nvPr/>
        </p:nvSpPr>
        <p:spPr>
          <a:xfrm>
            <a:off x="315000" y="2724120"/>
            <a:ext cx="8512560" cy="360"/>
          </a:xfrm>
          <a:custGeom>
            <a:avLst/>
            <a:gdLst/>
            <a:ahLst/>
            <a:rect l="l" t="t" r="r" b="b"/>
            <a:pathLst>
              <a:path w="8514080" h="0">
                <a:moveTo>
                  <a:pt x="0" y="0"/>
                </a:moveTo>
                <a:lnTo>
                  <a:pt x="8513682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384840" y="504000"/>
            <a:ext cx="3743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9" strike="noStrike">
                <a:solidFill>
                  <a:srgbClr val="ffffff"/>
                </a:solidFill>
                <a:latin typeface="Arial"/>
                <a:ea typeface="DejaVu Sans"/>
              </a:rPr>
              <a:t>Funções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10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41" strike="noStrike">
                <a:solidFill>
                  <a:srgbClr val="ffffff"/>
                </a:solidFill>
                <a:latin typeface="Arial"/>
                <a:ea typeface="DejaVu Sans"/>
              </a:rPr>
              <a:t>Declaração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397440" y="1933560"/>
            <a:ext cx="3336120" cy="212040"/>
          </a:xfrm>
          <a:custGeom>
            <a:avLst/>
            <a:gdLst/>
            <a:ahLst/>
            <a:rect l="l" t="t" r="r" b="b"/>
            <a:pathLst>
              <a:path w="3337560" h="213360">
                <a:moveTo>
                  <a:pt x="0" y="0"/>
                </a:moveTo>
                <a:lnTo>
                  <a:pt x="3337524" y="0"/>
                </a:lnTo>
                <a:lnTo>
                  <a:pt x="333752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3"/>
          <p:cNvSpPr/>
          <p:nvPr/>
        </p:nvSpPr>
        <p:spPr>
          <a:xfrm>
            <a:off x="397440" y="2181240"/>
            <a:ext cx="2300400" cy="212040"/>
          </a:xfrm>
          <a:custGeom>
            <a:avLst/>
            <a:gdLst/>
            <a:ahLst/>
            <a:rect l="l" t="t" r="r" b="b"/>
            <a:pathLst>
              <a:path w="2301875" h="213360">
                <a:moveTo>
                  <a:pt x="0" y="0"/>
                </a:moveTo>
                <a:lnTo>
                  <a:pt x="2301606" y="0"/>
                </a:lnTo>
                <a:lnTo>
                  <a:pt x="230160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4"/>
          <p:cNvSpPr/>
          <p:nvPr/>
        </p:nvSpPr>
        <p:spPr>
          <a:xfrm>
            <a:off x="397440" y="2428920"/>
            <a:ext cx="2778480" cy="212040"/>
          </a:xfrm>
          <a:custGeom>
            <a:avLst/>
            <a:gdLst/>
            <a:ahLst/>
            <a:rect l="l" t="t" r="r" b="b"/>
            <a:pathLst>
              <a:path w="2780030" h="213360">
                <a:moveTo>
                  <a:pt x="0" y="0"/>
                </a:moveTo>
                <a:lnTo>
                  <a:pt x="2779865" y="0"/>
                </a:lnTo>
                <a:lnTo>
                  <a:pt x="277986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"/>
          <p:cNvSpPr/>
          <p:nvPr/>
        </p:nvSpPr>
        <p:spPr>
          <a:xfrm>
            <a:off x="397440" y="2924280"/>
            <a:ext cx="2482200" cy="212040"/>
          </a:xfrm>
          <a:custGeom>
            <a:avLst/>
            <a:gdLst/>
            <a:ahLst/>
            <a:rect l="l" t="t" r="r" b="b"/>
            <a:pathLst>
              <a:path w="2483485" h="213360">
                <a:moveTo>
                  <a:pt x="0" y="0"/>
                </a:moveTo>
                <a:lnTo>
                  <a:pt x="2482857" y="0"/>
                </a:lnTo>
                <a:lnTo>
                  <a:pt x="248285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6"/>
          <p:cNvSpPr/>
          <p:nvPr/>
        </p:nvSpPr>
        <p:spPr>
          <a:xfrm>
            <a:off x="397440" y="3171600"/>
            <a:ext cx="1836360" cy="212040"/>
          </a:xfrm>
          <a:custGeom>
            <a:avLst/>
            <a:gdLst/>
            <a:ahLst/>
            <a:rect l="l" t="t" r="r" b="b"/>
            <a:pathLst>
              <a:path w="1837689" h="213360">
                <a:moveTo>
                  <a:pt x="0" y="0"/>
                </a:moveTo>
                <a:lnTo>
                  <a:pt x="1837216" y="0"/>
                </a:lnTo>
                <a:lnTo>
                  <a:pt x="183721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7"/>
          <p:cNvSpPr/>
          <p:nvPr/>
        </p:nvSpPr>
        <p:spPr>
          <a:xfrm>
            <a:off x="397440" y="3419280"/>
            <a:ext cx="204840" cy="212040"/>
          </a:xfrm>
          <a:custGeom>
            <a:avLst/>
            <a:gdLst/>
            <a:ahLst/>
            <a:rect l="l" t="t" r="r" b="b"/>
            <a:pathLst>
              <a:path w="206375" h="213360">
                <a:moveTo>
                  <a:pt x="0" y="0"/>
                </a:moveTo>
                <a:lnTo>
                  <a:pt x="205812" y="0"/>
                </a:lnTo>
                <a:lnTo>
                  <a:pt x="20581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8"/>
          <p:cNvSpPr/>
          <p:nvPr/>
        </p:nvSpPr>
        <p:spPr>
          <a:xfrm>
            <a:off x="397440" y="3914640"/>
            <a:ext cx="902160" cy="212040"/>
          </a:xfrm>
          <a:custGeom>
            <a:avLst/>
            <a:gdLst/>
            <a:ahLst/>
            <a:rect l="l" t="t" r="r" b="b"/>
            <a:pathLst>
              <a:path w="903605" h="213360">
                <a:moveTo>
                  <a:pt x="0" y="0"/>
                </a:moveTo>
                <a:lnTo>
                  <a:pt x="903596" y="0"/>
                </a:lnTo>
                <a:lnTo>
                  <a:pt x="90359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9"/>
          <p:cNvSpPr/>
          <p:nvPr/>
        </p:nvSpPr>
        <p:spPr>
          <a:xfrm>
            <a:off x="430920" y="416232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0"/>
          <p:cNvSpPr/>
          <p:nvPr/>
        </p:nvSpPr>
        <p:spPr>
          <a:xfrm>
            <a:off x="384840" y="1184040"/>
            <a:ext cx="4006080" cy="28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563840" indent="-1232280">
              <a:lnSpc>
                <a:spcPct val="116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Função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 </a:t>
            </a:r>
            <a:r>
              <a:rPr b="1" lang="pt-BR" sz="1400" spc="60" strike="noStrike">
                <a:solidFill>
                  <a:srgbClr val="ffffff"/>
                </a:solidFill>
                <a:latin typeface="Arial"/>
                <a:ea typeface="DejaVu Sans"/>
              </a:rPr>
              <a:t>Número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1" lang="pt-BR" sz="1400" spc="-23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35" strike="noStrike">
                <a:solidFill>
                  <a:srgbClr val="ffffff"/>
                </a:solidFill>
                <a:latin typeface="Arial"/>
                <a:ea typeface="DejaVu Sans"/>
              </a:rPr>
              <a:t>Parâmetros 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Variável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16000"/>
              </a:lnSpc>
              <a:spcBef>
                <a:spcPts val="1576"/>
              </a:spcBef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400" spc="-21" strike="noStrike">
                <a:solidFill>
                  <a:srgbClr val="ffc66d"/>
                </a:solidFill>
                <a:latin typeface="Noto Sans"/>
                <a:ea typeface="DejaVu Sans"/>
              </a:rPr>
              <a:t>average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vararg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numbers: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Int):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Float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  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16000"/>
              </a:lnSpc>
              <a:spcBef>
                <a:spcPts val="1576"/>
              </a:spcBef>
            </a:pP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          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if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(numbers.</a:t>
            </a:r>
            <a:r>
              <a:rPr b="0" i="1" lang="pt-BR" sz="1400" spc="-21" strike="noStrike">
                <a:solidFill>
                  <a:srgbClr val="ffc66d"/>
                </a:solidFill>
                <a:latin typeface="Trebuchet MS"/>
                <a:ea typeface="DejaVu Sans"/>
              </a:rPr>
              <a:t>isNotEmpty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())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335160" indent="-137520">
              <a:lnSpc>
                <a:spcPct val="100000"/>
              </a:lnSpc>
              <a:spcBef>
                <a:spcPts val="269"/>
              </a:spcBef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          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totalSum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1400" spc="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numbers.</a:t>
            </a:r>
            <a:r>
              <a:rPr b="0" i="1" lang="pt-BR" sz="1400" spc="-4" strike="noStrike">
                <a:solidFill>
                  <a:srgbClr val="ffc66d"/>
                </a:solidFill>
                <a:latin typeface="Trebuchet MS"/>
                <a:ea typeface="DejaVu Sans"/>
              </a:rPr>
              <a:t>sum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()</a:t>
            </a:r>
            <a:endParaRPr b="0" lang="pt-BR" sz="1400" spc="-1" strike="noStrike">
              <a:latin typeface="Arial"/>
            </a:endParaRPr>
          </a:p>
          <a:p>
            <a:pPr marL="150480" indent="322560">
              <a:lnSpc>
                <a:spcPct val="100000"/>
              </a:lnSpc>
              <a:spcBef>
                <a:spcPts val="269"/>
              </a:spcBef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    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return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totalSum.toFloat() </a:t>
            </a:r>
            <a:r>
              <a:rPr b="0" lang="pt-BR" sz="1400" spc="-80" strike="noStrike">
                <a:solidFill>
                  <a:srgbClr val="a8b6c6"/>
                </a:solidFill>
                <a:latin typeface="Noto Sans"/>
                <a:ea typeface="DejaVu Sans"/>
              </a:rPr>
              <a:t>/                                   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numbers.</a:t>
            </a:r>
            <a:r>
              <a:rPr b="0" lang="pt-BR" sz="1400" spc="-9" strike="noStrike">
                <a:solidFill>
                  <a:srgbClr val="9775aa"/>
                </a:solidFill>
                <a:latin typeface="Noto Sans"/>
                <a:ea typeface="DejaVu Sans"/>
              </a:rPr>
              <a:t>size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.toFloat()</a:t>
            </a:r>
            <a:endParaRPr b="0" lang="pt-BR" sz="1400" spc="-1" strike="noStrike">
              <a:latin typeface="Arial"/>
            </a:endParaRPr>
          </a:p>
          <a:p>
            <a:pPr marL="150480" indent="32256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 indent="322560">
              <a:lnSpc>
                <a:spcPct val="100000"/>
              </a:lnSpc>
              <a:spcBef>
                <a:spcPts val="269"/>
              </a:spcBef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    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return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0F</a:t>
            </a:r>
            <a:endParaRPr b="0" lang="pt-BR" sz="1400" spc="-1" strike="noStrike">
              <a:latin typeface="Arial"/>
            </a:endParaRPr>
          </a:p>
          <a:p>
            <a:pPr marL="12600" indent="322560">
              <a:lnSpc>
                <a:spcPct val="100000"/>
              </a:lnSpc>
              <a:spcBef>
                <a:spcPts val="26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5" name="CustomShape 11"/>
          <p:cNvSpPr/>
          <p:nvPr/>
        </p:nvSpPr>
        <p:spPr>
          <a:xfrm>
            <a:off x="4917960" y="1685880"/>
            <a:ext cx="3534120" cy="212040"/>
          </a:xfrm>
          <a:custGeom>
            <a:avLst/>
            <a:gdLst/>
            <a:ahLst/>
            <a:rect l="l" t="t" r="r" b="b"/>
            <a:pathLst>
              <a:path w="3535679" h="213360">
                <a:moveTo>
                  <a:pt x="0" y="0"/>
                </a:moveTo>
                <a:lnTo>
                  <a:pt x="3535349" y="0"/>
                </a:lnTo>
                <a:lnTo>
                  <a:pt x="353534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2"/>
          <p:cNvSpPr/>
          <p:nvPr/>
        </p:nvSpPr>
        <p:spPr>
          <a:xfrm>
            <a:off x="4917960" y="1933560"/>
            <a:ext cx="1241280" cy="212040"/>
          </a:xfrm>
          <a:custGeom>
            <a:avLst/>
            <a:gdLst/>
            <a:ahLst/>
            <a:rect l="l" t="t" r="r" b="b"/>
            <a:pathLst>
              <a:path w="1242695" h="213360">
                <a:moveTo>
                  <a:pt x="0" y="0"/>
                </a:moveTo>
                <a:lnTo>
                  <a:pt x="1242429" y="0"/>
                </a:lnTo>
                <a:lnTo>
                  <a:pt x="124242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3"/>
          <p:cNvSpPr/>
          <p:nvPr/>
        </p:nvSpPr>
        <p:spPr>
          <a:xfrm>
            <a:off x="4905360" y="1218240"/>
            <a:ext cx="3559680" cy="9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1372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Função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 </a:t>
            </a:r>
            <a:r>
              <a:rPr b="1" lang="pt-BR" sz="1400" spc="35" strike="noStrike">
                <a:solidFill>
                  <a:srgbClr val="ffffff"/>
                </a:solidFill>
                <a:latin typeface="Arial"/>
                <a:ea typeface="DejaVu Sans"/>
              </a:rPr>
              <a:t>Parâmetros</a:t>
            </a:r>
            <a:r>
              <a:rPr b="1" lang="pt-BR" sz="1400" spc="-12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Padrão</a:t>
            </a:r>
            <a:endParaRPr b="0" lang="pt-BR" sz="1400" spc="-1" strike="noStrike">
              <a:latin typeface="Arial"/>
            </a:endParaRPr>
          </a:p>
          <a:p>
            <a:pPr marL="51372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400" spc="-9" strike="noStrike">
                <a:solidFill>
                  <a:srgbClr val="ffc66d"/>
                </a:solidFill>
                <a:latin typeface="Noto Sans"/>
                <a:ea typeface="DejaVu Sans"/>
              </a:rPr>
              <a:t>printName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(name: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String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1400" spc="2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35" strike="noStrike">
                <a:solidFill>
                  <a:srgbClr val="698759"/>
                </a:solidFill>
                <a:latin typeface="Noto Sans"/>
                <a:ea typeface="DejaVu Sans"/>
              </a:rPr>
              <a:t>"Anônimo"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){</a:t>
            </a:r>
            <a:endParaRPr b="0" lang="pt-BR" sz="1400" spc="-1" strike="noStrike">
              <a:latin typeface="Arial"/>
            </a:endParaRPr>
          </a:p>
          <a:p>
            <a:pPr marL="1512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(name)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8" name="CustomShape 14"/>
          <p:cNvSpPr/>
          <p:nvPr/>
        </p:nvSpPr>
        <p:spPr>
          <a:xfrm>
            <a:off x="4951800" y="21812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673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5"/>
          <p:cNvSpPr/>
          <p:nvPr/>
        </p:nvSpPr>
        <p:spPr>
          <a:xfrm>
            <a:off x="4905360" y="2161440"/>
            <a:ext cx="918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70" name="CustomShape 16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"/>
          <p:cNvSpPr/>
          <p:nvPr/>
        </p:nvSpPr>
        <p:spPr>
          <a:xfrm>
            <a:off x="384840" y="504000"/>
            <a:ext cx="35596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9" strike="noStrike">
                <a:solidFill>
                  <a:srgbClr val="ffffff"/>
                </a:solidFill>
                <a:latin typeface="Arial"/>
                <a:ea typeface="DejaVu Sans"/>
              </a:rPr>
              <a:t>Funções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12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24" strike="noStrike">
                <a:solidFill>
                  <a:srgbClr val="ffffff"/>
                </a:solidFill>
                <a:latin typeface="Arial"/>
                <a:ea typeface="DejaVu Sans"/>
              </a:rPr>
              <a:t>Invocação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97440" y="1238040"/>
            <a:ext cx="3071160" cy="364320"/>
          </a:xfrm>
          <a:custGeom>
            <a:avLst/>
            <a:gdLst/>
            <a:ahLst/>
            <a:rect l="l" t="t" r="r" b="b"/>
            <a:pathLst>
              <a:path w="3072765" h="365759">
                <a:moveTo>
                  <a:pt x="0" y="0"/>
                </a:moveTo>
                <a:lnTo>
                  <a:pt x="3072396" y="0"/>
                </a:lnTo>
                <a:lnTo>
                  <a:pt x="3072396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"/>
          <p:cNvSpPr/>
          <p:nvPr/>
        </p:nvSpPr>
        <p:spPr>
          <a:xfrm>
            <a:off x="397440" y="1790640"/>
            <a:ext cx="2273760" cy="364320"/>
          </a:xfrm>
          <a:custGeom>
            <a:avLst/>
            <a:gdLst/>
            <a:ahLst/>
            <a:rect l="l" t="t" r="r" b="b"/>
            <a:pathLst>
              <a:path w="2275205" h="365760">
                <a:moveTo>
                  <a:pt x="0" y="0"/>
                </a:moveTo>
                <a:lnTo>
                  <a:pt x="2274832" y="0"/>
                </a:lnTo>
                <a:lnTo>
                  <a:pt x="227483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5"/>
          <p:cNvSpPr/>
          <p:nvPr/>
        </p:nvSpPr>
        <p:spPr>
          <a:xfrm>
            <a:off x="397440" y="2343240"/>
            <a:ext cx="6930720" cy="364320"/>
          </a:xfrm>
          <a:custGeom>
            <a:avLst/>
            <a:gdLst/>
            <a:ahLst/>
            <a:rect l="l" t="t" r="r" b="b"/>
            <a:pathLst>
              <a:path w="6932295" h="365760">
                <a:moveTo>
                  <a:pt x="0" y="0"/>
                </a:moveTo>
                <a:lnTo>
                  <a:pt x="6932252" y="0"/>
                </a:lnTo>
                <a:lnTo>
                  <a:pt x="693225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6"/>
          <p:cNvSpPr/>
          <p:nvPr/>
        </p:nvSpPr>
        <p:spPr>
          <a:xfrm>
            <a:off x="397440" y="2895480"/>
            <a:ext cx="5707080" cy="364320"/>
          </a:xfrm>
          <a:custGeom>
            <a:avLst/>
            <a:gdLst/>
            <a:ahLst/>
            <a:rect l="l" t="t" r="r" b="b"/>
            <a:pathLst>
              <a:path w="5708650" h="365760">
                <a:moveTo>
                  <a:pt x="0" y="0"/>
                </a:moveTo>
                <a:lnTo>
                  <a:pt x="5708435" y="0"/>
                </a:lnTo>
                <a:lnTo>
                  <a:pt x="5708435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7"/>
          <p:cNvSpPr/>
          <p:nvPr/>
        </p:nvSpPr>
        <p:spPr>
          <a:xfrm>
            <a:off x="397440" y="3448080"/>
            <a:ext cx="1630440" cy="364320"/>
          </a:xfrm>
          <a:custGeom>
            <a:avLst/>
            <a:gdLst/>
            <a:ahLst/>
            <a:rect l="l" t="t" r="r" b="b"/>
            <a:pathLst>
              <a:path w="1631950" h="365760">
                <a:moveTo>
                  <a:pt x="0" y="0"/>
                </a:moveTo>
                <a:lnTo>
                  <a:pt x="1631448" y="0"/>
                </a:lnTo>
                <a:lnTo>
                  <a:pt x="1631448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8"/>
          <p:cNvSpPr/>
          <p:nvPr/>
        </p:nvSpPr>
        <p:spPr>
          <a:xfrm>
            <a:off x="397440" y="4000320"/>
            <a:ext cx="2715120" cy="364320"/>
          </a:xfrm>
          <a:custGeom>
            <a:avLst/>
            <a:gdLst/>
            <a:ahLst/>
            <a:rect l="l" t="t" r="r" b="b"/>
            <a:pathLst>
              <a:path w="2716530" h="365760">
                <a:moveTo>
                  <a:pt x="0" y="0"/>
                </a:moveTo>
                <a:lnTo>
                  <a:pt x="2716105" y="0"/>
                </a:lnTo>
                <a:lnTo>
                  <a:pt x="2716105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9"/>
          <p:cNvSpPr/>
          <p:nvPr/>
        </p:nvSpPr>
        <p:spPr>
          <a:xfrm>
            <a:off x="384840" y="1026720"/>
            <a:ext cx="8758080" cy="33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/>
          <a:p>
            <a:pPr marL="12600">
              <a:lnSpc>
                <a:spcPct val="100000"/>
              </a:lnSpc>
              <a:spcBef>
                <a:spcPts val="1570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4" strike="noStrike">
                <a:solidFill>
                  <a:srgbClr val="a8b6c6"/>
                </a:solidFill>
                <a:latin typeface="Noto Sans"/>
                <a:ea typeface="DejaVu Sans"/>
              </a:rPr>
              <a:t>num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2400" spc="9" strike="noStrike">
                <a:solidFill>
                  <a:srgbClr val="a8b6c6"/>
                </a:solidFill>
                <a:latin typeface="Trebuchet MS"/>
                <a:ea typeface="DejaVu Sans"/>
              </a:rPr>
              <a:t>sum</a:t>
            </a:r>
            <a:r>
              <a:rPr b="0" lang="pt-BR" sz="2400" spc="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9" strike="noStrike">
                <a:solidFill>
                  <a:srgbClr val="6797ba"/>
                </a:solidFill>
                <a:latin typeface="Noto Sans"/>
                <a:ea typeface="DejaVu Sans"/>
              </a:rPr>
              <a:t>42</a:t>
            </a:r>
            <a:r>
              <a:rPr b="0" lang="pt-BR" sz="2400" spc="9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2400" spc="-4" strike="noStrike">
                <a:solidFill>
                  <a:srgbClr val="6797ba"/>
                </a:solidFill>
                <a:latin typeface="Noto Sans"/>
                <a:ea typeface="DejaVu Sans"/>
              </a:rPr>
              <a:t>18</a:t>
            </a:r>
            <a:r>
              <a:rPr b="0" lang="pt-BR" sz="2400" spc="-4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i="1" lang="pt-BR" sz="2400" spc="-4" strike="noStrike">
                <a:solidFill>
                  <a:srgbClr val="a8b6c6"/>
                </a:solidFill>
                <a:latin typeface="Trebuchet MS"/>
                <a:ea typeface="DejaVu Sans"/>
              </a:rPr>
              <a:t>printSum</a:t>
            </a:r>
            <a:r>
              <a:rPr b="0" lang="pt-BR" sz="2400" spc="-4" strike="noStrike">
                <a:solidFill>
                  <a:srgbClr val="a8b6c6"/>
                </a:solidFill>
                <a:latin typeface="Noto Sans"/>
                <a:ea typeface="DejaVu Sans"/>
              </a:rPr>
              <a:t>(15</a:t>
            </a:r>
            <a:r>
              <a:rPr b="0" lang="pt-BR" sz="2400" spc="-4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10)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51000"/>
              </a:lnSpc>
            </a:pPr>
            <a:r>
              <a:rPr b="0" i="1" lang="pt-BR" sz="2400" spc="-21" strike="noStrike">
                <a:solidFill>
                  <a:srgbClr val="a8b6c6"/>
                </a:solidFill>
                <a:latin typeface="Trebuchet MS"/>
                <a:ea typeface="DejaVu Sans"/>
              </a:rPr>
              <a:t>printSum</a:t>
            </a:r>
            <a:r>
              <a:rPr b="0" lang="pt-BR" sz="2400" spc="-2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-21" strike="noStrike">
                <a:solidFill>
                  <a:srgbClr val="467cda"/>
                </a:solidFill>
                <a:latin typeface="Noto Sans"/>
                <a:ea typeface="DejaVu Sans"/>
              </a:rPr>
              <a:t>b </a:t>
            </a:r>
            <a:r>
              <a:rPr b="0" lang="pt-BR" sz="2400" spc="41" strike="noStrike">
                <a:solidFill>
                  <a:srgbClr val="467cda"/>
                </a:solidFill>
                <a:latin typeface="Noto Sans"/>
                <a:ea typeface="DejaVu Sans"/>
              </a:rPr>
              <a:t>= </a:t>
            </a:r>
            <a:r>
              <a:rPr b="0" lang="pt-BR" sz="2400" spc="15" strike="noStrike">
                <a:solidFill>
                  <a:srgbClr val="6797ba"/>
                </a:solidFill>
                <a:latin typeface="Noto Sans"/>
                <a:ea typeface="DejaVu Sans"/>
              </a:rPr>
              <a:t>10</a:t>
            </a:r>
            <a:r>
              <a:rPr b="0" lang="pt-BR" sz="2400" spc="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-4" strike="noStrike">
                <a:solidFill>
                  <a:srgbClr val="467cda"/>
                </a:solidFill>
                <a:latin typeface="Noto Sans"/>
                <a:ea typeface="DejaVu Sans"/>
              </a:rPr>
              <a:t>a </a:t>
            </a:r>
            <a:r>
              <a:rPr b="0" lang="pt-BR" sz="2400" spc="41" strike="noStrike">
                <a:solidFill>
                  <a:srgbClr val="467cda"/>
                </a:solidFill>
                <a:latin typeface="Noto Sans"/>
                <a:ea typeface="DejaVu Sans"/>
              </a:rPr>
              <a:t>= </a:t>
            </a:r>
            <a:r>
              <a:rPr b="0" lang="pt-BR" sz="2400" spc="-4" strike="noStrike">
                <a:solidFill>
                  <a:srgbClr val="6797ba"/>
                </a:solidFill>
                <a:latin typeface="Noto Sans"/>
                <a:ea typeface="DejaVu Sans"/>
              </a:rPr>
              <a:t>15</a:t>
            </a:r>
            <a:r>
              <a:rPr b="0" lang="pt-BR" sz="2400" spc="-4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r>
              <a:rPr b="0" lang="pt-BR" sz="2400" spc="-145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2400" spc="-4" strike="noStrike">
                <a:solidFill>
                  <a:srgbClr val="808080"/>
                </a:solidFill>
                <a:latin typeface="Noto Sans"/>
                <a:ea typeface="DejaVu Sans"/>
              </a:rPr>
              <a:t>Parâmetros  nomeados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51000"/>
              </a:lnSpc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29" strike="noStrike">
                <a:solidFill>
                  <a:srgbClr val="a8b6c6"/>
                </a:solidFill>
                <a:latin typeface="Noto Sans"/>
                <a:ea typeface="DejaVu Sans"/>
              </a:rPr>
              <a:t>average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2400" spc="-9" strike="noStrike">
                <a:solidFill>
                  <a:srgbClr val="a8b6c6"/>
                </a:solidFill>
                <a:latin typeface="Trebuchet MS"/>
                <a:ea typeface="DejaVu Sans"/>
              </a:rPr>
              <a:t>average</a:t>
            </a:r>
            <a:r>
              <a:rPr b="0" lang="pt-BR" sz="2400" spc="-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-9" strike="noStrike">
                <a:solidFill>
                  <a:srgbClr val="6797ba"/>
                </a:solidFill>
                <a:latin typeface="Noto Sans"/>
                <a:ea typeface="DejaVu Sans"/>
              </a:rPr>
              <a:t>12</a:t>
            </a: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15" strike="noStrike">
                <a:solidFill>
                  <a:srgbClr val="6797ba"/>
                </a:solidFill>
                <a:latin typeface="Noto Sans"/>
                <a:ea typeface="DejaVu Sans"/>
              </a:rPr>
              <a:t>10</a:t>
            </a:r>
            <a:r>
              <a:rPr b="0" lang="pt-BR" sz="2400" spc="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15" strike="noStrike">
                <a:solidFill>
                  <a:srgbClr val="6797ba"/>
                </a:solidFill>
                <a:latin typeface="Noto Sans"/>
                <a:ea typeface="DejaVu Sans"/>
              </a:rPr>
              <a:t>44</a:t>
            </a:r>
            <a:r>
              <a:rPr b="0" lang="pt-BR" sz="2400" spc="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15" strike="noStrike">
                <a:solidFill>
                  <a:srgbClr val="6797ba"/>
                </a:solidFill>
                <a:latin typeface="Noto Sans"/>
                <a:ea typeface="DejaVu Sans"/>
              </a:rPr>
              <a:t>99</a:t>
            </a:r>
            <a:r>
              <a:rPr b="0" lang="pt-BR" sz="2400" spc="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-1" strike="noStrike">
                <a:solidFill>
                  <a:srgbClr val="6797ba"/>
                </a:solidFill>
                <a:latin typeface="Noto Sans"/>
                <a:ea typeface="DejaVu Sans"/>
              </a:rPr>
              <a:t>123</a:t>
            </a: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51000"/>
              </a:lnSpc>
            </a:pPr>
            <a:r>
              <a:rPr b="0" i="1" lang="pt-BR" sz="2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printName</a:t>
            </a:r>
            <a:r>
              <a:rPr b="0" lang="pt-BR" sz="2400" spc="-24" strike="noStrike">
                <a:solidFill>
                  <a:srgbClr val="a8b6c6"/>
                </a:solidFill>
                <a:latin typeface="Noto Sans"/>
                <a:ea typeface="DejaVu Sans"/>
              </a:rPr>
              <a:t>()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i="1" lang="pt-BR" sz="2400" spc="-41" strike="noStrike">
                <a:solidFill>
                  <a:srgbClr val="a8b6c6"/>
                </a:solidFill>
                <a:latin typeface="Trebuchet MS"/>
                <a:ea typeface="DejaVu Sans"/>
              </a:rPr>
              <a:t>printName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2400" spc="-41" strike="noStrike">
                <a:solidFill>
                  <a:srgbClr val="698759"/>
                </a:solidFill>
                <a:latin typeface="Noto Sans"/>
                <a:ea typeface="DejaVu Sans"/>
              </a:rPr>
              <a:t>"Jovem"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729960" y="2264400"/>
            <a:ext cx="23180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-75" strike="noStrike">
                <a:solidFill>
                  <a:srgbClr val="000000"/>
                </a:solidFill>
                <a:latin typeface="Arial"/>
                <a:ea typeface="DejaVu Sans"/>
              </a:rPr>
              <a:t>Classes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"/>
          <p:cNvSpPr/>
          <p:nvPr/>
        </p:nvSpPr>
        <p:spPr>
          <a:xfrm>
            <a:off x="384840" y="504000"/>
            <a:ext cx="8470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Declarando </a:t>
            </a:r>
            <a:r>
              <a:rPr b="1" lang="pt-BR" sz="2800" spc="160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2800" spc="-21" strike="noStrike">
                <a:solidFill>
                  <a:srgbClr val="ffffff"/>
                </a:solidFill>
                <a:latin typeface="Arial"/>
                <a:ea typeface="DejaVu Sans"/>
              </a:rPr>
              <a:t>classe </a:t>
            </a: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no</a:t>
            </a:r>
            <a:r>
              <a:rPr b="1" lang="pt-BR" sz="2800" spc="-4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55" strike="noStrike">
                <a:solidFill>
                  <a:srgbClr val="ffffff"/>
                </a:solidFill>
                <a:latin typeface="Arial"/>
                <a:ea typeface="DejaVu Sans"/>
              </a:rPr>
              <a:t>Kotlin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397440" y="1231920"/>
            <a:ext cx="3318840" cy="150840"/>
          </a:xfrm>
          <a:custGeom>
            <a:avLst/>
            <a:gdLst/>
            <a:ahLst/>
            <a:rect l="l" t="t" r="r" b="b"/>
            <a:pathLst>
              <a:path w="3320415" h="152400">
                <a:moveTo>
                  <a:pt x="0" y="0"/>
                </a:moveTo>
                <a:lnTo>
                  <a:pt x="3320294" y="0"/>
                </a:lnTo>
                <a:lnTo>
                  <a:pt x="332029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4"/>
          <p:cNvSpPr/>
          <p:nvPr/>
        </p:nvSpPr>
        <p:spPr>
          <a:xfrm>
            <a:off x="384840" y="1214280"/>
            <a:ext cx="33436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class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Person(</a:t>
            </a:r>
            <a:r>
              <a:rPr b="0" lang="pt-BR" sz="10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000" spc="-4" strike="noStrike">
                <a:solidFill>
                  <a:srgbClr val="9775aa"/>
                </a:solidFill>
                <a:latin typeface="Noto Sans"/>
                <a:ea typeface="DejaVu Sans"/>
              </a:rPr>
              <a:t>name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: </a:t>
            </a:r>
            <a:r>
              <a:rPr b="0" lang="pt-BR" sz="1000" spc="-9" strike="noStrike">
                <a:solidFill>
                  <a:srgbClr val="a8b6c6"/>
                </a:solidFill>
                <a:latin typeface="Noto Sans"/>
                <a:ea typeface="DejaVu Sans"/>
              </a:rPr>
              <a:t>String</a:t>
            </a:r>
            <a:r>
              <a:rPr b="0" lang="pt-BR" sz="1000" spc="-9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private val </a:t>
            </a:r>
            <a:r>
              <a:rPr b="0" lang="pt-BR" sz="1000" spc="-4" strike="noStrike">
                <a:solidFill>
                  <a:srgbClr val="9775aa"/>
                </a:solidFill>
                <a:latin typeface="Noto Sans"/>
                <a:ea typeface="DejaVu Sans"/>
              </a:rPr>
              <a:t>birthYear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: </a:t>
            </a:r>
            <a:r>
              <a:rPr b="0" lang="pt-BR" sz="1000" spc="-29" strike="noStrike">
                <a:solidFill>
                  <a:srgbClr val="a8b6c6"/>
                </a:solidFill>
                <a:latin typeface="Noto Sans"/>
                <a:ea typeface="DejaVu Sans"/>
              </a:rPr>
              <a:t>Int)</a:t>
            </a:r>
            <a:r>
              <a:rPr b="0" lang="pt-BR" sz="1000" spc="86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97440" y="1403280"/>
            <a:ext cx="365760" cy="150840"/>
          </a:xfrm>
          <a:custGeom>
            <a:avLst/>
            <a:gdLst/>
            <a:ahLst/>
            <a:rect l="l" t="t" r="r" b="b"/>
            <a:pathLst>
              <a:path w="367030" h="152400">
                <a:moveTo>
                  <a:pt x="0" y="0"/>
                </a:moveTo>
                <a:lnTo>
                  <a:pt x="366965" y="0"/>
                </a:lnTo>
                <a:lnTo>
                  <a:pt x="366965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6"/>
          <p:cNvSpPr/>
          <p:nvPr/>
        </p:nvSpPr>
        <p:spPr>
          <a:xfrm>
            <a:off x="483480" y="1385640"/>
            <a:ext cx="2926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init</a:t>
            </a:r>
            <a:r>
              <a:rPr b="0" lang="pt-BR" sz="1000" spc="-55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397440" y="1574640"/>
            <a:ext cx="2926440" cy="150840"/>
          </a:xfrm>
          <a:custGeom>
            <a:avLst/>
            <a:gdLst/>
            <a:ahLst/>
            <a:rect l="l" t="t" r="r" b="b"/>
            <a:pathLst>
              <a:path w="2927985" h="152400">
                <a:moveTo>
                  <a:pt x="0" y="0"/>
                </a:moveTo>
                <a:lnTo>
                  <a:pt x="2927979" y="0"/>
                </a:lnTo>
                <a:lnTo>
                  <a:pt x="292797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8"/>
          <p:cNvSpPr/>
          <p:nvPr/>
        </p:nvSpPr>
        <p:spPr>
          <a:xfrm>
            <a:off x="615600" y="1557000"/>
            <a:ext cx="272160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pt-BR" sz="1000" spc="-21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000" spc="-21" strike="noStrike">
                <a:solidFill>
                  <a:srgbClr val="698759"/>
                </a:solidFill>
                <a:latin typeface="Noto Sans"/>
                <a:ea typeface="DejaVu Sans"/>
              </a:rPr>
              <a:t>"Initializing </a:t>
            </a:r>
            <a:r>
              <a:rPr b="0" lang="pt-BR" sz="1000" spc="-1" strike="noStrike">
                <a:solidFill>
                  <a:srgbClr val="698759"/>
                </a:solidFill>
                <a:latin typeface="Noto Sans"/>
                <a:ea typeface="DejaVu Sans"/>
              </a:rPr>
              <a:t>Person </a:t>
            </a:r>
            <a:r>
              <a:rPr b="0" lang="pt-BR" sz="1000" spc="-4" strike="noStrike">
                <a:solidFill>
                  <a:srgbClr val="698759"/>
                </a:solidFill>
                <a:latin typeface="Noto Sans"/>
                <a:ea typeface="DejaVu Sans"/>
              </a:rPr>
              <a:t>with </a:t>
            </a:r>
            <a:r>
              <a:rPr b="0" lang="pt-BR" sz="1000" spc="-1" strike="noStrike">
                <a:solidFill>
                  <a:srgbClr val="698759"/>
                </a:solidFill>
                <a:latin typeface="Noto Sans"/>
                <a:ea typeface="DejaVu Sans"/>
              </a:rPr>
              <a:t>name</a:t>
            </a:r>
            <a:r>
              <a:rPr b="0" lang="pt-BR" sz="1000" spc="55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000" spc="-21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000" spc="-21" strike="noStrike">
                <a:solidFill>
                  <a:srgbClr val="9775aa"/>
                </a:solidFill>
                <a:latin typeface="Noto Sans"/>
                <a:ea typeface="DejaVu Sans"/>
              </a:rPr>
              <a:t>name</a:t>
            </a:r>
            <a:r>
              <a:rPr b="0" lang="pt-BR" sz="1000" spc="-21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397440" y="1746360"/>
            <a:ext cx="145800" cy="150840"/>
          </a:xfrm>
          <a:custGeom>
            <a:avLst/>
            <a:gdLst/>
            <a:ahLst/>
            <a:rect l="l" t="t" r="r" b="b"/>
            <a:pathLst>
              <a:path w="147320" h="152400">
                <a:moveTo>
                  <a:pt x="0" y="0"/>
                </a:moveTo>
                <a:lnTo>
                  <a:pt x="147034" y="0"/>
                </a:lnTo>
                <a:lnTo>
                  <a:pt x="14703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0"/>
          <p:cNvSpPr/>
          <p:nvPr/>
        </p:nvSpPr>
        <p:spPr>
          <a:xfrm>
            <a:off x="483480" y="1728360"/>
            <a:ext cx="7236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397440" y="2089080"/>
            <a:ext cx="5048640" cy="150840"/>
          </a:xfrm>
          <a:custGeom>
            <a:avLst/>
            <a:gdLst/>
            <a:ahLst/>
            <a:rect l="l" t="t" r="r" b="b"/>
            <a:pathLst>
              <a:path w="5050155" h="152400">
                <a:moveTo>
                  <a:pt x="0" y="0"/>
                </a:moveTo>
                <a:lnTo>
                  <a:pt x="5050116" y="0"/>
                </a:lnTo>
                <a:lnTo>
                  <a:pt x="5050116" y="152403"/>
                </a:lnTo>
                <a:lnTo>
                  <a:pt x="0" y="15240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2"/>
          <p:cNvSpPr/>
          <p:nvPr/>
        </p:nvSpPr>
        <p:spPr>
          <a:xfrm>
            <a:off x="483480" y="2071440"/>
            <a:ext cx="497376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4" strike="noStrike">
                <a:solidFill>
                  <a:srgbClr val="cc7731"/>
                </a:solidFill>
                <a:latin typeface="Noto Sans"/>
                <a:ea typeface="DejaVu Sans"/>
              </a:rPr>
              <a:t>constructor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(name: </a:t>
            </a:r>
            <a:r>
              <a:rPr b="0" lang="pt-BR" sz="1000" spc="-9" strike="noStrike">
                <a:solidFill>
                  <a:srgbClr val="a8b6c6"/>
                </a:solidFill>
                <a:latin typeface="Noto Sans"/>
                <a:ea typeface="DejaVu Sans"/>
              </a:rPr>
              <a:t>String</a:t>
            </a:r>
            <a:r>
              <a:rPr b="0" lang="pt-BR" sz="1000" spc="-9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birthYear: </a:t>
            </a:r>
            <a:r>
              <a:rPr b="0" lang="pt-BR" sz="1000" spc="-9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000" spc="-9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isMarried: Boolean) 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: </a:t>
            </a:r>
            <a:r>
              <a:rPr b="0" lang="pt-BR" sz="1000" spc="-4" strike="noStrike">
                <a:solidFill>
                  <a:srgbClr val="cc7731"/>
                </a:solidFill>
                <a:latin typeface="Noto Sans"/>
                <a:ea typeface="DejaVu Sans"/>
              </a:rPr>
              <a:t>this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(name</a:t>
            </a:r>
            <a:r>
              <a:rPr b="0" lang="pt-BR" sz="1000" spc="-4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birthYear)</a:t>
            </a:r>
            <a:r>
              <a:rPr b="0" lang="pt-BR" sz="1000" spc="19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3" name="CustomShape 13"/>
          <p:cNvSpPr/>
          <p:nvPr/>
        </p:nvSpPr>
        <p:spPr>
          <a:xfrm>
            <a:off x="397440" y="2260440"/>
            <a:ext cx="1742760" cy="150840"/>
          </a:xfrm>
          <a:custGeom>
            <a:avLst/>
            <a:gdLst/>
            <a:ahLst/>
            <a:rect l="l" t="t" r="r" b="b"/>
            <a:pathLst>
              <a:path w="1744345" h="152400">
                <a:moveTo>
                  <a:pt x="0" y="0"/>
                </a:moveTo>
                <a:lnTo>
                  <a:pt x="1743890" y="0"/>
                </a:lnTo>
                <a:lnTo>
                  <a:pt x="1743890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4"/>
          <p:cNvSpPr/>
          <p:nvPr/>
        </p:nvSpPr>
        <p:spPr>
          <a:xfrm>
            <a:off x="615600" y="2242800"/>
            <a:ext cx="15364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this</a:t>
            </a: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.</a:t>
            </a:r>
            <a:r>
              <a:rPr b="0" lang="pt-BR" sz="1000" spc="-1" strike="noStrike">
                <a:solidFill>
                  <a:srgbClr val="9775aa"/>
                </a:solidFill>
                <a:latin typeface="Noto Sans"/>
                <a:ea typeface="DejaVu Sans"/>
              </a:rPr>
              <a:t>isMarried </a:t>
            </a:r>
            <a:r>
              <a:rPr b="0" lang="pt-BR" sz="1000" spc="9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isMarried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5" name="CustomShape 15"/>
          <p:cNvSpPr/>
          <p:nvPr/>
        </p:nvSpPr>
        <p:spPr>
          <a:xfrm>
            <a:off x="397440" y="2432160"/>
            <a:ext cx="145800" cy="150840"/>
          </a:xfrm>
          <a:custGeom>
            <a:avLst/>
            <a:gdLst/>
            <a:ahLst/>
            <a:rect l="l" t="t" r="r" b="b"/>
            <a:pathLst>
              <a:path w="147320" h="152400">
                <a:moveTo>
                  <a:pt x="0" y="0"/>
                </a:moveTo>
                <a:lnTo>
                  <a:pt x="147034" y="0"/>
                </a:lnTo>
                <a:lnTo>
                  <a:pt x="14703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6"/>
          <p:cNvSpPr/>
          <p:nvPr/>
        </p:nvSpPr>
        <p:spPr>
          <a:xfrm>
            <a:off x="397440" y="2774880"/>
            <a:ext cx="3278880" cy="150840"/>
          </a:xfrm>
          <a:custGeom>
            <a:avLst/>
            <a:gdLst/>
            <a:ahLst/>
            <a:rect l="l" t="t" r="r" b="b"/>
            <a:pathLst>
              <a:path w="3280410" h="152400">
                <a:moveTo>
                  <a:pt x="0" y="0"/>
                </a:moveTo>
                <a:lnTo>
                  <a:pt x="3280127" y="0"/>
                </a:lnTo>
                <a:lnTo>
                  <a:pt x="3280127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7"/>
          <p:cNvSpPr/>
          <p:nvPr/>
        </p:nvSpPr>
        <p:spPr>
          <a:xfrm>
            <a:off x="483480" y="2414160"/>
            <a:ext cx="320292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endParaRPr b="0" lang="pt-BR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000" spc="-55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1000" spc="-1" strike="noStrike">
                <a:solidFill>
                  <a:srgbClr val="808080"/>
                </a:solidFill>
                <a:latin typeface="Noto Sans"/>
                <a:ea typeface="DejaVu Sans"/>
              </a:rPr>
              <a:t>Definindo uma propriedade com o </a:t>
            </a:r>
            <a:r>
              <a:rPr b="0" lang="pt-BR" sz="1000" spc="-21" strike="noStrike">
                <a:solidFill>
                  <a:srgbClr val="808080"/>
                </a:solidFill>
                <a:latin typeface="Noto Sans"/>
                <a:ea typeface="DejaVu Sans"/>
              </a:rPr>
              <a:t>get</a:t>
            </a:r>
            <a:r>
              <a:rPr b="0" lang="pt-BR" sz="1000" spc="35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808080"/>
                </a:solidFill>
                <a:latin typeface="Noto Sans"/>
                <a:ea typeface="DejaVu Sans"/>
              </a:rPr>
              <a:t>customizado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8" name="CustomShape 18"/>
          <p:cNvSpPr/>
          <p:nvPr/>
        </p:nvSpPr>
        <p:spPr>
          <a:xfrm>
            <a:off x="397440" y="2946240"/>
            <a:ext cx="733320" cy="150840"/>
          </a:xfrm>
          <a:custGeom>
            <a:avLst/>
            <a:gdLst/>
            <a:ahLst/>
            <a:rect l="l" t="t" r="r" b="b"/>
            <a:pathLst>
              <a:path w="734694" h="152400">
                <a:moveTo>
                  <a:pt x="0" y="0"/>
                </a:moveTo>
                <a:lnTo>
                  <a:pt x="734489" y="0"/>
                </a:lnTo>
                <a:lnTo>
                  <a:pt x="73448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9"/>
          <p:cNvSpPr/>
          <p:nvPr/>
        </p:nvSpPr>
        <p:spPr>
          <a:xfrm>
            <a:off x="483480" y="2928600"/>
            <a:ext cx="65952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000" spc="-21" strike="noStrike">
                <a:solidFill>
                  <a:srgbClr val="9775aa"/>
                </a:solidFill>
                <a:latin typeface="Noto Sans"/>
                <a:ea typeface="DejaVu Sans"/>
              </a:rPr>
              <a:t>age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:</a:t>
            </a:r>
            <a:r>
              <a:rPr b="0" lang="pt-BR" sz="1000" spc="-60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0" name="CustomShape 20"/>
          <p:cNvSpPr/>
          <p:nvPr/>
        </p:nvSpPr>
        <p:spPr>
          <a:xfrm>
            <a:off x="397440" y="3117960"/>
            <a:ext cx="571320" cy="150840"/>
          </a:xfrm>
          <a:custGeom>
            <a:avLst/>
            <a:gdLst/>
            <a:ahLst/>
            <a:rect l="l" t="t" r="r" b="b"/>
            <a:pathLst>
              <a:path w="572769" h="152400">
                <a:moveTo>
                  <a:pt x="0" y="0"/>
                </a:moveTo>
                <a:lnTo>
                  <a:pt x="572639" y="0"/>
                </a:lnTo>
                <a:lnTo>
                  <a:pt x="57263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1"/>
          <p:cNvSpPr/>
          <p:nvPr/>
        </p:nvSpPr>
        <p:spPr>
          <a:xfrm>
            <a:off x="397440" y="3289320"/>
            <a:ext cx="2941920" cy="150840"/>
          </a:xfrm>
          <a:custGeom>
            <a:avLst/>
            <a:gdLst/>
            <a:ahLst/>
            <a:rect l="l" t="t" r="r" b="b"/>
            <a:pathLst>
              <a:path w="2943225" h="152400">
                <a:moveTo>
                  <a:pt x="0" y="0"/>
                </a:moveTo>
                <a:lnTo>
                  <a:pt x="2943104" y="0"/>
                </a:lnTo>
                <a:lnTo>
                  <a:pt x="294310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2"/>
          <p:cNvSpPr/>
          <p:nvPr/>
        </p:nvSpPr>
        <p:spPr>
          <a:xfrm>
            <a:off x="397440" y="3460680"/>
            <a:ext cx="277920" cy="150840"/>
          </a:xfrm>
          <a:custGeom>
            <a:avLst/>
            <a:gdLst/>
            <a:ahLst/>
            <a:rect l="l" t="t" r="r" b="b"/>
            <a:pathLst>
              <a:path w="279400" h="152400">
                <a:moveTo>
                  <a:pt x="0" y="0"/>
                </a:moveTo>
                <a:lnTo>
                  <a:pt x="278942" y="0"/>
                </a:lnTo>
                <a:lnTo>
                  <a:pt x="278942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3"/>
          <p:cNvSpPr/>
          <p:nvPr/>
        </p:nvSpPr>
        <p:spPr>
          <a:xfrm>
            <a:off x="615600" y="3080880"/>
            <a:ext cx="2736000" cy="5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/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b="0" lang="pt-BR" sz="1000" spc="-35" strike="noStrike">
                <a:solidFill>
                  <a:srgbClr val="cc7731"/>
                </a:solidFill>
                <a:latin typeface="Noto Sans"/>
                <a:ea typeface="DejaVu Sans"/>
              </a:rPr>
              <a:t>get</a:t>
            </a:r>
            <a:r>
              <a:rPr b="0" lang="pt-BR" sz="1000" spc="-35" strike="noStrike">
                <a:solidFill>
                  <a:srgbClr val="a8b6c6"/>
                </a:solidFill>
                <a:latin typeface="Noto Sans"/>
                <a:ea typeface="DejaVu Sans"/>
              </a:rPr>
              <a:t>()</a:t>
            </a: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{</a:t>
            </a:r>
            <a:endParaRPr b="0" lang="pt-BR" sz="1000" spc="-1" strike="noStrike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150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return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LocalDateTime.now().</a:t>
            </a:r>
            <a:r>
              <a:rPr b="0" i="1" lang="pt-BR" sz="1000" spc="-4" strike="noStrike">
                <a:solidFill>
                  <a:srgbClr val="9775aa"/>
                </a:solidFill>
                <a:latin typeface="Trebuchet MS"/>
                <a:ea typeface="DejaVu Sans"/>
              </a:rPr>
              <a:t>year </a:t>
            </a:r>
            <a:r>
              <a:rPr b="0" lang="pt-BR" sz="1000" spc="-9" strike="noStrike">
                <a:solidFill>
                  <a:srgbClr val="a8b6c6"/>
                </a:solidFill>
                <a:latin typeface="Noto Sans"/>
                <a:ea typeface="DejaVu Sans"/>
              </a:rPr>
              <a:t>-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9775aa"/>
                </a:solidFill>
                <a:latin typeface="Noto Sans"/>
                <a:ea typeface="DejaVu Sans"/>
              </a:rPr>
              <a:t>birthYear</a:t>
            </a:r>
            <a:endParaRPr b="0" lang="pt-B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"/>
              </a:spcBef>
            </a:pP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4" name="CustomShape 24"/>
          <p:cNvSpPr/>
          <p:nvPr/>
        </p:nvSpPr>
        <p:spPr>
          <a:xfrm>
            <a:off x="397440" y="3803760"/>
            <a:ext cx="1849680" cy="150840"/>
          </a:xfrm>
          <a:custGeom>
            <a:avLst/>
            <a:gdLst/>
            <a:ahLst/>
            <a:rect l="l" t="t" r="r" b="b"/>
            <a:pathLst>
              <a:path w="1851025" h="152400">
                <a:moveTo>
                  <a:pt x="0" y="0"/>
                </a:moveTo>
                <a:lnTo>
                  <a:pt x="1850884" y="0"/>
                </a:lnTo>
                <a:lnTo>
                  <a:pt x="185088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5"/>
          <p:cNvSpPr/>
          <p:nvPr/>
        </p:nvSpPr>
        <p:spPr>
          <a:xfrm>
            <a:off x="483480" y="3785760"/>
            <a:ext cx="17758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var </a:t>
            </a:r>
            <a:r>
              <a:rPr b="0" lang="pt-BR" sz="1000" spc="-1" strike="noStrike">
                <a:solidFill>
                  <a:srgbClr val="9775aa"/>
                </a:solidFill>
                <a:latin typeface="Noto Sans"/>
                <a:ea typeface="DejaVu Sans"/>
              </a:rPr>
              <a:t>isMarried</a:t>
            </a: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: Boolean </a:t>
            </a:r>
            <a:r>
              <a:rPr b="0" lang="pt-BR" sz="1000" spc="9" strike="noStrike">
                <a:solidFill>
                  <a:srgbClr val="a8b6c6"/>
                </a:solidFill>
                <a:latin typeface="Noto Sans"/>
                <a:ea typeface="DejaVu Sans"/>
              </a:rPr>
              <a:t>=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false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6" name="CustomShape 26"/>
          <p:cNvSpPr/>
          <p:nvPr/>
        </p:nvSpPr>
        <p:spPr>
          <a:xfrm>
            <a:off x="397440" y="3975120"/>
            <a:ext cx="3079440" cy="150840"/>
          </a:xfrm>
          <a:custGeom>
            <a:avLst/>
            <a:gdLst/>
            <a:ahLst/>
            <a:rect l="l" t="t" r="r" b="b"/>
            <a:pathLst>
              <a:path w="3081020" h="152400">
                <a:moveTo>
                  <a:pt x="0" y="0"/>
                </a:moveTo>
                <a:lnTo>
                  <a:pt x="3080959" y="0"/>
                </a:lnTo>
                <a:lnTo>
                  <a:pt x="308095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7"/>
          <p:cNvSpPr/>
          <p:nvPr/>
        </p:nvSpPr>
        <p:spPr>
          <a:xfrm>
            <a:off x="421560" y="4146480"/>
            <a:ext cx="360" cy="15084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4824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8"/>
          <p:cNvSpPr/>
          <p:nvPr/>
        </p:nvSpPr>
        <p:spPr>
          <a:xfrm>
            <a:off x="384840" y="3938400"/>
            <a:ext cx="310176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/>
          <a:p>
            <a:pPr marL="242640">
              <a:lnSpc>
                <a:spcPct val="100000"/>
              </a:lnSpc>
              <a:spcBef>
                <a:spcPts val="249"/>
              </a:spcBef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private set </a:t>
            </a:r>
            <a:r>
              <a:rPr b="0" lang="pt-BR" sz="1000" spc="-55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1000" spc="-1" strike="noStrike">
                <a:solidFill>
                  <a:srgbClr val="808080"/>
                </a:solidFill>
                <a:latin typeface="Noto Sans"/>
                <a:ea typeface="DejaVu Sans"/>
              </a:rPr>
              <a:t>Atribuição apenas dentro da</a:t>
            </a:r>
            <a:r>
              <a:rPr b="0" lang="pt-BR" sz="1000" spc="55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808080"/>
                </a:solidFill>
                <a:latin typeface="Noto Sans"/>
                <a:ea typeface="DejaVu Sans"/>
              </a:rPr>
              <a:t>classe</a:t>
            </a:r>
            <a:endParaRPr b="0" lang="pt-BR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0"/>
              </a:spcBef>
            </a:pP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9" name="CustomShape 29"/>
          <p:cNvSpPr/>
          <p:nvPr/>
        </p:nvSpPr>
        <p:spPr>
          <a:xfrm>
            <a:off x="5172120" y="1180440"/>
            <a:ext cx="345852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Construtor </a:t>
            </a:r>
            <a:r>
              <a:rPr b="1" lang="pt-BR" sz="1400" spc="35" strike="noStrike">
                <a:solidFill>
                  <a:srgbClr val="ffffff"/>
                </a:solidFill>
                <a:latin typeface="Arial"/>
                <a:ea typeface="DejaVu Sans"/>
              </a:rPr>
              <a:t>Primário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</a:t>
            </a:r>
            <a:r>
              <a:rPr b="1" lang="pt-BR" sz="1400" spc="-1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Propriedades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0" name="CustomShape 30"/>
          <p:cNvSpPr/>
          <p:nvPr/>
        </p:nvSpPr>
        <p:spPr>
          <a:xfrm>
            <a:off x="3789360" y="1305000"/>
            <a:ext cx="1308600" cy="360"/>
          </a:xfrm>
          <a:custGeom>
            <a:avLst/>
            <a:gdLst/>
            <a:ahLst/>
            <a:rect l="l" t="t" r="r" b="b"/>
            <a:pathLst>
              <a:path w="1310004" h="634">
                <a:moveTo>
                  <a:pt x="0" y="0"/>
                </a:moveTo>
                <a:lnTo>
                  <a:pt x="654898" y="0"/>
                </a:lnTo>
                <a:lnTo>
                  <a:pt x="654898" y="599"/>
                </a:lnTo>
                <a:lnTo>
                  <a:pt x="1309797" y="599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1"/>
          <p:cNvSpPr/>
          <p:nvPr/>
        </p:nvSpPr>
        <p:spPr>
          <a:xfrm>
            <a:off x="4800960" y="1521360"/>
            <a:ext cx="19065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400" spc="-9" strike="noStrike">
                <a:solidFill>
                  <a:srgbClr val="ffffff"/>
                </a:solidFill>
                <a:latin typeface="Arial"/>
                <a:ea typeface="DejaVu Sans"/>
              </a:rPr>
              <a:t>Bloco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1" lang="pt-BR" sz="1400" spc="-8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inicialização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2" name="CustomShape 32"/>
          <p:cNvSpPr/>
          <p:nvPr/>
        </p:nvSpPr>
        <p:spPr>
          <a:xfrm>
            <a:off x="3418200" y="1645920"/>
            <a:ext cx="1308600" cy="360"/>
          </a:xfrm>
          <a:custGeom>
            <a:avLst/>
            <a:gdLst/>
            <a:ahLst/>
            <a:rect l="l" t="t" r="r" b="b"/>
            <a:pathLst>
              <a:path w="1310004" h="635">
                <a:moveTo>
                  <a:pt x="0" y="0"/>
                </a:moveTo>
                <a:lnTo>
                  <a:pt x="654898" y="0"/>
                </a:lnTo>
                <a:lnTo>
                  <a:pt x="654898" y="599"/>
                </a:lnTo>
                <a:lnTo>
                  <a:pt x="1309797" y="599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3"/>
          <p:cNvSpPr/>
          <p:nvPr/>
        </p:nvSpPr>
        <p:spPr>
          <a:xfrm>
            <a:off x="6122160" y="1931400"/>
            <a:ext cx="244512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/>
          <a:p>
            <a:pPr marL="12600">
              <a:lnSpc>
                <a:spcPts val="1650"/>
              </a:lnSpc>
              <a:spcBef>
                <a:spcPts val="181"/>
              </a:spcBef>
            </a:pP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Construtor </a:t>
            </a:r>
            <a:r>
              <a:rPr b="1" lang="pt-BR" sz="1400" spc="4" strike="noStrike">
                <a:solidFill>
                  <a:srgbClr val="ffffff"/>
                </a:solidFill>
                <a:latin typeface="Arial"/>
                <a:ea typeface="DejaVu Sans"/>
              </a:rPr>
              <a:t>Secundário</a:t>
            </a:r>
            <a:r>
              <a:rPr b="1" lang="pt-BR" sz="1400" spc="-14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sem 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propriedades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4" name="CustomShape 34"/>
          <p:cNvSpPr/>
          <p:nvPr/>
        </p:nvSpPr>
        <p:spPr>
          <a:xfrm>
            <a:off x="5501520" y="2160720"/>
            <a:ext cx="546480" cy="360"/>
          </a:xfrm>
          <a:custGeom>
            <a:avLst/>
            <a:gdLst/>
            <a:ahLst/>
            <a:rect l="l" t="t" r="r" b="b"/>
            <a:pathLst>
              <a:path w="548004" h="635">
                <a:moveTo>
                  <a:pt x="0" y="0"/>
                </a:moveTo>
                <a:lnTo>
                  <a:pt x="273899" y="0"/>
                </a:lnTo>
                <a:lnTo>
                  <a:pt x="273899" y="599"/>
                </a:lnTo>
                <a:lnTo>
                  <a:pt x="547798" y="599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35"/>
          <p:cNvSpPr/>
          <p:nvPr/>
        </p:nvSpPr>
        <p:spPr>
          <a:xfrm>
            <a:off x="5220000" y="2892240"/>
            <a:ext cx="3038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Propriedade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get</a:t>
            </a:r>
            <a:r>
              <a:rPr b="1" lang="pt-BR" sz="1400" spc="-1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customizado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6" name="CustomShape 36"/>
          <p:cNvSpPr/>
          <p:nvPr/>
        </p:nvSpPr>
        <p:spPr>
          <a:xfrm>
            <a:off x="1240200" y="3016800"/>
            <a:ext cx="3905640" cy="360"/>
          </a:xfrm>
          <a:custGeom>
            <a:avLst/>
            <a:gdLst/>
            <a:ahLst/>
            <a:rect l="l" t="t" r="r" b="b"/>
            <a:pathLst>
              <a:path w="3907154" h="635">
                <a:moveTo>
                  <a:pt x="0" y="0"/>
                </a:moveTo>
                <a:lnTo>
                  <a:pt x="1953446" y="0"/>
                </a:lnTo>
                <a:lnTo>
                  <a:pt x="1953446" y="599"/>
                </a:lnTo>
                <a:lnTo>
                  <a:pt x="3906892" y="599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7"/>
          <p:cNvSpPr/>
          <p:nvPr/>
        </p:nvSpPr>
        <p:spPr>
          <a:xfrm>
            <a:off x="3876840" y="3772800"/>
            <a:ext cx="25754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Propriedade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r>
              <a:rPr b="1" lang="pt-BR" sz="1400" spc="-14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privado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18" name="CustomShape 38"/>
          <p:cNvSpPr/>
          <p:nvPr/>
        </p:nvSpPr>
        <p:spPr>
          <a:xfrm>
            <a:off x="2313000" y="3897360"/>
            <a:ext cx="1489680" cy="360"/>
          </a:xfrm>
          <a:custGeom>
            <a:avLst/>
            <a:gdLst/>
            <a:ahLst/>
            <a:rect l="l" t="t" r="r" b="b"/>
            <a:pathLst>
              <a:path w="1490979" h="635">
                <a:moveTo>
                  <a:pt x="0" y="0"/>
                </a:moveTo>
                <a:lnTo>
                  <a:pt x="745348" y="0"/>
                </a:lnTo>
                <a:lnTo>
                  <a:pt x="745348" y="599"/>
                </a:lnTo>
                <a:lnTo>
                  <a:pt x="1490696" y="599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"/>
          <p:cNvSpPr/>
          <p:nvPr/>
        </p:nvSpPr>
        <p:spPr>
          <a:xfrm>
            <a:off x="384840" y="504000"/>
            <a:ext cx="40226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35" strike="noStrike">
                <a:solidFill>
                  <a:srgbClr val="ffffff"/>
                </a:solidFill>
                <a:latin typeface="Arial"/>
                <a:ea typeface="DejaVu Sans"/>
              </a:rPr>
              <a:t>Criando </a:t>
            </a:r>
            <a:r>
              <a:rPr b="1" lang="pt-BR" sz="2800" spc="160" strike="noStrike">
                <a:solidFill>
                  <a:srgbClr val="ffffff"/>
                </a:solidFill>
                <a:latin typeface="Arial"/>
                <a:ea typeface="DejaVu Sans"/>
              </a:rPr>
              <a:t>uma</a:t>
            </a:r>
            <a:r>
              <a:rPr b="1" lang="pt-BR" sz="2800" spc="-20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instância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97440" y="2232000"/>
            <a:ext cx="5094360" cy="364320"/>
          </a:xfrm>
          <a:custGeom>
            <a:avLst/>
            <a:gdLst/>
            <a:ahLst/>
            <a:rect l="l" t="t" r="r" b="b"/>
            <a:pathLst>
              <a:path w="5095875" h="365760">
                <a:moveTo>
                  <a:pt x="0" y="0"/>
                </a:moveTo>
                <a:lnTo>
                  <a:pt x="5095712" y="0"/>
                </a:lnTo>
                <a:lnTo>
                  <a:pt x="5095712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"/>
          <p:cNvSpPr/>
          <p:nvPr/>
        </p:nvSpPr>
        <p:spPr>
          <a:xfrm>
            <a:off x="397440" y="3070080"/>
            <a:ext cx="5940360" cy="364320"/>
          </a:xfrm>
          <a:custGeom>
            <a:avLst/>
            <a:gdLst/>
            <a:ahLst/>
            <a:rect l="l" t="t" r="r" b="b"/>
            <a:pathLst>
              <a:path w="5941695" h="365760">
                <a:moveTo>
                  <a:pt x="0" y="0"/>
                </a:moveTo>
                <a:lnTo>
                  <a:pt x="5941207" y="0"/>
                </a:lnTo>
                <a:lnTo>
                  <a:pt x="5941207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5"/>
          <p:cNvSpPr/>
          <p:nvPr/>
        </p:nvSpPr>
        <p:spPr>
          <a:xfrm>
            <a:off x="384840" y="2207160"/>
            <a:ext cx="5965560" cy="12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person1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Person(</a:t>
            </a:r>
            <a:r>
              <a:rPr b="0" lang="pt-BR" sz="2400" spc="-41" strike="noStrike">
                <a:solidFill>
                  <a:srgbClr val="698759"/>
                </a:solidFill>
                <a:latin typeface="Noto Sans"/>
                <a:ea typeface="DejaVu Sans"/>
              </a:rPr>
              <a:t>"Felipe"</a:t>
            </a:r>
            <a:r>
              <a:rPr b="0" lang="pt-BR" sz="2400" spc="-4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1" strike="noStrike">
                <a:solidFill>
                  <a:srgbClr val="6797ba"/>
                </a:solidFill>
                <a:latin typeface="Noto Sans"/>
                <a:ea typeface="DejaVu Sans"/>
              </a:rPr>
              <a:t>1987</a:t>
            </a:r>
            <a:r>
              <a:rPr b="0" lang="pt-BR" sz="2400" spc="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</a:pP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2400" spc="-9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2400" spc="-1" strike="noStrike">
                <a:solidFill>
                  <a:srgbClr val="a8b6c6"/>
                </a:solidFill>
                <a:latin typeface="Noto Sans"/>
                <a:ea typeface="DejaVu Sans"/>
              </a:rPr>
              <a:t>person2 </a:t>
            </a:r>
            <a:r>
              <a:rPr b="0" lang="pt-BR" sz="2400" spc="41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2400" spc="-41" strike="noStrike">
                <a:solidFill>
                  <a:srgbClr val="a8b6c6"/>
                </a:solidFill>
                <a:latin typeface="Noto Sans"/>
                <a:ea typeface="DejaVu Sans"/>
              </a:rPr>
              <a:t>Person(</a:t>
            </a:r>
            <a:r>
              <a:rPr b="0" lang="pt-BR" sz="2400" spc="-41" strike="noStrike">
                <a:solidFill>
                  <a:srgbClr val="698759"/>
                </a:solidFill>
                <a:latin typeface="Noto Sans"/>
                <a:ea typeface="DejaVu Sans"/>
              </a:rPr>
              <a:t>"Bruna"</a:t>
            </a:r>
            <a:r>
              <a:rPr b="0" lang="pt-BR" sz="2400" spc="-4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2400" spc="24" strike="noStrike">
                <a:solidFill>
                  <a:srgbClr val="6797ba"/>
                </a:solidFill>
                <a:latin typeface="Noto Sans"/>
                <a:ea typeface="DejaVu Sans"/>
              </a:rPr>
              <a:t>1989</a:t>
            </a:r>
            <a:r>
              <a:rPr b="0" lang="pt-BR" sz="2400" spc="24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2400" spc="-4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2400" spc="-24" strike="noStrike">
                <a:solidFill>
                  <a:srgbClr val="cc7731"/>
                </a:solidFill>
                <a:latin typeface="Noto Sans"/>
                <a:ea typeface="DejaVu Sans"/>
              </a:rPr>
              <a:t>false</a:t>
            </a:r>
            <a:r>
              <a:rPr b="0" lang="pt-BR" sz="2400" spc="-24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1218600" y="2264400"/>
            <a:ext cx="66884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69" strike="noStrike">
                <a:solidFill>
                  <a:srgbClr val="000000"/>
                </a:solidFill>
                <a:latin typeface="Arial"/>
                <a:ea typeface="DejaVu Sans"/>
              </a:rPr>
              <a:t>Modificadores </a:t>
            </a:r>
            <a:r>
              <a:rPr b="1" lang="pt-BR" sz="3600" spc="86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3600" spc="-27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600" spc="43" strike="noStrike">
                <a:solidFill>
                  <a:srgbClr val="000000"/>
                </a:solidFill>
                <a:latin typeface="Arial"/>
                <a:ea typeface="DejaVu Sans"/>
              </a:rPr>
              <a:t>Visibilidade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4840" y="504000"/>
            <a:ext cx="6310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4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1" lang="pt-BR" sz="2800" spc="80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1" lang="pt-BR" sz="2800" spc="-2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34" strike="noStrike">
                <a:solidFill>
                  <a:srgbClr val="000000"/>
                </a:solidFill>
                <a:latin typeface="Arial"/>
                <a:ea typeface="DejaVu Sans"/>
              </a:rPr>
              <a:t>é?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4840" y="1216440"/>
            <a:ext cx="6214680" cy="23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29" strike="noStrike">
                <a:solidFill>
                  <a:srgbClr val="595959"/>
                </a:solidFill>
                <a:latin typeface="Noto Sans"/>
                <a:ea typeface="DejaVu Sans"/>
              </a:rPr>
              <a:t>Linguagem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 </a:t>
            </a: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programação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criada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em </a:t>
            </a:r>
            <a:r>
              <a:rPr b="0" lang="pt-BR" sz="1800" spc="21" strike="noStrike">
                <a:solidFill>
                  <a:srgbClr val="595959"/>
                </a:solidFill>
                <a:latin typeface="Noto Sans"/>
                <a:ea typeface="DejaVu Sans"/>
              </a:rPr>
              <a:t>2010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pela</a:t>
            </a:r>
            <a:r>
              <a:rPr b="0" lang="pt-BR" sz="1800" spc="55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Jetbrains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Open Source,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licenciada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com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Apache</a:t>
            </a:r>
            <a:r>
              <a:rPr b="0" lang="pt-BR" sz="1800" spc="4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24" strike="noStrike">
                <a:solidFill>
                  <a:srgbClr val="595959"/>
                </a:solidFill>
                <a:latin typeface="Noto Sans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87000"/>
              </a:lnSpc>
            </a:pP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Inspirada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em </a:t>
            </a: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linguagens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como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Java, C#,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Groovy 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Scala Estaticamente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 tipada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Funcional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Orientada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a</a:t>
            </a:r>
            <a:r>
              <a:rPr b="0" lang="pt-BR" sz="1800" spc="4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Objetos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84840" y="504000"/>
            <a:ext cx="52074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55" strike="noStrike">
                <a:solidFill>
                  <a:srgbClr val="000000"/>
                </a:solidFill>
                <a:latin typeface="Arial"/>
                <a:ea typeface="DejaVu Sans"/>
              </a:rPr>
              <a:t>Modificadores </a:t>
            </a:r>
            <a:r>
              <a:rPr b="1" lang="pt-BR" sz="2800" spc="63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2800" spc="-21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29" strike="noStrike">
                <a:solidFill>
                  <a:srgbClr val="000000"/>
                </a:solidFill>
                <a:latin typeface="Arial"/>
                <a:ea typeface="DejaVu Sans"/>
              </a:rPr>
              <a:t>Visibilidade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626" name="Table 2"/>
          <p:cNvGraphicFramePr/>
          <p:nvPr/>
        </p:nvGraphicFramePr>
        <p:xfrm>
          <a:off x="307080" y="1147680"/>
          <a:ext cx="8519760" cy="2167920"/>
        </p:xfrm>
        <a:graphic>
          <a:graphicData uri="http://schemas.openxmlformats.org/drawingml/2006/table">
            <a:tbl>
              <a:tblPr/>
              <a:tblGrid>
                <a:gridCol w="4259880"/>
                <a:gridCol w="4260240"/>
              </a:tblGrid>
              <a:tr h="391680">
                <a:tc>
                  <a:txBody>
                    <a:bodyPr/>
                    <a:p>
                      <a:pPr marL="9360"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Modificador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7560" algn="ctr"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Visibilidade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marL="9360"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ts val="1650"/>
                        </a:lnSpc>
                        <a:spcBef>
                          <a:spcPts val="74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Visível de qualquer local. É o modificador de  visibilidade padrão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36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protected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Visível apenas para Classes e</a:t>
                      </a:r>
                      <a:r>
                        <a:rPr b="0" lang="pt-BR" sz="14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Sub-Classes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/>
                    <a:p>
                      <a:pPr marL="936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private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Visível apenas para</a:t>
                      </a:r>
                      <a:r>
                        <a:rPr b="0" lang="pt-BR" sz="14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classe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2040">
                <a:tc>
                  <a:txBody>
                    <a:bodyPr/>
                    <a:p>
                      <a:pPr marL="936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internal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900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Visível apenas no</a:t>
                      </a:r>
                      <a:r>
                        <a:rPr b="0" lang="pt-BR" sz="1400" spc="-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módulo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3402360" y="2264400"/>
            <a:ext cx="23382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103" strike="noStrike">
                <a:solidFill>
                  <a:srgbClr val="000000"/>
                </a:solidFill>
                <a:latin typeface="Arial"/>
                <a:ea typeface="DejaVu Sans"/>
              </a:rPr>
              <a:t>Interfaces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"/>
          <p:cNvSpPr/>
          <p:nvPr/>
        </p:nvSpPr>
        <p:spPr>
          <a:xfrm>
            <a:off x="384840" y="504000"/>
            <a:ext cx="46519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Declarando </a:t>
            </a:r>
            <a:r>
              <a:rPr b="1" lang="pt-BR" sz="2800" spc="160" strike="noStrike">
                <a:solidFill>
                  <a:srgbClr val="ffffff"/>
                </a:solidFill>
                <a:latin typeface="Arial"/>
                <a:ea typeface="DejaVu Sans"/>
              </a:rPr>
              <a:t>uma</a:t>
            </a:r>
            <a:r>
              <a:rPr b="1" lang="pt-BR" sz="2800" spc="-19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94" strike="noStrike">
                <a:solidFill>
                  <a:srgbClr val="ffffff"/>
                </a:solidFill>
                <a:latin typeface="Arial"/>
                <a:ea typeface="DejaVu Sans"/>
              </a:rPr>
              <a:t>interface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397440" y="1603440"/>
            <a:ext cx="1938960" cy="272880"/>
          </a:xfrm>
          <a:custGeom>
            <a:avLst/>
            <a:gdLst/>
            <a:ahLst/>
            <a:rect l="l" t="t" r="r" b="b"/>
            <a:pathLst>
              <a:path w="1940560" h="274319">
                <a:moveTo>
                  <a:pt x="0" y="0"/>
                </a:moveTo>
                <a:lnTo>
                  <a:pt x="1940086" y="0"/>
                </a:lnTo>
                <a:lnTo>
                  <a:pt x="194008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4"/>
          <p:cNvSpPr/>
          <p:nvPr/>
        </p:nvSpPr>
        <p:spPr>
          <a:xfrm>
            <a:off x="397440" y="1917720"/>
            <a:ext cx="2613600" cy="272880"/>
          </a:xfrm>
          <a:custGeom>
            <a:avLst/>
            <a:gdLst/>
            <a:ahLst/>
            <a:rect l="l" t="t" r="r" b="b"/>
            <a:pathLst>
              <a:path w="2614930" h="274319">
                <a:moveTo>
                  <a:pt x="0" y="0"/>
                </a:moveTo>
                <a:lnTo>
                  <a:pt x="2614607" y="0"/>
                </a:lnTo>
                <a:lnTo>
                  <a:pt x="2614607" y="274323"/>
                </a:lnTo>
                <a:lnTo>
                  <a:pt x="0" y="27432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5"/>
          <p:cNvSpPr/>
          <p:nvPr/>
        </p:nvSpPr>
        <p:spPr>
          <a:xfrm>
            <a:off x="397440" y="2546280"/>
            <a:ext cx="2032560" cy="272880"/>
          </a:xfrm>
          <a:custGeom>
            <a:avLst/>
            <a:gdLst/>
            <a:ahLst/>
            <a:rect l="l" t="t" r="r" b="b"/>
            <a:pathLst>
              <a:path w="2033905" h="274319">
                <a:moveTo>
                  <a:pt x="0" y="0"/>
                </a:moveTo>
                <a:lnTo>
                  <a:pt x="2033288" y="0"/>
                </a:lnTo>
                <a:lnTo>
                  <a:pt x="2033288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6"/>
          <p:cNvSpPr/>
          <p:nvPr/>
        </p:nvSpPr>
        <p:spPr>
          <a:xfrm>
            <a:off x="397440" y="2860560"/>
            <a:ext cx="5500800" cy="272880"/>
          </a:xfrm>
          <a:custGeom>
            <a:avLst/>
            <a:gdLst/>
            <a:ahLst/>
            <a:rect l="l" t="t" r="r" b="b"/>
            <a:pathLst>
              <a:path w="5502275" h="274319">
                <a:moveTo>
                  <a:pt x="0" y="0"/>
                </a:moveTo>
                <a:lnTo>
                  <a:pt x="5502238" y="0"/>
                </a:lnTo>
                <a:lnTo>
                  <a:pt x="5502238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7"/>
          <p:cNvSpPr/>
          <p:nvPr/>
        </p:nvSpPr>
        <p:spPr>
          <a:xfrm>
            <a:off x="397440" y="3174840"/>
            <a:ext cx="6810840" cy="272880"/>
          </a:xfrm>
          <a:custGeom>
            <a:avLst/>
            <a:gdLst/>
            <a:ahLst/>
            <a:rect l="l" t="t" r="r" b="b"/>
            <a:pathLst>
              <a:path w="6812280" h="274320">
                <a:moveTo>
                  <a:pt x="0" y="0"/>
                </a:moveTo>
                <a:lnTo>
                  <a:pt x="6812218" y="0"/>
                </a:lnTo>
                <a:lnTo>
                  <a:pt x="6812218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8"/>
          <p:cNvSpPr/>
          <p:nvPr/>
        </p:nvSpPr>
        <p:spPr>
          <a:xfrm>
            <a:off x="397440" y="3489480"/>
            <a:ext cx="267120" cy="272880"/>
          </a:xfrm>
          <a:custGeom>
            <a:avLst/>
            <a:gdLst/>
            <a:ahLst/>
            <a:rect l="l" t="t" r="r" b="b"/>
            <a:pathLst>
              <a:path w="268605" h="274320">
                <a:moveTo>
                  <a:pt x="0" y="0"/>
                </a:moveTo>
                <a:lnTo>
                  <a:pt x="268225" y="0"/>
                </a:lnTo>
                <a:lnTo>
                  <a:pt x="268225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9"/>
          <p:cNvSpPr/>
          <p:nvPr/>
        </p:nvSpPr>
        <p:spPr>
          <a:xfrm>
            <a:off x="397440" y="3803760"/>
            <a:ext cx="88560" cy="272880"/>
          </a:xfrm>
          <a:custGeom>
            <a:avLst/>
            <a:gdLst/>
            <a:ahLst/>
            <a:rect l="l" t="t" r="r" b="b"/>
            <a:pathLst>
              <a:path w="90170" h="274320">
                <a:moveTo>
                  <a:pt x="0" y="0"/>
                </a:moveTo>
                <a:lnTo>
                  <a:pt x="90077" y="0"/>
                </a:lnTo>
                <a:lnTo>
                  <a:pt x="90077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0"/>
          <p:cNvSpPr/>
          <p:nvPr/>
        </p:nvSpPr>
        <p:spPr>
          <a:xfrm>
            <a:off x="384840" y="1541520"/>
            <a:ext cx="6836400" cy="25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/>
          <a:p>
            <a:pPr marL="12600">
              <a:lnSpc>
                <a:spcPct val="100000"/>
              </a:lnSpc>
              <a:spcBef>
                <a:spcPts val="414"/>
              </a:spcBef>
            </a:pPr>
            <a:r>
              <a:rPr b="1" lang="pt-BR" sz="1800" spc="55" strike="noStrike">
                <a:solidFill>
                  <a:srgbClr val="cc7731"/>
                </a:solidFill>
                <a:latin typeface="Arial"/>
                <a:ea typeface="DejaVu Sans"/>
              </a:rPr>
              <a:t>interface 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Shape</a:t>
            </a:r>
            <a:r>
              <a:rPr b="1" lang="pt-BR" sz="1800" spc="-128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315"/>
              </a:spcBef>
            </a:pPr>
            <a:r>
              <a:rPr b="1" lang="pt-BR" sz="1800" spc="69" strike="noStrike">
                <a:solidFill>
                  <a:srgbClr val="cc7731"/>
                </a:solidFill>
                <a:latin typeface="Arial"/>
                <a:ea typeface="DejaVu Sans"/>
              </a:rPr>
              <a:t>fun </a:t>
            </a:r>
            <a:r>
              <a:rPr b="1" lang="pt-BR" sz="1800" spc="15" strike="noStrike">
                <a:solidFill>
                  <a:srgbClr val="ffc66d"/>
                </a:solidFill>
                <a:latin typeface="Arial"/>
                <a:ea typeface="DejaVu Sans"/>
              </a:rPr>
              <a:t>getArea</a:t>
            </a:r>
            <a:r>
              <a:rPr b="1" lang="pt-BR" sz="1800" spc="15" strike="noStrike">
                <a:solidFill>
                  <a:srgbClr val="a8b6c6"/>
                </a:solidFill>
                <a:latin typeface="Arial"/>
                <a:ea typeface="DejaVu Sans"/>
              </a:rPr>
              <a:t>():</a:t>
            </a:r>
            <a:r>
              <a:rPr b="1" lang="pt-BR" sz="1800" spc="-148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29" strike="noStrike">
                <a:solidFill>
                  <a:srgbClr val="a8b6c6"/>
                </a:solidFill>
                <a:latin typeface="Arial"/>
                <a:ea typeface="DejaVu Sans"/>
              </a:rPr>
              <a:t>Double</a:t>
            </a: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</a:pPr>
            <a:r>
              <a:rPr b="1" lang="pt-BR" sz="1800" spc="69" strike="noStrike">
                <a:solidFill>
                  <a:srgbClr val="cc7731"/>
                </a:solidFill>
                <a:latin typeface="Arial"/>
                <a:ea typeface="DejaVu Sans"/>
              </a:rPr>
              <a:t>fun </a:t>
            </a:r>
            <a:r>
              <a:rPr b="1" lang="pt-BR" sz="1800" spc="49" strike="noStrike">
                <a:solidFill>
                  <a:srgbClr val="ffc66d"/>
                </a:solidFill>
                <a:latin typeface="Arial"/>
                <a:ea typeface="DejaVu Sans"/>
              </a:rPr>
              <a:t>printArea</a:t>
            </a:r>
            <a:r>
              <a:rPr b="1" lang="pt-BR" sz="1800" spc="49" strike="noStrike">
                <a:solidFill>
                  <a:srgbClr val="a8b6c6"/>
                </a:solidFill>
                <a:latin typeface="Arial"/>
                <a:ea typeface="DejaVu Sans"/>
              </a:rPr>
              <a:t>()</a:t>
            </a:r>
            <a:r>
              <a:rPr b="1" lang="pt-BR" sz="1800" spc="-148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428040">
              <a:lnSpc>
                <a:spcPct val="100000"/>
              </a:lnSpc>
              <a:spcBef>
                <a:spcPts val="315"/>
              </a:spcBef>
            </a:pPr>
            <a:r>
              <a:rPr b="1" lang="pt-BR" sz="1800" spc="35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1" lang="pt-BR" sz="1800" spc="69" strike="noStrike">
                <a:solidFill>
                  <a:srgbClr val="a8b6c6"/>
                </a:solidFill>
                <a:latin typeface="Arial"/>
                <a:ea typeface="DejaVu Sans"/>
              </a:rPr>
              <a:t>formattedArea </a:t>
            </a:r>
            <a:r>
              <a:rPr b="1" lang="pt-BR" sz="1800" spc="-15" strike="noStrike">
                <a:solidFill>
                  <a:srgbClr val="a8b6c6"/>
                </a:solidFill>
                <a:latin typeface="Arial"/>
                <a:ea typeface="DejaVu Sans"/>
              </a:rPr>
              <a:t>=</a:t>
            </a:r>
            <a:r>
              <a:rPr b="1" lang="pt-BR" sz="1800" spc="-205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21" strike="noStrike">
                <a:solidFill>
                  <a:srgbClr val="698759"/>
                </a:solidFill>
                <a:latin typeface="Arial"/>
                <a:ea typeface="DejaVu Sans"/>
              </a:rPr>
              <a:t>"%.2f"</a:t>
            </a:r>
            <a:r>
              <a:rPr b="1" lang="pt-BR" sz="1800" spc="21" strike="noStrike">
                <a:solidFill>
                  <a:srgbClr val="a8b6c6"/>
                </a:solidFill>
                <a:latin typeface="Arial"/>
                <a:ea typeface="DejaVu Sans"/>
              </a:rPr>
              <a:t>.</a:t>
            </a:r>
            <a:r>
              <a:rPr b="1" i="1" lang="pt-BR" sz="1800" spc="21" strike="noStrike">
                <a:solidFill>
                  <a:srgbClr val="ffc66d"/>
                </a:solidFill>
                <a:latin typeface="Arial"/>
                <a:ea typeface="DejaVu Sans"/>
              </a:rPr>
              <a:t>format</a:t>
            </a:r>
            <a:r>
              <a:rPr b="1" lang="pt-BR" sz="1800" spc="21" strike="noStrike">
                <a:solidFill>
                  <a:srgbClr val="a8b6c6"/>
                </a:solidFill>
                <a:latin typeface="Arial"/>
                <a:ea typeface="DejaVu Sans"/>
              </a:rPr>
              <a:t>(getArea())</a:t>
            </a:r>
            <a:endParaRPr b="0" lang="pt-BR" sz="1800" spc="-1" strike="noStrike">
              <a:latin typeface="Arial"/>
            </a:endParaRPr>
          </a:p>
          <a:p>
            <a:pPr marL="428040">
              <a:lnSpc>
                <a:spcPct val="100000"/>
              </a:lnSpc>
              <a:spcBef>
                <a:spcPts val="315"/>
              </a:spcBef>
            </a:pPr>
            <a:r>
              <a:rPr b="1" i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(</a:t>
            </a:r>
            <a:r>
              <a:rPr b="1" lang="pt-BR" sz="1800" spc="-1" strike="noStrike">
                <a:solidFill>
                  <a:srgbClr val="698759"/>
                </a:solidFill>
                <a:latin typeface="Arial"/>
                <a:ea typeface="DejaVu Sans"/>
              </a:rPr>
              <a:t>"</a:t>
            </a:r>
            <a:r>
              <a:rPr b="1" lang="pt-BR" sz="1800" spc="-1" strike="noStrike">
                <a:solidFill>
                  <a:srgbClr val="cc7731"/>
                </a:solidFill>
                <a:latin typeface="Arial"/>
                <a:ea typeface="DejaVu Sans"/>
              </a:rPr>
              <a:t>${</a:t>
            </a:r>
            <a:r>
              <a:rPr b="1" i="1" lang="pt-BR" sz="1800" spc="-1" strike="noStrike">
                <a:solidFill>
                  <a:srgbClr val="9775aa"/>
                </a:solidFill>
                <a:latin typeface="Arial"/>
                <a:ea typeface="DejaVu Sans"/>
              </a:rPr>
              <a:t>javaClass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.</a:t>
            </a:r>
            <a:r>
              <a:rPr b="1" i="1" lang="pt-BR" sz="1800" spc="-1" strike="noStrike">
                <a:solidFill>
                  <a:srgbClr val="9775aa"/>
                </a:solidFill>
                <a:latin typeface="Arial"/>
                <a:ea typeface="DejaVu Sans"/>
              </a:rPr>
              <a:t>simpleName</a:t>
            </a:r>
            <a:r>
              <a:rPr b="1" lang="pt-BR" sz="1800" spc="-1" strike="noStrike">
                <a:solidFill>
                  <a:srgbClr val="cc7731"/>
                </a:solidFill>
                <a:latin typeface="Arial"/>
                <a:ea typeface="DejaVu Sans"/>
              </a:rPr>
              <a:t>} </a:t>
            </a:r>
            <a:r>
              <a:rPr b="1" lang="pt-BR" sz="1800" spc="41" strike="noStrike">
                <a:solidFill>
                  <a:srgbClr val="698759"/>
                </a:solidFill>
                <a:latin typeface="Arial"/>
                <a:ea typeface="DejaVu Sans"/>
              </a:rPr>
              <a:t>area:</a:t>
            </a:r>
            <a:r>
              <a:rPr b="1" lang="pt-BR" sz="1800" spc="-35" strike="noStrike">
                <a:solidFill>
                  <a:srgbClr val="698759"/>
                </a:solidFill>
                <a:latin typeface="Arial"/>
                <a:ea typeface="DejaVu Sans"/>
              </a:rPr>
              <a:t> </a:t>
            </a:r>
            <a:r>
              <a:rPr b="1" lang="pt-BR" sz="1800" spc="60" strike="noStrike">
                <a:solidFill>
                  <a:srgbClr val="cc7731"/>
                </a:solidFill>
                <a:latin typeface="Arial"/>
                <a:ea typeface="DejaVu Sans"/>
              </a:rPr>
              <a:t>$</a:t>
            </a:r>
            <a:r>
              <a:rPr b="1" lang="pt-BR" sz="1800" spc="60" strike="noStrike">
                <a:solidFill>
                  <a:srgbClr val="a8b6c6"/>
                </a:solidFill>
                <a:latin typeface="Arial"/>
                <a:ea typeface="DejaVu Sans"/>
              </a:rPr>
              <a:t>formattedArea</a:t>
            </a:r>
            <a:r>
              <a:rPr b="1" lang="pt-BR" sz="1800" spc="60" strike="noStrike">
                <a:solidFill>
                  <a:srgbClr val="698759"/>
                </a:solidFill>
                <a:latin typeface="Arial"/>
                <a:ea typeface="DejaVu Sans"/>
              </a:rPr>
              <a:t>"</a:t>
            </a:r>
            <a:r>
              <a:rPr b="1" lang="pt-BR" sz="1800" spc="60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marL="189720">
              <a:lnSpc>
                <a:spcPct val="100000"/>
              </a:lnSpc>
              <a:spcBef>
                <a:spcPts val="315"/>
              </a:spcBef>
            </a:pP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"/>
          <p:cNvSpPr/>
          <p:nvPr/>
        </p:nvSpPr>
        <p:spPr>
          <a:xfrm>
            <a:off x="384840" y="504000"/>
            <a:ext cx="51019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Declarando</a:t>
            </a:r>
            <a:r>
              <a:rPr b="1" lang="pt-BR" sz="2800" spc="-63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75" strike="noStrike">
                <a:solidFill>
                  <a:srgbClr val="ffffff"/>
                </a:solidFill>
                <a:latin typeface="Arial"/>
                <a:ea typeface="DejaVu Sans"/>
              </a:rPr>
              <a:t>implementações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397440" y="1498680"/>
            <a:ext cx="4171680" cy="212040"/>
          </a:xfrm>
          <a:custGeom>
            <a:avLst/>
            <a:gdLst/>
            <a:ahLst/>
            <a:rect l="l" t="t" r="r" b="b"/>
            <a:pathLst>
              <a:path w="4173220" h="213360">
                <a:moveTo>
                  <a:pt x="0" y="0"/>
                </a:moveTo>
                <a:lnTo>
                  <a:pt x="4173094" y="0"/>
                </a:lnTo>
                <a:lnTo>
                  <a:pt x="417309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4"/>
          <p:cNvSpPr/>
          <p:nvPr/>
        </p:nvSpPr>
        <p:spPr>
          <a:xfrm>
            <a:off x="397440" y="1746360"/>
            <a:ext cx="2943000" cy="212040"/>
          </a:xfrm>
          <a:custGeom>
            <a:avLst/>
            <a:gdLst/>
            <a:ahLst/>
            <a:rect l="l" t="t" r="r" b="b"/>
            <a:pathLst>
              <a:path w="2944495" h="213360">
                <a:moveTo>
                  <a:pt x="0" y="0"/>
                </a:moveTo>
                <a:lnTo>
                  <a:pt x="2943943" y="0"/>
                </a:lnTo>
                <a:lnTo>
                  <a:pt x="294394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5"/>
          <p:cNvSpPr/>
          <p:nvPr/>
        </p:nvSpPr>
        <p:spPr>
          <a:xfrm>
            <a:off x="397440" y="1994040"/>
            <a:ext cx="3122640" cy="212040"/>
          </a:xfrm>
          <a:custGeom>
            <a:avLst/>
            <a:gdLst/>
            <a:ahLst/>
            <a:rect l="l" t="t" r="r" b="b"/>
            <a:pathLst>
              <a:path w="3124200" h="213360">
                <a:moveTo>
                  <a:pt x="0" y="0"/>
                </a:moveTo>
                <a:lnTo>
                  <a:pt x="3124069" y="0"/>
                </a:lnTo>
                <a:lnTo>
                  <a:pt x="3124069" y="213363"/>
                </a:lnTo>
                <a:lnTo>
                  <a:pt x="0" y="213363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6"/>
          <p:cNvSpPr/>
          <p:nvPr/>
        </p:nvSpPr>
        <p:spPr>
          <a:xfrm>
            <a:off x="397440" y="2241720"/>
            <a:ext cx="207360" cy="212040"/>
          </a:xfrm>
          <a:custGeom>
            <a:avLst/>
            <a:gdLst/>
            <a:ahLst/>
            <a:rect l="l" t="t" r="r" b="b"/>
            <a:pathLst>
              <a:path w="208915" h="213360">
                <a:moveTo>
                  <a:pt x="0" y="0"/>
                </a:moveTo>
                <a:lnTo>
                  <a:pt x="208502" y="0"/>
                </a:lnTo>
                <a:lnTo>
                  <a:pt x="20850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7"/>
          <p:cNvSpPr/>
          <p:nvPr/>
        </p:nvSpPr>
        <p:spPr>
          <a:xfrm>
            <a:off x="432360" y="248904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7020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8"/>
          <p:cNvSpPr/>
          <p:nvPr/>
        </p:nvSpPr>
        <p:spPr>
          <a:xfrm>
            <a:off x="397440" y="2984400"/>
            <a:ext cx="7378560" cy="212040"/>
          </a:xfrm>
          <a:custGeom>
            <a:avLst/>
            <a:gdLst/>
            <a:ahLst/>
            <a:rect l="l" t="t" r="r" b="b"/>
            <a:pathLst>
              <a:path w="7379970" h="213360">
                <a:moveTo>
                  <a:pt x="0" y="0"/>
                </a:moveTo>
                <a:lnTo>
                  <a:pt x="7379945" y="0"/>
                </a:lnTo>
                <a:lnTo>
                  <a:pt x="737994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9"/>
          <p:cNvSpPr/>
          <p:nvPr/>
        </p:nvSpPr>
        <p:spPr>
          <a:xfrm>
            <a:off x="397440" y="3232080"/>
            <a:ext cx="3566160" cy="212040"/>
          </a:xfrm>
          <a:custGeom>
            <a:avLst/>
            <a:gdLst/>
            <a:ahLst/>
            <a:rect l="l" t="t" r="r" b="b"/>
            <a:pathLst>
              <a:path w="3567429" h="213360">
                <a:moveTo>
                  <a:pt x="0" y="0"/>
                </a:moveTo>
                <a:lnTo>
                  <a:pt x="3566848" y="0"/>
                </a:lnTo>
                <a:lnTo>
                  <a:pt x="356684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0"/>
          <p:cNvSpPr/>
          <p:nvPr/>
        </p:nvSpPr>
        <p:spPr>
          <a:xfrm>
            <a:off x="432360" y="3479760"/>
            <a:ext cx="360" cy="212040"/>
          </a:xfrm>
          <a:custGeom>
            <a:avLst/>
            <a:gdLst/>
            <a:ah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noFill/>
          <a:ln w="7020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1"/>
          <p:cNvSpPr/>
          <p:nvPr/>
        </p:nvSpPr>
        <p:spPr>
          <a:xfrm>
            <a:off x="397440" y="3975120"/>
            <a:ext cx="4257360" cy="212040"/>
          </a:xfrm>
          <a:custGeom>
            <a:avLst/>
            <a:gdLst/>
            <a:ahLst/>
            <a:rect l="l" t="t" r="r" b="b"/>
            <a:pathLst>
              <a:path w="4258945" h="213360">
                <a:moveTo>
                  <a:pt x="0" y="0"/>
                </a:moveTo>
                <a:lnTo>
                  <a:pt x="4258819" y="0"/>
                </a:lnTo>
                <a:lnTo>
                  <a:pt x="425881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2"/>
          <p:cNvSpPr/>
          <p:nvPr/>
        </p:nvSpPr>
        <p:spPr>
          <a:xfrm>
            <a:off x="384840" y="1444320"/>
            <a:ext cx="7402680" cy="27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51200" indent="-137520">
              <a:lnSpc>
                <a:spcPct val="116000"/>
              </a:lnSpc>
              <a:spcBef>
                <a:spcPts val="99"/>
              </a:spcBef>
            </a:pPr>
            <a:r>
              <a:rPr b="1" lang="pt-BR" sz="1400" spc="-21" strike="noStrike">
                <a:solidFill>
                  <a:srgbClr val="cc7731"/>
                </a:solidFill>
                <a:latin typeface="Arial"/>
                <a:ea typeface="DejaVu Sans"/>
              </a:rPr>
              <a:t>class 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Circle(</a:t>
            </a:r>
            <a:r>
              <a:rPr b="1" lang="pt-BR" sz="1400" spc="15" strike="noStrike">
                <a:solidFill>
                  <a:srgbClr val="cc7731"/>
                </a:solidFill>
                <a:latin typeface="Arial"/>
                <a:ea typeface="DejaVu Sans"/>
              </a:rPr>
              <a:t>private </a:t>
            </a:r>
            <a:r>
              <a:rPr b="1" lang="pt-BR" sz="1400" spc="24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1" lang="pt-BR" sz="1400" spc="4" strike="noStrike">
                <a:solidFill>
                  <a:srgbClr val="9775aa"/>
                </a:solidFill>
                <a:latin typeface="Arial"/>
                <a:ea typeface="DejaVu Sans"/>
              </a:rPr>
              <a:t>radius</a:t>
            </a:r>
            <a:r>
              <a:rPr b="1" lang="pt-BR" sz="1400" spc="4" strike="noStrike">
                <a:solidFill>
                  <a:srgbClr val="a8b6c6"/>
                </a:solidFill>
                <a:latin typeface="Arial"/>
                <a:ea typeface="DejaVu Sans"/>
              </a:rPr>
              <a:t>: 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Double) </a:t>
            </a:r>
            <a:r>
              <a:rPr b="1" lang="pt-BR" sz="1400" spc="-60" strike="noStrike">
                <a:solidFill>
                  <a:srgbClr val="a8b6c6"/>
                </a:solidFill>
                <a:latin typeface="Arial"/>
                <a:ea typeface="DejaVu Sans"/>
              </a:rPr>
              <a:t>: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Shape</a:t>
            </a:r>
            <a:r>
              <a:rPr b="1" lang="pt-BR" sz="1400" spc="-160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{  </a:t>
            </a:r>
            <a:r>
              <a:rPr b="1" lang="pt-BR" sz="1400" spc="29" strike="noStrike">
                <a:solidFill>
                  <a:srgbClr val="cc7731"/>
                </a:solidFill>
                <a:latin typeface="Arial"/>
                <a:ea typeface="DejaVu Sans"/>
              </a:rPr>
              <a:t>override </a:t>
            </a:r>
            <a:r>
              <a:rPr b="1" lang="pt-BR" sz="1400" spc="55" strike="noStrike">
                <a:solidFill>
                  <a:srgbClr val="cc7731"/>
                </a:solidFill>
                <a:latin typeface="Arial"/>
                <a:ea typeface="DejaVu Sans"/>
              </a:rPr>
              <a:t>fun </a:t>
            </a:r>
            <a:r>
              <a:rPr b="1" lang="pt-BR" sz="1400" spc="4" strike="noStrike">
                <a:solidFill>
                  <a:srgbClr val="ffc66d"/>
                </a:solidFill>
                <a:latin typeface="Arial"/>
                <a:ea typeface="DejaVu Sans"/>
              </a:rPr>
              <a:t>getArea</a:t>
            </a:r>
            <a:r>
              <a:rPr b="1" lang="pt-BR" sz="1400" spc="4" strike="noStrike">
                <a:solidFill>
                  <a:srgbClr val="a8b6c6"/>
                </a:solidFill>
                <a:latin typeface="Arial"/>
                <a:ea typeface="DejaVu Sans"/>
              </a:rPr>
              <a:t>(): </a:t>
            </a:r>
            <a:r>
              <a:rPr b="1" lang="pt-BR" sz="1400" spc="21" strike="noStrike">
                <a:solidFill>
                  <a:srgbClr val="a8b6c6"/>
                </a:solidFill>
                <a:latin typeface="Arial"/>
                <a:ea typeface="DejaVu Sans"/>
              </a:rPr>
              <a:t>Double</a:t>
            </a:r>
            <a:r>
              <a:rPr b="1" lang="pt-BR" sz="1400" spc="-23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400" spc="-1" strike="noStrike">
              <a:latin typeface="Arial"/>
            </a:endParaRPr>
          </a:p>
          <a:p>
            <a:pPr marL="335160" indent="-137520">
              <a:lnSpc>
                <a:spcPct val="100000"/>
              </a:lnSpc>
              <a:spcBef>
                <a:spcPts val="269"/>
              </a:spcBef>
            </a:pPr>
            <a:r>
              <a:rPr b="1" lang="pt-BR" sz="1400" spc="63" strike="noStrike">
                <a:solidFill>
                  <a:srgbClr val="cc7731"/>
                </a:solidFill>
                <a:latin typeface="Arial"/>
                <a:ea typeface="DejaVu Sans"/>
              </a:rPr>
              <a:t>return</a:t>
            </a:r>
            <a:r>
              <a:rPr b="1" lang="pt-BR" sz="1400" spc="-24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a8b6c6"/>
                </a:solidFill>
                <a:latin typeface="Arial"/>
                <a:ea typeface="DejaVu Sans"/>
              </a:rPr>
              <a:t>Math.</a:t>
            </a:r>
            <a:r>
              <a:rPr b="1" i="1" lang="pt-BR" sz="1400" spc="41" strike="noStrike">
                <a:solidFill>
                  <a:srgbClr val="9775aa"/>
                </a:solidFill>
                <a:latin typeface="Arial"/>
                <a:ea typeface="DejaVu Sans"/>
              </a:rPr>
              <a:t>PI</a:t>
            </a:r>
            <a:r>
              <a:rPr b="1" i="1" lang="pt-BR" sz="1400" spc="-21" strike="noStrike">
                <a:solidFill>
                  <a:srgbClr val="9775aa"/>
                </a:solidFill>
                <a:latin typeface="Arial"/>
                <a:ea typeface="DejaVu Sans"/>
              </a:rPr>
              <a:t> </a:t>
            </a:r>
            <a:r>
              <a:rPr b="1" lang="pt-BR" sz="1400" spc="205" strike="noStrike">
                <a:solidFill>
                  <a:srgbClr val="a8b6c6"/>
                </a:solidFill>
                <a:latin typeface="Arial"/>
                <a:ea typeface="DejaVu Sans"/>
              </a:rPr>
              <a:t>*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21" strike="noStrike">
                <a:solidFill>
                  <a:srgbClr val="9775aa"/>
                </a:solidFill>
                <a:latin typeface="Arial"/>
                <a:ea typeface="DejaVu Sans"/>
              </a:rPr>
              <a:t>radius</a:t>
            </a:r>
            <a:r>
              <a:rPr b="1" lang="pt-BR" sz="1400" spc="-21" strike="noStrike">
                <a:solidFill>
                  <a:srgbClr val="9775aa"/>
                </a:solidFill>
                <a:latin typeface="Arial"/>
                <a:ea typeface="DejaVu Sans"/>
              </a:rPr>
              <a:t> </a:t>
            </a:r>
            <a:r>
              <a:rPr b="1" lang="pt-BR" sz="1400" spc="205" strike="noStrike">
                <a:solidFill>
                  <a:srgbClr val="a8b6c6"/>
                </a:solidFill>
                <a:latin typeface="Arial"/>
                <a:ea typeface="DejaVu Sans"/>
              </a:rPr>
              <a:t>*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9775aa"/>
                </a:solidFill>
                <a:latin typeface="Arial"/>
                <a:ea typeface="DejaVu Sans"/>
              </a:rPr>
              <a:t>radius</a:t>
            </a: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00000"/>
              </a:lnSpc>
              <a:spcBef>
                <a:spcPts val="269"/>
              </a:spcBef>
            </a:pP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 indent="-137520">
              <a:lnSpc>
                <a:spcPct val="100000"/>
              </a:lnSpc>
              <a:spcBef>
                <a:spcPts val="269"/>
              </a:spcBef>
            </a:pP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 indent="-137520">
              <a:lnSpc>
                <a:spcPct val="100000"/>
              </a:lnSpc>
              <a:spcBef>
                <a:spcPts val="51"/>
              </a:spcBef>
            </a:pPr>
            <a:endParaRPr b="0" lang="pt-BR" sz="1400" spc="-1" strike="noStrike">
              <a:latin typeface="Arial"/>
            </a:endParaRPr>
          </a:p>
          <a:p>
            <a:pPr marL="151200" indent="-137520">
              <a:lnSpc>
                <a:spcPct val="116000"/>
              </a:lnSpc>
            </a:pPr>
            <a:r>
              <a:rPr b="1" lang="pt-BR" sz="1400" spc="24" strike="noStrike">
                <a:solidFill>
                  <a:srgbClr val="cc7731"/>
                </a:solidFill>
                <a:latin typeface="Arial"/>
                <a:ea typeface="DejaVu Sans"/>
              </a:rPr>
              <a:t>open</a:t>
            </a:r>
            <a:r>
              <a:rPr b="1" lang="pt-BR" sz="1400" spc="-15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-21" strike="noStrike">
                <a:solidFill>
                  <a:srgbClr val="cc7731"/>
                </a:solidFill>
                <a:latin typeface="Arial"/>
                <a:ea typeface="DejaVu Sans"/>
              </a:rPr>
              <a:t>class</a:t>
            </a:r>
            <a:r>
              <a:rPr b="1" lang="pt-BR" sz="1400" spc="-9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21" strike="noStrike">
                <a:solidFill>
                  <a:srgbClr val="a8b6c6"/>
                </a:solidFill>
                <a:latin typeface="Arial"/>
                <a:ea typeface="DejaVu Sans"/>
              </a:rPr>
              <a:t>Rectangle(</a:t>
            </a:r>
            <a:r>
              <a:rPr b="1" lang="pt-BR" sz="1400" spc="21" strike="noStrike">
                <a:solidFill>
                  <a:srgbClr val="cc7731"/>
                </a:solidFill>
                <a:latin typeface="Arial"/>
                <a:ea typeface="DejaVu Sans"/>
              </a:rPr>
              <a:t>private</a:t>
            </a:r>
            <a:r>
              <a:rPr b="1" lang="pt-BR" sz="1400" spc="-9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cc7731"/>
                </a:solidFill>
                <a:latin typeface="Arial"/>
                <a:ea typeface="DejaVu Sans"/>
              </a:rPr>
              <a:t>val</a:t>
            </a:r>
            <a:r>
              <a:rPr b="1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35" strike="noStrike">
                <a:solidFill>
                  <a:srgbClr val="9775aa"/>
                </a:solidFill>
                <a:latin typeface="Arial"/>
                <a:ea typeface="DejaVu Sans"/>
              </a:rPr>
              <a:t>width</a:t>
            </a:r>
            <a:r>
              <a:rPr b="1" lang="pt-BR" sz="1400" spc="35" strike="noStrike">
                <a:solidFill>
                  <a:srgbClr val="a8b6c6"/>
                </a:solidFill>
                <a:latin typeface="Arial"/>
                <a:ea typeface="DejaVu Sans"/>
              </a:rPr>
              <a:t>:</a:t>
            </a:r>
            <a:r>
              <a:rPr b="1" lang="pt-BR" sz="1400" spc="-15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Double</a:t>
            </a:r>
            <a:r>
              <a:rPr b="1" lang="pt-BR" sz="1400" spc="15" strike="noStrike">
                <a:solidFill>
                  <a:srgbClr val="cc7731"/>
                </a:solidFill>
                <a:latin typeface="Arial"/>
                <a:ea typeface="DejaVu Sans"/>
              </a:rPr>
              <a:t>,</a:t>
            </a:r>
            <a:r>
              <a:rPr b="1" lang="pt-BR" sz="1400" spc="-9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43" strike="noStrike">
                <a:solidFill>
                  <a:srgbClr val="cc7731"/>
                </a:solidFill>
                <a:latin typeface="Arial"/>
                <a:ea typeface="DejaVu Sans"/>
              </a:rPr>
              <a:t>private</a:t>
            </a:r>
            <a:r>
              <a:rPr b="1" lang="pt-BR" sz="1400" spc="-9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cc7731"/>
                </a:solidFill>
                <a:latin typeface="Arial"/>
                <a:ea typeface="DejaVu Sans"/>
              </a:rPr>
              <a:t>val</a:t>
            </a:r>
            <a:r>
              <a:rPr b="1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9775aa"/>
                </a:solidFill>
                <a:latin typeface="Arial"/>
                <a:ea typeface="DejaVu Sans"/>
              </a:rPr>
              <a:t>height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:</a:t>
            </a:r>
            <a:r>
              <a:rPr b="1" lang="pt-BR" sz="1400" spc="-15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Double)</a:t>
            </a:r>
            <a:r>
              <a:rPr b="1" lang="pt-BR" sz="1400" spc="-9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60" strike="noStrike">
                <a:solidFill>
                  <a:srgbClr val="a8b6c6"/>
                </a:solidFill>
                <a:latin typeface="Arial"/>
                <a:ea typeface="DejaVu Sans"/>
              </a:rPr>
              <a:t>:</a:t>
            </a:r>
            <a:r>
              <a:rPr b="1" lang="pt-BR" sz="1400" spc="-9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Shape</a:t>
            </a:r>
            <a:r>
              <a:rPr b="1" lang="pt-BR" sz="1400" spc="-9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{  </a:t>
            </a:r>
            <a:r>
              <a:rPr b="1" lang="pt-BR" sz="1400" spc="29" strike="noStrike">
                <a:solidFill>
                  <a:srgbClr val="cc7731"/>
                </a:solidFill>
                <a:latin typeface="Arial"/>
                <a:ea typeface="DejaVu Sans"/>
              </a:rPr>
              <a:t>override</a:t>
            </a:r>
            <a:r>
              <a:rPr b="1" lang="pt-BR" sz="1400" spc="-21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55" strike="noStrike">
                <a:solidFill>
                  <a:srgbClr val="cc7731"/>
                </a:solidFill>
                <a:latin typeface="Arial"/>
                <a:ea typeface="DejaVu Sans"/>
              </a:rPr>
              <a:t>fun</a:t>
            </a:r>
            <a:r>
              <a:rPr b="1" lang="pt-BR" sz="1400" spc="-15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c66d"/>
                </a:solidFill>
                <a:latin typeface="Arial"/>
                <a:ea typeface="DejaVu Sans"/>
              </a:rPr>
              <a:t>getArea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()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-9" strike="noStrike">
                <a:solidFill>
                  <a:srgbClr val="a8b6c6"/>
                </a:solidFill>
                <a:latin typeface="Arial"/>
                <a:ea typeface="DejaVu Sans"/>
              </a:rPr>
              <a:t>=</a:t>
            </a:r>
            <a:r>
              <a:rPr b="1" lang="pt-BR" sz="1400" spc="-15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60" strike="noStrike">
                <a:solidFill>
                  <a:srgbClr val="9775aa"/>
                </a:solidFill>
                <a:latin typeface="Arial"/>
                <a:ea typeface="DejaVu Sans"/>
              </a:rPr>
              <a:t>width</a:t>
            </a:r>
            <a:r>
              <a:rPr b="1" lang="pt-BR" sz="1400" spc="-9" strike="noStrike">
                <a:solidFill>
                  <a:srgbClr val="9775aa"/>
                </a:solidFill>
                <a:latin typeface="Arial"/>
                <a:ea typeface="DejaVu Sans"/>
              </a:rPr>
              <a:t> </a:t>
            </a:r>
            <a:r>
              <a:rPr b="1" lang="pt-BR" sz="1400" spc="205" strike="noStrike">
                <a:solidFill>
                  <a:srgbClr val="a8b6c6"/>
                </a:solidFill>
                <a:latin typeface="Arial"/>
                <a:ea typeface="DejaVu Sans"/>
              </a:rPr>
              <a:t>*</a:t>
            </a:r>
            <a:r>
              <a:rPr b="1" lang="pt-BR" sz="1400" spc="-2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400" spc="29" strike="noStrike">
                <a:solidFill>
                  <a:srgbClr val="9775aa"/>
                </a:solidFill>
                <a:latin typeface="Arial"/>
                <a:ea typeface="DejaVu Sans"/>
              </a:rPr>
              <a:t>height</a:t>
            </a:r>
            <a:endParaRPr b="0" lang="pt-BR" sz="1400" spc="-1" strike="noStrike">
              <a:latin typeface="Arial"/>
            </a:endParaRPr>
          </a:p>
          <a:p>
            <a:pPr marL="12600" indent="-137520">
              <a:lnSpc>
                <a:spcPct val="100000"/>
              </a:lnSpc>
              <a:spcBef>
                <a:spcPts val="269"/>
              </a:spcBef>
            </a:pP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 indent="-13752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 indent="-137520">
              <a:lnSpc>
                <a:spcPct val="100000"/>
              </a:lnSpc>
            </a:pPr>
            <a:r>
              <a:rPr b="1" lang="pt-BR" sz="1400" spc="-21" strike="noStrike">
                <a:solidFill>
                  <a:srgbClr val="cc7731"/>
                </a:solidFill>
                <a:latin typeface="Arial"/>
                <a:ea typeface="DejaVu Sans"/>
              </a:rPr>
              <a:t>class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Square(side: </a:t>
            </a:r>
            <a:r>
              <a:rPr b="1" lang="pt-BR" sz="1400" spc="15" strike="noStrike">
                <a:solidFill>
                  <a:srgbClr val="a8b6c6"/>
                </a:solidFill>
                <a:latin typeface="Arial"/>
                <a:ea typeface="DejaVu Sans"/>
              </a:rPr>
              <a:t>Double) </a:t>
            </a:r>
            <a:r>
              <a:rPr b="1" lang="pt-BR" sz="1400" spc="-60" strike="noStrike">
                <a:solidFill>
                  <a:srgbClr val="a8b6c6"/>
                </a:solidFill>
                <a:latin typeface="Arial"/>
                <a:ea typeface="DejaVu Sans"/>
              </a:rPr>
              <a:t>: </a:t>
            </a:r>
            <a:r>
              <a:rPr b="1" lang="pt-BR" sz="1400" spc="1" strike="noStrike">
                <a:solidFill>
                  <a:srgbClr val="a8b6c6"/>
                </a:solidFill>
                <a:latin typeface="Arial"/>
                <a:ea typeface="DejaVu Sans"/>
              </a:rPr>
              <a:t>Rectangle(side</a:t>
            </a:r>
            <a:r>
              <a:rPr b="1" lang="pt-BR" sz="1400" spc="1" strike="noStrike">
                <a:solidFill>
                  <a:srgbClr val="cc7731"/>
                </a:solidFill>
                <a:latin typeface="Arial"/>
                <a:ea typeface="DejaVu Sans"/>
              </a:rPr>
              <a:t>,</a:t>
            </a:r>
            <a:r>
              <a:rPr b="1" lang="pt-BR" sz="1400" spc="-69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side)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562480" y="2264400"/>
            <a:ext cx="40125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-75" strike="noStrike">
                <a:solidFill>
                  <a:srgbClr val="000000"/>
                </a:solidFill>
                <a:latin typeface="Arial"/>
                <a:ea typeface="DejaVu Sans"/>
              </a:rPr>
              <a:t>Classes</a:t>
            </a:r>
            <a:r>
              <a:rPr b="1" lang="pt-BR" sz="3600" spc="-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600" spc="75" strike="noStrike">
                <a:solidFill>
                  <a:srgbClr val="000000"/>
                </a:solidFill>
                <a:latin typeface="Arial"/>
                <a:ea typeface="DejaVu Sans"/>
              </a:rPr>
              <a:t>Abstratas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"/>
          <p:cNvSpPr/>
          <p:nvPr/>
        </p:nvSpPr>
        <p:spPr>
          <a:xfrm>
            <a:off x="384840" y="504000"/>
            <a:ext cx="8254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Declarando </a:t>
            </a:r>
            <a:r>
              <a:rPr b="1" lang="pt-BR" sz="2800" spc="160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2800" spc="-21" strike="noStrike">
                <a:solidFill>
                  <a:srgbClr val="ffffff"/>
                </a:solidFill>
                <a:latin typeface="Arial"/>
                <a:ea typeface="DejaVu Sans"/>
              </a:rPr>
              <a:t>classe</a:t>
            </a:r>
            <a:r>
              <a:rPr b="1" lang="pt-BR" sz="2800" spc="-4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20" strike="noStrike">
                <a:solidFill>
                  <a:srgbClr val="ffffff"/>
                </a:solidFill>
                <a:latin typeface="Arial"/>
                <a:ea typeface="DejaVu Sans"/>
              </a:rPr>
              <a:t>abstrata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397440" y="1238040"/>
            <a:ext cx="2584440" cy="272880"/>
          </a:xfrm>
          <a:custGeom>
            <a:avLst/>
            <a:gdLst/>
            <a:ahLst/>
            <a:rect l="l" t="t" r="r" b="b"/>
            <a:pathLst>
              <a:path w="2585720" h="274319">
                <a:moveTo>
                  <a:pt x="0" y="0"/>
                </a:moveTo>
                <a:lnTo>
                  <a:pt x="2585137" y="0"/>
                </a:lnTo>
                <a:lnTo>
                  <a:pt x="2585137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4"/>
          <p:cNvSpPr/>
          <p:nvPr/>
        </p:nvSpPr>
        <p:spPr>
          <a:xfrm>
            <a:off x="397440" y="1552680"/>
            <a:ext cx="4270680" cy="272880"/>
          </a:xfrm>
          <a:custGeom>
            <a:avLst/>
            <a:gdLst/>
            <a:ahLst/>
            <a:rect l="l" t="t" r="r" b="b"/>
            <a:pathLst>
              <a:path w="4272280" h="274319">
                <a:moveTo>
                  <a:pt x="0" y="0"/>
                </a:moveTo>
                <a:lnTo>
                  <a:pt x="4272173" y="0"/>
                </a:lnTo>
                <a:lnTo>
                  <a:pt x="4272173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5"/>
          <p:cNvSpPr/>
          <p:nvPr/>
        </p:nvSpPr>
        <p:spPr>
          <a:xfrm>
            <a:off x="397440" y="2181240"/>
            <a:ext cx="1928160" cy="272880"/>
          </a:xfrm>
          <a:custGeom>
            <a:avLst/>
            <a:gdLst/>
            <a:ahLst/>
            <a:rect l="l" t="t" r="r" b="b"/>
            <a:pathLst>
              <a:path w="1929764" h="274319">
                <a:moveTo>
                  <a:pt x="0" y="0"/>
                </a:moveTo>
                <a:lnTo>
                  <a:pt x="1929704" y="0"/>
                </a:lnTo>
                <a:lnTo>
                  <a:pt x="1929704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"/>
          <p:cNvSpPr/>
          <p:nvPr/>
        </p:nvSpPr>
        <p:spPr>
          <a:xfrm>
            <a:off x="397440" y="2495520"/>
            <a:ext cx="5782680" cy="272880"/>
          </a:xfrm>
          <a:custGeom>
            <a:avLst/>
            <a:gdLst/>
            <a:ahLst/>
            <a:rect l="l" t="t" r="r" b="b"/>
            <a:pathLst>
              <a:path w="5784215" h="274319">
                <a:moveTo>
                  <a:pt x="0" y="0"/>
                </a:moveTo>
                <a:lnTo>
                  <a:pt x="5783635" y="0"/>
                </a:lnTo>
                <a:lnTo>
                  <a:pt x="5783635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7"/>
          <p:cNvSpPr/>
          <p:nvPr/>
        </p:nvSpPr>
        <p:spPr>
          <a:xfrm>
            <a:off x="397440" y="2809800"/>
            <a:ext cx="267120" cy="272880"/>
          </a:xfrm>
          <a:custGeom>
            <a:avLst/>
            <a:gdLst/>
            <a:ahLst/>
            <a:rect l="l" t="t" r="r" b="b"/>
            <a:pathLst>
              <a:path w="268605" h="274319">
                <a:moveTo>
                  <a:pt x="0" y="0"/>
                </a:moveTo>
                <a:lnTo>
                  <a:pt x="268225" y="0"/>
                </a:lnTo>
                <a:lnTo>
                  <a:pt x="268225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8"/>
          <p:cNvSpPr/>
          <p:nvPr/>
        </p:nvSpPr>
        <p:spPr>
          <a:xfrm>
            <a:off x="397440" y="3124080"/>
            <a:ext cx="88560" cy="272880"/>
          </a:xfrm>
          <a:custGeom>
            <a:avLst/>
            <a:gdLst/>
            <a:ahLst/>
            <a:rect l="l" t="t" r="r" b="b"/>
            <a:pathLst>
              <a:path w="90170" h="274320">
                <a:moveTo>
                  <a:pt x="0" y="0"/>
                </a:moveTo>
                <a:lnTo>
                  <a:pt x="90077" y="0"/>
                </a:lnTo>
                <a:lnTo>
                  <a:pt x="90077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9"/>
          <p:cNvSpPr/>
          <p:nvPr/>
        </p:nvSpPr>
        <p:spPr>
          <a:xfrm>
            <a:off x="384840" y="1176480"/>
            <a:ext cx="5808240" cy="22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/>
          <a:p>
            <a:pPr marL="12600">
              <a:lnSpc>
                <a:spcPct val="100000"/>
              </a:lnSpc>
              <a:spcBef>
                <a:spcPts val="414"/>
              </a:spcBef>
            </a:pPr>
            <a:r>
              <a:rPr b="1" lang="pt-BR" sz="1800" spc="49" strike="noStrike">
                <a:solidFill>
                  <a:srgbClr val="cc7731"/>
                </a:solidFill>
                <a:latin typeface="Arial"/>
                <a:ea typeface="DejaVu Sans"/>
              </a:rPr>
              <a:t>abstract </a:t>
            </a:r>
            <a:r>
              <a:rPr b="1" lang="pt-BR" sz="1800" spc="-24" strike="noStrike">
                <a:solidFill>
                  <a:srgbClr val="cc7731"/>
                </a:solidFill>
                <a:latin typeface="Arial"/>
                <a:ea typeface="DejaVu Sans"/>
              </a:rPr>
              <a:t>class </a:t>
            </a:r>
            <a:r>
              <a:rPr b="1" lang="pt-BR" sz="1800" spc="43" strike="noStrike">
                <a:solidFill>
                  <a:srgbClr val="a8b6c6"/>
                </a:solidFill>
                <a:latin typeface="Arial"/>
                <a:ea typeface="DejaVu Sans"/>
              </a:rPr>
              <a:t>Animal</a:t>
            </a:r>
            <a:r>
              <a:rPr b="1" lang="pt-BR" sz="1800" spc="-126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315"/>
              </a:spcBef>
            </a:pPr>
            <a:r>
              <a:rPr b="1" lang="pt-BR" sz="1800" spc="49" strike="noStrike">
                <a:solidFill>
                  <a:srgbClr val="cc7731"/>
                </a:solidFill>
                <a:latin typeface="Arial"/>
                <a:ea typeface="DejaVu Sans"/>
              </a:rPr>
              <a:t>protected abstract </a:t>
            </a:r>
            <a:r>
              <a:rPr b="1" lang="pt-BR" sz="1800" spc="35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1" lang="pt-BR" sz="1800" spc="-1" strike="noStrike">
                <a:solidFill>
                  <a:srgbClr val="9775aa"/>
                </a:solidFill>
                <a:latin typeface="Arial"/>
                <a:ea typeface="DejaVu Sans"/>
              </a:rPr>
              <a:t>sound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:</a:t>
            </a:r>
            <a:r>
              <a:rPr b="1" lang="pt-BR" sz="1800" spc="-265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4" strike="noStrike">
                <a:solidFill>
                  <a:srgbClr val="a8b6c6"/>
                </a:solidFill>
                <a:latin typeface="Arial"/>
                <a:ea typeface="DejaVu Sans"/>
              </a:rPr>
              <a:t>String</a:t>
            </a: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31"/>
              </a:spcBef>
            </a:pPr>
            <a:endParaRPr b="0" lang="pt-BR" sz="1800" spc="-1" strike="noStrike">
              <a:latin typeface="Arial"/>
            </a:endParaRPr>
          </a:p>
          <a:p>
            <a:pPr marL="190440">
              <a:lnSpc>
                <a:spcPct val="100000"/>
              </a:lnSpc>
            </a:pPr>
            <a:r>
              <a:rPr b="1" lang="pt-BR" sz="1800" spc="69" strike="noStrike">
                <a:solidFill>
                  <a:srgbClr val="cc7731"/>
                </a:solidFill>
                <a:latin typeface="Arial"/>
                <a:ea typeface="DejaVu Sans"/>
              </a:rPr>
              <a:t>fun </a:t>
            </a:r>
            <a:r>
              <a:rPr b="1" lang="pt-BR" sz="1800" spc="-1" strike="noStrike">
                <a:solidFill>
                  <a:srgbClr val="ffc66d"/>
                </a:solidFill>
                <a:latin typeface="Arial"/>
                <a:ea typeface="DejaVu Sans"/>
              </a:rPr>
              <a:t>doSound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()</a:t>
            </a:r>
            <a:r>
              <a:rPr b="1" lang="pt-BR" sz="1800" spc="-148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428040">
              <a:lnSpc>
                <a:spcPct val="100000"/>
              </a:lnSpc>
              <a:spcBef>
                <a:spcPts val="315"/>
              </a:spcBef>
            </a:pPr>
            <a:r>
              <a:rPr b="1" i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(</a:t>
            </a:r>
            <a:r>
              <a:rPr b="1" lang="pt-BR" sz="1800" spc="-1" strike="noStrike">
                <a:solidFill>
                  <a:srgbClr val="698759"/>
                </a:solidFill>
                <a:latin typeface="Arial"/>
                <a:ea typeface="DejaVu Sans"/>
              </a:rPr>
              <a:t>"</a:t>
            </a:r>
            <a:r>
              <a:rPr b="1" lang="pt-BR" sz="1800" spc="-1" strike="noStrike">
                <a:solidFill>
                  <a:srgbClr val="cc7731"/>
                </a:solidFill>
                <a:latin typeface="Arial"/>
                <a:ea typeface="DejaVu Sans"/>
              </a:rPr>
              <a:t>${</a:t>
            </a:r>
            <a:r>
              <a:rPr b="1" i="1" lang="pt-BR" sz="1800" spc="-1" strike="noStrike">
                <a:solidFill>
                  <a:srgbClr val="9775aa"/>
                </a:solidFill>
                <a:latin typeface="Arial"/>
                <a:ea typeface="DejaVu Sans"/>
              </a:rPr>
              <a:t>javaClass</a:t>
            </a: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.</a:t>
            </a:r>
            <a:r>
              <a:rPr b="1" i="1" lang="pt-BR" sz="1800" spc="-1" strike="noStrike">
                <a:solidFill>
                  <a:srgbClr val="9775aa"/>
                </a:solidFill>
                <a:latin typeface="Arial"/>
                <a:ea typeface="DejaVu Sans"/>
              </a:rPr>
              <a:t>simpleName</a:t>
            </a:r>
            <a:r>
              <a:rPr b="1" lang="pt-BR" sz="1800" spc="-1" strike="noStrike">
                <a:solidFill>
                  <a:srgbClr val="cc7731"/>
                </a:solidFill>
                <a:latin typeface="Arial"/>
                <a:ea typeface="DejaVu Sans"/>
              </a:rPr>
              <a:t>} </a:t>
            </a:r>
            <a:r>
              <a:rPr b="1" lang="pt-BR" sz="1800" spc="-21" strike="noStrike">
                <a:solidFill>
                  <a:srgbClr val="698759"/>
                </a:solidFill>
                <a:latin typeface="Arial"/>
                <a:ea typeface="DejaVu Sans"/>
              </a:rPr>
              <a:t>says</a:t>
            </a:r>
            <a:r>
              <a:rPr b="1" lang="pt-BR" sz="1800" spc="-55" strike="noStrike">
                <a:solidFill>
                  <a:srgbClr val="698759"/>
                </a:solidFill>
                <a:latin typeface="Arial"/>
                <a:ea typeface="DejaVu Sans"/>
              </a:rPr>
              <a:t> </a:t>
            </a:r>
            <a:r>
              <a:rPr b="1" lang="pt-BR" sz="1800" spc="4" strike="noStrike">
                <a:solidFill>
                  <a:srgbClr val="cc7731"/>
                </a:solidFill>
                <a:latin typeface="Arial"/>
                <a:ea typeface="DejaVu Sans"/>
              </a:rPr>
              <a:t>$</a:t>
            </a:r>
            <a:r>
              <a:rPr b="1" lang="pt-BR" sz="1800" spc="4" strike="noStrike">
                <a:solidFill>
                  <a:srgbClr val="9775aa"/>
                </a:solidFill>
                <a:latin typeface="Arial"/>
                <a:ea typeface="DejaVu Sans"/>
              </a:rPr>
              <a:t>sound</a:t>
            </a:r>
            <a:r>
              <a:rPr b="1" lang="pt-BR" sz="1800" spc="4" strike="noStrike">
                <a:solidFill>
                  <a:srgbClr val="698759"/>
                </a:solidFill>
                <a:latin typeface="Arial"/>
                <a:ea typeface="DejaVu Sans"/>
              </a:rPr>
              <a:t>."</a:t>
            </a:r>
            <a:r>
              <a:rPr b="1" lang="pt-BR" sz="1800" spc="4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marL="189720">
              <a:lnSpc>
                <a:spcPct val="100000"/>
              </a:lnSpc>
              <a:spcBef>
                <a:spcPts val="315"/>
              </a:spcBef>
            </a:pP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1" lang="pt-BR" sz="18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2"/>
          <p:cNvSpPr/>
          <p:nvPr/>
        </p:nvSpPr>
        <p:spPr>
          <a:xfrm>
            <a:off x="384840" y="504000"/>
            <a:ext cx="7174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0" strike="noStrike">
                <a:solidFill>
                  <a:srgbClr val="ffffff"/>
                </a:solidFill>
                <a:latin typeface="Arial"/>
                <a:ea typeface="DejaVu Sans"/>
              </a:rPr>
              <a:t>Declarando</a:t>
            </a:r>
            <a:r>
              <a:rPr b="1" lang="pt-BR" sz="2800" spc="-1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35" strike="noStrike">
                <a:solidFill>
                  <a:srgbClr val="ffffff"/>
                </a:solidFill>
                <a:latin typeface="Arial"/>
                <a:ea typeface="DejaVu Sans"/>
              </a:rPr>
              <a:t>extensões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397440" y="1238040"/>
            <a:ext cx="1565640" cy="181440"/>
          </a:xfrm>
          <a:custGeom>
            <a:avLst/>
            <a:gdLst/>
            <a:ahLst/>
            <a:rect l="l" t="t" r="r" b="b"/>
            <a:pathLst>
              <a:path w="1567180" h="182880">
                <a:moveTo>
                  <a:pt x="0" y="0"/>
                </a:moveTo>
                <a:lnTo>
                  <a:pt x="1566859" y="0"/>
                </a:lnTo>
                <a:lnTo>
                  <a:pt x="1566859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4"/>
          <p:cNvSpPr/>
          <p:nvPr/>
        </p:nvSpPr>
        <p:spPr>
          <a:xfrm>
            <a:off x="397440" y="1447920"/>
            <a:ext cx="2061720" cy="181440"/>
          </a:xfrm>
          <a:custGeom>
            <a:avLst/>
            <a:gdLst/>
            <a:ahLst/>
            <a:rect l="l" t="t" r="r" b="b"/>
            <a:pathLst>
              <a:path w="2063114" h="182880">
                <a:moveTo>
                  <a:pt x="0" y="0"/>
                </a:moveTo>
                <a:lnTo>
                  <a:pt x="2062977" y="0"/>
                </a:lnTo>
                <a:lnTo>
                  <a:pt x="2062977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5"/>
          <p:cNvSpPr/>
          <p:nvPr/>
        </p:nvSpPr>
        <p:spPr>
          <a:xfrm>
            <a:off x="397440" y="1866960"/>
            <a:ext cx="991080" cy="181440"/>
          </a:xfrm>
          <a:custGeom>
            <a:avLst/>
            <a:gdLst/>
            <a:ahLst/>
            <a:rect l="l" t="t" r="r" b="b"/>
            <a:pathLst>
              <a:path w="992505" h="182880">
                <a:moveTo>
                  <a:pt x="0" y="0"/>
                </a:moveTo>
                <a:lnTo>
                  <a:pt x="992083" y="0"/>
                </a:lnTo>
                <a:lnTo>
                  <a:pt x="99208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6"/>
          <p:cNvSpPr/>
          <p:nvPr/>
        </p:nvSpPr>
        <p:spPr>
          <a:xfrm>
            <a:off x="397440" y="2076480"/>
            <a:ext cx="4514760" cy="181440"/>
          </a:xfrm>
          <a:custGeom>
            <a:avLst/>
            <a:gdLst/>
            <a:ahLst/>
            <a:rect l="l" t="t" r="r" b="b"/>
            <a:pathLst>
              <a:path w="4516120" h="182880">
                <a:moveTo>
                  <a:pt x="0" y="0"/>
                </a:moveTo>
                <a:lnTo>
                  <a:pt x="4515507" y="0"/>
                </a:lnTo>
                <a:lnTo>
                  <a:pt x="4515507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7"/>
          <p:cNvSpPr/>
          <p:nvPr/>
        </p:nvSpPr>
        <p:spPr>
          <a:xfrm>
            <a:off x="397440" y="2286000"/>
            <a:ext cx="177480" cy="181440"/>
          </a:xfrm>
          <a:custGeom>
            <a:avLst/>
            <a:gdLst/>
            <a:ahLst/>
            <a:rect l="l" t="t" r="r" b="b"/>
            <a:pathLst>
              <a:path w="179070" h="182880">
                <a:moveTo>
                  <a:pt x="0" y="0"/>
                </a:moveTo>
                <a:lnTo>
                  <a:pt x="178816" y="0"/>
                </a:lnTo>
                <a:lnTo>
                  <a:pt x="178816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8"/>
          <p:cNvSpPr/>
          <p:nvPr/>
        </p:nvSpPr>
        <p:spPr>
          <a:xfrm>
            <a:off x="427320" y="2495520"/>
            <a:ext cx="360" cy="181440"/>
          </a:xfrm>
          <a:custGeom>
            <a:avLst/>
            <a:gdLst/>
            <a:ah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noFill/>
          <a:ln w="601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9"/>
          <p:cNvSpPr/>
          <p:nvPr/>
        </p:nvSpPr>
        <p:spPr>
          <a:xfrm>
            <a:off x="397440" y="2914560"/>
            <a:ext cx="1527480" cy="181440"/>
          </a:xfrm>
          <a:custGeom>
            <a:avLst/>
            <a:gdLst/>
            <a:ahLst/>
            <a:rect l="l" t="t" r="r" b="b"/>
            <a:pathLst>
              <a:path w="1529080" h="182880">
                <a:moveTo>
                  <a:pt x="0" y="0"/>
                </a:moveTo>
                <a:lnTo>
                  <a:pt x="1528911" y="0"/>
                </a:lnTo>
                <a:lnTo>
                  <a:pt x="152891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0"/>
          <p:cNvSpPr/>
          <p:nvPr/>
        </p:nvSpPr>
        <p:spPr>
          <a:xfrm>
            <a:off x="397440" y="3124080"/>
            <a:ext cx="2256120" cy="181440"/>
          </a:xfrm>
          <a:custGeom>
            <a:avLst/>
            <a:gdLst/>
            <a:ahLst/>
            <a:rect l="l" t="t" r="r" b="b"/>
            <a:pathLst>
              <a:path w="2257425" h="182879">
                <a:moveTo>
                  <a:pt x="0" y="0"/>
                </a:moveTo>
                <a:lnTo>
                  <a:pt x="2257125" y="0"/>
                </a:lnTo>
                <a:lnTo>
                  <a:pt x="2257125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1"/>
          <p:cNvSpPr/>
          <p:nvPr/>
        </p:nvSpPr>
        <p:spPr>
          <a:xfrm>
            <a:off x="397440" y="3543120"/>
            <a:ext cx="884880" cy="181440"/>
          </a:xfrm>
          <a:custGeom>
            <a:avLst/>
            <a:gdLst/>
            <a:ahLst/>
            <a:rect l="l" t="t" r="r" b="b"/>
            <a:pathLst>
              <a:path w="886460" h="182879">
                <a:moveTo>
                  <a:pt x="0" y="0"/>
                </a:moveTo>
                <a:lnTo>
                  <a:pt x="886413" y="0"/>
                </a:lnTo>
                <a:lnTo>
                  <a:pt x="88641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12"/>
          <p:cNvSpPr/>
          <p:nvPr/>
        </p:nvSpPr>
        <p:spPr>
          <a:xfrm>
            <a:off x="397440" y="3752640"/>
            <a:ext cx="4263120" cy="181440"/>
          </a:xfrm>
          <a:custGeom>
            <a:avLst/>
            <a:gdLst/>
            <a:ahLst/>
            <a:rect l="l" t="t" r="r" b="b"/>
            <a:pathLst>
              <a:path w="4264660" h="182879">
                <a:moveTo>
                  <a:pt x="0" y="0"/>
                </a:moveTo>
                <a:lnTo>
                  <a:pt x="4264515" y="0"/>
                </a:lnTo>
                <a:lnTo>
                  <a:pt x="4264515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13"/>
          <p:cNvSpPr/>
          <p:nvPr/>
        </p:nvSpPr>
        <p:spPr>
          <a:xfrm>
            <a:off x="397440" y="3962520"/>
            <a:ext cx="177480" cy="181440"/>
          </a:xfrm>
          <a:custGeom>
            <a:avLst/>
            <a:gdLst/>
            <a:ahLst/>
            <a:rect l="l" t="t" r="r" b="b"/>
            <a:pathLst>
              <a:path w="179070" h="182879">
                <a:moveTo>
                  <a:pt x="0" y="0"/>
                </a:moveTo>
                <a:lnTo>
                  <a:pt x="178816" y="0"/>
                </a:lnTo>
                <a:lnTo>
                  <a:pt x="178816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4"/>
          <p:cNvSpPr/>
          <p:nvPr/>
        </p:nvSpPr>
        <p:spPr>
          <a:xfrm>
            <a:off x="427320" y="4172040"/>
            <a:ext cx="360" cy="181440"/>
          </a:xfrm>
          <a:custGeom>
            <a:avLst/>
            <a:gdLst/>
            <a:ahLst/>
            <a:rect l="l" t="t" r="r" b="b"/>
            <a:pathLst>
              <a:path w="0"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noFill/>
          <a:ln w="6012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5"/>
          <p:cNvSpPr/>
          <p:nvPr/>
        </p:nvSpPr>
        <p:spPr>
          <a:xfrm rot="21574800">
            <a:off x="396360" y="1162800"/>
            <a:ext cx="8110440" cy="31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31400" indent="-118080">
              <a:lnSpc>
                <a:spcPct val="114000"/>
              </a:lnSpc>
              <a:spcBef>
                <a:spcPts val="99"/>
              </a:spcBef>
            </a:pPr>
            <a:r>
              <a:rPr b="1" lang="pt-BR" sz="1200" spc="-15" strike="noStrike">
                <a:solidFill>
                  <a:srgbClr val="cc7731"/>
                </a:solidFill>
                <a:latin typeface="Arial"/>
                <a:ea typeface="DejaVu Sans"/>
              </a:rPr>
              <a:t>class </a:t>
            </a:r>
            <a:r>
              <a:rPr b="1" lang="pt-BR" sz="1200" spc="-4" strike="noStrike">
                <a:solidFill>
                  <a:srgbClr val="a8b6c6"/>
                </a:solidFill>
                <a:latin typeface="Arial"/>
                <a:ea typeface="DejaVu Sans"/>
              </a:rPr>
              <a:t>Dog </a:t>
            </a:r>
            <a:r>
              <a:rPr b="1" lang="pt-BR" sz="1200" spc="-49" strike="noStrike">
                <a:solidFill>
                  <a:srgbClr val="a8b6c6"/>
                </a:solidFill>
                <a:latin typeface="Arial"/>
                <a:ea typeface="DejaVu Sans"/>
              </a:rPr>
              <a:t>: </a:t>
            </a:r>
            <a:r>
              <a:rPr b="1" lang="pt-BR" sz="1200" spc="15" strike="noStrike">
                <a:solidFill>
                  <a:srgbClr val="a8b6c6"/>
                </a:solidFill>
                <a:latin typeface="Arial"/>
                <a:ea typeface="DejaVu Sans"/>
              </a:rPr>
              <a:t>Animal() 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{  </a:t>
            </a: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14000"/>
              </a:lnSpc>
              <a:spcBef>
                <a:spcPts val="99"/>
              </a:spcBef>
            </a:pP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	</a:t>
            </a:r>
            <a:r>
              <a:rPr b="1" lang="pt-BR" sz="1200" spc="24" strike="noStrike">
                <a:solidFill>
                  <a:srgbClr val="cc7731"/>
                </a:solidFill>
                <a:latin typeface="Arial"/>
                <a:ea typeface="DejaVu Sans"/>
              </a:rPr>
              <a:t>override </a:t>
            </a:r>
            <a:r>
              <a:rPr b="1" lang="pt-BR" sz="1200" spc="21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1" lang="pt-BR" sz="1200" spc="1" strike="noStrike">
                <a:solidFill>
                  <a:srgbClr val="9775aa"/>
                </a:solidFill>
                <a:latin typeface="Arial"/>
                <a:ea typeface="DejaVu Sans"/>
              </a:rPr>
              <a:t>sound </a:t>
            </a:r>
            <a:r>
              <a:rPr b="1" lang="pt-BR" sz="1200" spc="-9" strike="noStrike">
                <a:solidFill>
                  <a:srgbClr val="a8b6c6"/>
                </a:solidFill>
                <a:latin typeface="Arial"/>
                <a:ea typeface="DejaVu Sans"/>
              </a:rPr>
              <a:t>=</a:t>
            </a:r>
            <a:r>
              <a:rPr b="1" lang="pt-BR" sz="1200" spc="-211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200" spc="-1" strike="noStrike">
                <a:solidFill>
                  <a:srgbClr val="698759"/>
                </a:solidFill>
                <a:latin typeface="Arial"/>
                <a:ea typeface="DejaVu Sans"/>
              </a:rPr>
              <a:t>"AU"</a:t>
            </a: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  <a:spcBef>
                <a:spcPts val="14"/>
              </a:spcBef>
            </a:pP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  <a:spcBef>
                <a:spcPts val="6"/>
              </a:spcBef>
            </a:pPr>
            <a:r>
              <a:rPr b="1" lang="pt-BR" sz="1200" spc="43" strike="noStrike">
                <a:solidFill>
                  <a:srgbClr val="cc7731"/>
                </a:solidFill>
                <a:latin typeface="Arial"/>
                <a:ea typeface="DejaVu Sans"/>
              </a:rPr>
              <a:t>	</a:t>
            </a:r>
            <a:r>
              <a:rPr b="1" lang="pt-BR" sz="1200" spc="43" strike="noStrike">
                <a:solidFill>
                  <a:srgbClr val="cc7731"/>
                </a:solidFill>
                <a:latin typeface="Arial"/>
                <a:ea typeface="DejaVu Sans"/>
              </a:rPr>
              <a:t>fun </a:t>
            </a:r>
            <a:r>
              <a:rPr b="1" lang="pt-BR" sz="1200" spc="21" strike="noStrike">
                <a:solidFill>
                  <a:srgbClr val="ffc66d"/>
                </a:solidFill>
                <a:latin typeface="Arial"/>
                <a:ea typeface="DejaVu Sans"/>
              </a:rPr>
              <a:t>howl</a:t>
            </a:r>
            <a:r>
              <a:rPr b="1" lang="pt-BR" sz="1200" spc="21" strike="noStrike">
                <a:solidFill>
                  <a:srgbClr val="a8b6c6"/>
                </a:solidFill>
                <a:latin typeface="Arial"/>
                <a:ea typeface="DejaVu Sans"/>
              </a:rPr>
              <a:t>()</a:t>
            </a:r>
            <a:r>
              <a:rPr b="1" lang="pt-BR" sz="1200" spc="-100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200" spc="-1" strike="noStrike">
              <a:latin typeface="Arial"/>
            </a:endParaRPr>
          </a:p>
          <a:p>
            <a:pPr marL="289440" indent="-118080">
              <a:lnSpc>
                <a:spcPct val="100000"/>
              </a:lnSpc>
              <a:spcBef>
                <a:spcPts val="210"/>
              </a:spcBef>
            </a:pPr>
            <a:r>
              <a:rPr b="1" i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	</a:t>
            </a:r>
            <a:r>
              <a:rPr b="1" i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(</a:t>
            </a:r>
            <a:r>
              <a:rPr b="1" lang="pt-BR" sz="1200" spc="-1" strike="noStrike">
                <a:solidFill>
                  <a:srgbClr val="698759"/>
                </a:solidFill>
                <a:latin typeface="Arial"/>
                <a:ea typeface="DejaVu Sans"/>
              </a:rPr>
              <a:t>"</a:t>
            </a:r>
            <a:r>
              <a:rPr b="1" lang="pt-BR" sz="1200" spc="-1" strike="noStrike">
                <a:solidFill>
                  <a:srgbClr val="cc7731"/>
                </a:solidFill>
                <a:latin typeface="Arial"/>
                <a:ea typeface="DejaVu Sans"/>
              </a:rPr>
              <a:t>${</a:t>
            </a:r>
            <a:r>
              <a:rPr b="1" i="1" lang="pt-BR" sz="1200" spc="-1" strike="noStrike">
                <a:solidFill>
                  <a:srgbClr val="9775aa"/>
                </a:solidFill>
                <a:latin typeface="Arial"/>
                <a:ea typeface="DejaVu Sans"/>
              </a:rPr>
              <a:t>javaClass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.</a:t>
            </a:r>
            <a:r>
              <a:rPr b="1" i="1" lang="pt-BR" sz="1200" spc="-1" strike="noStrike">
                <a:solidFill>
                  <a:srgbClr val="9775aa"/>
                </a:solidFill>
                <a:latin typeface="Arial"/>
                <a:ea typeface="DejaVu Sans"/>
              </a:rPr>
              <a:t>simpleName</a:t>
            </a:r>
            <a:r>
              <a:rPr b="1" lang="pt-BR" sz="1200" spc="-1" strike="noStrike">
                <a:solidFill>
                  <a:srgbClr val="cc7731"/>
                </a:solidFill>
                <a:latin typeface="Arial"/>
                <a:ea typeface="DejaVu Sans"/>
              </a:rPr>
              <a:t>} </a:t>
            </a:r>
            <a:r>
              <a:rPr b="1" lang="pt-BR" sz="1200" spc="-15" strike="noStrike">
                <a:solidFill>
                  <a:srgbClr val="698759"/>
                </a:solidFill>
                <a:latin typeface="Arial"/>
                <a:ea typeface="DejaVu Sans"/>
              </a:rPr>
              <a:t>says</a:t>
            </a:r>
            <a:r>
              <a:rPr b="1" lang="pt-BR" sz="1200" spc="-41" strike="noStrike">
                <a:solidFill>
                  <a:srgbClr val="698759"/>
                </a:solidFill>
                <a:latin typeface="Arial"/>
                <a:ea typeface="DejaVu Sans"/>
              </a:rPr>
              <a:t> </a:t>
            </a:r>
            <a:r>
              <a:rPr b="1" lang="pt-BR" sz="1200" spc="15" strike="noStrike">
                <a:solidFill>
                  <a:srgbClr val="698759"/>
                </a:solidFill>
                <a:latin typeface="Arial"/>
                <a:ea typeface="DejaVu Sans"/>
              </a:rPr>
              <a:t>AUUUUUUUUUU"</a:t>
            </a:r>
            <a:r>
              <a:rPr b="1" lang="pt-BR" sz="1200" spc="15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  <a:p>
            <a:pPr marL="130680" indent="-118080">
              <a:lnSpc>
                <a:spcPct val="100000"/>
              </a:lnSpc>
              <a:spcBef>
                <a:spcPts val="210"/>
              </a:spcBef>
            </a:pP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	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12600" indent="-118080">
              <a:lnSpc>
                <a:spcPct val="100000"/>
              </a:lnSpc>
              <a:spcBef>
                <a:spcPts val="210"/>
              </a:spcBef>
            </a:pP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12600" indent="-118080">
              <a:lnSpc>
                <a:spcPct val="100000"/>
              </a:lnSpc>
              <a:spcBef>
                <a:spcPts val="20"/>
              </a:spcBef>
            </a:pPr>
            <a:endParaRPr b="0" lang="pt-BR" sz="1200" spc="-1" strike="noStrike">
              <a:latin typeface="Arial"/>
            </a:endParaRPr>
          </a:p>
          <a:p>
            <a:pPr marL="12600" indent="-118080">
              <a:lnSpc>
                <a:spcPct val="100000"/>
              </a:lnSpc>
            </a:pPr>
            <a:r>
              <a:rPr b="1" lang="pt-BR" sz="1200" spc="-15" strike="noStrike">
                <a:solidFill>
                  <a:srgbClr val="cc7731"/>
                </a:solidFill>
                <a:latin typeface="Arial"/>
                <a:ea typeface="DejaVu Sans"/>
              </a:rPr>
              <a:t>class </a:t>
            </a:r>
            <a:r>
              <a:rPr b="1" lang="pt-BR" sz="1200" spc="9" strike="noStrike">
                <a:solidFill>
                  <a:srgbClr val="a8b6c6"/>
                </a:solidFill>
                <a:latin typeface="Arial"/>
                <a:ea typeface="DejaVu Sans"/>
              </a:rPr>
              <a:t>Cat </a:t>
            </a:r>
            <a:r>
              <a:rPr b="1" lang="pt-BR" sz="1200" spc="-49" strike="noStrike">
                <a:solidFill>
                  <a:srgbClr val="a8b6c6"/>
                </a:solidFill>
                <a:latin typeface="Arial"/>
                <a:ea typeface="DejaVu Sans"/>
              </a:rPr>
              <a:t>: </a:t>
            </a:r>
            <a:r>
              <a:rPr b="1" lang="pt-BR" sz="1200" spc="15" strike="noStrike">
                <a:solidFill>
                  <a:srgbClr val="a8b6c6"/>
                </a:solidFill>
                <a:latin typeface="Arial"/>
                <a:ea typeface="DejaVu Sans"/>
              </a:rPr>
              <a:t>Animal()</a:t>
            </a:r>
            <a:r>
              <a:rPr b="1" lang="pt-BR" sz="1200" spc="-29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  <a:spcBef>
                <a:spcPts val="210"/>
              </a:spcBef>
            </a:pPr>
            <a:r>
              <a:rPr b="1" lang="pt-BR" sz="1200" spc="24" strike="noStrike">
                <a:solidFill>
                  <a:srgbClr val="cc7731"/>
                </a:solidFill>
                <a:latin typeface="Arial"/>
                <a:ea typeface="DejaVu Sans"/>
              </a:rPr>
              <a:t>	</a:t>
            </a:r>
            <a:r>
              <a:rPr b="1" lang="pt-BR" sz="1200" spc="24" strike="noStrike">
                <a:solidFill>
                  <a:srgbClr val="cc7731"/>
                </a:solidFill>
                <a:latin typeface="Arial"/>
                <a:ea typeface="DejaVu Sans"/>
              </a:rPr>
              <a:t>override </a:t>
            </a:r>
            <a:r>
              <a:rPr b="1" lang="pt-BR" sz="1200" spc="21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1" lang="pt-BR" sz="1200" spc="1" strike="noStrike">
                <a:solidFill>
                  <a:srgbClr val="9775aa"/>
                </a:solidFill>
                <a:latin typeface="Arial"/>
                <a:ea typeface="DejaVu Sans"/>
              </a:rPr>
              <a:t>sound </a:t>
            </a:r>
            <a:r>
              <a:rPr b="1" lang="pt-BR" sz="1200" spc="-9" strike="noStrike">
                <a:solidFill>
                  <a:srgbClr val="a8b6c6"/>
                </a:solidFill>
                <a:latin typeface="Arial"/>
                <a:ea typeface="DejaVu Sans"/>
              </a:rPr>
              <a:t>=</a:t>
            </a:r>
            <a:r>
              <a:rPr b="1" lang="pt-BR" sz="1200" spc="-160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200" spc="15" strike="noStrike">
                <a:solidFill>
                  <a:srgbClr val="698759"/>
                </a:solidFill>
                <a:latin typeface="Arial"/>
                <a:ea typeface="DejaVu Sans"/>
              </a:rPr>
              <a:t>"MIAU"</a:t>
            </a: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  <a:spcBef>
                <a:spcPts val="20"/>
              </a:spcBef>
            </a:pP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</a:pPr>
            <a:r>
              <a:rPr b="1" lang="pt-BR" sz="1200" spc="43" strike="noStrike">
                <a:solidFill>
                  <a:srgbClr val="cc7731"/>
                </a:solidFill>
                <a:latin typeface="Arial"/>
                <a:ea typeface="DejaVu Sans"/>
              </a:rPr>
              <a:t>	</a:t>
            </a:r>
            <a:r>
              <a:rPr b="1" lang="pt-BR" sz="1200" spc="43" strike="noStrike">
                <a:solidFill>
                  <a:srgbClr val="cc7731"/>
                </a:solidFill>
                <a:latin typeface="Arial"/>
                <a:ea typeface="DejaVu Sans"/>
              </a:rPr>
              <a:t>fun </a:t>
            </a:r>
            <a:r>
              <a:rPr b="1" lang="pt-BR" sz="1200" spc="21" strike="noStrike">
                <a:solidFill>
                  <a:srgbClr val="ffc66d"/>
                </a:solidFill>
                <a:latin typeface="Arial"/>
                <a:ea typeface="DejaVu Sans"/>
              </a:rPr>
              <a:t>pur</a:t>
            </a:r>
            <a:r>
              <a:rPr b="1" lang="pt-BR" sz="1200" spc="21" strike="noStrike">
                <a:solidFill>
                  <a:srgbClr val="a8b6c6"/>
                </a:solidFill>
                <a:latin typeface="Arial"/>
                <a:ea typeface="DejaVu Sans"/>
              </a:rPr>
              <a:t>()</a:t>
            </a:r>
            <a:r>
              <a:rPr b="1" lang="pt-BR" sz="1200" spc="-100" strike="noStrike">
                <a:solidFill>
                  <a:srgbClr val="a8b6c6"/>
                </a:solidFill>
                <a:latin typeface="Arial"/>
                <a:ea typeface="DejaVu Sans"/>
              </a:rPr>
              <a:t> 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{</a:t>
            </a:r>
            <a:endParaRPr b="0" lang="pt-BR" sz="1200" spc="-1" strike="noStrike">
              <a:latin typeface="Arial"/>
            </a:endParaRPr>
          </a:p>
          <a:p>
            <a:pPr marL="289440" indent="-118080">
              <a:lnSpc>
                <a:spcPct val="100000"/>
              </a:lnSpc>
              <a:spcBef>
                <a:spcPts val="210"/>
              </a:spcBef>
            </a:pPr>
            <a:r>
              <a:rPr b="1" i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(</a:t>
            </a:r>
            <a:r>
              <a:rPr b="1" lang="pt-BR" sz="1200" spc="-1" strike="noStrike">
                <a:solidFill>
                  <a:srgbClr val="698759"/>
                </a:solidFill>
                <a:latin typeface="Arial"/>
                <a:ea typeface="DejaVu Sans"/>
              </a:rPr>
              <a:t>"</a:t>
            </a:r>
            <a:r>
              <a:rPr b="1" lang="pt-BR" sz="1200" spc="-1" strike="noStrike">
                <a:solidFill>
                  <a:srgbClr val="cc7731"/>
                </a:solidFill>
                <a:latin typeface="Arial"/>
                <a:ea typeface="DejaVu Sans"/>
              </a:rPr>
              <a:t>${</a:t>
            </a:r>
            <a:r>
              <a:rPr b="1" i="1" lang="pt-BR" sz="1200" spc="-1" strike="noStrike">
                <a:solidFill>
                  <a:srgbClr val="9775aa"/>
                </a:solidFill>
                <a:latin typeface="Arial"/>
                <a:ea typeface="DejaVu Sans"/>
              </a:rPr>
              <a:t>javaClass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.</a:t>
            </a:r>
            <a:r>
              <a:rPr b="1" i="1" lang="pt-BR" sz="1200" spc="-1" strike="noStrike">
                <a:solidFill>
                  <a:srgbClr val="9775aa"/>
                </a:solidFill>
                <a:latin typeface="Arial"/>
                <a:ea typeface="DejaVu Sans"/>
              </a:rPr>
              <a:t>simpleName</a:t>
            </a:r>
            <a:r>
              <a:rPr b="1" lang="pt-BR" sz="1200" spc="-1" strike="noStrike">
                <a:solidFill>
                  <a:srgbClr val="cc7731"/>
                </a:solidFill>
                <a:latin typeface="Arial"/>
                <a:ea typeface="DejaVu Sans"/>
              </a:rPr>
              <a:t>} </a:t>
            </a:r>
            <a:r>
              <a:rPr b="1" lang="pt-BR" sz="1200" spc="-15" strike="noStrike">
                <a:solidFill>
                  <a:srgbClr val="698759"/>
                </a:solidFill>
                <a:latin typeface="Arial"/>
                <a:ea typeface="DejaVu Sans"/>
              </a:rPr>
              <a:t>says</a:t>
            </a:r>
            <a:r>
              <a:rPr b="1" lang="pt-BR" sz="1200" spc="-29" strike="noStrike">
                <a:solidFill>
                  <a:srgbClr val="698759"/>
                </a:solidFill>
                <a:latin typeface="Arial"/>
                <a:ea typeface="DejaVu Sans"/>
              </a:rPr>
              <a:t> </a:t>
            </a:r>
            <a:r>
              <a:rPr b="1" lang="pt-BR" sz="1200" spc="-60" strike="noStrike">
                <a:solidFill>
                  <a:srgbClr val="698759"/>
                </a:solidFill>
                <a:latin typeface="Arial"/>
                <a:ea typeface="DejaVu Sans"/>
              </a:rPr>
              <a:t>RRRRRRRRRR"</a:t>
            </a:r>
            <a:r>
              <a:rPr b="1" lang="pt-BR" sz="1200" spc="-60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  <a:p>
            <a:pPr marL="130680" indent="-118080">
              <a:lnSpc>
                <a:spcPct val="100000"/>
              </a:lnSpc>
              <a:spcBef>
                <a:spcPts val="210"/>
              </a:spcBef>
            </a:pP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	</a:t>
            </a: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12600" indent="-118080">
              <a:lnSpc>
                <a:spcPct val="100000"/>
              </a:lnSpc>
              <a:spcBef>
                <a:spcPts val="210"/>
              </a:spcBef>
            </a:pPr>
            <a:r>
              <a:rPr b="1" lang="pt-BR" sz="1200" spc="-1" strike="noStrike">
                <a:solidFill>
                  <a:srgbClr val="a8b6c6"/>
                </a:solidFill>
                <a:latin typeface="Arial"/>
                <a:ea typeface="DejaVu San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2579760" y="2264400"/>
            <a:ext cx="39736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94" strike="noStrike">
                <a:solidFill>
                  <a:srgbClr val="000000"/>
                </a:solidFill>
                <a:latin typeface="Arial"/>
                <a:ea typeface="DejaVu Sans"/>
              </a:rPr>
              <a:t>Modificador</a:t>
            </a:r>
            <a:r>
              <a:rPr b="1" lang="pt-BR" sz="3600" spc="-13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600" spc="180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"/>
          <p:cNvSpPr/>
          <p:nvPr/>
        </p:nvSpPr>
        <p:spPr>
          <a:xfrm>
            <a:off x="397440" y="1238040"/>
            <a:ext cx="6942240" cy="212040"/>
          </a:xfrm>
          <a:custGeom>
            <a:avLst/>
            <a:gdLst/>
            <a:ahLst/>
            <a:rect l="l" t="t" r="r" b="b"/>
            <a:pathLst>
              <a:path w="6943725" h="213359">
                <a:moveTo>
                  <a:pt x="0" y="0"/>
                </a:moveTo>
                <a:lnTo>
                  <a:pt x="6943330" y="0"/>
                </a:lnTo>
                <a:lnTo>
                  <a:pt x="694333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"/>
          <p:cNvSpPr/>
          <p:nvPr/>
        </p:nvSpPr>
        <p:spPr>
          <a:xfrm>
            <a:off x="397440" y="1485720"/>
            <a:ext cx="6650640" cy="212040"/>
          </a:xfrm>
          <a:custGeom>
            <a:avLst/>
            <a:gdLst/>
            <a:ahLst/>
            <a:rect l="l" t="t" r="r" b="b"/>
            <a:pathLst>
              <a:path w="6652259" h="213360">
                <a:moveTo>
                  <a:pt x="0" y="0"/>
                </a:moveTo>
                <a:lnTo>
                  <a:pt x="6651961" y="0"/>
                </a:lnTo>
                <a:lnTo>
                  <a:pt x="665196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4"/>
          <p:cNvSpPr/>
          <p:nvPr/>
        </p:nvSpPr>
        <p:spPr>
          <a:xfrm>
            <a:off x="397440" y="1981080"/>
            <a:ext cx="2816640" cy="212040"/>
          </a:xfrm>
          <a:custGeom>
            <a:avLst/>
            <a:gdLst/>
            <a:ahLst/>
            <a:rect l="l" t="t" r="r" b="b"/>
            <a:pathLst>
              <a:path w="2818130" h="213360">
                <a:moveTo>
                  <a:pt x="0" y="0"/>
                </a:moveTo>
                <a:lnTo>
                  <a:pt x="2817784" y="0"/>
                </a:lnTo>
                <a:lnTo>
                  <a:pt x="281778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"/>
          <p:cNvSpPr/>
          <p:nvPr/>
        </p:nvSpPr>
        <p:spPr>
          <a:xfrm>
            <a:off x="397440" y="2228760"/>
            <a:ext cx="2915640" cy="212040"/>
          </a:xfrm>
          <a:custGeom>
            <a:avLst/>
            <a:gdLst/>
            <a:ahLst/>
            <a:rect l="l" t="t" r="r" b="b"/>
            <a:pathLst>
              <a:path w="2917190" h="213360">
                <a:moveTo>
                  <a:pt x="0" y="0"/>
                </a:moveTo>
                <a:lnTo>
                  <a:pt x="2916615" y="0"/>
                </a:lnTo>
                <a:lnTo>
                  <a:pt x="291661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6"/>
          <p:cNvSpPr/>
          <p:nvPr/>
        </p:nvSpPr>
        <p:spPr>
          <a:xfrm>
            <a:off x="397440" y="2476440"/>
            <a:ext cx="2974680" cy="212040"/>
          </a:xfrm>
          <a:custGeom>
            <a:avLst/>
            <a:gdLst/>
            <a:ahLst/>
            <a:rect l="l" t="t" r="r" b="b"/>
            <a:pathLst>
              <a:path w="2976245" h="213360">
                <a:moveTo>
                  <a:pt x="0" y="0"/>
                </a:moveTo>
                <a:lnTo>
                  <a:pt x="2975966" y="0"/>
                </a:lnTo>
                <a:lnTo>
                  <a:pt x="297596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7"/>
          <p:cNvSpPr/>
          <p:nvPr/>
        </p:nvSpPr>
        <p:spPr>
          <a:xfrm>
            <a:off x="397440" y="2971800"/>
            <a:ext cx="6384240" cy="212040"/>
          </a:xfrm>
          <a:custGeom>
            <a:avLst/>
            <a:gdLst/>
            <a:ahLst/>
            <a:rect l="l" t="t" r="r" b="b"/>
            <a:pathLst>
              <a:path w="6385559" h="213360">
                <a:moveTo>
                  <a:pt x="0" y="0"/>
                </a:moveTo>
                <a:lnTo>
                  <a:pt x="6385156" y="0"/>
                </a:lnTo>
                <a:lnTo>
                  <a:pt x="638515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8"/>
          <p:cNvSpPr/>
          <p:nvPr/>
        </p:nvSpPr>
        <p:spPr>
          <a:xfrm>
            <a:off x="397440" y="3467160"/>
            <a:ext cx="3287880" cy="212040"/>
          </a:xfrm>
          <a:custGeom>
            <a:avLst/>
            <a:gdLst/>
            <a:ahLst/>
            <a:rect l="l" t="t" r="r" b="b"/>
            <a:pathLst>
              <a:path w="3289300" h="213360">
                <a:moveTo>
                  <a:pt x="0" y="0"/>
                </a:moveTo>
                <a:lnTo>
                  <a:pt x="3288928" y="0"/>
                </a:lnTo>
                <a:lnTo>
                  <a:pt x="328892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9"/>
          <p:cNvSpPr/>
          <p:nvPr/>
        </p:nvSpPr>
        <p:spPr>
          <a:xfrm>
            <a:off x="397440" y="3714840"/>
            <a:ext cx="3357000" cy="212040"/>
          </a:xfrm>
          <a:custGeom>
            <a:avLst/>
            <a:gdLst/>
            <a:ahLst/>
            <a:rect l="l" t="t" r="r" b="b"/>
            <a:pathLst>
              <a:path w="3358515" h="213360">
                <a:moveTo>
                  <a:pt x="0" y="0"/>
                </a:moveTo>
                <a:lnTo>
                  <a:pt x="3358089" y="0"/>
                </a:lnTo>
                <a:lnTo>
                  <a:pt x="335808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0"/>
          <p:cNvSpPr/>
          <p:nvPr/>
        </p:nvSpPr>
        <p:spPr>
          <a:xfrm>
            <a:off x="384840" y="1184040"/>
            <a:ext cx="8686080" cy="29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6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// Modificador data “cria” automaticamente os métodos “equals”, “hashCode” e “toString” 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16000"/>
              </a:lnSpc>
              <a:spcBef>
                <a:spcPts val="99"/>
              </a:spcBef>
            </a:pP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data class 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Human(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0" lang="pt-BR" sz="1400" spc="-1" strike="noStrike">
                <a:solidFill>
                  <a:srgbClr val="9775aa"/>
                </a:solidFill>
                <a:latin typeface="Arial"/>
                <a:ea typeface="DejaVu Sans"/>
              </a:rPr>
              <a:t>name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: String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, val </a:t>
            </a:r>
            <a:r>
              <a:rPr b="0" lang="pt-BR" sz="1400" spc="-1" strike="noStrike">
                <a:solidFill>
                  <a:srgbClr val="9775aa"/>
                </a:solidFill>
                <a:latin typeface="Arial"/>
                <a:ea typeface="DejaVu Sans"/>
              </a:rPr>
              <a:t>birthYear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: Int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, val </a:t>
            </a:r>
            <a:r>
              <a:rPr b="0" lang="pt-BR" sz="1400" spc="-1" strike="noStrike">
                <a:solidFill>
                  <a:srgbClr val="9775aa"/>
                </a:solidFill>
                <a:latin typeface="Arial"/>
                <a:ea typeface="DejaVu Sans"/>
              </a:rPr>
              <a:t>isMarried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: Boolean = 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false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human = Human(</a:t>
            </a:r>
            <a:r>
              <a:rPr b="0" lang="pt-BR" sz="1400" spc="-1" strike="noStrike">
                <a:solidFill>
                  <a:srgbClr val="698759"/>
                </a:solidFill>
                <a:latin typeface="Arial"/>
                <a:ea typeface="DejaVu Sans"/>
              </a:rPr>
              <a:t>"Felipe"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Arial"/>
                <a:ea typeface="DejaVu Sans"/>
              </a:rPr>
              <a:t>1987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) 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human2 = Human(</a:t>
            </a:r>
            <a:r>
              <a:rPr b="0" lang="pt-BR" sz="1400" spc="-1" strike="noStrike">
                <a:solidFill>
                  <a:srgbClr val="698759"/>
                </a:solidFill>
                <a:latin typeface="Arial"/>
                <a:ea typeface="DejaVu Sans"/>
              </a:rPr>
              <a:t>"Felipe"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Arial"/>
                <a:ea typeface="DejaVu Sans"/>
              </a:rPr>
              <a:t>1987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16000"/>
              </a:lnSpc>
            </a:pP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val 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human3 = Human(</a:t>
            </a:r>
            <a:r>
              <a:rPr b="0" lang="pt-BR" sz="1400" spc="-1" strike="noStrike">
                <a:solidFill>
                  <a:srgbClr val="698759"/>
                </a:solidFill>
                <a:latin typeface="Arial"/>
                <a:ea typeface="DejaVu Sans"/>
              </a:rPr>
              <a:t>"Fulano"</a:t>
            </a:r>
            <a:r>
              <a:rPr b="0" lang="pt-BR" sz="1400" spc="-1" strike="noStrike">
                <a:solidFill>
                  <a:srgbClr val="cc7731"/>
                </a:solidFill>
                <a:latin typeface="Arial"/>
                <a:ea typeface="DejaVu Sans"/>
              </a:rPr>
              <a:t>,</a:t>
            </a:r>
            <a:r>
              <a:rPr b="0" lang="pt-BR" sz="1400" spc="-69" strike="noStrike">
                <a:solidFill>
                  <a:srgbClr val="cc7731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6797ba"/>
                </a:solidFill>
                <a:latin typeface="Arial"/>
                <a:ea typeface="DejaVu Sans"/>
              </a:rPr>
              <a:t>1999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(human) </a:t>
            </a: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// Imprime Human(name=Felipe, birthYear=1987,</a:t>
            </a:r>
            <a:r>
              <a:rPr b="0" lang="pt-BR" sz="1400" spc="-9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isMarried=false)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(human == human2) </a:t>
            </a: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// Imprime true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println</a:t>
            </a:r>
            <a:r>
              <a:rPr b="0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(human == human3) </a:t>
            </a: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// Imprime 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86" name="CustomShape 11"/>
          <p:cNvSpPr/>
          <p:nvPr/>
        </p:nvSpPr>
        <p:spPr>
          <a:xfrm>
            <a:off x="384840" y="504000"/>
            <a:ext cx="30960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9" strike="noStrike">
                <a:solidFill>
                  <a:srgbClr val="ffffff"/>
                </a:solidFill>
                <a:latin typeface="Arial"/>
                <a:ea typeface="DejaVu Sans"/>
              </a:rPr>
              <a:t>Modificador</a:t>
            </a:r>
            <a:r>
              <a:rPr b="1" lang="pt-BR" sz="2800" spc="-9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134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3305520" y="2264400"/>
            <a:ext cx="25308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15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4840" y="504000"/>
            <a:ext cx="31989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9" strike="noStrike">
                <a:solidFill>
                  <a:srgbClr val="000000"/>
                </a:solidFill>
                <a:latin typeface="Arial"/>
                <a:ea typeface="DejaVu Sans"/>
              </a:rPr>
              <a:t>Filosofia </a:t>
            </a:r>
            <a:r>
              <a:rPr b="1" lang="pt-BR" sz="2800" spc="24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1" lang="pt-BR" sz="28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55" strike="noStrike">
                <a:solidFill>
                  <a:srgbClr val="000000"/>
                </a:solidFill>
                <a:latin typeface="Arial"/>
                <a:ea typeface="DejaVu Sans"/>
              </a:rPr>
              <a:t>Kotlin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4840" y="1216440"/>
            <a:ext cx="6342120" cy="18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1800" spc="29" strike="noStrike">
                <a:solidFill>
                  <a:srgbClr val="595959"/>
                </a:solidFill>
                <a:latin typeface="Arial"/>
                <a:ea typeface="DejaVu Sans"/>
              </a:rPr>
              <a:t>Pragmática</a:t>
            </a:r>
            <a:r>
              <a:rPr b="0" lang="pt-BR" sz="1800" spc="29" strike="noStrike">
                <a:solidFill>
                  <a:srgbClr val="595959"/>
                </a:solidFill>
                <a:latin typeface="Noto Sans"/>
                <a:ea typeface="DejaVu Sans"/>
              </a:rPr>
              <a:t>: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Resolve problemas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do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mundo</a:t>
            </a:r>
            <a:r>
              <a:rPr b="0" lang="pt-BR" sz="1800" spc="-9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real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1" lang="pt-BR" sz="1800" spc="-15" strike="noStrike">
                <a:solidFill>
                  <a:srgbClr val="595959"/>
                </a:solidFill>
                <a:latin typeface="Arial"/>
                <a:ea typeface="DejaVu Sans"/>
              </a:rPr>
              <a:t>Concisa</a:t>
            </a: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: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Sintaxe expressa claramente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a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intenção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do</a:t>
            </a:r>
            <a:r>
              <a:rPr b="0" lang="pt-BR" sz="1800" spc="80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21" strike="noStrike">
                <a:solidFill>
                  <a:srgbClr val="595959"/>
                </a:solidFill>
                <a:latin typeface="Noto Sans"/>
                <a:ea typeface="DejaVu Sans"/>
              </a:rPr>
              <a:t>código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1" lang="pt-BR" sz="1800" spc="-1" strike="noStrike">
                <a:solidFill>
                  <a:srgbClr val="595959"/>
                </a:solidFill>
                <a:latin typeface="Arial"/>
                <a:ea typeface="DejaVu Sans"/>
              </a:rPr>
              <a:t>Segura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: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Previne certos tipos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</a:t>
            </a:r>
            <a:r>
              <a:rPr b="0" lang="pt-BR" sz="1800" spc="15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erro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1" lang="pt-BR" sz="1800" spc="49" strike="noStrike">
                <a:solidFill>
                  <a:srgbClr val="595959"/>
                </a:solidFill>
                <a:latin typeface="Arial"/>
                <a:ea typeface="DejaVu Sans"/>
              </a:rPr>
              <a:t>Interoperável</a:t>
            </a:r>
            <a:r>
              <a:rPr b="0" lang="pt-BR" sz="1800" spc="49" strike="noStrike">
                <a:solidFill>
                  <a:srgbClr val="595959"/>
                </a:solidFill>
                <a:latin typeface="Noto Sans"/>
                <a:ea typeface="DejaVu Sans"/>
              </a:rPr>
              <a:t>: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Mantém compatibilidade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com o</a:t>
            </a:r>
            <a:r>
              <a:rPr b="0" lang="pt-BR" sz="1800" spc="-29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9" strike="noStrike">
                <a:solidFill>
                  <a:srgbClr val="595959"/>
                </a:solidFill>
                <a:latin typeface="Noto Sans"/>
                <a:ea typeface="DejaVu Sans"/>
              </a:rPr>
              <a:t>Java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384840" y="504000"/>
            <a:ext cx="10544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DejaVu Sans"/>
              </a:rPr>
              <a:t>Listas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89" name="CustomShape 2"/>
          <p:cNvSpPr/>
          <p:nvPr/>
        </p:nvSpPr>
        <p:spPr>
          <a:xfrm>
            <a:off x="397440" y="1685880"/>
            <a:ext cx="2881440" cy="212040"/>
          </a:xfrm>
          <a:custGeom>
            <a:avLst/>
            <a:gdLst/>
            <a:ahLst/>
            <a:rect l="l" t="t" r="r" b="b"/>
            <a:pathLst>
              <a:path w="2882900" h="213360">
                <a:moveTo>
                  <a:pt x="0" y="0"/>
                </a:moveTo>
                <a:lnTo>
                  <a:pt x="2882773" y="0"/>
                </a:lnTo>
                <a:lnTo>
                  <a:pt x="288277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3"/>
          <p:cNvSpPr/>
          <p:nvPr/>
        </p:nvSpPr>
        <p:spPr>
          <a:xfrm>
            <a:off x="397440" y="2181240"/>
            <a:ext cx="2301840" cy="212040"/>
          </a:xfrm>
          <a:custGeom>
            <a:avLst/>
            <a:gdLst/>
            <a:ahLst/>
            <a:rect l="l" t="t" r="r" b="b"/>
            <a:pathLst>
              <a:path w="2303145" h="213360">
                <a:moveTo>
                  <a:pt x="0" y="0"/>
                </a:moveTo>
                <a:lnTo>
                  <a:pt x="2302730" y="0"/>
                </a:lnTo>
                <a:lnTo>
                  <a:pt x="230273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4"/>
          <p:cNvSpPr/>
          <p:nvPr/>
        </p:nvSpPr>
        <p:spPr>
          <a:xfrm>
            <a:off x="397440" y="2428920"/>
            <a:ext cx="3273840" cy="212040"/>
          </a:xfrm>
          <a:custGeom>
            <a:avLst/>
            <a:gdLst/>
            <a:ahLst/>
            <a:rect l="l" t="t" r="r" b="b"/>
            <a:pathLst>
              <a:path w="3275329" h="213360">
                <a:moveTo>
                  <a:pt x="0" y="0"/>
                </a:moveTo>
                <a:lnTo>
                  <a:pt x="3274707" y="0"/>
                </a:lnTo>
                <a:lnTo>
                  <a:pt x="327470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5"/>
          <p:cNvSpPr/>
          <p:nvPr/>
        </p:nvSpPr>
        <p:spPr>
          <a:xfrm>
            <a:off x="397440" y="2676600"/>
            <a:ext cx="2404440" cy="212040"/>
          </a:xfrm>
          <a:custGeom>
            <a:avLst/>
            <a:gdLst/>
            <a:ahLst/>
            <a:rect l="l" t="t" r="r" b="b"/>
            <a:pathLst>
              <a:path w="2406015" h="213360">
                <a:moveTo>
                  <a:pt x="0" y="0"/>
                </a:moveTo>
                <a:lnTo>
                  <a:pt x="2405467" y="0"/>
                </a:lnTo>
                <a:lnTo>
                  <a:pt x="240546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6"/>
          <p:cNvSpPr/>
          <p:nvPr/>
        </p:nvSpPr>
        <p:spPr>
          <a:xfrm>
            <a:off x="397440" y="2924280"/>
            <a:ext cx="3790080" cy="212040"/>
          </a:xfrm>
          <a:custGeom>
            <a:avLst/>
            <a:gdLst/>
            <a:ahLst/>
            <a:rect l="l" t="t" r="r" b="b"/>
            <a:pathLst>
              <a:path w="3791585" h="213360">
                <a:moveTo>
                  <a:pt x="0" y="0"/>
                </a:moveTo>
                <a:lnTo>
                  <a:pt x="3791494" y="0"/>
                </a:lnTo>
                <a:lnTo>
                  <a:pt x="379149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7"/>
          <p:cNvSpPr/>
          <p:nvPr/>
        </p:nvSpPr>
        <p:spPr>
          <a:xfrm>
            <a:off x="397440" y="3419280"/>
            <a:ext cx="2802600" cy="212040"/>
          </a:xfrm>
          <a:custGeom>
            <a:avLst/>
            <a:gdLst/>
            <a:ahLst/>
            <a:rect l="l" t="t" r="r" b="b"/>
            <a:pathLst>
              <a:path w="2804160" h="213360">
                <a:moveTo>
                  <a:pt x="0" y="0"/>
                </a:moveTo>
                <a:lnTo>
                  <a:pt x="2804078" y="0"/>
                </a:lnTo>
                <a:lnTo>
                  <a:pt x="280407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8"/>
          <p:cNvSpPr/>
          <p:nvPr/>
        </p:nvSpPr>
        <p:spPr>
          <a:xfrm>
            <a:off x="384840" y="1218240"/>
            <a:ext cx="3815640" cy="24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4920" algn="ctr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Listas</a:t>
            </a:r>
            <a:r>
              <a:rPr b="1" lang="pt-BR" sz="1400" spc="-2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ffffff"/>
                </a:solidFill>
                <a:latin typeface="Arial"/>
                <a:ea typeface="DejaVu Sans"/>
              </a:rPr>
              <a:t>Imutáveis</a:t>
            </a:r>
            <a:endParaRPr b="0" lang="pt-BR" sz="1400" spc="-1" strike="noStrike">
              <a:latin typeface="Arial"/>
            </a:endParaRPr>
          </a:p>
          <a:p>
            <a:pPr marL="3492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var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list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1400" spc="-41" strike="noStrike">
                <a:solidFill>
                  <a:srgbClr val="a8b6c6"/>
                </a:solidFill>
                <a:latin typeface="Trebuchet MS"/>
                <a:ea typeface="DejaVu Sans"/>
              </a:rPr>
              <a:t>listOf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41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400" spc="-4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2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3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4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5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6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7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8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21" strike="noStrike">
                <a:solidFill>
                  <a:srgbClr val="6797ba"/>
                </a:solidFill>
                <a:latin typeface="Noto Sans"/>
                <a:ea typeface="DejaVu Sans"/>
              </a:rPr>
              <a:t>9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35" strike="noStrike">
                <a:solidFill>
                  <a:srgbClr val="698759"/>
                </a:solidFill>
                <a:latin typeface="Noto Sans"/>
                <a:ea typeface="DejaVu Sans"/>
              </a:rPr>
              <a:t>"List </a:t>
            </a:r>
            <a:r>
              <a:rPr b="0" lang="pt-BR" sz="1400" spc="-4" strike="noStrike">
                <a:solidFill>
                  <a:srgbClr val="698759"/>
                </a:solidFill>
                <a:latin typeface="Noto Sans"/>
                <a:ea typeface="DejaVu Sans"/>
              </a:rPr>
              <a:t>elements:</a:t>
            </a:r>
            <a:r>
              <a:rPr b="0" lang="pt-BR" sz="1400" spc="29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29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list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43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43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43" strike="noStrike">
                <a:solidFill>
                  <a:srgbClr val="698759"/>
                </a:solidFill>
                <a:latin typeface="Noto Sans"/>
                <a:ea typeface="DejaVu Sans"/>
              </a:rPr>
              <a:t>"Is </a:t>
            </a:r>
            <a:r>
              <a:rPr b="0" lang="pt-BR" sz="1400" spc="-4" strike="noStrike">
                <a:solidFill>
                  <a:srgbClr val="698759"/>
                </a:solidFill>
                <a:latin typeface="Noto Sans"/>
                <a:ea typeface="DejaVu Sans"/>
              </a:rPr>
              <a:t>list </a:t>
            </a:r>
            <a:r>
              <a:rPr b="0" lang="pt-BR" sz="1400" spc="-24" strike="noStrike">
                <a:solidFill>
                  <a:srgbClr val="698759"/>
                </a:solidFill>
                <a:latin typeface="Noto Sans"/>
                <a:ea typeface="DejaVu Sans"/>
              </a:rPr>
              <a:t>empty?</a:t>
            </a:r>
            <a:r>
              <a:rPr b="0" lang="pt-BR" sz="1400" spc="69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1" lang="pt-BR" sz="1400" spc="-1" strike="noStrike">
                <a:solidFill>
                  <a:srgbClr val="a8b6c6"/>
                </a:solidFill>
                <a:latin typeface="Arial"/>
                <a:ea typeface="DejaVu Sans"/>
              </a:rPr>
              <a:t>list.isEmpty()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35" strike="noStrike">
                <a:solidFill>
                  <a:srgbClr val="698759"/>
                </a:solidFill>
                <a:latin typeface="Noto Sans"/>
                <a:ea typeface="DejaVu Sans"/>
              </a:rPr>
              <a:t>"List </a:t>
            </a:r>
            <a:r>
              <a:rPr b="0" lang="pt-BR" sz="1400" spc="-9" strike="noStrike">
                <a:solidFill>
                  <a:srgbClr val="698759"/>
                </a:solidFill>
                <a:latin typeface="Noto Sans"/>
                <a:ea typeface="DejaVu Sans"/>
              </a:rPr>
              <a:t>size:</a:t>
            </a:r>
            <a:r>
              <a:rPr b="0" lang="pt-BR" sz="1400" spc="41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1" lang="pt-BR" sz="1400" spc="-4" strike="noStrike">
                <a:solidFill>
                  <a:srgbClr val="a8b6c6"/>
                </a:solidFill>
                <a:latin typeface="Arial"/>
                <a:ea typeface="DejaVu Sans"/>
              </a:rPr>
              <a:t>list.</a:t>
            </a:r>
            <a:r>
              <a:rPr b="1" lang="pt-BR" sz="1400" spc="-4" strike="noStrike">
                <a:solidFill>
                  <a:srgbClr val="9775aa"/>
                </a:solidFill>
                <a:latin typeface="Arial"/>
                <a:ea typeface="DejaVu Sans"/>
              </a:rPr>
              <a:t>size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400" spc="-4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9" strike="noStrike">
                <a:solidFill>
                  <a:srgbClr val="698759"/>
                </a:solidFill>
                <a:latin typeface="Noto Sans"/>
                <a:ea typeface="DejaVu Sans"/>
              </a:rPr>
              <a:t>"Print </a:t>
            </a:r>
            <a:r>
              <a:rPr b="0" lang="pt-BR" sz="1400" spc="-4" strike="noStrike">
                <a:solidFill>
                  <a:srgbClr val="698759"/>
                </a:solidFill>
                <a:latin typeface="Noto Sans"/>
                <a:ea typeface="DejaVu Sans"/>
              </a:rPr>
              <a:t>element at </a:t>
            </a:r>
            <a:r>
              <a:rPr b="0" lang="pt-BR" sz="1400" spc="-1" strike="noStrike">
                <a:solidFill>
                  <a:srgbClr val="698759"/>
                </a:solidFill>
                <a:latin typeface="Noto Sans"/>
                <a:ea typeface="DejaVu Sans"/>
              </a:rPr>
              <a:t>position 3:</a:t>
            </a:r>
            <a:r>
              <a:rPr b="0" lang="pt-BR" sz="1400" spc="94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1" lang="pt-BR" sz="1400" spc="-4" strike="noStrike">
                <a:solidFill>
                  <a:srgbClr val="a8b6c6"/>
                </a:solidFill>
                <a:latin typeface="Arial"/>
                <a:ea typeface="DejaVu Sans"/>
              </a:rPr>
              <a:t>list[3]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400" spc="-4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list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1400" spc="-55" strike="noStrike">
                <a:solidFill>
                  <a:srgbClr val="a8b6c6"/>
                </a:solidFill>
                <a:latin typeface="Trebuchet MS"/>
                <a:ea typeface="DejaVu Sans"/>
              </a:rPr>
              <a:t>listOf</a:t>
            </a:r>
            <a:r>
              <a:rPr b="0" lang="pt-BR" sz="1400" spc="-55" strike="noStrike">
                <a:solidFill>
                  <a:srgbClr val="a8b6c6"/>
                </a:solidFill>
                <a:latin typeface="Noto Sans"/>
                <a:ea typeface="DejaVu Sans"/>
              </a:rPr>
              <a:t>() </a:t>
            </a:r>
            <a:r>
              <a:rPr b="0" lang="pt-BR" sz="1400" spc="-80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1400" spc="-1" strike="noStrike">
                <a:solidFill>
                  <a:srgbClr val="808080"/>
                </a:solidFill>
                <a:latin typeface="Noto Sans"/>
                <a:ea typeface="DejaVu Sans"/>
              </a:rPr>
              <a:t>Cria uma </a:t>
            </a:r>
            <a:r>
              <a:rPr b="0" lang="pt-BR" sz="1400" spc="-4" strike="noStrike">
                <a:solidFill>
                  <a:srgbClr val="808080"/>
                </a:solidFill>
                <a:latin typeface="Noto Sans"/>
                <a:ea typeface="DejaVu Sans"/>
              </a:rPr>
              <a:t>lista</a:t>
            </a:r>
            <a:r>
              <a:rPr b="0" lang="pt-BR" sz="1400" spc="-89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r>
              <a:rPr b="0" lang="pt-BR" sz="1400" spc="-4" strike="noStrike">
                <a:solidFill>
                  <a:srgbClr val="808080"/>
                </a:solidFill>
                <a:latin typeface="Noto Sans"/>
                <a:ea typeface="DejaVu Sans"/>
              </a:rPr>
              <a:t>vazia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96" name="CustomShape 9"/>
          <p:cNvSpPr/>
          <p:nvPr/>
        </p:nvSpPr>
        <p:spPr>
          <a:xfrm>
            <a:off x="4917960" y="1685880"/>
            <a:ext cx="3543840" cy="212040"/>
          </a:xfrm>
          <a:custGeom>
            <a:avLst/>
            <a:gdLst/>
            <a:ahLst/>
            <a:rect l="l" t="t" r="r" b="b"/>
            <a:pathLst>
              <a:path w="3545204" h="213360">
                <a:moveTo>
                  <a:pt x="0" y="0"/>
                </a:moveTo>
                <a:lnTo>
                  <a:pt x="3545159" y="0"/>
                </a:lnTo>
                <a:lnTo>
                  <a:pt x="354515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0"/>
          <p:cNvSpPr/>
          <p:nvPr/>
        </p:nvSpPr>
        <p:spPr>
          <a:xfrm>
            <a:off x="4917960" y="2181240"/>
            <a:ext cx="2478240" cy="212040"/>
          </a:xfrm>
          <a:custGeom>
            <a:avLst/>
            <a:gdLst/>
            <a:ahLst/>
            <a:rect l="l" t="t" r="r" b="b"/>
            <a:pathLst>
              <a:path w="2479675" h="213360">
                <a:moveTo>
                  <a:pt x="0" y="0"/>
                </a:moveTo>
                <a:lnTo>
                  <a:pt x="2479647" y="0"/>
                </a:lnTo>
                <a:lnTo>
                  <a:pt x="2479647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1"/>
          <p:cNvSpPr/>
          <p:nvPr/>
        </p:nvSpPr>
        <p:spPr>
          <a:xfrm>
            <a:off x="4917960" y="2428920"/>
            <a:ext cx="2844720" cy="212040"/>
          </a:xfrm>
          <a:custGeom>
            <a:avLst/>
            <a:gdLst/>
            <a:ahLst/>
            <a:rect l="l" t="t" r="r" b="b"/>
            <a:pathLst>
              <a:path w="2846070" h="213360">
                <a:moveTo>
                  <a:pt x="0" y="0"/>
                </a:moveTo>
                <a:lnTo>
                  <a:pt x="2846073" y="0"/>
                </a:lnTo>
                <a:lnTo>
                  <a:pt x="284607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2"/>
          <p:cNvSpPr/>
          <p:nvPr/>
        </p:nvSpPr>
        <p:spPr>
          <a:xfrm>
            <a:off x="4917960" y="2676600"/>
            <a:ext cx="2926080" cy="212040"/>
          </a:xfrm>
          <a:custGeom>
            <a:avLst/>
            <a:gdLst/>
            <a:ahLst/>
            <a:rect l="l" t="t" r="r" b="b"/>
            <a:pathLst>
              <a:path w="2927350" h="213360">
                <a:moveTo>
                  <a:pt x="0" y="0"/>
                </a:moveTo>
                <a:lnTo>
                  <a:pt x="2926940" y="0"/>
                </a:lnTo>
                <a:lnTo>
                  <a:pt x="2926940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3"/>
          <p:cNvSpPr/>
          <p:nvPr/>
        </p:nvSpPr>
        <p:spPr>
          <a:xfrm>
            <a:off x="4917960" y="2924280"/>
            <a:ext cx="3082680" cy="212040"/>
          </a:xfrm>
          <a:custGeom>
            <a:avLst/>
            <a:gdLst/>
            <a:ahLst/>
            <a:rect l="l" t="t" r="r" b="b"/>
            <a:pathLst>
              <a:path w="3084195" h="213360">
                <a:moveTo>
                  <a:pt x="0" y="0"/>
                </a:moveTo>
                <a:lnTo>
                  <a:pt x="3083636" y="0"/>
                </a:lnTo>
                <a:lnTo>
                  <a:pt x="3083636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4"/>
          <p:cNvSpPr/>
          <p:nvPr/>
        </p:nvSpPr>
        <p:spPr>
          <a:xfrm>
            <a:off x="4917960" y="3171600"/>
            <a:ext cx="2800800" cy="212040"/>
          </a:xfrm>
          <a:custGeom>
            <a:avLst/>
            <a:gdLst/>
            <a:ahLst/>
            <a:rect l="l" t="t" r="r" b="b"/>
            <a:pathLst>
              <a:path w="2802254" h="213360">
                <a:moveTo>
                  <a:pt x="0" y="0"/>
                </a:moveTo>
                <a:lnTo>
                  <a:pt x="2801649" y="0"/>
                </a:lnTo>
                <a:lnTo>
                  <a:pt x="2801649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5"/>
          <p:cNvSpPr/>
          <p:nvPr/>
        </p:nvSpPr>
        <p:spPr>
          <a:xfrm>
            <a:off x="4905360" y="1218240"/>
            <a:ext cx="3805560" cy="21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36960">
              <a:lnSpc>
                <a:spcPct val="100000"/>
              </a:lnSpc>
              <a:spcBef>
                <a:spcPts val="99"/>
              </a:spcBef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Listas</a:t>
            </a:r>
            <a:r>
              <a:rPr b="1" lang="pt-BR" sz="1400" spc="-2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ffffff"/>
                </a:solidFill>
                <a:latin typeface="Arial"/>
                <a:ea typeface="DejaVu Sans"/>
              </a:rPr>
              <a:t>Mutáveis</a:t>
            </a:r>
            <a:endParaRPr b="0" lang="pt-BR" sz="1400" spc="-1" strike="noStrike">
              <a:latin typeface="Arial"/>
            </a:endParaRPr>
          </a:p>
          <a:p>
            <a:pPr marL="123696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list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mutableListOf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400" spc="-24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400" spc="-24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2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3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4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5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6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7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797ba"/>
                </a:solidFill>
                <a:latin typeface="Noto Sans"/>
                <a:ea typeface="DejaVu Sans"/>
              </a:rPr>
              <a:t>8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21" strike="noStrike">
                <a:solidFill>
                  <a:srgbClr val="6797ba"/>
                </a:solidFill>
                <a:latin typeface="Noto Sans"/>
                <a:ea typeface="DejaVu Sans"/>
              </a:rPr>
              <a:t>9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list[0]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2 </a:t>
            </a:r>
            <a:r>
              <a:rPr b="1" lang="pt-BR" sz="1400" spc="180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1" lang="pt-BR" sz="1400" spc="-86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808080"/>
                </a:solidFill>
                <a:latin typeface="Arial"/>
                <a:ea typeface="DejaVu Sans"/>
              </a:rPr>
              <a:t>[2,2,3,4,5,6,7,8,9]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list.add(10) </a:t>
            </a:r>
            <a:r>
              <a:rPr b="1" lang="pt-BR" sz="1400" spc="180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1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808080"/>
                </a:solidFill>
                <a:latin typeface="Arial"/>
                <a:ea typeface="DejaVu Sans"/>
              </a:rPr>
              <a:t>[2,2,3,4,5,6,7,8,9,10]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list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+= </a:t>
            </a:r>
            <a:r>
              <a:rPr b="0" lang="pt-BR" sz="1400" spc="15" strike="noStrike">
                <a:solidFill>
                  <a:srgbClr val="6797ba"/>
                </a:solidFill>
                <a:latin typeface="Noto Sans"/>
                <a:ea typeface="DejaVu Sans"/>
              </a:rPr>
              <a:t>15 </a:t>
            </a:r>
            <a:r>
              <a:rPr b="1" lang="pt-BR" sz="1400" spc="180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1" lang="pt-BR" sz="1400" spc="-55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808080"/>
                </a:solidFill>
                <a:latin typeface="Arial"/>
                <a:ea typeface="DejaVu Sans"/>
              </a:rPr>
              <a:t>[2,2,3,4,5,6,7,8,9,10,15]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list.removeAt(</a:t>
            </a:r>
            <a:r>
              <a:rPr b="0" lang="pt-BR" sz="1400" spc="-9" strike="noStrike">
                <a:solidFill>
                  <a:srgbClr val="6797ba"/>
                </a:solidFill>
                <a:latin typeface="Noto Sans"/>
                <a:ea typeface="DejaVu Sans"/>
              </a:rPr>
              <a:t>0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r>
              <a:rPr b="1" lang="pt-BR" sz="1400" spc="180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1" lang="pt-BR" sz="1400" spc="-9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808080"/>
                </a:solidFill>
                <a:latin typeface="Arial"/>
                <a:ea typeface="DejaVu Sans"/>
              </a:rPr>
              <a:t>[2,3,4,5,6,7,8,9,10]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list.remove(9) </a:t>
            </a:r>
            <a:r>
              <a:rPr b="1" lang="pt-BR" sz="1400" spc="180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1" lang="pt-BR" sz="1400" spc="15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pt-BR" sz="1400" spc="1" strike="noStrike">
                <a:solidFill>
                  <a:srgbClr val="808080"/>
                </a:solidFill>
                <a:latin typeface="Arial"/>
                <a:ea typeface="DejaVu Sans"/>
              </a:rPr>
              <a:t>[2,3,4,5,6,7,8,10]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03" name="CustomShape 16"/>
          <p:cNvSpPr/>
          <p:nvPr/>
        </p:nvSpPr>
        <p:spPr>
          <a:xfrm>
            <a:off x="4917960" y="3419280"/>
            <a:ext cx="1145880" cy="212040"/>
          </a:xfrm>
          <a:custGeom>
            <a:avLst/>
            <a:gdLst/>
            <a:ahLst/>
            <a:rect l="l" t="t" r="r" b="b"/>
            <a:pathLst>
              <a:path w="1147445" h="213360">
                <a:moveTo>
                  <a:pt x="0" y="0"/>
                </a:moveTo>
                <a:lnTo>
                  <a:pt x="1147245" y="0"/>
                </a:lnTo>
                <a:lnTo>
                  <a:pt x="1147245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7"/>
          <p:cNvSpPr/>
          <p:nvPr/>
        </p:nvSpPr>
        <p:spPr>
          <a:xfrm>
            <a:off x="4905360" y="3399480"/>
            <a:ext cx="117144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list.clear() </a:t>
            </a:r>
            <a:r>
              <a:rPr b="1" lang="pt-BR" sz="1400" spc="180" strike="noStrike">
                <a:solidFill>
                  <a:srgbClr val="808080"/>
                </a:solidFill>
                <a:latin typeface="Arial"/>
                <a:ea typeface="DejaVu Sans"/>
              </a:rPr>
              <a:t>//</a:t>
            </a:r>
            <a:r>
              <a:rPr b="1" lang="pt-BR" sz="1400" spc="-35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808080"/>
                </a:solidFill>
                <a:latin typeface="Arial"/>
                <a:ea typeface="DejaVu Sans"/>
              </a:rPr>
              <a:t>[]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05" name="CustomShape 18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0" y="0"/>
            <a:ext cx="9142560" cy="5142240"/>
          </a:xfrm>
          <a:custGeom>
            <a:avLst/>
            <a:gdLst/>
            <a:ah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2"/>
          <p:cNvSpPr/>
          <p:nvPr/>
        </p:nvSpPr>
        <p:spPr>
          <a:xfrm>
            <a:off x="384840" y="504000"/>
            <a:ext cx="7599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Sets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4840" y="1176480"/>
            <a:ext cx="797040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São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similares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às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Lists,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porém não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permitem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a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existência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de dois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elementos  duplicados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no seu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conjunto.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Sets não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permitem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o acesso de seus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elementos através </a:t>
            </a:r>
            <a:r>
              <a:rPr b="0" lang="pt-BR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de</a:t>
            </a:r>
            <a:r>
              <a:rPr b="0" lang="pt-BR" sz="1800" spc="49" strike="noStrike">
                <a:solidFill>
                  <a:srgbClr val="ffffff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ffffff"/>
                </a:solidFill>
                <a:latin typeface="Noto Sans"/>
                <a:ea typeface="DejaVu Sans"/>
              </a:rPr>
              <a:t>índices.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384840" y="504000"/>
            <a:ext cx="9752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3" strike="noStrike">
                <a:solidFill>
                  <a:srgbClr val="ffffff"/>
                </a:solidFill>
                <a:latin typeface="Arial"/>
                <a:ea typeface="DejaVu Sans"/>
              </a:rPr>
              <a:t>Maps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397440" y="1685880"/>
            <a:ext cx="1233720" cy="181440"/>
          </a:xfrm>
          <a:custGeom>
            <a:avLst/>
            <a:gdLst/>
            <a:ahLst/>
            <a:rect l="l" t="t" r="r" b="b"/>
            <a:pathLst>
              <a:path w="1235075" h="182880">
                <a:moveTo>
                  <a:pt x="0" y="0"/>
                </a:moveTo>
                <a:lnTo>
                  <a:pt x="1234970" y="0"/>
                </a:lnTo>
                <a:lnTo>
                  <a:pt x="1234970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3"/>
          <p:cNvSpPr/>
          <p:nvPr/>
        </p:nvSpPr>
        <p:spPr>
          <a:xfrm>
            <a:off x="397440" y="1895400"/>
            <a:ext cx="1042560" cy="181440"/>
          </a:xfrm>
          <a:custGeom>
            <a:avLst/>
            <a:gdLst/>
            <a:ahLst/>
            <a:rect l="l" t="t" r="r" b="b"/>
            <a:pathLst>
              <a:path w="1043940" h="182880">
                <a:moveTo>
                  <a:pt x="0" y="0"/>
                </a:moveTo>
                <a:lnTo>
                  <a:pt x="1043804" y="0"/>
                </a:lnTo>
                <a:lnTo>
                  <a:pt x="1043804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4"/>
          <p:cNvSpPr/>
          <p:nvPr/>
        </p:nvSpPr>
        <p:spPr>
          <a:xfrm>
            <a:off x="397440" y="2104920"/>
            <a:ext cx="1257120" cy="181440"/>
          </a:xfrm>
          <a:custGeom>
            <a:avLst/>
            <a:gdLst/>
            <a:ahLst/>
            <a:rect l="l" t="t" r="r" b="b"/>
            <a:pathLst>
              <a:path w="1258570" h="182880">
                <a:moveTo>
                  <a:pt x="0" y="0"/>
                </a:moveTo>
                <a:lnTo>
                  <a:pt x="1258564" y="0"/>
                </a:lnTo>
                <a:lnTo>
                  <a:pt x="1258564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5"/>
          <p:cNvSpPr/>
          <p:nvPr/>
        </p:nvSpPr>
        <p:spPr>
          <a:xfrm>
            <a:off x="397440" y="2314440"/>
            <a:ext cx="1116720" cy="181440"/>
          </a:xfrm>
          <a:custGeom>
            <a:avLst/>
            <a:gdLst/>
            <a:ahLst/>
            <a:rect l="l" t="t" r="r" b="b"/>
            <a:pathLst>
              <a:path w="1118235" h="182880">
                <a:moveTo>
                  <a:pt x="0" y="0"/>
                </a:moveTo>
                <a:lnTo>
                  <a:pt x="1117623" y="0"/>
                </a:lnTo>
                <a:lnTo>
                  <a:pt x="111762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6"/>
          <p:cNvSpPr/>
          <p:nvPr/>
        </p:nvSpPr>
        <p:spPr>
          <a:xfrm>
            <a:off x="397440" y="2943000"/>
            <a:ext cx="2291040" cy="181440"/>
          </a:xfrm>
          <a:custGeom>
            <a:avLst/>
            <a:gdLst/>
            <a:ahLst/>
            <a:rect l="l" t="t" r="r" b="b"/>
            <a:pathLst>
              <a:path w="2292350" h="182880">
                <a:moveTo>
                  <a:pt x="0" y="0"/>
                </a:moveTo>
                <a:lnTo>
                  <a:pt x="2291948" y="0"/>
                </a:lnTo>
                <a:lnTo>
                  <a:pt x="2291948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7"/>
          <p:cNvSpPr/>
          <p:nvPr/>
        </p:nvSpPr>
        <p:spPr>
          <a:xfrm>
            <a:off x="397440" y="3152880"/>
            <a:ext cx="2563200" cy="181440"/>
          </a:xfrm>
          <a:custGeom>
            <a:avLst/>
            <a:gdLst/>
            <a:ahLst/>
            <a:rect l="l" t="t" r="r" b="b"/>
            <a:pathLst>
              <a:path w="2564765" h="182879">
                <a:moveTo>
                  <a:pt x="0" y="0"/>
                </a:moveTo>
                <a:lnTo>
                  <a:pt x="2564753" y="0"/>
                </a:lnTo>
                <a:lnTo>
                  <a:pt x="256475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8"/>
          <p:cNvSpPr/>
          <p:nvPr/>
        </p:nvSpPr>
        <p:spPr>
          <a:xfrm>
            <a:off x="397440" y="3362400"/>
            <a:ext cx="2948040" cy="181440"/>
          </a:xfrm>
          <a:custGeom>
            <a:avLst/>
            <a:gdLst/>
            <a:ahLst/>
            <a:rect l="l" t="t" r="r" b="b"/>
            <a:pathLst>
              <a:path w="2949575" h="182879">
                <a:moveTo>
                  <a:pt x="0" y="0"/>
                </a:moveTo>
                <a:lnTo>
                  <a:pt x="2948953" y="0"/>
                </a:lnTo>
                <a:lnTo>
                  <a:pt x="294895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9"/>
          <p:cNvSpPr/>
          <p:nvPr/>
        </p:nvSpPr>
        <p:spPr>
          <a:xfrm>
            <a:off x="397440" y="3571920"/>
            <a:ext cx="2197080" cy="181440"/>
          </a:xfrm>
          <a:custGeom>
            <a:avLst/>
            <a:gdLst/>
            <a:ahLst/>
            <a:rect l="l" t="t" r="r" b="b"/>
            <a:pathLst>
              <a:path w="2198370" h="182879">
                <a:moveTo>
                  <a:pt x="0" y="0"/>
                </a:moveTo>
                <a:lnTo>
                  <a:pt x="2198041" y="0"/>
                </a:lnTo>
                <a:lnTo>
                  <a:pt x="219804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0"/>
          <p:cNvSpPr/>
          <p:nvPr/>
        </p:nvSpPr>
        <p:spPr>
          <a:xfrm>
            <a:off x="397440" y="3781440"/>
            <a:ext cx="3921480" cy="181440"/>
          </a:xfrm>
          <a:custGeom>
            <a:avLst/>
            <a:gdLst/>
            <a:ahLst/>
            <a:rect l="l" t="t" r="r" b="b"/>
            <a:pathLst>
              <a:path w="3735704" h="182879">
                <a:moveTo>
                  <a:pt x="0" y="0"/>
                </a:moveTo>
                <a:lnTo>
                  <a:pt x="3735135" y="0"/>
                </a:lnTo>
                <a:lnTo>
                  <a:pt x="3735135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1"/>
          <p:cNvSpPr/>
          <p:nvPr/>
        </p:nvSpPr>
        <p:spPr>
          <a:xfrm>
            <a:off x="360000" y="3888000"/>
            <a:ext cx="3063240" cy="181440"/>
          </a:xfrm>
          <a:custGeom>
            <a:avLst/>
            <a:gdLst/>
            <a:ahLst/>
            <a:rect l="l" t="t" r="r" b="b"/>
            <a:pathLst>
              <a:path w="3064510" h="182879">
                <a:moveTo>
                  <a:pt x="0" y="0"/>
                </a:moveTo>
                <a:lnTo>
                  <a:pt x="3064062" y="0"/>
                </a:lnTo>
                <a:lnTo>
                  <a:pt x="3064062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2"/>
          <p:cNvSpPr/>
          <p:nvPr/>
        </p:nvSpPr>
        <p:spPr>
          <a:xfrm>
            <a:off x="384840" y="1218240"/>
            <a:ext cx="375984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24360">
              <a:lnSpc>
                <a:spcPct val="100000"/>
              </a:lnSpc>
              <a:spcBef>
                <a:spcPts val="99"/>
              </a:spcBef>
            </a:pP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Maps</a:t>
            </a:r>
            <a:r>
              <a:rPr b="1" lang="pt-BR" sz="1400" spc="-2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ffffff"/>
                </a:solidFill>
                <a:latin typeface="Arial"/>
                <a:ea typeface="DejaVu Sans"/>
              </a:rPr>
              <a:t>Imutáveis</a:t>
            </a:r>
            <a:endParaRPr b="0" lang="pt-BR" sz="1400" spc="-1" strike="noStrike">
              <a:latin typeface="Arial"/>
            </a:endParaRPr>
          </a:p>
          <a:p>
            <a:pPr marL="288000" indent="-276120">
              <a:lnSpc>
                <a:spcPct val="114000"/>
              </a:lnSpc>
            </a:pP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map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200" spc="-5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200" spc="-1" strike="noStrike">
                <a:solidFill>
                  <a:srgbClr val="a8b6c6"/>
                </a:solidFill>
                <a:latin typeface="Trebuchet MS"/>
                <a:ea typeface="DejaVu Sans"/>
              </a:rPr>
              <a:t>mapOf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14000"/>
              </a:lnSpc>
            </a:pP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"First"  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</a:t>
            </a:r>
            <a:r>
              <a:rPr b="0" i="1" lang="pt-BR" sz="1200" spc="-4" strike="noStrike">
                <a:solidFill>
                  <a:srgbClr val="ffc66d"/>
                </a:solidFill>
                <a:latin typeface="Trebuchet MS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00000"/>
              </a:lnSpc>
            </a:pP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"Second"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</a:t>
            </a:r>
            <a:r>
              <a:rPr b="0" i="1" lang="pt-BR" sz="1200" spc="-1" strike="noStrike">
                <a:solidFill>
                  <a:srgbClr val="ffc66d"/>
                </a:solidFill>
                <a:latin typeface="Trebuchet MS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6797ba"/>
                </a:solidFill>
                <a:latin typeface="Noto Sans"/>
                <a:ea typeface="DejaVu Sans"/>
              </a:rPr>
              <a:t>2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00000"/>
              </a:lnSpc>
            </a:pP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"Third"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</a:t>
            </a:r>
            <a:r>
              <a:rPr b="0" i="1" lang="pt-BR" sz="1200" spc="-1" strike="noStrike">
                <a:solidFill>
                  <a:srgbClr val="ffc66d"/>
                </a:solidFill>
                <a:latin typeface="Trebuchet MS"/>
                <a:ea typeface="DejaVu Sans"/>
              </a:rPr>
              <a:t> </a:t>
            </a:r>
            <a:r>
              <a:rPr b="0" lang="pt-BR" sz="1200" spc="-15" strike="noStrike">
                <a:solidFill>
                  <a:srgbClr val="6797ba"/>
                </a:solidFill>
                <a:latin typeface="Noto Sans"/>
                <a:ea typeface="DejaVu Sans"/>
              </a:rPr>
              <a:t>3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  <a:p>
            <a:pPr marL="289440" indent="-276120">
              <a:lnSpc>
                <a:spcPct val="100000"/>
              </a:lnSpc>
              <a:spcBef>
                <a:spcPts val="40"/>
              </a:spcBef>
            </a:pPr>
            <a:endParaRPr b="0" lang="pt-BR" sz="1200" spc="-1" strike="noStrike">
              <a:latin typeface="Arial"/>
            </a:endParaRPr>
          </a:p>
          <a:p>
            <a:pPr marL="12600" indent="-276120">
              <a:lnSpc>
                <a:spcPct val="114000"/>
              </a:lnSpc>
            </a:pPr>
            <a:r>
              <a:rPr b="0" i="1" lang="pt-BR" sz="12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"Map </a:t>
            </a:r>
            <a:r>
              <a:rPr b="0" lang="pt-BR" sz="1200" spc="-4" strike="noStrike">
                <a:solidFill>
                  <a:srgbClr val="698759"/>
                </a:solidFill>
                <a:latin typeface="Noto Sans"/>
                <a:ea typeface="DejaVu Sans"/>
              </a:rPr>
              <a:t>elements: </a:t>
            </a:r>
            <a:r>
              <a:rPr b="0" lang="pt-BR" sz="1200" spc="-29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map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endParaRPr b="0" lang="pt-BR" sz="1200" spc="-1" strike="noStrike">
              <a:latin typeface="Arial"/>
            </a:endParaRPr>
          </a:p>
          <a:p>
            <a:pPr marL="12600" indent="-276120">
              <a:lnSpc>
                <a:spcPct val="114000"/>
              </a:lnSpc>
            </a:pP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2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"Map </a:t>
            </a:r>
            <a:r>
              <a:rPr b="0" lang="pt-BR" sz="1200" spc="-9" strike="noStrike">
                <a:solidFill>
                  <a:srgbClr val="698759"/>
                </a:solidFill>
                <a:latin typeface="Noto Sans"/>
                <a:ea typeface="DejaVu Sans"/>
              </a:rPr>
              <a:t>keys: 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map.</a:t>
            </a:r>
            <a:r>
              <a:rPr b="0" lang="pt-BR" sz="1200" spc="-15" strike="noStrike">
                <a:solidFill>
                  <a:srgbClr val="9775aa"/>
                </a:solidFill>
                <a:latin typeface="Noto Sans"/>
                <a:ea typeface="DejaVu Sans"/>
              </a:rPr>
              <a:t>keys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200" spc="-1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endParaRPr b="0" lang="pt-BR" sz="1200" spc="-1" strike="noStrike">
              <a:latin typeface="Arial"/>
            </a:endParaRPr>
          </a:p>
          <a:p>
            <a:pPr marL="12600" indent="-276120">
              <a:lnSpc>
                <a:spcPct val="114000"/>
              </a:lnSpc>
            </a:pP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2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"Map </a:t>
            </a:r>
            <a:r>
              <a:rPr b="0" lang="pt-BR" sz="1200" spc="-4" strike="noStrike">
                <a:solidFill>
                  <a:srgbClr val="698759"/>
                </a:solidFill>
                <a:latin typeface="Noto Sans"/>
                <a:ea typeface="DejaVu Sans"/>
              </a:rPr>
              <a:t>values: </a:t>
            </a:r>
            <a:r>
              <a:rPr b="0" lang="pt-BR" sz="1200" spc="-9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lang="pt-BR" sz="1200" spc="-9" strike="noStrike">
                <a:solidFill>
                  <a:srgbClr val="a8b6c6"/>
                </a:solidFill>
                <a:latin typeface="Noto Sans"/>
                <a:ea typeface="DejaVu Sans"/>
              </a:rPr>
              <a:t>map.</a:t>
            </a:r>
            <a:r>
              <a:rPr b="0" lang="pt-BR" sz="1200" spc="-9" strike="noStrike">
                <a:solidFill>
                  <a:srgbClr val="9775aa"/>
                </a:solidFill>
                <a:latin typeface="Noto Sans"/>
                <a:ea typeface="DejaVu Sans"/>
              </a:rPr>
              <a:t>values</a:t>
            </a:r>
            <a:r>
              <a:rPr b="0" lang="pt-BR" sz="1200" spc="-9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200" spc="-9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9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endParaRPr b="0" lang="pt-BR" sz="1200" spc="-1" strike="noStrike">
              <a:latin typeface="Arial"/>
            </a:endParaRPr>
          </a:p>
          <a:p>
            <a:pPr marL="12600" indent="-276120">
              <a:lnSpc>
                <a:spcPct val="114000"/>
              </a:lnSpc>
            </a:pPr>
            <a:r>
              <a:rPr b="0" lang="pt-BR" sz="1200" spc="-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i="1" lang="pt-BR" sz="1200" spc="-3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35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"Is </a:t>
            </a:r>
            <a:r>
              <a:rPr b="0" lang="pt-BR" sz="1200" spc="-1" strike="noStrike">
                <a:solidFill>
                  <a:srgbClr val="698759"/>
                </a:solidFill>
                <a:latin typeface="Noto Sans"/>
                <a:ea typeface="DejaVu Sans"/>
              </a:rPr>
              <a:t>map </a:t>
            </a:r>
            <a:r>
              <a:rPr b="0" lang="pt-BR" sz="1200" spc="-21" strike="noStrike">
                <a:solidFill>
                  <a:srgbClr val="698759"/>
                </a:solidFill>
                <a:latin typeface="Noto Sans"/>
                <a:ea typeface="DejaVu Sans"/>
              </a:rPr>
              <a:t>empty? </a:t>
            </a:r>
            <a:r>
              <a:rPr b="0" lang="pt-BR" sz="1200" spc="-21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lang="pt-BR" sz="1200" spc="-21" strike="noStrike">
                <a:solidFill>
                  <a:srgbClr val="a8b6c6"/>
                </a:solidFill>
                <a:latin typeface="Noto Sans"/>
                <a:ea typeface="DejaVu Sans"/>
              </a:rPr>
              <a:t>map.isEmpty()</a:t>
            </a:r>
            <a:r>
              <a:rPr b="0" lang="pt-BR" sz="1200" spc="-21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200" spc="-21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21" strike="noStrike">
                <a:solidFill>
                  <a:srgbClr val="a8b6c6"/>
                </a:solidFill>
                <a:latin typeface="Noto Sans"/>
                <a:ea typeface="DejaVu Sans"/>
              </a:rPr>
              <a:t>)  </a:t>
            </a:r>
            <a:r>
              <a:rPr b="0" i="1" lang="pt-BR" sz="12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"Map </a:t>
            </a:r>
            <a:r>
              <a:rPr b="0" lang="pt-BR" sz="1200" spc="-4" strike="noStrike">
                <a:solidFill>
                  <a:srgbClr val="698759"/>
                </a:solidFill>
                <a:latin typeface="Noto Sans"/>
                <a:ea typeface="DejaVu Sans"/>
              </a:rPr>
              <a:t>size:</a:t>
            </a:r>
            <a:r>
              <a:rPr b="0" lang="pt-BR" sz="1200" spc="29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map.</a:t>
            </a:r>
            <a:r>
              <a:rPr b="0" lang="pt-BR" sz="1200" spc="-15" strike="noStrike">
                <a:solidFill>
                  <a:srgbClr val="9775aa"/>
                </a:solidFill>
                <a:latin typeface="Noto Sans"/>
                <a:ea typeface="DejaVu Sans"/>
              </a:rPr>
              <a:t>size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200" spc="-1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  <a:p>
            <a:pPr marL="12600" indent="-276120">
              <a:lnSpc>
                <a:spcPct val="100000"/>
              </a:lnSpc>
              <a:spcBef>
                <a:spcPts val="210"/>
              </a:spcBef>
            </a:pPr>
            <a:r>
              <a:rPr b="0" i="1" lang="pt-BR" sz="1200" spc="-29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"Map </a:t>
            </a:r>
            <a:r>
              <a:rPr b="0" lang="pt-BR" sz="1200" spc="-1" strike="noStrike">
                <a:solidFill>
                  <a:srgbClr val="698759"/>
                </a:solidFill>
                <a:latin typeface="Noto Sans"/>
                <a:ea typeface="DejaVu Sans"/>
              </a:rPr>
              <a:t>contains </a:t>
            </a:r>
            <a:r>
              <a:rPr b="0" lang="pt-BR" sz="1200" spc="-9" strike="noStrike">
                <a:solidFill>
                  <a:srgbClr val="698759"/>
                </a:solidFill>
                <a:latin typeface="Noto Sans"/>
                <a:ea typeface="DejaVu Sans"/>
              </a:rPr>
              <a:t>key:</a:t>
            </a:r>
            <a:r>
              <a:rPr b="0" lang="pt-BR" sz="1200" spc="80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map.containsKey(key)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200" spc="-15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  <a:p>
            <a:pPr marL="14400" indent="-13320">
              <a:lnSpc>
                <a:spcPct val="100000"/>
              </a:lnSpc>
              <a:spcBef>
                <a:spcPts val="210"/>
              </a:spcBef>
            </a:pPr>
            <a:r>
              <a:rPr b="0" i="1" lang="pt-BR" sz="12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2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lang="pt-BR" sz="1200" spc="-24" strike="noStrike">
                <a:solidFill>
                  <a:srgbClr val="698759"/>
                </a:solidFill>
                <a:latin typeface="Noto Sans"/>
                <a:ea typeface="DejaVu Sans"/>
              </a:rPr>
              <a:t>"Value </a:t>
            </a:r>
            <a:r>
              <a:rPr b="0" lang="pt-BR" sz="1200" spc="-4" strike="noStrike">
                <a:solidFill>
                  <a:srgbClr val="698759"/>
                </a:solidFill>
                <a:latin typeface="Noto Sans"/>
                <a:ea typeface="DejaVu Sans"/>
              </a:rPr>
              <a:t>with key </a:t>
            </a: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'</a:t>
            </a:r>
            <a:r>
              <a:rPr b="0" lang="pt-BR" sz="1200" spc="-35" strike="noStrike">
                <a:solidFill>
                  <a:srgbClr val="cc7731"/>
                </a:solidFill>
                <a:latin typeface="Noto Sans"/>
                <a:ea typeface="DejaVu Sans"/>
              </a:rPr>
              <a:t>$</a:t>
            </a:r>
            <a:r>
              <a:rPr b="0" lang="pt-BR" sz="1200" spc="-35" strike="noStrike">
                <a:solidFill>
                  <a:srgbClr val="a8b6c6"/>
                </a:solidFill>
                <a:latin typeface="Noto Sans"/>
                <a:ea typeface="DejaVu Sans"/>
              </a:rPr>
              <a:t>key</a:t>
            </a: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':</a:t>
            </a:r>
            <a:r>
              <a:rPr b="0" lang="pt-BR" sz="1200" spc="43" strike="noStrike">
                <a:solidFill>
                  <a:srgbClr val="698759"/>
                </a:solidFill>
                <a:latin typeface="Noto Sans"/>
                <a:ea typeface="DejaVu Sans"/>
              </a:rPr>
              <a:t> </a:t>
            </a:r>
            <a:r>
              <a:rPr b="0" lang="pt-BR" sz="1200" spc="-21" strike="noStrike">
                <a:solidFill>
                  <a:srgbClr val="cc7731"/>
                </a:solidFill>
                <a:latin typeface="Noto Sans"/>
                <a:ea typeface="DejaVu Sans"/>
              </a:rPr>
              <a:t>${</a:t>
            </a:r>
            <a:r>
              <a:rPr b="0" lang="pt-BR" sz="1200" spc="-21" strike="noStrike">
                <a:solidFill>
                  <a:srgbClr val="a8b6c6"/>
                </a:solidFill>
                <a:latin typeface="Noto Sans"/>
                <a:ea typeface="DejaVu Sans"/>
              </a:rPr>
              <a:t>map[key]</a:t>
            </a:r>
            <a:r>
              <a:rPr b="0" lang="pt-BR" sz="1200" spc="-21" strike="noStrike">
                <a:solidFill>
                  <a:srgbClr val="cc7731"/>
                </a:solidFill>
                <a:latin typeface="Noto Sans"/>
                <a:ea typeface="DejaVu Sans"/>
              </a:rPr>
              <a:t>}</a:t>
            </a:r>
            <a:r>
              <a:rPr b="0" lang="pt-BR" sz="1200" spc="-21" strike="noStrike">
                <a:solidFill>
                  <a:srgbClr val="698759"/>
                </a:solidFill>
                <a:latin typeface="Noto Sans"/>
                <a:ea typeface="DejaVu Sans"/>
              </a:rPr>
              <a:t>"</a:t>
            </a:r>
            <a:r>
              <a:rPr b="0" lang="pt-BR" sz="1200" spc="-21" strike="noStrike">
                <a:solidFill>
                  <a:srgbClr val="a8b6c6"/>
                </a:solidFill>
                <a:latin typeface="Noto Sans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1" name="CustomShape 13"/>
          <p:cNvSpPr/>
          <p:nvPr/>
        </p:nvSpPr>
        <p:spPr>
          <a:xfrm>
            <a:off x="4917960" y="2104920"/>
            <a:ext cx="1257120" cy="181440"/>
          </a:xfrm>
          <a:custGeom>
            <a:avLst/>
            <a:gdLst/>
            <a:ahLst/>
            <a:rect l="l" t="t" r="r" b="b"/>
            <a:pathLst>
              <a:path w="1258570" h="182880">
                <a:moveTo>
                  <a:pt x="0" y="0"/>
                </a:moveTo>
                <a:lnTo>
                  <a:pt x="1258564" y="0"/>
                </a:lnTo>
                <a:lnTo>
                  <a:pt x="1258564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4"/>
          <p:cNvSpPr/>
          <p:nvPr/>
        </p:nvSpPr>
        <p:spPr>
          <a:xfrm>
            <a:off x="4917960" y="2733480"/>
            <a:ext cx="3204720" cy="181440"/>
          </a:xfrm>
          <a:custGeom>
            <a:avLst/>
            <a:gdLst/>
            <a:ahLst/>
            <a:rect l="l" t="t" r="r" b="b"/>
            <a:pathLst>
              <a:path w="3206115" h="182880">
                <a:moveTo>
                  <a:pt x="0" y="0"/>
                </a:moveTo>
                <a:lnTo>
                  <a:pt x="3205746" y="0"/>
                </a:lnTo>
                <a:lnTo>
                  <a:pt x="3205746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5"/>
          <p:cNvSpPr/>
          <p:nvPr/>
        </p:nvSpPr>
        <p:spPr>
          <a:xfrm>
            <a:off x="4917960" y="2943000"/>
            <a:ext cx="3628080" cy="181440"/>
          </a:xfrm>
          <a:custGeom>
            <a:avLst/>
            <a:gdLst/>
            <a:ahLst/>
            <a:rect l="l" t="t" r="r" b="b"/>
            <a:pathLst>
              <a:path w="3629659" h="182880">
                <a:moveTo>
                  <a:pt x="0" y="0"/>
                </a:moveTo>
                <a:lnTo>
                  <a:pt x="3629170" y="0"/>
                </a:lnTo>
                <a:lnTo>
                  <a:pt x="3629170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6"/>
          <p:cNvSpPr/>
          <p:nvPr/>
        </p:nvSpPr>
        <p:spPr>
          <a:xfrm>
            <a:off x="4917960" y="3152880"/>
            <a:ext cx="2998800" cy="181440"/>
          </a:xfrm>
          <a:custGeom>
            <a:avLst/>
            <a:gdLst/>
            <a:ahLst/>
            <a:rect l="l" t="t" r="r" b="b"/>
            <a:pathLst>
              <a:path w="3000375" h="182879">
                <a:moveTo>
                  <a:pt x="0" y="0"/>
                </a:moveTo>
                <a:lnTo>
                  <a:pt x="3000216" y="0"/>
                </a:lnTo>
                <a:lnTo>
                  <a:pt x="3000216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7"/>
          <p:cNvSpPr/>
          <p:nvPr/>
        </p:nvSpPr>
        <p:spPr>
          <a:xfrm>
            <a:off x="4917960" y="3362400"/>
            <a:ext cx="3661920" cy="181440"/>
          </a:xfrm>
          <a:custGeom>
            <a:avLst/>
            <a:gdLst/>
            <a:ahLst/>
            <a:rect l="l" t="t" r="r" b="b"/>
            <a:pathLst>
              <a:path w="3663315" h="182879">
                <a:moveTo>
                  <a:pt x="0" y="0"/>
                </a:moveTo>
                <a:lnTo>
                  <a:pt x="3662945" y="0"/>
                </a:lnTo>
                <a:lnTo>
                  <a:pt x="3662945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8"/>
          <p:cNvSpPr/>
          <p:nvPr/>
        </p:nvSpPr>
        <p:spPr>
          <a:xfrm>
            <a:off x="4905360" y="1218240"/>
            <a:ext cx="3685320" cy="24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56760">
              <a:lnSpc>
                <a:spcPct val="100000"/>
              </a:lnSpc>
              <a:spcBef>
                <a:spcPts val="99"/>
              </a:spcBef>
            </a:pP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Maps</a:t>
            </a:r>
            <a:r>
              <a:rPr b="1" lang="pt-BR" sz="1400" spc="-2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1" strike="noStrike">
                <a:solidFill>
                  <a:srgbClr val="ffffff"/>
                </a:solidFill>
                <a:latin typeface="Arial"/>
                <a:ea typeface="DejaVu Sans"/>
              </a:rPr>
              <a:t>Mutáveis</a:t>
            </a:r>
            <a:endParaRPr b="0" lang="pt-BR" sz="1400" spc="-1" strike="noStrike">
              <a:latin typeface="Arial"/>
            </a:endParaRPr>
          </a:p>
          <a:p>
            <a:pPr marL="288000" indent="-276120">
              <a:lnSpc>
                <a:spcPct val="114000"/>
              </a:lnSpc>
            </a:pPr>
            <a:r>
              <a:rPr b="0" lang="pt-BR" sz="1800" spc="-1" strike="noStrike">
                <a:solidFill>
                  <a:srgbClr val="cc7731"/>
                </a:solidFill>
                <a:latin typeface="Noto Sans"/>
                <a:ea typeface="Noto Sans CJK SC"/>
              </a:rPr>
              <a:t>val </a:t>
            </a:r>
            <a:r>
              <a:rPr b="0" lang="pt-BR" sz="1800" spc="-1" strike="noStrike">
                <a:solidFill>
                  <a:srgbClr val="a8b6c6"/>
                </a:solidFill>
                <a:latin typeface="Noto Sans"/>
                <a:ea typeface="Noto Sans CJK SC"/>
              </a:rPr>
              <a:t>map </a:t>
            </a:r>
            <a:r>
              <a:rPr b="0" lang="pt-BR" sz="1800" spc="15" strike="noStrike">
                <a:solidFill>
                  <a:srgbClr val="a8b6c6"/>
                </a:solidFill>
                <a:latin typeface="Noto Sans"/>
                <a:ea typeface="Noto Sans CJK SC"/>
              </a:rPr>
              <a:t>= </a:t>
            </a:r>
            <a:r>
              <a:rPr b="0" i="1" lang="pt-BR" sz="1200" spc="-1" strike="noStrike">
                <a:solidFill>
                  <a:srgbClr val="a8b6c6"/>
                </a:solidFill>
                <a:latin typeface="Trebuchet MS"/>
                <a:ea typeface="DejaVu Sans"/>
              </a:rPr>
              <a:t>mapOf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14000"/>
              </a:lnSpc>
            </a:pP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                     </a:t>
            </a:r>
            <a:r>
              <a:rPr b="0" lang="pt-BR" sz="1200" spc="-35" strike="noStrike">
                <a:solidFill>
                  <a:srgbClr val="698759"/>
                </a:solidFill>
                <a:latin typeface="Noto Sans"/>
                <a:ea typeface="DejaVu Sans"/>
              </a:rPr>
              <a:t>"First"  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</a:t>
            </a:r>
            <a:r>
              <a:rPr b="0" i="1" lang="pt-BR" sz="1200" spc="-4" strike="noStrike">
                <a:solidFill>
                  <a:srgbClr val="ffc66d"/>
                </a:solidFill>
                <a:latin typeface="Trebuchet MS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6797ba"/>
                </a:solidFill>
                <a:latin typeface="Noto Sans"/>
                <a:ea typeface="DejaVu Sans"/>
              </a:rPr>
              <a:t>1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00000"/>
              </a:lnSpc>
            </a:pP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                   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"Second"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</a:t>
            </a:r>
            <a:r>
              <a:rPr b="0" i="1" lang="pt-BR" sz="1200" spc="-1" strike="noStrike">
                <a:solidFill>
                  <a:srgbClr val="ffc66d"/>
                </a:solidFill>
                <a:latin typeface="Trebuchet MS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6797ba"/>
                </a:solidFill>
                <a:latin typeface="Noto Sans"/>
                <a:ea typeface="DejaVu Sans"/>
              </a:rPr>
              <a:t>2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00000"/>
              </a:lnSpc>
            </a:pP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                   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"Third"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</a:t>
            </a:r>
            <a:r>
              <a:rPr b="0" i="1" lang="pt-BR" sz="1200" spc="-1" strike="noStrike">
                <a:solidFill>
                  <a:srgbClr val="ffc66d"/>
                </a:solidFill>
                <a:latin typeface="Trebuchet MS"/>
                <a:ea typeface="DejaVu Sans"/>
              </a:rPr>
              <a:t> </a:t>
            </a:r>
            <a:r>
              <a:rPr b="0" i="1" lang="pt-BR" sz="1200" spc="-1" strike="noStrike">
                <a:solidFill>
                  <a:srgbClr val="6797ba"/>
                </a:solidFill>
                <a:latin typeface="Trebuchet MS"/>
                <a:ea typeface="DejaVu Sans"/>
              </a:rPr>
              <a:t>3</a:t>
            </a:r>
            <a:r>
              <a:rPr b="0" lang="pt-BR" sz="1200" spc="-1" strike="noStrike">
                <a:solidFill>
                  <a:srgbClr val="ffffff"/>
                </a:solidFill>
                <a:latin typeface="Noto Sans"/>
                <a:ea typeface="DejaVu Sans"/>
              </a:rPr>
              <a:t>)</a:t>
            </a:r>
            <a:endParaRPr b="0" lang="pt-BR" sz="1200" spc="-1" strike="noStrike">
              <a:latin typeface="Arial"/>
            </a:endParaRPr>
          </a:p>
          <a:p>
            <a:pPr marL="288000" indent="-276120">
              <a:lnSpc>
                <a:spcPct val="100000"/>
              </a:lnSpc>
            </a:pP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endParaRPr b="0" lang="pt-BR" sz="1200" spc="-1" strike="noStrike">
              <a:latin typeface="Arial"/>
            </a:endParaRPr>
          </a:p>
          <a:p>
            <a:pPr marL="289440" indent="-27612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2600" indent="-276120">
              <a:lnSpc>
                <a:spcPct val="114000"/>
              </a:lnSpc>
              <a:spcBef>
                <a:spcPts val="1040"/>
              </a:spcBef>
            </a:pP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mutableMap[</a:t>
            </a:r>
            <a:r>
              <a:rPr b="0" lang="pt-BR" sz="1200" spc="-15" strike="noStrike">
                <a:solidFill>
                  <a:srgbClr val="698759"/>
                </a:solidFill>
                <a:latin typeface="Noto Sans"/>
                <a:ea typeface="DejaVu Sans"/>
              </a:rPr>
              <a:t>"Sixth"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]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200" spc="15" strike="noStrike">
                <a:solidFill>
                  <a:srgbClr val="6797ba"/>
                </a:solidFill>
                <a:latin typeface="Noto Sans"/>
                <a:ea typeface="DejaVu Sans"/>
              </a:rPr>
              <a:t>6 </a:t>
            </a:r>
            <a:r>
              <a:rPr b="0" lang="pt-BR" sz="1200" spc="-69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1200" spc="-1" strike="noStrike">
                <a:solidFill>
                  <a:srgbClr val="808080"/>
                </a:solidFill>
                <a:latin typeface="Noto Sans"/>
                <a:ea typeface="DejaVu Sans"/>
              </a:rPr>
              <a:t>Adicionando </a:t>
            </a:r>
            <a:r>
              <a:rPr b="0" lang="pt-BR" sz="1200" spc="-4" strike="noStrike">
                <a:solidFill>
                  <a:srgbClr val="808080"/>
                </a:solidFill>
                <a:latin typeface="Noto Sans"/>
                <a:ea typeface="DejaVu Sans"/>
              </a:rPr>
              <a:t>valor  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mutableMap </a:t>
            </a:r>
            <a:r>
              <a:rPr b="0" lang="pt-BR" sz="1200" spc="9" strike="noStrike">
                <a:solidFill>
                  <a:srgbClr val="a8b6c6"/>
                </a:solidFill>
                <a:latin typeface="Noto Sans"/>
                <a:ea typeface="DejaVu Sans"/>
              </a:rPr>
              <a:t>+= </a:t>
            </a:r>
            <a:r>
              <a:rPr b="0" lang="pt-BR" sz="1200" spc="-29" strike="noStrike">
                <a:solidFill>
                  <a:srgbClr val="698759"/>
                </a:solidFill>
                <a:latin typeface="Noto Sans"/>
                <a:ea typeface="DejaVu Sans"/>
              </a:rPr>
              <a:t>"Seventh" </a:t>
            </a:r>
            <a:r>
              <a:rPr b="0" i="1" lang="pt-BR" sz="1200" spc="-41" strike="noStrike">
                <a:solidFill>
                  <a:srgbClr val="ffc66d"/>
                </a:solidFill>
                <a:latin typeface="Trebuchet MS"/>
                <a:ea typeface="DejaVu Sans"/>
              </a:rPr>
              <a:t>to </a:t>
            </a:r>
            <a:r>
              <a:rPr b="0" lang="pt-BR" sz="1200" spc="15" strike="noStrike">
                <a:solidFill>
                  <a:srgbClr val="6797ba"/>
                </a:solidFill>
                <a:latin typeface="Noto Sans"/>
                <a:ea typeface="DejaVu Sans"/>
              </a:rPr>
              <a:t>7 </a:t>
            </a:r>
            <a:r>
              <a:rPr b="0" lang="pt-BR" sz="1200" spc="-69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1200" spc="-1" strike="noStrike">
                <a:solidFill>
                  <a:srgbClr val="808080"/>
                </a:solidFill>
                <a:latin typeface="Noto Sans"/>
                <a:ea typeface="DejaVu Sans"/>
              </a:rPr>
              <a:t>Adicionando </a:t>
            </a:r>
            <a:r>
              <a:rPr b="0" lang="pt-BR" sz="1200" spc="-4" strike="noStrike">
                <a:solidFill>
                  <a:srgbClr val="808080"/>
                </a:solidFill>
                <a:latin typeface="Noto Sans"/>
                <a:ea typeface="DejaVu Sans"/>
              </a:rPr>
              <a:t>valor  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mutableMap[</a:t>
            </a:r>
            <a:r>
              <a:rPr b="0" lang="pt-BR" sz="1200" spc="-15" strike="noStrike">
                <a:solidFill>
                  <a:srgbClr val="698759"/>
                </a:solidFill>
                <a:latin typeface="Noto Sans"/>
                <a:ea typeface="DejaVu Sans"/>
              </a:rPr>
              <a:t>"Third"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]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200" spc="15" strike="noStrike">
                <a:solidFill>
                  <a:srgbClr val="6797ba"/>
                </a:solidFill>
                <a:latin typeface="Noto Sans"/>
                <a:ea typeface="DejaVu Sans"/>
              </a:rPr>
              <a:t>8 </a:t>
            </a:r>
            <a:r>
              <a:rPr b="0" lang="pt-BR" sz="1200" spc="-15" strike="noStrike">
                <a:solidFill>
                  <a:srgbClr val="808080"/>
                </a:solidFill>
                <a:latin typeface="Noto Sans"/>
                <a:ea typeface="DejaVu Sans"/>
              </a:rPr>
              <a:t>//Alterando </a:t>
            </a:r>
            <a:r>
              <a:rPr b="0" lang="pt-BR" sz="1200" spc="-4" strike="noStrike">
                <a:solidFill>
                  <a:srgbClr val="808080"/>
                </a:solidFill>
                <a:latin typeface="Noto Sans"/>
                <a:ea typeface="DejaVu Sans"/>
              </a:rPr>
              <a:t>valor  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mutableMap.remove(</a:t>
            </a:r>
            <a:r>
              <a:rPr b="0" lang="pt-BR" sz="1200" spc="-15" strike="noStrike">
                <a:solidFill>
                  <a:srgbClr val="698759"/>
                </a:solidFill>
                <a:latin typeface="Noto Sans"/>
                <a:ea typeface="DejaVu Sans"/>
              </a:rPr>
              <a:t>"Second"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) </a:t>
            </a:r>
            <a:r>
              <a:rPr b="0" lang="pt-BR" sz="1200" spc="-69" strike="noStrike">
                <a:solidFill>
                  <a:srgbClr val="808080"/>
                </a:solidFill>
                <a:latin typeface="Noto Sans"/>
                <a:ea typeface="DejaVu Sans"/>
              </a:rPr>
              <a:t>// </a:t>
            </a:r>
            <a:r>
              <a:rPr b="0" lang="pt-BR" sz="1200" spc="-1" strike="noStrike">
                <a:solidFill>
                  <a:srgbClr val="808080"/>
                </a:solidFill>
                <a:latin typeface="Noto Sans"/>
                <a:ea typeface="DejaVu Sans"/>
              </a:rPr>
              <a:t>Removendo</a:t>
            </a:r>
            <a:r>
              <a:rPr b="0" lang="pt-BR" sz="1200" spc="-109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r>
              <a:rPr b="0" lang="pt-BR" sz="1200" spc="-4" strike="noStrike">
                <a:solidFill>
                  <a:srgbClr val="808080"/>
                </a:solidFill>
                <a:latin typeface="Noto Sans"/>
                <a:ea typeface="DejaVu Sans"/>
              </a:rPr>
              <a:t>valor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7" name="CustomShape 19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3526560" y="2264400"/>
            <a:ext cx="208656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49" strike="noStrike">
                <a:solidFill>
                  <a:srgbClr val="000000"/>
                </a:solidFill>
                <a:latin typeface="Arial"/>
                <a:ea typeface="DejaVu Sans"/>
              </a:rPr>
              <a:t>Lambdas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384840" y="504000"/>
            <a:ext cx="16286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35" strike="noStrike">
                <a:solidFill>
                  <a:srgbClr val="000000"/>
                </a:solidFill>
                <a:latin typeface="Arial"/>
                <a:ea typeface="DejaVu Sans"/>
              </a:rPr>
              <a:t>Lambdas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30" name="CustomShape 2"/>
          <p:cNvSpPr/>
          <p:nvPr/>
        </p:nvSpPr>
        <p:spPr>
          <a:xfrm>
            <a:off x="384840" y="1176480"/>
            <a:ext cx="8105760" cy="22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4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São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funções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que podem ser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armazenadas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em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variáveis, passadas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como  </a:t>
            </a: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argumentos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ou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retornadas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 outras</a:t>
            </a:r>
            <a:r>
              <a:rPr b="0" lang="pt-BR" sz="1800" spc="21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funções.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91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Podem ser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usadas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como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parâmetros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ou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retorno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 </a:t>
            </a: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Higher-Order</a:t>
            </a:r>
            <a:r>
              <a:rPr b="0" lang="pt-BR" sz="1800" spc="89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Functions.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576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Um bom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exemplo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aplicações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dos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lambdas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são as operações disponiveis pelas coleções do Kotlin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384840" y="504000"/>
            <a:ext cx="16286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35" strike="noStrike">
                <a:solidFill>
                  <a:srgbClr val="ffffff"/>
                </a:solidFill>
                <a:latin typeface="Arial"/>
                <a:ea typeface="DejaVu Sans"/>
              </a:rPr>
              <a:t>Lambdas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32" name="CustomShape 2"/>
          <p:cNvSpPr/>
          <p:nvPr/>
        </p:nvSpPr>
        <p:spPr>
          <a:xfrm>
            <a:off x="397440" y="1685880"/>
            <a:ext cx="3751560" cy="212040"/>
          </a:xfrm>
          <a:custGeom>
            <a:avLst/>
            <a:gdLst/>
            <a:ahLst/>
            <a:rect l="l" t="t" r="r" b="b"/>
            <a:pathLst>
              <a:path w="3752850" h="213360">
                <a:moveTo>
                  <a:pt x="0" y="0"/>
                </a:moveTo>
                <a:lnTo>
                  <a:pt x="3752442" y="0"/>
                </a:lnTo>
                <a:lnTo>
                  <a:pt x="375244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3"/>
          <p:cNvSpPr/>
          <p:nvPr/>
        </p:nvSpPr>
        <p:spPr>
          <a:xfrm>
            <a:off x="397440" y="1933560"/>
            <a:ext cx="368640" cy="212040"/>
          </a:xfrm>
          <a:custGeom>
            <a:avLst/>
            <a:gdLst/>
            <a:ahLst/>
            <a:rect l="l" t="t" r="r" b="b"/>
            <a:pathLst>
              <a:path w="370205" h="213360">
                <a:moveTo>
                  <a:pt x="0" y="0"/>
                </a:moveTo>
                <a:lnTo>
                  <a:pt x="370151" y="0"/>
                </a:lnTo>
                <a:lnTo>
                  <a:pt x="370151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4"/>
          <p:cNvSpPr/>
          <p:nvPr/>
        </p:nvSpPr>
        <p:spPr>
          <a:xfrm>
            <a:off x="397440" y="2181240"/>
            <a:ext cx="3179880" cy="212040"/>
          </a:xfrm>
          <a:custGeom>
            <a:avLst/>
            <a:gdLst/>
            <a:ahLst/>
            <a:rect l="l" t="t" r="r" b="b"/>
            <a:pathLst>
              <a:path w="3181350" h="213360">
                <a:moveTo>
                  <a:pt x="0" y="0"/>
                </a:moveTo>
                <a:lnTo>
                  <a:pt x="3180734" y="0"/>
                </a:lnTo>
                <a:lnTo>
                  <a:pt x="3180734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5"/>
          <p:cNvSpPr/>
          <p:nvPr/>
        </p:nvSpPr>
        <p:spPr>
          <a:xfrm>
            <a:off x="397440" y="3324240"/>
            <a:ext cx="2480760" cy="212040"/>
          </a:xfrm>
          <a:custGeom>
            <a:avLst/>
            <a:gdLst/>
            <a:ahLst/>
            <a:rect l="l" t="t" r="r" b="b"/>
            <a:pathLst>
              <a:path w="2482215" h="213360">
                <a:moveTo>
                  <a:pt x="0" y="0"/>
                </a:moveTo>
                <a:lnTo>
                  <a:pt x="2481648" y="0"/>
                </a:lnTo>
                <a:lnTo>
                  <a:pt x="2481648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6"/>
          <p:cNvSpPr/>
          <p:nvPr/>
        </p:nvSpPr>
        <p:spPr>
          <a:xfrm>
            <a:off x="397440" y="3571920"/>
            <a:ext cx="3071160" cy="212040"/>
          </a:xfrm>
          <a:custGeom>
            <a:avLst/>
            <a:gdLst/>
            <a:ahLst/>
            <a:rect l="l" t="t" r="r" b="b"/>
            <a:pathLst>
              <a:path w="3072765" h="213360">
                <a:moveTo>
                  <a:pt x="0" y="0"/>
                </a:moveTo>
                <a:lnTo>
                  <a:pt x="3072273" y="0"/>
                </a:lnTo>
                <a:lnTo>
                  <a:pt x="3072273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7"/>
          <p:cNvSpPr/>
          <p:nvPr/>
        </p:nvSpPr>
        <p:spPr>
          <a:xfrm>
            <a:off x="384840" y="1218240"/>
            <a:ext cx="3774960" cy="29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76320" algn="ctr">
              <a:lnSpc>
                <a:spcPct val="100000"/>
              </a:lnSpc>
              <a:spcBef>
                <a:spcPts val="99"/>
              </a:spcBef>
            </a:pP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Declarando </a:t>
            </a: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função </a:t>
            </a:r>
            <a:r>
              <a:rPr b="1" lang="pt-BR" sz="1400" spc="4" strike="noStrike">
                <a:solidFill>
                  <a:srgbClr val="ffffff"/>
                </a:solidFill>
                <a:latin typeface="Arial"/>
                <a:ea typeface="DejaVu Sans"/>
              </a:rPr>
              <a:t>como</a:t>
            </a:r>
            <a:r>
              <a:rPr b="1" lang="pt-BR" sz="1400" spc="-24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9" strike="noStrike">
                <a:solidFill>
                  <a:srgbClr val="ffffff"/>
                </a:solidFill>
                <a:latin typeface="Arial"/>
                <a:ea typeface="DejaVu Sans"/>
              </a:rPr>
              <a:t>variável</a:t>
            </a:r>
            <a:endParaRPr b="0" lang="pt-BR" sz="14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addition: </a:t>
            </a:r>
            <a:r>
              <a:rPr b="0" lang="pt-BR" sz="1400" spc="-35" strike="noStrike">
                <a:solidFill>
                  <a:srgbClr val="a8b6c6"/>
                </a:solidFill>
                <a:latin typeface="Noto Sans"/>
                <a:ea typeface="DejaVu Sans"/>
              </a:rPr>
              <a:t>(Int</a:t>
            </a:r>
            <a:r>
              <a:rPr b="0" lang="pt-BR" sz="1400" spc="-3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41" strike="noStrike">
                <a:solidFill>
                  <a:srgbClr val="a8b6c6"/>
                </a:solidFill>
                <a:latin typeface="Noto Sans"/>
                <a:ea typeface="DejaVu Sans"/>
              </a:rPr>
              <a:t>Int)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a: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400" spc="-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</a:t>
            </a:r>
            <a:r>
              <a:rPr b="0" lang="pt-BR" sz="1400" spc="21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a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+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b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lang="pt-BR" sz="1400" spc="-4" strike="noStrike">
                <a:solidFill>
                  <a:srgbClr val="cc7731"/>
                </a:solidFill>
                <a:latin typeface="Noto Sans"/>
                <a:ea typeface="DejaVu Sans"/>
              </a:rPr>
              <a:t>val </a:t>
            </a:r>
            <a:r>
              <a:rPr b="0" lang="pt-BR" sz="1400" spc="-4" strike="noStrike">
                <a:solidFill>
                  <a:srgbClr val="a8b6c6"/>
                </a:solidFill>
                <a:latin typeface="Noto Sans"/>
                <a:ea typeface="DejaVu Sans"/>
              </a:rPr>
              <a:t>subtraction </a:t>
            </a:r>
            <a:r>
              <a:rPr b="0" lang="pt-BR" sz="14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lang="pt-BR" sz="1400" spc="-9" strike="noStrike">
                <a:solidFill>
                  <a:srgbClr val="a8b6c6"/>
                </a:solidFill>
                <a:latin typeface="Noto Sans"/>
                <a:ea typeface="DejaVu Sans"/>
              </a:rPr>
              <a:t>{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a: Int</a:t>
            </a:r>
            <a:r>
              <a:rPr b="0" lang="pt-BR" sz="1400" spc="-2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400" spc="-29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a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-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b</a:t>
            </a:r>
            <a:r>
              <a:rPr b="0" lang="pt-BR" sz="1400" spc="13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78120" algn="ctr">
              <a:lnSpc>
                <a:spcPct val="100000"/>
              </a:lnSpc>
              <a:spcBef>
                <a:spcPts val="1610"/>
              </a:spcBef>
            </a:pP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Invocando </a:t>
            </a:r>
            <a:r>
              <a:rPr b="1" lang="pt-BR" sz="1400" spc="55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1" lang="pt-BR" sz="1400" spc="-8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função</a:t>
            </a:r>
            <a:endParaRPr b="0" lang="pt-BR" sz="1400" spc="-1" strike="noStrike">
              <a:latin typeface="Arial"/>
            </a:endParaRPr>
          </a:p>
          <a:p>
            <a:pPr marL="7812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pt-BR" sz="1400" spc="-1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(addition(num1</a:t>
            </a:r>
            <a:r>
              <a:rPr b="0" lang="pt-BR" sz="1400" spc="-15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num2))</a:t>
            </a: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9"/>
              </a:spcBef>
            </a:pPr>
            <a:r>
              <a:rPr b="0" i="1" lang="pt-BR" sz="1400" spc="-15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15" strike="noStrike">
                <a:solidFill>
                  <a:srgbClr val="a8b6c6"/>
                </a:solidFill>
                <a:latin typeface="Noto Sans"/>
                <a:ea typeface="DejaVu Sans"/>
              </a:rPr>
              <a:t>(addition.invoke(num1</a:t>
            </a:r>
            <a:r>
              <a:rPr b="0" lang="pt-BR" sz="1400" spc="-15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num2))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8" name="CustomShape 8"/>
          <p:cNvSpPr/>
          <p:nvPr/>
        </p:nvSpPr>
        <p:spPr>
          <a:xfrm>
            <a:off x="4917960" y="1685880"/>
            <a:ext cx="3454920" cy="150840"/>
          </a:xfrm>
          <a:custGeom>
            <a:avLst/>
            <a:gdLst/>
            <a:ahLst/>
            <a:rect l="l" t="t" r="r" b="b"/>
            <a:pathLst>
              <a:path w="3456304" h="152400">
                <a:moveTo>
                  <a:pt x="0" y="0"/>
                </a:moveTo>
                <a:lnTo>
                  <a:pt x="3456234" y="0"/>
                </a:lnTo>
                <a:lnTo>
                  <a:pt x="3456234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9"/>
          <p:cNvSpPr/>
          <p:nvPr/>
        </p:nvSpPr>
        <p:spPr>
          <a:xfrm>
            <a:off x="4917960" y="1857240"/>
            <a:ext cx="1953000" cy="150840"/>
          </a:xfrm>
          <a:custGeom>
            <a:avLst/>
            <a:gdLst/>
            <a:ahLst/>
            <a:rect l="l" t="t" r="r" b="b"/>
            <a:pathLst>
              <a:path w="1954529" h="152400">
                <a:moveTo>
                  <a:pt x="0" y="0"/>
                </a:moveTo>
                <a:lnTo>
                  <a:pt x="1953907" y="0"/>
                </a:lnTo>
                <a:lnTo>
                  <a:pt x="1953907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0"/>
          <p:cNvSpPr/>
          <p:nvPr/>
        </p:nvSpPr>
        <p:spPr>
          <a:xfrm>
            <a:off x="4942080" y="2028600"/>
            <a:ext cx="360" cy="15084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noFill/>
          <a:ln w="4824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1"/>
          <p:cNvSpPr/>
          <p:nvPr/>
        </p:nvSpPr>
        <p:spPr>
          <a:xfrm>
            <a:off x="4905360" y="1218240"/>
            <a:ext cx="3597120" cy="9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66760">
              <a:lnSpc>
                <a:spcPct val="100000"/>
              </a:lnSpc>
              <a:spcBef>
                <a:spcPts val="99"/>
              </a:spcBef>
            </a:pP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Declarando </a:t>
            </a: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High-Order</a:t>
            </a:r>
            <a:r>
              <a:rPr b="1" lang="pt-BR" sz="1400" spc="-21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pt-BR" sz="14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"/>
              </a:spcBef>
            </a:pPr>
            <a:endParaRPr b="0" lang="pt-BR" sz="1400" spc="-1" strike="noStrike">
              <a:latin typeface="Arial"/>
            </a:endParaRPr>
          </a:p>
          <a:p>
            <a:pPr marL="111240" indent="-97560">
              <a:lnSpc>
                <a:spcPct val="112000"/>
              </a:lnSpc>
            </a:pP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000" spc="-9" strike="noStrike">
                <a:solidFill>
                  <a:srgbClr val="ffc66d"/>
                </a:solidFill>
                <a:latin typeface="Noto Sans"/>
                <a:ea typeface="DejaVu Sans"/>
              </a:rPr>
              <a:t>calculate</a:t>
            </a:r>
            <a:r>
              <a:rPr b="0" lang="pt-BR" sz="1000" spc="-9" strike="noStrike">
                <a:solidFill>
                  <a:srgbClr val="a8b6c6"/>
                </a:solidFill>
                <a:latin typeface="Noto Sans"/>
                <a:ea typeface="DejaVu Sans"/>
              </a:rPr>
              <a:t>(a: </a:t>
            </a:r>
            <a:r>
              <a:rPr b="0" lang="pt-BR" sz="1000" spc="-15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000" spc="-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9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000" spc="-15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000" spc="-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calcFunction: 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(Int</a:t>
            </a:r>
            <a:r>
              <a:rPr b="0" lang="pt-BR" sz="1000" spc="-2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000" spc="-29" strike="noStrike">
                <a:solidFill>
                  <a:srgbClr val="a8b6c6"/>
                </a:solidFill>
                <a:latin typeface="Noto Sans"/>
                <a:ea typeface="DejaVu Sans"/>
              </a:rPr>
              <a:t>Int) </a:t>
            </a: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-&gt; </a:t>
            </a:r>
            <a:r>
              <a:rPr b="0" lang="pt-BR" sz="1000" spc="-29" strike="noStrike">
                <a:solidFill>
                  <a:srgbClr val="a8b6c6"/>
                </a:solidFill>
                <a:latin typeface="Noto Sans"/>
                <a:ea typeface="DejaVu Sans"/>
              </a:rPr>
              <a:t>Int): </a:t>
            </a:r>
            <a:r>
              <a:rPr b="0" lang="pt-BR" sz="1000" spc="-21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{  </a:t>
            </a: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return </a:t>
            </a:r>
            <a:r>
              <a:rPr b="0" lang="pt-BR" sz="1000" spc="-4" strike="noStrike">
                <a:solidFill>
                  <a:srgbClr val="a8b6c6"/>
                </a:solidFill>
                <a:latin typeface="Noto Sans"/>
                <a:ea typeface="DejaVu Sans"/>
              </a:rPr>
              <a:t>calcFunction.invoke(a</a:t>
            </a:r>
            <a:r>
              <a:rPr b="0" lang="pt-BR" sz="1000" spc="-4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000" spc="-1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000" spc="-24" strike="noStrike">
                <a:solidFill>
                  <a:srgbClr val="a8b6c6"/>
                </a:solidFill>
                <a:latin typeface="Noto Sans"/>
                <a:ea typeface="DejaVu Sans"/>
              </a:rPr>
              <a:t>b)</a:t>
            </a:r>
            <a:endParaRPr b="0" lang="pt-BR" sz="1000" spc="-1" strike="noStrike">
              <a:latin typeface="Arial"/>
            </a:endParaRPr>
          </a:p>
          <a:p>
            <a:pPr marL="12600" indent="-97560">
              <a:lnSpc>
                <a:spcPct val="100000"/>
              </a:lnSpc>
              <a:spcBef>
                <a:spcPts val="150"/>
              </a:spcBef>
            </a:pPr>
            <a:r>
              <a:rPr b="0" lang="pt-BR" sz="10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2" name="CustomShape 12"/>
          <p:cNvSpPr/>
          <p:nvPr/>
        </p:nvSpPr>
        <p:spPr>
          <a:xfrm>
            <a:off x="4917960" y="3343320"/>
            <a:ext cx="3268800" cy="212040"/>
          </a:xfrm>
          <a:custGeom>
            <a:avLst/>
            <a:gdLst/>
            <a:ahLst/>
            <a:rect l="l" t="t" r="r" b="b"/>
            <a:pathLst>
              <a:path w="3270250" h="213360">
                <a:moveTo>
                  <a:pt x="0" y="0"/>
                </a:moveTo>
                <a:lnTo>
                  <a:pt x="3270192" y="0"/>
                </a:lnTo>
                <a:lnTo>
                  <a:pt x="3270192" y="213359"/>
                </a:lnTo>
                <a:lnTo>
                  <a:pt x="0" y="21335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3"/>
          <p:cNvSpPr/>
          <p:nvPr/>
        </p:nvSpPr>
        <p:spPr>
          <a:xfrm>
            <a:off x="4905360" y="2875680"/>
            <a:ext cx="353988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21480">
              <a:lnSpc>
                <a:spcPct val="100000"/>
              </a:lnSpc>
              <a:spcBef>
                <a:spcPts val="99"/>
              </a:spcBef>
            </a:pPr>
            <a:r>
              <a:rPr b="1" lang="pt-BR" sz="1400" spc="29" strike="noStrike">
                <a:solidFill>
                  <a:srgbClr val="ffffff"/>
                </a:solidFill>
                <a:latin typeface="Arial"/>
                <a:ea typeface="DejaVu Sans"/>
              </a:rPr>
              <a:t>Utilizando </a:t>
            </a: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High-Order</a:t>
            </a:r>
            <a:r>
              <a:rPr b="1" lang="pt-BR" sz="1400" spc="-23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b="0" lang="pt-BR" sz="1400" spc="-1" strike="noStrike">
              <a:latin typeface="Arial"/>
            </a:endParaRPr>
          </a:p>
          <a:p>
            <a:pPr marL="321480">
              <a:lnSpc>
                <a:spcPct val="100000"/>
              </a:lnSpc>
              <a:spcBef>
                <a:spcPts val="6"/>
              </a:spcBef>
            </a:pPr>
            <a:endParaRPr b="0" lang="pt-BR" sz="1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println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</a:t>
            </a:r>
            <a:r>
              <a:rPr b="0" i="1" lang="pt-BR" sz="1400" spc="-24" strike="noStrike">
                <a:solidFill>
                  <a:srgbClr val="a8b6c6"/>
                </a:solidFill>
                <a:latin typeface="Trebuchet MS"/>
                <a:ea typeface="DejaVu Sans"/>
              </a:rPr>
              <a:t>calculate</a:t>
            </a:r>
            <a:r>
              <a:rPr b="0" lang="pt-BR" sz="1400" spc="-24" strike="noStrike">
                <a:solidFill>
                  <a:srgbClr val="a8b6c6"/>
                </a:solidFill>
                <a:latin typeface="Noto Sans"/>
                <a:ea typeface="DejaVu Sans"/>
              </a:rPr>
              <a:t>(num1</a:t>
            </a:r>
            <a:r>
              <a:rPr b="0" lang="pt-BR" sz="1400" spc="-24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8b6c6"/>
                </a:solidFill>
                <a:latin typeface="Noto Sans"/>
                <a:ea typeface="DejaVu Sans"/>
              </a:rPr>
              <a:t>num2</a:t>
            </a:r>
            <a:r>
              <a:rPr b="0" lang="pt-BR" sz="14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400" spc="15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400" spc="-21" strike="noStrike">
                <a:solidFill>
                  <a:srgbClr val="a8b6c6"/>
                </a:solidFill>
                <a:latin typeface="Noto Sans"/>
                <a:ea typeface="DejaVu Sans"/>
              </a:rPr>
              <a:t>addition))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4" name="CustomShape 14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5"/>
          <p:cNvSpPr/>
          <p:nvPr/>
        </p:nvSpPr>
        <p:spPr>
          <a:xfrm>
            <a:off x="315000" y="2724120"/>
            <a:ext cx="8512560" cy="360"/>
          </a:xfrm>
          <a:custGeom>
            <a:avLst/>
            <a:gdLst/>
            <a:ahLst/>
            <a:rect l="l" t="t" r="r" b="b"/>
            <a:pathLst>
              <a:path w="8514080" h="0">
                <a:moveTo>
                  <a:pt x="0" y="0"/>
                </a:moveTo>
                <a:lnTo>
                  <a:pt x="8513682" y="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384840" y="504000"/>
            <a:ext cx="37432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-9" strike="noStrike">
                <a:solidFill>
                  <a:srgbClr val="ffffff"/>
                </a:solidFill>
                <a:latin typeface="Arial"/>
                <a:ea typeface="DejaVu Sans"/>
              </a:rPr>
              <a:t>Funções </a:t>
            </a:r>
            <a:r>
              <a:rPr b="1" lang="pt-BR" sz="2800" spc="-24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1" lang="pt-BR" sz="2800" spc="-10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2800" spc="41" strike="noStrike">
                <a:solidFill>
                  <a:srgbClr val="ffffff"/>
                </a:solidFill>
                <a:latin typeface="Arial"/>
                <a:ea typeface="DejaVu Sans"/>
              </a:rPr>
              <a:t>Declaração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397440" y="1933560"/>
            <a:ext cx="3270600" cy="181440"/>
          </a:xfrm>
          <a:custGeom>
            <a:avLst/>
            <a:gdLst/>
            <a:ahLst/>
            <a:rect l="l" t="t" r="r" b="b"/>
            <a:pathLst>
              <a:path w="3272154" h="182880">
                <a:moveTo>
                  <a:pt x="0" y="0"/>
                </a:moveTo>
                <a:lnTo>
                  <a:pt x="3271678" y="0"/>
                </a:lnTo>
                <a:lnTo>
                  <a:pt x="3271678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3"/>
          <p:cNvSpPr/>
          <p:nvPr/>
        </p:nvSpPr>
        <p:spPr>
          <a:xfrm>
            <a:off x="397440" y="2143080"/>
            <a:ext cx="1147320" cy="181440"/>
          </a:xfrm>
          <a:custGeom>
            <a:avLst/>
            <a:gdLst/>
            <a:ahLst/>
            <a:rect l="l" t="t" r="r" b="b"/>
            <a:pathLst>
              <a:path w="1148715" h="182880">
                <a:moveTo>
                  <a:pt x="0" y="0"/>
                </a:moveTo>
                <a:lnTo>
                  <a:pt x="1148284" y="0"/>
                </a:lnTo>
                <a:lnTo>
                  <a:pt x="1148284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4"/>
          <p:cNvSpPr/>
          <p:nvPr/>
        </p:nvSpPr>
        <p:spPr>
          <a:xfrm>
            <a:off x="426240" y="2352600"/>
            <a:ext cx="360" cy="181440"/>
          </a:xfrm>
          <a:custGeom>
            <a:avLst/>
            <a:gdLst/>
            <a:ah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noFill/>
          <a:ln w="5760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5"/>
          <p:cNvSpPr/>
          <p:nvPr/>
        </p:nvSpPr>
        <p:spPr>
          <a:xfrm>
            <a:off x="384840" y="1184040"/>
            <a:ext cx="3818880" cy="13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064880" indent="-1019160">
              <a:lnSpc>
                <a:spcPct val="116000"/>
              </a:lnSpc>
              <a:spcBef>
                <a:spcPts val="99"/>
              </a:spcBef>
            </a:pP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Executando </a:t>
            </a: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High-Order</a:t>
            </a:r>
            <a:r>
              <a:rPr b="1" lang="pt-BR" sz="1400" spc="-27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Function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  “Lambda</a:t>
            </a:r>
            <a:r>
              <a:rPr b="1" lang="pt-BR" sz="1400" spc="-2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4" strike="noStrike">
                <a:solidFill>
                  <a:srgbClr val="ffffff"/>
                </a:solidFill>
                <a:latin typeface="Arial"/>
                <a:ea typeface="DejaVu Sans"/>
              </a:rPr>
              <a:t>Anônimo”</a:t>
            </a:r>
            <a:endParaRPr b="0" lang="pt-BR" sz="1400" spc="-1" strike="noStrike">
              <a:latin typeface="Arial"/>
            </a:endParaRPr>
          </a:p>
          <a:p>
            <a:pPr marL="130680" indent="-117360">
              <a:lnSpc>
                <a:spcPct val="114000"/>
              </a:lnSpc>
              <a:spcBef>
                <a:spcPts val="1638"/>
              </a:spcBef>
            </a:pP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var </a:t>
            </a:r>
            <a:r>
              <a:rPr b="0" lang="pt-BR" sz="1200" spc="-4" strike="noStrike">
                <a:solidFill>
                  <a:srgbClr val="a8b6c6"/>
                </a:solidFill>
                <a:latin typeface="Noto Sans"/>
                <a:ea typeface="DejaVu Sans"/>
              </a:rPr>
              <a:t>result: </a:t>
            </a:r>
            <a:r>
              <a:rPr b="0" lang="pt-BR" sz="1200" spc="-24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1200" spc="-15" strike="noStrike">
                <a:solidFill>
                  <a:srgbClr val="a8b6c6"/>
                </a:solidFill>
                <a:latin typeface="Trebuchet MS"/>
                <a:ea typeface="DejaVu Sans"/>
              </a:rPr>
              <a:t>calculate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(num1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200" spc="-9" strike="noStrike">
                <a:solidFill>
                  <a:srgbClr val="a8b6c6"/>
                </a:solidFill>
                <a:latin typeface="Noto Sans"/>
                <a:ea typeface="DejaVu Sans"/>
              </a:rPr>
              <a:t>num2) </a:t>
            </a:r>
            <a:r>
              <a:rPr b="0" lang="pt-BR" sz="1200" spc="-4" strike="noStrike">
                <a:solidFill>
                  <a:srgbClr val="a8b6c6"/>
                </a:solidFill>
                <a:latin typeface="Noto Sans"/>
                <a:ea typeface="DejaVu Sans"/>
              </a:rPr>
              <a:t>{ 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a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b -&gt;  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(a </a:t>
            </a:r>
            <a:r>
              <a:rPr b="0" lang="pt-BR" sz="1200" spc="-60" strike="noStrike">
                <a:solidFill>
                  <a:srgbClr val="a8b6c6"/>
                </a:solidFill>
                <a:latin typeface="Noto Sans"/>
                <a:ea typeface="DejaVu Sans"/>
              </a:rPr>
              <a:t>* 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a)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+ 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(b </a:t>
            </a:r>
            <a:r>
              <a:rPr b="0" lang="pt-BR" sz="1200" spc="-60" strike="noStrike">
                <a:solidFill>
                  <a:srgbClr val="a8b6c6"/>
                </a:solidFill>
                <a:latin typeface="Noto Sans"/>
                <a:ea typeface="DejaVu Sans"/>
              </a:rPr>
              <a:t>*</a:t>
            </a:r>
            <a:r>
              <a:rPr b="0" lang="pt-BR" sz="1200" spc="114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200" spc="-35" strike="noStrike">
                <a:solidFill>
                  <a:srgbClr val="a8b6c6"/>
                </a:solidFill>
                <a:latin typeface="Noto Sans"/>
                <a:ea typeface="DejaVu Sans"/>
              </a:rPr>
              <a:t>b)</a:t>
            </a:r>
            <a:endParaRPr b="0" lang="pt-BR" sz="1200" spc="-1" strike="noStrike">
              <a:latin typeface="Arial"/>
            </a:endParaRPr>
          </a:p>
          <a:p>
            <a:pPr marL="12600" indent="-117360">
              <a:lnSpc>
                <a:spcPct val="100000"/>
              </a:lnSpc>
              <a:spcBef>
                <a:spcPts val="210"/>
              </a:spcBef>
            </a:pP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51" name="CustomShape 6"/>
          <p:cNvSpPr/>
          <p:nvPr/>
        </p:nvSpPr>
        <p:spPr>
          <a:xfrm>
            <a:off x="4917960" y="1933560"/>
            <a:ext cx="3075120" cy="181440"/>
          </a:xfrm>
          <a:custGeom>
            <a:avLst/>
            <a:gdLst/>
            <a:ahLst/>
            <a:rect l="l" t="t" r="r" b="b"/>
            <a:pathLst>
              <a:path w="3076575" h="182880">
                <a:moveTo>
                  <a:pt x="0" y="0"/>
                </a:moveTo>
                <a:lnTo>
                  <a:pt x="3076492" y="0"/>
                </a:lnTo>
                <a:lnTo>
                  <a:pt x="3076492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7"/>
          <p:cNvSpPr/>
          <p:nvPr/>
        </p:nvSpPr>
        <p:spPr>
          <a:xfrm>
            <a:off x="4917960" y="2143080"/>
            <a:ext cx="1640520" cy="181440"/>
          </a:xfrm>
          <a:custGeom>
            <a:avLst/>
            <a:gdLst/>
            <a:ahLst/>
            <a:rect l="l" t="t" r="r" b="b"/>
            <a:pathLst>
              <a:path w="1642109" h="182880">
                <a:moveTo>
                  <a:pt x="0" y="0"/>
                </a:moveTo>
                <a:lnTo>
                  <a:pt x="1641716" y="0"/>
                </a:lnTo>
                <a:lnTo>
                  <a:pt x="1641716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8"/>
          <p:cNvSpPr/>
          <p:nvPr/>
        </p:nvSpPr>
        <p:spPr>
          <a:xfrm>
            <a:off x="4947120" y="2352600"/>
            <a:ext cx="360" cy="181440"/>
          </a:xfrm>
          <a:custGeom>
            <a:avLst/>
            <a:gdLst/>
            <a:ah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noFill/>
          <a:ln w="57600">
            <a:solidFill>
              <a:srgbClr val="2a2a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9"/>
          <p:cNvSpPr/>
          <p:nvPr/>
        </p:nvSpPr>
        <p:spPr>
          <a:xfrm>
            <a:off x="4905360" y="2333880"/>
            <a:ext cx="8172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55" name="CustomShape 10"/>
          <p:cNvSpPr/>
          <p:nvPr/>
        </p:nvSpPr>
        <p:spPr>
          <a:xfrm>
            <a:off x="4917960" y="2771640"/>
            <a:ext cx="2424960" cy="181440"/>
          </a:xfrm>
          <a:custGeom>
            <a:avLst/>
            <a:gdLst/>
            <a:ahLst/>
            <a:rect l="l" t="t" r="r" b="b"/>
            <a:pathLst>
              <a:path w="2426334" h="182880">
                <a:moveTo>
                  <a:pt x="0" y="0"/>
                </a:moveTo>
                <a:lnTo>
                  <a:pt x="2426193" y="0"/>
                </a:lnTo>
                <a:lnTo>
                  <a:pt x="242619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1"/>
          <p:cNvSpPr/>
          <p:nvPr/>
        </p:nvSpPr>
        <p:spPr>
          <a:xfrm>
            <a:off x="4917960" y="2981160"/>
            <a:ext cx="1670400" cy="181440"/>
          </a:xfrm>
          <a:custGeom>
            <a:avLst/>
            <a:gdLst/>
            <a:ahLst/>
            <a:rect l="l" t="t" r="r" b="b"/>
            <a:pathLst>
              <a:path w="1671954" h="182880">
                <a:moveTo>
                  <a:pt x="0" y="0"/>
                </a:moveTo>
                <a:lnTo>
                  <a:pt x="1671853" y="0"/>
                </a:lnTo>
                <a:lnTo>
                  <a:pt x="1671853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2"/>
          <p:cNvSpPr/>
          <p:nvPr/>
        </p:nvSpPr>
        <p:spPr>
          <a:xfrm>
            <a:off x="4905360" y="1184040"/>
            <a:ext cx="3818880" cy="19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936720" indent="-890640">
              <a:lnSpc>
                <a:spcPct val="116000"/>
              </a:lnSpc>
              <a:spcBef>
                <a:spcPts val="99"/>
              </a:spcBef>
            </a:pP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Executando </a:t>
            </a: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High-Order</a:t>
            </a:r>
            <a:r>
              <a:rPr b="1" lang="pt-BR" sz="1400" spc="-27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15" strike="noStrike">
                <a:solidFill>
                  <a:srgbClr val="ffffff"/>
                </a:solidFill>
                <a:latin typeface="Arial"/>
                <a:ea typeface="DejaVu Sans"/>
              </a:rPr>
              <a:t>Function </a:t>
            </a:r>
            <a:r>
              <a:rPr b="1" lang="pt-BR" sz="1400" spc="9" strike="noStrike">
                <a:solidFill>
                  <a:srgbClr val="ffffff"/>
                </a:solidFill>
                <a:latin typeface="Arial"/>
                <a:ea typeface="DejaVu Sans"/>
              </a:rPr>
              <a:t>com  </a:t>
            </a:r>
            <a:r>
              <a:rPr b="1" lang="pt-BR" sz="1400" spc="69" strike="noStrike">
                <a:solidFill>
                  <a:srgbClr val="ffffff"/>
                </a:solidFill>
                <a:latin typeface="Arial"/>
                <a:ea typeface="DejaVu Sans"/>
              </a:rPr>
              <a:t>uma </a:t>
            </a:r>
            <a:r>
              <a:rPr b="1" lang="pt-BR" sz="1400" spc="21" strike="noStrike">
                <a:solidFill>
                  <a:srgbClr val="ffffff"/>
                </a:solidFill>
                <a:latin typeface="Arial"/>
                <a:ea typeface="DejaVu Sans"/>
              </a:rPr>
              <a:t>função</a:t>
            </a:r>
            <a:r>
              <a:rPr b="1" lang="pt-BR" sz="1400" spc="-13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pt-BR" sz="1400" spc="24" strike="noStrike">
                <a:solidFill>
                  <a:srgbClr val="ffffff"/>
                </a:solidFill>
                <a:latin typeface="Arial"/>
                <a:ea typeface="DejaVu Sans"/>
              </a:rPr>
              <a:t>declarada</a:t>
            </a:r>
            <a:endParaRPr b="0" lang="pt-BR" sz="1400" spc="-1" strike="noStrike">
              <a:latin typeface="Arial"/>
            </a:endParaRPr>
          </a:p>
          <a:p>
            <a:pPr marL="131400" indent="-118080">
              <a:lnSpc>
                <a:spcPct val="114000"/>
              </a:lnSpc>
              <a:spcBef>
                <a:spcPts val="1638"/>
              </a:spcBef>
            </a:pP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fun </a:t>
            </a:r>
            <a:r>
              <a:rPr b="0" lang="pt-BR" sz="1200" spc="-1" strike="noStrike">
                <a:solidFill>
                  <a:srgbClr val="ffc66d"/>
                </a:solidFill>
                <a:latin typeface="Noto Sans"/>
                <a:ea typeface="DejaVu Sans"/>
              </a:rPr>
              <a:t>otherFunnyOperation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(a: 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Int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, 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b: </a:t>
            </a:r>
            <a:r>
              <a:rPr b="0" lang="pt-BR" sz="1200" spc="-35" strike="noStrike">
                <a:solidFill>
                  <a:srgbClr val="a8b6c6"/>
                </a:solidFill>
                <a:latin typeface="Noto Sans"/>
                <a:ea typeface="DejaVu Sans"/>
              </a:rPr>
              <a:t>Int): </a:t>
            </a:r>
            <a:r>
              <a:rPr b="0" lang="pt-BR" sz="1200" spc="-24" strike="noStrike">
                <a:solidFill>
                  <a:srgbClr val="a8b6c6"/>
                </a:solidFill>
                <a:latin typeface="Noto Sans"/>
                <a:ea typeface="DejaVu Sans"/>
              </a:rPr>
              <a:t>Int </a:t>
            </a:r>
            <a:r>
              <a:rPr b="0" lang="pt-BR" sz="1200" spc="-4" strike="noStrike">
                <a:solidFill>
                  <a:srgbClr val="a8b6c6"/>
                </a:solidFill>
                <a:latin typeface="Noto Sans"/>
                <a:ea typeface="DejaVu Sans"/>
              </a:rPr>
              <a:t>{  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return 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(a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+ 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a) </a:t>
            </a:r>
            <a:r>
              <a:rPr b="0" lang="pt-BR" sz="1200" spc="-60" strike="noStrike">
                <a:solidFill>
                  <a:srgbClr val="a8b6c6"/>
                </a:solidFill>
                <a:latin typeface="Noto Sans"/>
                <a:ea typeface="DejaVu Sans"/>
              </a:rPr>
              <a:t>* </a:t>
            </a:r>
            <a:r>
              <a:rPr b="0" lang="pt-BR" sz="1200" spc="-29" strike="noStrike">
                <a:solidFill>
                  <a:srgbClr val="a8b6c6"/>
                </a:solidFill>
                <a:latin typeface="Noto Sans"/>
                <a:ea typeface="DejaVu Sans"/>
              </a:rPr>
              <a:t>(b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+</a:t>
            </a:r>
            <a:r>
              <a:rPr b="0" lang="pt-BR" sz="1200" spc="120" strike="noStrike">
                <a:solidFill>
                  <a:srgbClr val="a8b6c6"/>
                </a:solidFill>
                <a:latin typeface="Noto Sans"/>
                <a:ea typeface="DejaVu Sans"/>
              </a:rPr>
              <a:t> </a:t>
            </a:r>
            <a:r>
              <a:rPr b="0" lang="pt-BR" sz="1200" spc="-35" strike="noStrike">
                <a:solidFill>
                  <a:srgbClr val="a8b6c6"/>
                </a:solidFill>
                <a:latin typeface="Noto Sans"/>
                <a:ea typeface="DejaVu Sans"/>
              </a:rPr>
              <a:t>b)</a:t>
            </a: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31400" indent="-118080">
              <a:lnSpc>
                <a:spcPct val="100000"/>
              </a:lnSpc>
              <a:spcBef>
                <a:spcPts val="6"/>
              </a:spcBef>
            </a:pPr>
            <a:endParaRPr b="0" lang="pt-BR" sz="1200" spc="-1" strike="noStrike">
              <a:latin typeface="Arial"/>
            </a:endParaRPr>
          </a:p>
          <a:p>
            <a:pPr marL="12600" indent="-118080">
              <a:lnSpc>
                <a:spcPct val="100000"/>
              </a:lnSpc>
            </a:pP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var 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result </a:t>
            </a:r>
            <a:r>
              <a:rPr b="0" lang="pt-BR" sz="1200" spc="15" strike="noStrike">
                <a:solidFill>
                  <a:srgbClr val="a8b6c6"/>
                </a:solidFill>
                <a:latin typeface="Noto Sans"/>
                <a:ea typeface="DejaVu Sans"/>
              </a:rPr>
              <a:t>= </a:t>
            </a:r>
            <a:r>
              <a:rPr b="0" i="1" lang="pt-BR" sz="1200" spc="-15" strike="noStrike">
                <a:solidFill>
                  <a:srgbClr val="a8b6c6"/>
                </a:solidFill>
                <a:latin typeface="Trebuchet MS"/>
                <a:ea typeface="DejaVu Sans"/>
              </a:rPr>
              <a:t>calculate</a:t>
            </a:r>
            <a:r>
              <a:rPr b="0" lang="pt-BR" sz="1200" spc="-15" strike="noStrike">
                <a:solidFill>
                  <a:srgbClr val="a8b6c6"/>
                </a:solidFill>
                <a:latin typeface="Noto Sans"/>
                <a:ea typeface="DejaVu Sans"/>
              </a:rPr>
              <a:t>(num1</a:t>
            </a:r>
            <a:r>
              <a:rPr b="0" lang="pt-BR" sz="1200" spc="-15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r>
              <a:rPr b="0" lang="pt-BR" sz="1200" spc="-9" strike="noStrike">
                <a:solidFill>
                  <a:srgbClr val="cc7731"/>
                </a:solidFill>
                <a:latin typeface="Noto Sans"/>
                <a:ea typeface="DejaVu Sans"/>
              </a:rPr>
              <a:t> </a:t>
            </a:r>
            <a:r>
              <a:rPr b="0" lang="pt-BR" sz="1200" spc="-1" strike="noStrike">
                <a:solidFill>
                  <a:srgbClr val="a8b6c6"/>
                </a:solidFill>
                <a:latin typeface="Noto Sans"/>
                <a:ea typeface="DejaVu Sans"/>
              </a:rPr>
              <a:t>num2</a:t>
            </a:r>
            <a:r>
              <a:rPr b="0" lang="pt-BR" sz="1200" spc="-1" strike="noStrike">
                <a:solidFill>
                  <a:srgbClr val="cc7731"/>
                </a:solidFill>
                <a:latin typeface="Noto Sans"/>
                <a:ea typeface="DejaVu Sans"/>
              </a:rPr>
              <a:t>,</a:t>
            </a:r>
            <a:endParaRPr b="0" lang="pt-BR" sz="1200" spc="-1" strike="noStrike">
              <a:latin typeface="Arial"/>
            </a:endParaRPr>
          </a:p>
          <a:p>
            <a:pPr marL="12600" indent="-118080">
              <a:lnSpc>
                <a:spcPct val="100000"/>
              </a:lnSpc>
              <a:spcBef>
                <a:spcPts val="210"/>
              </a:spcBef>
            </a:pPr>
            <a:r>
              <a:rPr b="0" lang="pt-BR" sz="1200" spc="-9" strike="noStrike">
                <a:solidFill>
                  <a:srgbClr val="a8b6c6"/>
                </a:solidFill>
                <a:latin typeface="Noto Sans"/>
                <a:ea typeface="DejaVu Sans"/>
              </a:rPr>
              <a:t>::otherFunnyOperation)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58" name="CustomShape 13"/>
          <p:cNvSpPr/>
          <p:nvPr/>
        </p:nvSpPr>
        <p:spPr>
          <a:xfrm>
            <a:off x="4572000" y="1177200"/>
            <a:ext cx="360" cy="3396960"/>
          </a:xfrm>
          <a:custGeom>
            <a:avLst/>
            <a:gdLst/>
            <a:ahLst/>
            <a:rect l="l" t="t" r="r" b="b"/>
            <a:pathLst>
              <a:path w="0" h="3398520">
                <a:moveTo>
                  <a:pt x="0" y="0"/>
                </a:moveTo>
                <a:lnTo>
                  <a:pt x="0" y="3398393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2665440" y="2264400"/>
            <a:ext cx="525348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35" strike="noStrike">
                <a:solidFill>
                  <a:srgbClr val="000000"/>
                </a:solidFill>
                <a:latin typeface="Arial"/>
                <a:ea typeface="DejaVu Sans"/>
              </a:rPr>
              <a:t>Próximos</a:t>
            </a:r>
            <a:r>
              <a:rPr b="1" lang="pt-BR" sz="36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600" spc="-94" strike="noStrike">
                <a:solidFill>
                  <a:srgbClr val="000000"/>
                </a:solidFill>
                <a:latin typeface="Arial"/>
                <a:ea typeface="DejaVu Sans"/>
              </a:rPr>
              <a:t>Passos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384840" y="504000"/>
            <a:ext cx="483660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24" strike="noStrike">
                <a:solidFill>
                  <a:srgbClr val="000000"/>
                </a:solidFill>
                <a:latin typeface="Arial"/>
                <a:ea typeface="DejaVu Sans"/>
              </a:rPr>
              <a:t>Outros </a:t>
            </a:r>
            <a:r>
              <a:rPr b="1" lang="pt-BR" sz="2800" spc="9" strike="noStrike">
                <a:solidFill>
                  <a:srgbClr val="000000"/>
                </a:solidFill>
                <a:latin typeface="Arial"/>
                <a:ea typeface="DejaVu Sans"/>
              </a:rPr>
              <a:t>tópicos </a:t>
            </a:r>
            <a:r>
              <a:rPr b="1" lang="pt-BR" sz="2800" spc="120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pt-BR" sz="2800" spc="-27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86" strike="noStrike">
                <a:solidFill>
                  <a:srgbClr val="000000"/>
                </a:solidFill>
                <a:latin typeface="Arial"/>
                <a:ea typeface="DejaVu Sans"/>
              </a:rPr>
              <a:t>estudar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475200" y="1081080"/>
            <a:ext cx="6724800" cy="32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960" bIns="0"/>
          <a:p>
            <a:pPr marL="379080" indent="-365040">
              <a:lnSpc>
                <a:spcPct val="100000"/>
              </a:lnSpc>
              <a:spcBef>
                <a:spcPts val="1165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Exceptions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Objects </a:t>
            </a: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Singleton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Companion Object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Funções </a:t>
            </a:r>
            <a:r>
              <a:rPr b="0" lang="pt-BR" sz="1800" spc="-21" strike="noStrike">
                <a:solidFill>
                  <a:srgbClr val="595959"/>
                </a:solidFill>
                <a:latin typeface="Noto Sans"/>
                <a:ea typeface="DejaVu Sans"/>
              </a:rPr>
              <a:t>Inline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</a:t>
            </a:r>
            <a:r>
              <a:rPr b="0" lang="pt-BR" sz="1800" spc="4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Infix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Sobrecarga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de</a:t>
            </a:r>
            <a:r>
              <a:rPr b="0" lang="pt-BR" sz="1800" spc="1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operadores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Standard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Library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Enum e Sealed Classes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Coroutines</a:t>
            </a:r>
            <a:endParaRPr b="0" lang="pt-BR" sz="1800" spc="-1" strike="noStrike">
              <a:latin typeface="Arial"/>
            </a:endParaRPr>
          </a:p>
          <a:p>
            <a:pPr marL="379080" indent="-365040">
              <a:lnSpc>
                <a:spcPct val="100000"/>
              </a:lnSpc>
              <a:spcBef>
                <a:spcPts val="1066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Domain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Specific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 </a:t>
            </a:r>
            <a:r>
              <a:rPr b="0" lang="pt-BR" sz="1800" spc="-29" strike="noStrike">
                <a:solidFill>
                  <a:srgbClr val="595959"/>
                </a:solidFill>
                <a:latin typeface="Noto Sans"/>
                <a:ea typeface="DejaVu Sans"/>
              </a:rPr>
              <a:t>Languages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384840" y="504000"/>
            <a:ext cx="26089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9" strike="noStrike">
                <a:solidFill>
                  <a:srgbClr val="000000"/>
                </a:solidFill>
                <a:latin typeface="Arial"/>
                <a:ea typeface="DejaVu Sans"/>
              </a:rPr>
              <a:t>Onde</a:t>
            </a:r>
            <a:r>
              <a:rPr b="1" lang="pt-BR" sz="2800" spc="-10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24" strike="noStrike">
                <a:solidFill>
                  <a:srgbClr val="000000"/>
                </a:solidFill>
                <a:latin typeface="Arial"/>
                <a:ea typeface="DejaVu Sans"/>
              </a:rPr>
              <a:t>estudar?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384840" y="1216440"/>
            <a:ext cx="6333840" cy="20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1800" spc="-4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1"/>
              </a:rPr>
              <a:t>Kotlin in Action</a:t>
            </a:r>
            <a:r>
              <a:rPr b="0" lang="pt-BR" sz="1800" spc="35" strike="noStrike" u="sng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2"/>
              </a:rPr>
              <a:t> </a:t>
            </a:r>
            <a:r>
              <a:rPr b="0" lang="pt-BR" sz="1800" spc="-35" strike="noStrike">
                <a:solidFill>
                  <a:srgbClr val="595959"/>
                </a:solidFill>
                <a:latin typeface="Noto Sans"/>
                <a:ea typeface="DejaVu Sans"/>
              </a:rPr>
              <a:t>(Livro)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87000"/>
              </a:lnSpc>
            </a:pPr>
            <a:r>
              <a:rPr b="0" lang="pt-BR" sz="1800" spc="-4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3"/>
              </a:rPr>
              <a:t>Kotlin </a:t>
            </a:r>
            <a:r>
              <a:rPr b="0" lang="pt-BR" sz="1800" spc="-24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4"/>
              </a:rPr>
              <a:t>Programming </a:t>
            </a:r>
            <a:r>
              <a:rPr b="0" lang="pt-BR" sz="1800" spc="-35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5"/>
              </a:rPr>
              <a:t>Language</a:t>
            </a:r>
            <a:r>
              <a:rPr b="0" lang="pt-BR" sz="1800" spc="-35" strike="noStrike" u="sng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6"/>
              </a:rPr>
              <a:t> </a:t>
            </a:r>
            <a:r>
              <a:rPr b="0" lang="pt-BR" sz="1800" spc="-24" strike="noStrike">
                <a:solidFill>
                  <a:srgbClr val="595959"/>
                </a:solidFill>
                <a:latin typeface="Noto Sans"/>
                <a:ea typeface="DejaVu Sans"/>
              </a:rPr>
              <a:t>(Site </a:t>
            </a:r>
            <a:r>
              <a:rPr b="0" lang="pt-BR" sz="1800" spc="-15" strike="noStrike">
                <a:solidFill>
                  <a:srgbClr val="595959"/>
                </a:solidFill>
                <a:latin typeface="Noto Sans"/>
                <a:ea typeface="DejaVu Sans"/>
              </a:rPr>
              <a:t>Oficial) </a:t>
            </a:r>
            <a:r>
              <a:rPr b="0" lang="pt-BR" sz="1800" spc="-4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7"/>
              </a:rPr>
              <a:t>Try</a:t>
            </a:r>
            <a:r>
              <a:rPr b="0" lang="pt-BR" sz="1800" spc="-1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8"/>
              </a:rPr>
              <a:t> </a:t>
            </a:r>
            <a:r>
              <a:rPr b="0" lang="pt-BR" sz="1800" spc="-4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9"/>
              </a:rPr>
              <a:t>Kotlin</a:t>
            </a:r>
            <a:endParaRPr b="0" lang="pt-BR" sz="1800" spc="-1" strike="noStrike">
              <a:latin typeface="Arial"/>
            </a:endParaRPr>
          </a:p>
          <a:p>
            <a:pPr marL="12600">
              <a:lnSpc>
                <a:spcPct val="187000"/>
              </a:lnSpc>
            </a:pPr>
            <a:r>
              <a:rPr b="0" lang="pt-BR" sz="1800" spc="-4" strike="noStrike" u="heavy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10"/>
              </a:rPr>
              <a:t>Kotlin Koans</a:t>
            </a:r>
            <a:r>
              <a:rPr b="0" lang="pt-BR" sz="1800" spc="-4" strike="noStrike" u="sng">
                <a:solidFill>
                  <a:srgbClr val="0000ff"/>
                </a:solidFill>
                <a:uFill>
                  <a:solidFill>
                    <a:srgbClr val="0097a7"/>
                  </a:solidFill>
                </a:uFill>
                <a:latin typeface="Noto Sans"/>
                <a:ea typeface="DejaVu Sans"/>
                <a:hlinkClick r:id="rId11"/>
              </a:rPr>
              <a:t> </a:t>
            </a:r>
            <a:r>
              <a:rPr b="0" lang="pt-BR" sz="1800" spc="-9" strike="noStrike">
                <a:solidFill>
                  <a:srgbClr val="595959"/>
                </a:solidFill>
                <a:latin typeface="Noto Sans"/>
                <a:ea typeface="DejaVu Sans"/>
              </a:rPr>
              <a:t>(Exercícios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com </a:t>
            </a:r>
            <a:r>
              <a:rPr b="0" lang="pt-BR" sz="1800" spc="-4" strike="noStrike">
                <a:solidFill>
                  <a:srgbClr val="595959"/>
                </a:solidFill>
                <a:latin typeface="Noto Sans"/>
                <a:ea typeface="DejaVu Sans"/>
              </a:rPr>
              <a:t>referências </a:t>
            </a:r>
            <a:r>
              <a:rPr b="0" lang="pt-BR" sz="1800" spc="-1" strike="noStrike">
                <a:solidFill>
                  <a:srgbClr val="595959"/>
                </a:solidFill>
                <a:latin typeface="Noto Sans"/>
                <a:ea typeface="DejaVu Sans"/>
              </a:rPr>
              <a:t>da </a:t>
            </a:r>
            <a:r>
              <a:rPr b="0" lang="pt-BR" sz="1800" spc="-9" strike="noStrike">
                <a:solidFill>
                  <a:srgbClr val="595959"/>
                </a:solidFill>
                <a:latin typeface="Noto Sans"/>
                <a:ea typeface="DejaVu Sans"/>
              </a:rPr>
              <a:t>documentação) 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4840" y="504000"/>
            <a:ext cx="7390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69" strike="noStrike">
                <a:solidFill>
                  <a:srgbClr val="000000"/>
                </a:solidFill>
                <a:latin typeface="Arial"/>
                <a:ea typeface="DejaVu Sans"/>
              </a:rPr>
              <a:t>Onde </a:t>
            </a:r>
            <a:r>
              <a:rPr b="1" lang="pt-BR" sz="2800" spc="43" strike="noStrike">
                <a:solidFill>
                  <a:srgbClr val="000000"/>
                </a:solidFill>
                <a:latin typeface="Arial"/>
                <a:ea typeface="DejaVu Sans"/>
              </a:rPr>
              <a:t>pode </a:t>
            </a:r>
            <a:r>
              <a:rPr b="1" lang="pt-BR" sz="2800" spc="21" strike="noStrike">
                <a:solidFill>
                  <a:srgbClr val="000000"/>
                </a:solidFill>
                <a:latin typeface="Arial"/>
                <a:ea typeface="DejaVu Sans"/>
              </a:rPr>
              <a:t>ser </a:t>
            </a:r>
            <a:r>
              <a:rPr b="1" lang="pt-BR" sz="2800" spc="-29" strike="noStrike">
                <a:solidFill>
                  <a:srgbClr val="000000"/>
                </a:solidFill>
                <a:latin typeface="Arial"/>
                <a:ea typeface="DejaVu Sans"/>
              </a:rPr>
              <a:t>usado?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09240" y="1499400"/>
            <a:ext cx="1674720" cy="1674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366480" y="1537560"/>
            <a:ext cx="1560240" cy="156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703440" y="3162240"/>
            <a:ext cx="8856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60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540520" y="1499400"/>
            <a:ext cx="1674720" cy="1674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"/>
          <p:cNvSpPr/>
          <p:nvPr/>
        </p:nvSpPr>
        <p:spPr>
          <a:xfrm>
            <a:off x="2597760" y="1537560"/>
            <a:ext cx="1560240" cy="156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"/>
          <p:cNvSpPr/>
          <p:nvPr/>
        </p:nvSpPr>
        <p:spPr>
          <a:xfrm>
            <a:off x="2841120" y="3162240"/>
            <a:ext cx="10742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Desktop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4772160" y="1499400"/>
            <a:ext cx="1674720" cy="1674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9"/>
          <p:cNvSpPr/>
          <p:nvPr/>
        </p:nvSpPr>
        <p:spPr>
          <a:xfrm>
            <a:off x="4829400" y="1537560"/>
            <a:ext cx="1560240" cy="1560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0"/>
          <p:cNvSpPr/>
          <p:nvPr/>
        </p:nvSpPr>
        <p:spPr>
          <a:xfrm>
            <a:off x="5319360" y="3162240"/>
            <a:ext cx="58032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7003440" y="1499400"/>
            <a:ext cx="1674720" cy="1674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2"/>
          <p:cNvSpPr/>
          <p:nvPr/>
        </p:nvSpPr>
        <p:spPr>
          <a:xfrm>
            <a:off x="7060680" y="1537560"/>
            <a:ext cx="1560240" cy="15602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3"/>
          <p:cNvSpPr/>
          <p:nvPr/>
        </p:nvSpPr>
        <p:spPr>
          <a:xfrm>
            <a:off x="7421400" y="3162240"/>
            <a:ext cx="8380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15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3440160" y="2264400"/>
            <a:ext cx="225864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3600" spc="29" strike="noStrike">
                <a:solidFill>
                  <a:srgbClr val="000000"/>
                </a:solidFill>
                <a:latin typeface="Arial"/>
                <a:ea typeface="DejaVu Sans"/>
              </a:rPr>
              <a:t>Obrigado!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4840" y="504000"/>
            <a:ext cx="8110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000000"/>
                </a:solidFill>
                <a:latin typeface="Arial"/>
                <a:ea typeface="DejaVu Sans"/>
              </a:rPr>
              <a:t>Plataformas </a:t>
            </a:r>
            <a:r>
              <a:rPr b="1" lang="pt-BR" sz="2800" spc="35" strike="noStrike">
                <a:solidFill>
                  <a:srgbClr val="000000"/>
                </a:solidFill>
                <a:latin typeface="Arial"/>
                <a:ea typeface="DejaVu Sans"/>
              </a:rPr>
              <a:t>Suportadas </a:t>
            </a:r>
            <a:r>
              <a:rPr b="1" lang="pt-BR" sz="2800" spc="-24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pt-BR" sz="2800" spc="-36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0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09240" y="1499400"/>
            <a:ext cx="1674720" cy="1674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366480" y="1537560"/>
            <a:ext cx="1560240" cy="156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703440" y="3162240"/>
            <a:ext cx="8856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60" strike="noStrike">
                <a:solidFill>
                  <a:srgbClr val="a7a7a7"/>
                </a:solidFill>
                <a:latin typeface="Arial"/>
                <a:ea typeface="DejaVu Sans"/>
              </a:rPr>
              <a:t>Mobile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2540520" y="1499400"/>
            <a:ext cx="1674720" cy="1674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2597760" y="1537560"/>
            <a:ext cx="1560240" cy="156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7"/>
          <p:cNvSpPr/>
          <p:nvPr/>
        </p:nvSpPr>
        <p:spPr>
          <a:xfrm>
            <a:off x="2841120" y="3162240"/>
            <a:ext cx="10742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Desktop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4772160" y="1499400"/>
            <a:ext cx="1674720" cy="1674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9"/>
          <p:cNvSpPr/>
          <p:nvPr/>
        </p:nvSpPr>
        <p:spPr>
          <a:xfrm>
            <a:off x="4829400" y="1537560"/>
            <a:ext cx="1560240" cy="1560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0"/>
          <p:cNvSpPr/>
          <p:nvPr/>
        </p:nvSpPr>
        <p:spPr>
          <a:xfrm>
            <a:off x="5319360" y="3162240"/>
            <a:ext cx="58032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a7a7a7"/>
                </a:solidFill>
                <a:latin typeface="Arial"/>
                <a:ea typeface="DejaVu Sans"/>
              </a:rPr>
              <a:t>Web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11"/>
          <p:cNvSpPr/>
          <p:nvPr/>
        </p:nvSpPr>
        <p:spPr>
          <a:xfrm>
            <a:off x="7003440" y="1499400"/>
            <a:ext cx="1674720" cy="1674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2"/>
          <p:cNvSpPr/>
          <p:nvPr/>
        </p:nvSpPr>
        <p:spPr>
          <a:xfrm>
            <a:off x="7060680" y="1537560"/>
            <a:ext cx="1560240" cy="15602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3"/>
          <p:cNvSpPr/>
          <p:nvPr/>
        </p:nvSpPr>
        <p:spPr>
          <a:xfrm>
            <a:off x="7421400" y="3162240"/>
            <a:ext cx="8380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15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14"/>
          <p:cNvSpPr/>
          <p:nvPr/>
        </p:nvSpPr>
        <p:spPr>
          <a:xfrm>
            <a:off x="3791160" y="4204440"/>
            <a:ext cx="1560600" cy="379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0" bIns="0"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b="1" lang="pt-BR" sz="2000" spc="-86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3378600" y="3606120"/>
            <a:ext cx="1192320" cy="597240"/>
          </a:xfrm>
          <a:custGeom>
            <a:avLst/>
            <a:gdLst/>
            <a:ahLst/>
            <a:rect l="l" t="t" r="r" b="b"/>
            <a:pathLst>
              <a:path w="1193800" h="598804">
                <a:moveTo>
                  <a:pt x="0" y="0"/>
                </a:moveTo>
                <a:lnTo>
                  <a:pt x="0" y="299299"/>
                </a:lnTo>
                <a:lnTo>
                  <a:pt x="1193397" y="299299"/>
                </a:lnTo>
                <a:lnTo>
                  <a:pt x="1193397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6"/>
          <p:cNvSpPr/>
          <p:nvPr/>
        </p:nvSpPr>
        <p:spPr>
          <a:xfrm>
            <a:off x="4572000" y="3606120"/>
            <a:ext cx="3268800" cy="597240"/>
          </a:xfrm>
          <a:custGeom>
            <a:avLst/>
            <a:gdLst/>
            <a:ahLst/>
            <a:rect l="l" t="t" r="r" b="b"/>
            <a:pathLst>
              <a:path w="3270250" h="598804">
                <a:moveTo>
                  <a:pt x="3269693" y="0"/>
                </a:moveTo>
                <a:lnTo>
                  <a:pt x="3269693" y="299299"/>
                </a:lnTo>
                <a:lnTo>
                  <a:pt x="0" y="299299"/>
                </a:lnTo>
                <a:lnTo>
                  <a:pt x="0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4840" y="504000"/>
            <a:ext cx="796608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800" spc="80" strike="noStrike">
                <a:solidFill>
                  <a:srgbClr val="000000"/>
                </a:solidFill>
                <a:latin typeface="Arial"/>
                <a:ea typeface="DejaVu Sans"/>
              </a:rPr>
              <a:t>Plataformas </a:t>
            </a:r>
            <a:r>
              <a:rPr b="1" lang="pt-BR" sz="2800" spc="35" strike="noStrike">
                <a:solidFill>
                  <a:srgbClr val="000000"/>
                </a:solidFill>
                <a:latin typeface="Arial"/>
                <a:ea typeface="DejaVu Sans"/>
              </a:rPr>
              <a:t>Suportadas </a:t>
            </a:r>
            <a:r>
              <a:rPr b="1" lang="pt-BR" sz="2800" spc="-24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pt-BR" sz="2800" spc="-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43" strike="noStrike">
                <a:solidFill>
                  <a:srgbClr val="000000"/>
                </a:solidFill>
                <a:latin typeface="Arial"/>
                <a:ea typeface="DejaVu Sans"/>
              </a:rPr>
              <a:t>Android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09240" y="1499400"/>
            <a:ext cx="1674720" cy="1674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366480" y="1537560"/>
            <a:ext cx="1560240" cy="156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703440" y="3162240"/>
            <a:ext cx="88560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60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2540520" y="1499400"/>
            <a:ext cx="1674720" cy="1674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2597760" y="1537560"/>
            <a:ext cx="1560240" cy="1560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7"/>
          <p:cNvSpPr/>
          <p:nvPr/>
        </p:nvSpPr>
        <p:spPr>
          <a:xfrm>
            <a:off x="2841120" y="3162240"/>
            <a:ext cx="10742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a7a7a7"/>
                </a:solidFill>
                <a:latin typeface="Arial"/>
                <a:ea typeface="DejaVu Sans"/>
              </a:rPr>
              <a:t>Desktop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4772160" y="1499400"/>
            <a:ext cx="1674720" cy="1674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4829400" y="1537560"/>
            <a:ext cx="1560240" cy="1560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0"/>
          <p:cNvSpPr/>
          <p:nvPr/>
        </p:nvSpPr>
        <p:spPr>
          <a:xfrm>
            <a:off x="5319360" y="3162240"/>
            <a:ext cx="58032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35" strike="noStrike">
                <a:solidFill>
                  <a:srgbClr val="a7a7a7"/>
                </a:solidFill>
                <a:latin typeface="Arial"/>
                <a:ea typeface="DejaVu Sans"/>
              </a:rPr>
              <a:t>Web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7003440" y="1499400"/>
            <a:ext cx="1674720" cy="1674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>
            <a:off x="7060680" y="1537560"/>
            <a:ext cx="1560240" cy="15602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3"/>
          <p:cNvSpPr/>
          <p:nvPr/>
        </p:nvSpPr>
        <p:spPr>
          <a:xfrm>
            <a:off x="7421400" y="3162240"/>
            <a:ext cx="83808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t-BR" sz="2000" spc="15" strike="noStrike">
                <a:solidFill>
                  <a:srgbClr val="a7a7a7"/>
                </a:solidFill>
                <a:latin typeface="Arial"/>
                <a:ea typeface="DejaVu Sans"/>
              </a:rPr>
              <a:t>Server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14"/>
          <p:cNvSpPr/>
          <p:nvPr/>
        </p:nvSpPr>
        <p:spPr>
          <a:xfrm>
            <a:off x="3791160" y="4204440"/>
            <a:ext cx="1560600" cy="379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0" bIns="0"/>
          <a:p>
            <a:pPr marL="273600">
              <a:lnSpc>
                <a:spcPct val="100000"/>
              </a:lnSpc>
              <a:spcBef>
                <a:spcPts val="595"/>
              </a:spcBef>
            </a:pPr>
            <a:r>
              <a:rPr b="1" lang="pt-BR" sz="2000" spc="29" strike="noStrike">
                <a:solidFill>
                  <a:srgbClr val="000000"/>
                </a:solidFill>
                <a:latin typeface="Arial"/>
                <a:ea typeface="DejaVu Sans"/>
              </a:rPr>
              <a:t>Android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15"/>
          <p:cNvSpPr/>
          <p:nvPr/>
        </p:nvSpPr>
        <p:spPr>
          <a:xfrm>
            <a:off x="1147320" y="3606120"/>
            <a:ext cx="3423600" cy="597240"/>
          </a:xfrm>
          <a:custGeom>
            <a:avLst/>
            <a:gdLst/>
            <a:ahLst/>
            <a:rect l="l" t="t" r="r" b="b"/>
            <a:pathLst>
              <a:path w="3425190" h="598804">
                <a:moveTo>
                  <a:pt x="0" y="0"/>
                </a:moveTo>
                <a:lnTo>
                  <a:pt x="0" y="299299"/>
                </a:lnTo>
                <a:lnTo>
                  <a:pt x="3424793" y="299299"/>
                </a:lnTo>
                <a:lnTo>
                  <a:pt x="3424793" y="598498"/>
                </a:lnTo>
              </a:path>
            </a:pathLst>
          </a:custGeom>
          <a:noFill/>
          <a:ln w="2844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2019-08-27T22:38:50Z</dcterms:created>
  <dc:creator/>
  <dc:description/>
  <dc:language>pt-BR</dc:language>
  <cp:lastModifiedBy/>
  <dcterms:modified xsi:type="dcterms:W3CDTF">2019-08-27T22:20:40Z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yperlinksChanged">
    <vt:bool>0</vt:bool>
  </property>
  <property fmtid="{D5CDD505-2E9C-101B-9397-08002B2CF9AE}" pid="5" name="LastSaved">
    <vt:filetime>2019-08-27T00:00:00Z</vt:filetime>
  </property>
  <property fmtid="{D5CDD505-2E9C-101B-9397-08002B2CF9AE}" pid="6" name="LinksUpToDate">
    <vt:bool>0</vt:bool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