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300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D6C2"/>
    <a:srgbClr val="5DE2B3"/>
    <a:srgbClr val="E3D638"/>
    <a:srgbClr val="495899"/>
    <a:srgbClr val="FFFF00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FDE27-0123-494F-855C-0E052CEACACC}" v="4" dt="2019-11-19T12:13:04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3" autoAdjust="0"/>
    <p:restoredTop sz="94660"/>
  </p:normalViewPr>
  <p:slideViewPr>
    <p:cSldViewPr>
      <p:cViewPr varScale="1">
        <p:scale>
          <a:sx n="77" d="100"/>
          <a:sy n="77" d="100"/>
        </p:scale>
        <p:origin x="96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ayne" userId="7cab47b9-d1ed-420e-9aa1-aa9f8a814db0" providerId="ADAL" clId="{8DEFDE27-0123-494F-855C-0E052CEACACC}"/>
    <pc:docChg chg="delSld">
      <pc:chgData name="Simon Payne" userId="7cab47b9-d1ed-420e-9aa1-aa9f8a814db0" providerId="ADAL" clId="{8DEFDE27-0123-494F-855C-0E052CEACACC}" dt="2019-11-19T12:12:56.736" v="20" actId="2696"/>
      <pc:docMkLst>
        <pc:docMk/>
      </pc:docMkLst>
      <pc:sldChg chg="del">
        <pc:chgData name="Simon Payne" userId="7cab47b9-d1ed-420e-9aa1-aa9f8a814db0" providerId="ADAL" clId="{8DEFDE27-0123-494F-855C-0E052CEACACC}" dt="2019-11-19T12:12:56.667" v="1" actId="2696"/>
        <pc:sldMkLst>
          <pc:docMk/>
          <pc:sldMk cId="0" sldId="258"/>
        </pc:sldMkLst>
      </pc:sldChg>
      <pc:sldChg chg="del">
        <pc:chgData name="Simon Payne" userId="7cab47b9-d1ed-420e-9aa1-aa9f8a814db0" providerId="ADAL" clId="{8DEFDE27-0123-494F-855C-0E052CEACACC}" dt="2019-11-19T12:12:56.698" v="4" actId="2696"/>
        <pc:sldMkLst>
          <pc:docMk/>
          <pc:sldMk cId="0" sldId="268"/>
        </pc:sldMkLst>
      </pc:sldChg>
      <pc:sldChg chg="del">
        <pc:chgData name="Simon Payne" userId="7cab47b9-d1ed-420e-9aa1-aa9f8a814db0" providerId="ADAL" clId="{8DEFDE27-0123-494F-855C-0E052CEACACC}" dt="2019-11-19T12:12:56.698" v="6" actId="2696"/>
        <pc:sldMkLst>
          <pc:docMk/>
          <pc:sldMk cId="0" sldId="269"/>
        </pc:sldMkLst>
      </pc:sldChg>
      <pc:sldChg chg="del">
        <pc:chgData name="Simon Payne" userId="7cab47b9-d1ed-420e-9aa1-aa9f8a814db0" providerId="ADAL" clId="{8DEFDE27-0123-494F-855C-0E052CEACACC}" dt="2019-11-19T12:12:56.714" v="8" actId="2696"/>
        <pc:sldMkLst>
          <pc:docMk/>
          <pc:sldMk cId="0" sldId="270"/>
        </pc:sldMkLst>
      </pc:sldChg>
      <pc:sldChg chg="del">
        <pc:chgData name="Simon Payne" userId="7cab47b9-d1ed-420e-9aa1-aa9f8a814db0" providerId="ADAL" clId="{8DEFDE27-0123-494F-855C-0E052CEACACC}" dt="2019-11-19T12:12:56.682" v="3" actId="2696"/>
        <pc:sldMkLst>
          <pc:docMk/>
          <pc:sldMk cId="0" sldId="271"/>
        </pc:sldMkLst>
      </pc:sldChg>
      <pc:sldChg chg="del">
        <pc:chgData name="Simon Payne" userId="7cab47b9-d1ed-420e-9aa1-aa9f8a814db0" providerId="ADAL" clId="{8DEFDE27-0123-494F-855C-0E052CEACACC}" dt="2019-11-19T12:12:56.698" v="5" actId="2696"/>
        <pc:sldMkLst>
          <pc:docMk/>
          <pc:sldMk cId="0" sldId="272"/>
        </pc:sldMkLst>
      </pc:sldChg>
      <pc:sldChg chg="del">
        <pc:chgData name="Simon Payne" userId="7cab47b9-d1ed-420e-9aa1-aa9f8a814db0" providerId="ADAL" clId="{8DEFDE27-0123-494F-855C-0E052CEACACC}" dt="2019-11-19T12:12:56.698" v="7" actId="2696"/>
        <pc:sldMkLst>
          <pc:docMk/>
          <pc:sldMk cId="0" sldId="273"/>
        </pc:sldMkLst>
      </pc:sldChg>
      <pc:sldChg chg="del">
        <pc:chgData name="Simon Payne" userId="7cab47b9-d1ed-420e-9aa1-aa9f8a814db0" providerId="ADAL" clId="{8DEFDE27-0123-494F-855C-0E052CEACACC}" dt="2019-11-19T12:12:56.714" v="9" actId="2696"/>
        <pc:sldMkLst>
          <pc:docMk/>
          <pc:sldMk cId="0" sldId="274"/>
        </pc:sldMkLst>
      </pc:sldChg>
      <pc:sldChg chg="del">
        <pc:chgData name="Simon Payne" userId="7cab47b9-d1ed-420e-9aa1-aa9f8a814db0" providerId="ADAL" clId="{8DEFDE27-0123-494F-855C-0E052CEACACC}" dt="2019-11-19T12:12:56.667" v="0" actId="2696"/>
        <pc:sldMkLst>
          <pc:docMk/>
          <pc:sldMk cId="0" sldId="276"/>
        </pc:sldMkLst>
      </pc:sldChg>
      <pc:sldChg chg="del">
        <pc:chgData name="Simon Payne" userId="7cab47b9-d1ed-420e-9aa1-aa9f8a814db0" providerId="ADAL" clId="{8DEFDE27-0123-494F-855C-0E052CEACACC}" dt="2019-11-19T12:12:56.714" v="10" actId="2696"/>
        <pc:sldMkLst>
          <pc:docMk/>
          <pc:sldMk cId="0" sldId="280"/>
        </pc:sldMkLst>
      </pc:sldChg>
      <pc:sldChg chg="del">
        <pc:chgData name="Simon Payne" userId="7cab47b9-d1ed-420e-9aa1-aa9f8a814db0" providerId="ADAL" clId="{8DEFDE27-0123-494F-855C-0E052CEACACC}" dt="2019-11-19T12:12:56.714" v="11" actId="2696"/>
        <pc:sldMkLst>
          <pc:docMk/>
          <pc:sldMk cId="0" sldId="281"/>
        </pc:sldMkLst>
      </pc:sldChg>
      <pc:sldChg chg="del">
        <pc:chgData name="Simon Payne" userId="7cab47b9-d1ed-420e-9aa1-aa9f8a814db0" providerId="ADAL" clId="{8DEFDE27-0123-494F-855C-0E052CEACACC}" dt="2019-11-19T12:12:56.714" v="12" actId="2696"/>
        <pc:sldMkLst>
          <pc:docMk/>
          <pc:sldMk cId="0" sldId="282"/>
        </pc:sldMkLst>
      </pc:sldChg>
      <pc:sldChg chg="del">
        <pc:chgData name="Simon Payne" userId="7cab47b9-d1ed-420e-9aa1-aa9f8a814db0" providerId="ADAL" clId="{8DEFDE27-0123-494F-855C-0E052CEACACC}" dt="2019-11-19T12:12:56.729" v="13" actId="2696"/>
        <pc:sldMkLst>
          <pc:docMk/>
          <pc:sldMk cId="0" sldId="285"/>
        </pc:sldMkLst>
      </pc:sldChg>
      <pc:sldChg chg="del">
        <pc:chgData name="Simon Payne" userId="7cab47b9-d1ed-420e-9aa1-aa9f8a814db0" providerId="ADAL" clId="{8DEFDE27-0123-494F-855C-0E052CEACACC}" dt="2019-11-19T12:12:56.729" v="14" actId="2696"/>
        <pc:sldMkLst>
          <pc:docMk/>
          <pc:sldMk cId="0" sldId="286"/>
        </pc:sldMkLst>
      </pc:sldChg>
      <pc:sldChg chg="del">
        <pc:chgData name="Simon Payne" userId="7cab47b9-d1ed-420e-9aa1-aa9f8a814db0" providerId="ADAL" clId="{8DEFDE27-0123-494F-855C-0E052CEACACC}" dt="2019-11-19T12:12:56.736" v="15" actId="2696"/>
        <pc:sldMkLst>
          <pc:docMk/>
          <pc:sldMk cId="0" sldId="287"/>
        </pc:sldMkLst>
      </pc:sldChg>
      <pc:sldChg chg="del">
        <pc:chgData name="Simon Payne" userId="7cab47b9-d1ed-420e-9aa1-aa9f8a814db0" providerId="ADAL" clId="{8DEFDE27-0123-494F-855C-0E052CEACACC}" dt="2019-11-19T12:12:56.736" v="16" actId="2696"/>
        <pc:sldMkLst>
          <pc:docMk/>
          <pc:sldMk cId="0" sldId="290"/>
        </pc:sldMkLst>
      </pc:sldChg>
      <pc:sldChg chg="del">
        <pc:chgData name="Simon Payne" userId="7cab47b9-d1ed-420e-9aa1-aa9f8a814db0" providerId="ADAL" clId="{8DEFDE27-0123-494F-855C-0E052CEACACC}" dt="2019-11-19T12:12:56.736" v="17" actId="2696"/>
        <pc:sldMkLst>
          <pc:docMk/>
          <pc:sldMk cId="0" sldId="291"/>
        </pc:sldMkLst>
      </pc:sldChg>
      <pc:sldChg chg="del">
        <pc:chgData name="Simon Payne" userId="7cab47b9-d1ed-420e-9aa1-aa9f8a814db0" providerId="ADAL" clId="{8DEFDE27-0123-494F-855C-0E052CEACACC}" dt="2019-11-19T12:12:56.736" v="19" actId="2696"/>
        <pc:sldMkLst>
          <pc:docMk/>
          <pc:sldMk cId="0" sldId="292"/>
        </pc:sldMkLst>
      </pc:sldChg>
      <pc:sldChg chg="del">
        <pc:chgData name="Simon Payne" userId="7cab47b9-d1ed-420e-9aa1-aa9f8a814db0" providerId="ADAL" clId="{8DEFDE27-0123-494F-855C-0E052CEACACC}" dt="2019-11-19T12:12:56.682" v="2" actId="2696"/>
        <pc:sldMkLst>
          <pc:docMk/>
          <pc:sldMk cId="0" sldId="317"/>
        </pc:sldMkLst>
      </pc:sldChg>
      <pc:sldMasterChg chg="delSldLayout">
        <pc:chgData name="Simon Payne" userId="7cab47b9-d1ed-420e-9aa1-aa9f8a814db0" providerId="ADAL" clId="{8DEFDE27-0123-494F-855C-0E052CEACACC}" dt="2019-11-19T12:12:56.736" v="20" actId="2696"/>
        <pc:sldMasterMkLst>
          <pc:docMk/>
          <pc:sldMasterMk cId="0" sldId="2147483662"/>
        </pc:sldMasterMkLst>
        <pc:sldLayoutChg chg="del">
          <pc:chgData name="Simon Payne" userId="7cab47b9-d1ed-420e-9aa1-aa9f8a814db0" providerId="ADAL" clId="{8DEFDE27-0123-494F-855C-0E052CEACACC}" dt="2019-11-19T12:12:56.736" v="20" actId="2696"/>
          <pc:sldLayoutMkLst>
            <pc:docMk/>
            <pc:sldMasterMk cId="0" sldId="2147483662"/>
            <pc:sldLayoutMk cId="0" sldId="2147483835"/>
          </pc:sldLayoutMkLst>
        </pc:sldLayoutChg>
        <pc:sldLayoutChg chg="del">
          <pc:chgData name="Simon Payne" userId="7cab47b9-d1ed-420e-9aa1-aa9f8a814db0" providerId="ADAL" clId="{8DEFDE27-0123-494F-855C-0E052CEACACC}" dt="2019-11-19T12:12:56.736" v="18" actId="2696"/>
          <pc:sldLayoutMkLst>
            <pc:docMk/>
            <pc:sldMasterMk cId="0" sldId="2147483662"/>
            <pc:sldLayoutMk cId="0" sldId="214748383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BDF9E5DA-3DDB-45A6-BB93-B503AC4B4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292C-2993-492F-BC8F-03CDA7BF0A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EBB76-293A-4162-B882-0C4DEA8859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3A3DC-DCA9-4ED4-8758-8B8B87123B2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19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pr13-10.cpp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8F963-160C-4C5D-8683-8BEF304901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AEFDF-B629-4A59-940C-49A6DC673BF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AF842-E80B-4DBE-A70B-5BC0009363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BE99C-6DFF-4D15-8E29-7C673FBC83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CAD319-4CDC-425D-9F01-353C2266292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See pr13-11.cpp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22DFF-1892-4641-B462-030EDA8AF7B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1070B-96C1-4199-8A52-09CBCDC0FF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See pr13-12.cpp and pr13-13.cpp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B0CD7-CB58-4473-B42C-3201E92E37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275FD-8777-4DA1-9CFD-20518A3524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D704F-6BF9-4B9E-8B33-4A78DAC2E61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35F7F-CA62-4A05-96BB-01510683A98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596BE-3007-4615-B6BA-459868D57DE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7838A-A026-43F0-832A-29D0248D126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See pr13-14.cpp and pr13-15.cpp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6BC8B-23D7-492C-A858-56F86A9E7F5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pr13-16.cpp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AEEA5-5A35-442A-BFB2-9E9CF31F234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pr13-17.cpp, pr13-18.cpp, and pr13-19.cpp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94150-C9BD-4EB8-A5B3-12B39064549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75C9E-8D9E-4327-B631-2075A182C4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 See pre13-05.cpp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3FF99-6D37-4292-93FC-C8EA8B005DB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pr13-06.cpp and pr13-07.cpp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4FBAA-8B9E-44FF-B4C1-5053529ACB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pr13-08.cpp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EF222-CBE2-47C0-A4CA-22EE6187EB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35B36-28C0-409C-99DC-76BA92BB3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See pr13-09.cpp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BC9E-3CCE-4DDB-B4E2-C9E0769D57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03281-2C39-4656-ADFC-2EBC06737C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5FD6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7763" y="6324600"/>
            <a:ext cx="58626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100" baseline="0">
                <a:latin typeface="Arial" charset="0"/>
              </a:rPr>
              <a:t>Copyright © 2014, 2008  Pearson Education, Inc. Publishing as Pearson Addison-Wesley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7835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6" descr="AW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9144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629E730-0694-4786-8BA4-FD06CF350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3E303B3-14B8-4C6F-8748-F82F97E19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66D339E-F1BA-4EB9-9E7E-6CB87F10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67A155F-18DA-485C-9131-7195268DB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F0C1764-D7BD-4504-9153-4A0F6CDE7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FF99379-A86A-40E6-9325-697610ADD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ADDEEA4-EE2D-4F3B-9371-8404D2C02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61ECDBC-58EC-4395-808C-1A6166E03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5E13273-BE3E-4BF0-B775-EDCA9EDAE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10DE70-3890-4522-BEE8-FE4262CE8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48600" y="6035675"/>
            <a:ext cx="106997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AutoShape 2"/>
          <p:cNvSpPr>
            <a:spLocks noChangeArrowheads="1"/>
          </p:cNvSpPr>
          <p:nvPr/>
        </p:nvSpPr>
        <p:spPr bwMode="auto">
          <a:xfrm flipH="1">
            <a:off x="0" y="-76200"/>
            <a:ext cx="9144000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5FD6C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563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030F7C05-E547-4C7D-828A-8982F7555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228600" y="6324600"/>
            <a:ext cx="617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200" baseline="0">
                <a:latin typeface="Arial" charset="0"/>
              </a:rPr>
              <a:t>Copyright © 2014, 2008 Pearson Education, Inc. Publishing as Pearson Addison-Wesley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baseline="0">
                <a:latin typeface="Arial" charset="0"/>
              </a:rPr>
              <a:t>Starting Out with C++ </a:t>
            </a:r>
            <a:br>
              <a:rPr lang="en-US" b="1" baseline="0">
                <a:latin typeface="Arial" charset="0"/>
              </a:rPr>
            </a:br>
            <a:r>
              <a:rPr lang="en-US" b="1" baseline="0">
                <a:latin typeface="Arial" charset="0"/>
              </a:rPr>
              <a:t>Early  Objects </a:t>
            </a:r>
          </a:p>
          <a:p>
            <a:pPr algn="ctr"/>
            <a:r>
              <a:rPr lang="en-US" b="1" baseline="0">
                <a:latin typeface="Arial" charset="0"/>
              </a:rPr>
              <a:t>Eighth Edition</a:t>
            </a:r>
          </a:p>
          <a:p>
            <a:endParaRPr lang="en-US" b="1" baseline="0">
              <a:latin typeface="Arial" charset="0"/>
            </a:endParaRPr>
          </a:p>
          <a:p>
            <a:pPr algn="ctr"/>
            <a:r>
              <a:rPr lang="en-US" sz="2200" b="1" baseline="0">
                <a:latin typeface="Arial" charset="0"/>
              </a:rPr>
              <a:t>by Tony Gaddis, Judy Walters, </a:t>
            </a:r>
            <a:br>
              <a:rPr lang="en-US" sz="2200" b="1" baseline="0">
                <a:latin typeface="Arial" charset="0"/>
              </a:rPr>
            </a:br>
            <a:r>
              <a:rPr lang="en-US" sz="2200" b="1" baseline="0">
                <a:latin typeface="Arial" charset="0"/>
              </a:rPr>
              <a:t>and Godfrey Muganda</a:t>
            </a:r>
          </a:p>
        </p:txBody>
      </p:sp>
      <p:sp>
        <p:nvSpPr>
          <p:cNvPr id="5123" name="Rectangle 1031"/>
          <p:cNvSpPr>
            <a:spLocks noChangeArrowheads="1"/>
          </p:cNvSpPr>
          <p:nvPr/>
        </p:nvSpPr>
        <p:spPr bwMode="auto">
          <a:xfrm>
            <a:off x="304800" y="38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200" b="1" baseline="0">
                <a:latin typeface="Arial" charset="0"/>
              </a:rPr>
              <a:t>Chapter 13: Advanced File and I/O 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Single Character I/O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772400" cy="4267200"/>
          </a:xfrm>
        </p:spPr>
        <p:txBody>
          <a:bodyPr/>
          <a:lstStyle/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8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To copy an input file to an output file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char ch; infile.get(ch);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while (!infile.fail())</a:t>
            </a: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{</a:t>
            </a:r>
            <a:r>
              <a:rPr lang="en-US" sz="2800" b="1">
                <a:solidFill>
                  <a:srgbClr val="3D8963"/>
                </a:solidFill>
              </a:rPr>
              <a:t>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outfile.put(ch);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infile.get(ch);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/>
              <a:t>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infile.close();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outfile.close();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304B94F-F264-4734-90B7-92674A3597D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Rewinding a File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/>
              <a:t>To move to the beginning of file, seek to an offset of zero from beginning of file</a:t>
            </a:r>
          </a:p>
          <a:p>
            <a:pPr lvl="1" eaLnBrk="1" hangingPunct="1">
              <a:spcBef>
                <a:spcPct val="15000"/>
              </a:spcBef>
              <a:buFontTx/>
              <a:buNone/>
            </a:pPr>
            <a:r>
              <a:rPr lang="en-US"/>
              <a:t>	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inFile.seekg(0L,</a:t>
            </a:r>
            <a:r>
              <a:rPr lang="en-US" sz="3200" b="1">
                <a:solidFill>
                  <a:srgbClr val="3D8963"/>
                </a:solidFill>
              </a:rPr>
              <a:t> 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ios::beg);</a:t>
            </a:r>
            <a:endParaRPr lang="en-US" sz="3200">
              <a:latin typeface="Courier New" pitchFamily="49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/>
              <a:t>Error or eof bits will block seeking to the beginning of file.  Clear bits first: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latin typeface="Courier New" pitchFamily="49" charset="0"/>
              </a:rPr>
              <a:t>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inFile.clear();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latin typeface="Courier New" pitchFamily="49" charset="0"/>
              </a:rPr>
              <a:t>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inFile.seekg(0L, ios::beg);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E12C517-565D-44E5-AE8B-AF4F7BA6C4EE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13.4  Binary Files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382000" cy="4191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Binary files</a:t>
            </a:r>
            <a:r>
              <a:rPr lang="en-US"/>
              <a:t> store data in the same format that a computer has in main memory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Text files</a:t>
            </a:r>
            <a:r>
              <a:rPr lang="en-US"/>
              <a:t> store data in which numeric values have been converted into strings of ASCII characters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/>
              <a:t>Files are opened in text mode (as text files)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C81171B-F14D-4234-A0F4-5073D24B599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Using Binary Files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41910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Pass the </a:t>
            </a:r>
            <a:r>
              <a:rPr lang="en-US" b="1">
                <a:latin typeface="Courier New" pitchFamily="49" charset="0"/>
              </a:rPr>
              <a:t>ios::binary</a:t>
            </a:r>
            <a:r>
              <a:rPr lang="en-US"/>
              <a:t> flag to the </a:t>
            </a:r>
            <a:r>
              <a:rPr lang="en-US" b="1">
                <a:latin typeface="Courier New" pitchFamily="49" charset="0"/>
              </a:rPr>
              <a:t>open</a:t>
            </a:r>
            <a:r>
              <a:rPr lang="en-US"/>
              <a:t> member function to open a file in binary mode </a:t>
            </a:r>
          </a:p>
          <a:p>
            <a:pPr eaLnBrk="1" hangingPunct="1">
              <a:lnSpc>
                <a:spcPct val="55000"/>
              </a:lnSpc>
              <a:spcBef>
                <a:spcPct val="0"/>
              </a:spcBef>
              <a:buFontTx/>
              <a:buNone/>
            </a:pPr>
            <a:r>
              <a:rPr lang="en-US"/>
              <a:t>      </a:t>
            </a:r>
          </a:p>
          <a:p>
            <a:pPr eaLnBrk="1" hangingPunct="1">
              <a:lnSpc>
                <a:spcPct val="5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	 infile.open("myfile.dat",ios::binary);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Reading and writing of binary files requires special </a:t>
            </a:r>
            <a:r>
              <a:rPr lang="en-US" b="1">
                <a:latin typeface="Courier New" pitchFamily="49" charset="0"/>
              </a:rPr>
              <a:t>read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write</a:t>
            </a:r>
            <a:r>
              <a:rPr lang="en-US"/>
              <a:t> member functions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/>
              <a:t>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read(char *buffer, int numberBytes)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D8963"/>
                </a:solidFill>
              </a:rPr>
              <a:t>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write(char *buffer, int numberBytes)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D1A7704-166F-461A-A226-EFED63CA21B9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</a:t>
            </a:r>
            <a:r>
              <a:rPr lang="en-US" b="1">
                <a:latin typeface="Courier New" pitchFamily="49" charset="0"/>
              </a:rPr>
              <a:t>read</a:t>
            </a:r>
            <a:r>
              <a:rPr lang="en-US"/>
              <a:t> and  </a:t>
            </a:r>
            <a:r>
              <a:rPr lang="en-US" b="1">
                <a:latin typeface="Courier New" pitchFamily="49" charset="0"/>
              </a:rPr>
              <a:t>write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read(char *buffer,</a:t>
            </a:r>
            <a:r>
              <a:rPr lang="en-US" sz="2800" b="1">
                <a:solidFill>
                  <a:srgbClr val="3D8963"/>
                </a:solidFill>
              </a:rPr>
              <a:t>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int numberBytes)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write(char *buffer,</a:t>
            </a:r>
            <a:r>
              <a:rPr lang="en-US" sz="2800" b="1">
                <a:solidFill>
                  <a:srgbClr val="3D8963"/>
                </a:solidFill>
              </a:rPr>
              <a:t>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int numberBytes)</a:t>
            </a:r>
          </a:p>
          <a:p>
            <a:pPr eaLnBrk="1" hangingPunct="1">
              <a:spcBef>
                <a:spcPct val="0"/>
              </a:spcBef>
            </a:pPr>
            <a:endParaRPr lang="en-US" sz="2800" b="1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buffer: </a:t>
            </a:r>
            <a:r>
              <a:rPr lang="en-US" sz="2800"/>
              <a:t>holds an array of bytes to transfer between memory and the file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numberBytes</a:t>
            </a:r>
            <a:r>
              <a:rPr lang="en-US" sz="2800"/>
              <a:t>: the number of bytes to transfer</a:t>
            </a:r>
          </a:p>
          <a:p>
            <a:pPr eaLnBrk="1" hangingPunct="1">
              <a:spcBef>
                <a:spcPct val="0"/>
              </a:spcBef>
            </a:pPr>
            <a:endParaRPr 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/>
              <a:t>Address of the buffer needs to be cast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char *</a:t>
            </a:r>
            <a:r>
              <a:rPr lang="en-US" sz="2800" b="1">
                <a:latin typeface="Courier New" pitchFamily="49" charset="0"/>
              </a:rPr>
              <a:t> </a:t>
            </a:r>
            <a:r>
              <a:rPr lang="en-US" sz="2800"/>
              <a:t>using</a:t>
            </a:r>
            <a:r>
              <a:rPr lang="en-US" sz="2800" b="1">
                <a:latin typeface="Courier New" pitchFamily="49" charset="0"/>
              </a:rPr>
              <a:t> reinterpret_cast &lt;char *&gt;</a:t>
            </a:r>
            <a:endParaRPr lang="en-US" sz="2800" b="1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B849083-7EB8-4A10-AEE5-1C88966564AA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 </a:t>
            </a:r>
            <a:r>
              <a:rPr lang="en-US" b="1">
                <a:latin typeface="Courier New" pitchFamily="49" charset="0"/>
              </a:rPr>
              <a:t>write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534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800" dirty="0"/>
              <a:t>To write an array of 2 doubles to a binary file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ofstream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outFile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("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myfile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",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ios:binary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double d[2] = {12.3, 34.5};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outFile.write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reinterpret_cast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&lt;char *&gt;(d),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sizeof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(d));</a:t>
            </a:r>
            <a:r>
              <a:rPr lang="en-US" sz="2800" dirty="0"/>
              <a:t>        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D114F1C-9700-4546-86E3-F82359F6753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 </a:t>
            </a:r>
            <a:r>
              <a:rPr lang="en-US" b="1">
                <a:latin typeface="Courier New" pitchFamily="49" charset="0"/>
              </a:rPr>
              <a:t>read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7630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/>
              <a:t>To read two 2 doubles from a binary file into an array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/>
              <a:t>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ifstream inFile("myfile", ios:binary);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const int DSIZE =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double data[DSIZE];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inFile.read(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reinterpret_cast&lt;char *&gt;(data),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2*sizeof(double));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// only data[0] and data[1] contain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// values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1C488C4-6F6A-4D8B-AC3C-C7A6B6388A86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13.5  Creating Records with</a:t>
            </a:r>
            <a:br>
              <a:rPr lang="en-US"/>
            </a:br>
            <a:r>
              <a:rPr lang="en-US"/>
              <a:t>Structures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743200"/>
            <a:ext cx="7772400" cy="3276600"/>
          </a:xfrm>
        </p:spPr>
        <p:txBody>
          <a:bodyPr/>
          <a:lstStyle/>
          <a:p>
            <a:pPr eaLnBrk="1" hangingPunct="1"/>
            <a:r>
              <a:rPr lang="en-US"/>
              <a:t>Can write structures to, read structures from files</a:t>
            </a:r>
          </a:p>
          <a:p>
            <a:pPr eaLnBrk="1" hangingPunct="1"/>
            <a:r>
              <a:rPr lang="en-US"/>
              <a:t>To work with structures and files, </a:t>
            </a:r>
          </a:p>
          <a:p>
            <a:pPr lvl="1" eaLnBrk="1" hangingPunct="1"/>
            <a:r>
              <a:rPr lang="en-US"/>
              <a:t>use </a:t>
            </a:r>
            <a:r>
              <a:rPr lang="en-US" b="1">
                <a:latin typeface="Courier New" pitchFamily="49" charset="0"/>
              </a:rPr>
              <a:t>binary</a:t>
            </a:r>
            <a:r>
              <a:rPr lang="en-US"/>
              <a:t> file flag upon open</a:t>
            </a:r>
          </a:p>
          <a:p>
            <a:pPr lvl="1" eaLnBrk="1" hangingPunct="1"/>
            <a:r>
              <a:rPr lang="en-US"/>
              <a:t>use </a:t>
            </a:r>
            <a:r>
              <a:rPr lang="en-US" b="1">
                <a:latin typeface="Courier New" pitchFamily="49" charset="0"/>
              </a:rPr>
              <a:t>read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write</a:t>
            </a:r>
            <a:r>
              <a:rPr lang="en-US"/>
              <a:t> member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30C20CF-7170-45AD-B796-7731430E0910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Records with Structures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struct TestScore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{	int studentId;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	float score;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	char grade;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TestScore test1[20];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...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// write out test1 array to a file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gradeFile.write(               reinterpret_cast&lt;char*&gt;(test1), sizeof(test1));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846F025-4C51-4E23-9D35-2F0ECFCC013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Notes on Structures Written to Files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/>
              <a:t>Structures to be written to a file must not contain pointers</a:t>
            </a:r>
          </a:p>
          <a:p>
            <a:pPr eaLnBrk="1" hangingPunct="1">
              <a:buClr>
                <a:schemeClr val="tx1"/>
              </a:buClr>
            </a:pPr>
            <a:r>
              <a:rPr lang="en-US"/>
              <a:t>Since string objects use pointers and dynamic memory internally, structures to be written to a file must not contain any string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EB3DBF5-D3F9-4501-993B-ACB8D80E1E6E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2188"/>
          </a:xfrm>
        </p:spPr>
        <p:txBody>
          <a:bodyPr/>
          <a:lstStyle/>
          <a:p>
            <a:pPr eaLnBrk="1" hangingPunct="1"/>
            <a:r>
              <a:rPr lang="en-US"/>
              <a:t>Topics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610600" cy="4724400"/>
          </a:xfrm>
        </p:spPr>
        <p:txBody>
          <a:bodyPr/>
          <a:lstStyle/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13.1  Input and Output Streams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13.2  More Detailed Error Testing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13.3  Member Functions for Reading and 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         Writing Files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13.4  Binary Files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13.5  Creating Records with Structures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13.6  Random-Access Files</a:t>
            </a:r>
          </a:p>
          <a:p>
            <a:pPr eaLnBrk="1" hangingPunct="1">
              <a:lnSpc>
                <a:spcPts val="3600"/>
              </a:lnSpc>
              <a:buFontTx/>
              <a:buNone/>
            </a:pPr>
            <a:r>
              <a:rPr lang="en-US"/>
              <a:t>13.7  Opening a File for Both Input and Output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23E5F29D-027B-4C8A-8B11-AE1C7CD1C29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13.6  Random-Access Files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Sequential access</a:t>
            </a:r>
            <a:r>
              <a:rPr lang="en-US"/>
              <a:t>: start at beginning of file and go through data the in file, in order, to the end of the file</a:t>
            </a:r>
          </a:p>
          <a:p>
            <a:pPr lvl="1" eaLnBrk="1" hangingPunct="1">
              <a:buClr>
                <a:schemeClr val="tx1"/>
              </a:buClr>
            </a:pPr>
            <a:r>
              <a:rPr lang="en-US"/>
              <a:t>to access 100</a:t>
            </a:r>
            <a:r>
              <a:rPr lang="en-US" baseline="30000"/>
              <a:t>th</a:t>
            </a:r>
            <a:r>
              <a:rPr lang="en-US"/>
              <a:t> entry in file, go through 99 preceding entries first</a:t>
            </a:r>
          </a:p>
          <a:p>
            <a:pPr eaLnBrk="1" hangingPunct="1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</a:rPr>
              <a:t>Random access</a:t>
            </a:r>
            <a:r>
              <a:rPr lang="en-US"/>
              <a:t>: access data in a file in any order</a:t>
            </a:r>
          </a:p>
          <a:p>
            <a:pPr lvl="1" eaLnBrk="1" hangingPunct="1"/>
            <a:r>
              <a:rPr lang="en-US"/>
              <a:t>can access 100</a:t>
            </a:r>
            <a:r>
              <a:rPr lang="en-US" baseline="30000"/>
              <a:t>th</a:t>
            </a:r>
            <a:r>
              <a:rPr lang="en-US"/>
              <a:t> entry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AA71218-1481-40A5-95E9-88DE599E6E68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Access Member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001000" cy="3124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seekg</a:t>
            </a:r>
            <a:r>
              <a:rPr lang="en-US"/>
              <a:t> (seek get): used with input files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endParaRPr lang="en-US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seekp</a:t>
            </a:r>
            <a:r>
              <a:rPr lang="en-US"/>
              <a:t> (seek put): used with output files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endParaRPr lang="en-US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/>
              <a:t>	Both are used to go to a specific position in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5A19576-477B-43C0-89A3-29B9DF87D3D4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Access Member 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seekg(offset,place)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seekp(offset,place)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</a:pPr>
            <a:endParaRPr lang="en-US" b="1">
              <a:solidFill>
                <a:srgbClr val="3D8963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offset</a:t>
            </a:r>
            <a:r>
              <a:rPr lang="en-US">
                <a:latin typeface="Courier New" pitchFamily="49" charset="0"/>
              </a:rPr>
              <a:t>:</a:t>
            </a:r>
            <a:r>
              <a:rPr lang="en-US"/>
              <a:t>long integer specifying number of bytes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/>
              <a:t>                 to move</a:t>
            </a:r>
            <a:endParaRPr lang="en-US" b="1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place</a:t>
            </a:r>
            <a:r>
              <a:rPr lang="en-US">
                <a:latin typeface="Courier New" pitchFamily="49" charset="0"/>
              </a:rPr>
              <a:t>: </a:t>
            </a:r>
            <a:r>
              <a:rPr lang="en-US"/>
              <a:t>starting point for the move,  specified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/>
              <a:t>                 by 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ios:beg</a:t>
            </a:r>
            <a:r>
              <a:rPr lang="en-US"/>
              <a:t>, 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ios::cur</a:t>
            </a:r>
            <a:r>
              <a:rPr lang="en-US"/>
              <a:t> or 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/>
              <a:t>                 </a:t>
            </a:r>
            <a:r>
              <a:rPr lang="en-US" sz="3200" b="1">
                <a:solidFill>
                  <a:srgbClr val="3D8963"/>
                </a:solidFill>
                <a:latin typeface="Courier New" pitchFamily="49" charset="0"/>
              </a:rPr>
              <a:t>ios:end</a:t>
            </a:r>
            <a:r>
              <a:rPr lang="en-US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0CDEB44-45E9-4F54-9023-B04D11C0107C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/>
              <a:t>Random-Access Member Functions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/>
              <a:t>Examples: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// Set read position 25 bytes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// after beginning of file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inData.seekg(25L, ios::beg);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// Set write position 10 bytes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// before current position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outData.seekp(-10L, ios::cur);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b="1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C53109D-35D3-415E-844B-962E8F6FF9E8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Access Information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3886200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tellg</a:t>
            </a:r>
            <a:r>
              <a:rPr lang="en-US"/>
              <a:t> member function: return current byte position in input file, as a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long</a:t>
            </a:r>
          </a:p>
          <a:p>
            <a:pPr lvl="1" eaLnBrk="1" hangingPunct="1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long whereAmI;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whereAmI = inFile.tellg();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tellp</a:t>
            </a:r>
            <a:r>
              <a:rPr lang="en-US"/>
              <a:t> member function: return current byte position in output file, as a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long</a:t>
            </a:r>
          </a:p>
          <a:p>
            <a:pPr lvl="1"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whereAmI = outFile.tellp();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88551E6B-C106-461B-BCCC-783AEF380774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13.7 Opening a File for Both </a:t>
            </a:r>
            <a:br>
              <a:rPr lang="en-US"/>
            </a:br>
            <a:r>
              <a:rPr lang="en-US"/>
              <a:t>Input and Output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file can be open for input and output simultaneously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Supports updating a file: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read data from file into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update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write data back to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Use </a:t>
            </a:r>
            <a:r>
              <a:rPr lang="en-US" sz="2800" b="1">
                <a:latin typeface="Courier New" pitchFamily="49" charset="0"/>
              </a:rPr>
              <a:t>fstream</a:t>
            </a:r>
            <a:r>
              <a:rPr lang="en-US" sz="2800"/>
              <a:t> for file object 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fstream gradeList("grades.dat",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D8963"/>
                </a:solidFill>
                <a:latin typeface="Courier New" pitchFamily="49" charset="0"/>
              </a:rPr>
              <a:t>		         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ios::in | ios::out);</a:t>
            </a:r>
            <a:endParaRPr lang="en-US" b="1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E59B86C-52F4-4BC4-AE4B-26BE7A80BA7B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baseline="0">
                <a:latin typeface="Arial" charset="0"/>
              </a:rPr>
              <a:t>Starting Out with C++ </a:t>
            </a:r>
            <a:br>
              <a:rPr lang="en-US" b="1" baseline="0">
                <a:latin typeface="Arial" charset="0"/>
              </a:rPr>
            </a:br>
            <a:r>
              <a:rPr lang="en-US" b="1" baseline="0">
                <a:latin typeface="Arial" charset="0"/>
              </a:rPr>
              <a:t>Early  Objects </a:t>
            </a:r>
          </a:p>
          <a:p>
            <a:pPr algn="ctr"/>
            <a:r>
              <a:rPr lang="en-US" b="1" baseline="0">
                <a:latin typeface="Arial" charset="0"/>
              </a:rPr>
              <a:t>Eighth Edition</a:t>
            </a:r>
          </a:p>
          <a:p>
            <a:endParaRPr lang="en-US" b="1" baseline="0">
              <a:latin typeface="Arial" charset="0"/>
            </a:endParaRPr>
          </a:p>
          <a:p>
            <a:pPr algn="ctr"/>
            <a:r>
              <a:rPr lang="en-US" sz="2200" b="1" baseline="0">
                <a:latin typeface="Arial" charset="0"/>
              </a:rPr>
              <a:t>by Tony Gaddis, Judy Walters, </a:t>
            </a:r>
            <a:br>
              <a:rPr lang="en-US" sz="2200" b="1" baseline="0">
                <a:latin typeface="Arial" charset="0"/>
              </a:rPr>
            </a:br>
            <a:r>
              <a:rPr lang="en-US" sz="2200" b="1" baseline="0">
                <a:latin typeface="Arial" charset="0"/>
              </a:rPr>
              <a:t>and Godfrey Muganda</a:t>
            </a:r>
          </a:p>
        </p:txBody>
      </p:sp>
      <p:sp>
        <p:nvSpPr>
          <p:cNvPr id="50179" name="Rectangle 1031"/>
          <p:cNvSpPr>
            <a:spLocks noChangeArrowheads="1"/>
          </p:cNvSpPr>
          <p:nvPr/>
        </p:nvSpPr>
        <p:spPr bwMode="auto">
          <a:xfrm>
            <a:off x="304800" y="38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200" b="1" baseline="0">
                <a:latin typeface="Arial" charset="0"/>
              </a:rPr>
              <a:t>Chapter 13: Advanced File and I/O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13.3  Member Functions for Reading and Writing Files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153400" cy="3352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/>
              <a:t>Unlike the extraction operator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&gt;&gt;</a:t>
            </a:r>
            <a:r>
              <a:rPr lang="en-US"/>
              <a:t>, these reading functions do not skip whitespace: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getline</a:t>
            </a:r>
            <a:r>
              <a:rPr lang="en-US"/>
              <a:t>: read a line of input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get</a:t>
            </a:r>
            <a:r>
              <a:rPr lang="en-US"/>
              <a:t>: reads a single character	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seekg</a:t>
            </a:r>
            <a:r>
              <a:rPr lang="en-US"/>
              <a:t>: goes to beginning of input file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B0FC451-CEAF-4AF3-BE6B-CE6DBB97EF5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getline</a:t>
            </a:r>
            <a:r>
              <a:rPr lang="en-US"/>
              <a:t> Member Function</a:t>
            </a:r>
            <a:endParaRPr lang="en-US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3886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getline(char s[ ],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       int max,</a:t>
            </a:r>
            <a:r>
              <a:rPr lang="en-US" sz="2800" b="1">
                <a:solidFill>
                  <a:srgbClr val="3D8963"/>
                </a:solidFill>
              </a:rPr>
              <a:t>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char</a:t>
            </a:r>
            <a:r>
              <a:rPr lang="en-US" sz="2800" b="1">
                <a:solidFill>
                  <a:srgbClr val="3D8963"/>
                </a:solidFill>
              </a:rPr>
              <a:t>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stop</a:t>
            </a:r>
            <a:r>
              <a:rPr lang="en-US" sz="2800" b="1">
                <a:solidFill>
                  <a:srgbClr val="3D8963"/>
                </a:solidFill>
              </a:rPr>
              <a:t>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='\n')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char s[ ]:</a:t>
            </a:r>
            <a:r>
              <a:rPr lang="en-US"/>
              <a:t> Character array to hold input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int max</a:t>
            </a:r>
            <a:r>
              <a:rPr lang="en-US"/>
              <a:t> : 1 more than the maximum number of characters to read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char stop</a:t>
            </a:r>
            <a:r>
              <a:rPr lang="en-US"/>
              <a:t>: Terminator to stop at if encountered before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max</a:t>
            </a:r>
            <a:r>
              <a:rPr lang="en-US"/>
              <a:t> number of characters is read</a:t>
            </a:r>
            <a:r>
              <a:rPr lang="en-US" sz="2400"/>
              <a:t> .  Optional, default is </a:t>
            </a:r>
            <a:r>
              <a:rPr lang="en-US" sz="2400" b="1">
                <a:latin typeface="Courier New" pitchFamily="49" charset="0"/>
              </a:rPr>
              <a:t>'\n'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4A696D6-DE11-470F-BEFC-8F2C4CD0770C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Character Input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772400" cy="4038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get(char &amp;ch)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Read a single character from the input stream and put it in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/>
              <a:t>. Does not skip whitespace.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ifstream inFile;  char ch;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inFile.open("myFile");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inFile.get(ch); 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cout &lt;&lt; "Got " &lt;&lt; ch;</a:t>
            </a:r>
            <a:r>
              <a:rPr lang="en-US" sz="2800"/>
              <a:t>       </a:t>
            </a:r>
          </a:p>
          <a:p>
            <a:pPr eaLnBrk="1" hangingPunct="1">
              <a:buFontTx/>
              <a:buNone/>
            </a:pPr>
            <a:r>
              <a:rPr lang="en-US" sz="280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4D0A04D-FF5A-4A33-93A5-71410F89306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Character Input, Again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772400" cy="4038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get()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Read a single character from the input stream and return the character. Does not skip whitespace.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ifstream inFile;  char ch;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inFile.open("myFile");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ch = inFile.get(); 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cout &lt;&lt; "Got " &lt;&lt; ch;</a:t>
            </a:r>
            <a:r>
              <a:rPr lang="en-US" sz="2800"/>
              <a:t>       </a:t>
            </a:r>
          </a:p>
          <a:p>
            <a:pPr eaLnBrk="1" hangingPunct="1">
              <a:buFontTx/>
              <a:buNone/>
            </a:pPr>
            <a:r>
              <a:rPr lang="en-US" sz="280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0CCCA172-C4F0-40E3-958F-D176E4298F6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2188"/>
          </a:xfrm>
        </p:spPr>
        <p:txBody>
          <a:bodyPr/>
          <a:lstStyle/>
          <a:p>
            <a:pPr eaLnBrk="1" hangingPunct="1"/>
            <a:r>
              <a:rPr lang="en-US"/>
              <a:t>Single Character Input, with a Difference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peek()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Read a single character from the input stream </a:t>
            </a:r>
            <a:r>
              <a:rPr lang="en-US" sz="2800" u="sng"/>
              <a:t>but do not remove the character from the input stream</a:t>
            </a:r>
            <a:r>
              <a:rPr lang="en-US" sz="2800"/>
              <a:t>. Does not skip whitespace.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ifstream inFile;  char ch;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inFile.open("myFile");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ch = inFile.peek();  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cout &lt;&lt; "Got " &lt;&lt; ch;</a:t>
            </a:r>
            <a:r>
              <a:rPr lang="en-US" sz="2800"/>
              <a:t> 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ch = inFile.peek();  </a:t>
            </a:r>
          </a:p>
          <a:p>
            <a:pPr eaLnBrk="1" hangingPunct="1">
              <a:lnSpc>
                <a:spcPts val="2563"/>
              </a:lnSpc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 cout &lt;&lt; "Got " &lt;&lt; ch;//same output</a:t>
            </a:r>
            <a:endParaRPr lang="en-US" sz="2800"/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sz="2800"/>
              <a:t>      </a:t>
            </a:r>
          </a:p>
          <a:p>
            <a:pPr eaLnBrk="1" hangingPunct="1">
              <a:buFontTx/>
              <a:buNone/>
            </a:pPr>
            <a:r>
              <a:rPr lang="en-US" sz="280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F314389-0912-4407-898B-88FD0604DAE5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 Character Output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7772400" cy="3810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>
                <a:solidFill>
                  <a:srgbClr val="3D8963"/>
                </a:solidFill>
              </a:rPr>
              <a:t>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put(char ch)</a:t>
            </a:r>
            <a:r>
              <a:rPr lang="en-US"/>
              <a:t>  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   Output a character to a file</a:t>
            </a:r>
          </a:p>
          <a:p>
            <a:pPr eaLnBrk="1" hangingPunct="1">
              <a:buClr>
                <a:schemeClr val="tx1"/>
              </a:buClr>
            </a:pPr>
            <a:r>
              <a:rPr lang="en-US"/>
              <a:t>Example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ofstream outFile;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outFile.open("myfile");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outFile.put('G');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97036DF0-0FB4-4F87-8074-9632EA3C1105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About in Input Files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924800" cy="43434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seekg(offset, place)</a:t>
            </a:r>
            <a:endParaRPr lang="en-US" sz="2800" b="1"/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2800"/>
              <a:t>Move to a given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offset</a:t>
            </a:r>
            <a:r>
              <a:rPr lang="en-US" sz="2800"/>
              <a:t> relative to a given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/>
              <a:t>    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place</a:t>
            </a:r>
            <a:r>
              <a:rPr lang="en-US" sz="2800"/>
              <a:t> in the file</a:t>
            </a:r>
            <a:endParaRPr lang="en-US" sz="2800" b="1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15000"/>
              </a:spcBef>
              <a:buClr>
                <a:schemeClr val="tx1"/>
              </a:buClr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offset</a:t>
            </a:r>
            <a:r>
              <a:rPr lang="en-US" sz="2400"/>
              <a:t>: number of bytes from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place, </a:t>
            </a:r>
            <a:r>
              <a:rPr lang="en-US" sz="2400"/>
              <a:t>specified as a</a:t>
            </a:r>
            <a:r>
              <a:rPr lang="en-US" sz="2400" b="1">
                <a:latin typeface="Courier New" pitchFamily="49" charset="0"/>
              </a:rPr>
              <a:t> long</a:t>
            </a:r>
            <a:endParaRPr lang="en-US" sz="2400" b="1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15000"/>
              </a:spcBef>
              <a:buClr>
                <a:schemeClr val="tx1"/>
              </a:buClr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place</a:t>
            </a:r>
            <a:r>
              <a:rPr lang="en-US" sz="2400"/>
              <a:t>: location in file from which to compute offset</a:t>
            </a:r>
          </a:p>
          <a:p>
            <a:pPr marL="914400" lvl="2" indent="0" eaLnBrk="1" hangingPunct="1"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ios::beg</a:t>
            </a:r>
            <a:r>
              <a:rPr lang="en-US"/>
              <a:t>: beginning of file</a:t>
            </a:r>
          </a:p>
          <a:p>
            <a:pPr marL="914400" lvl="2" indent="0" eaLnBrk="1" hangingPunct="1"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ios::end</a:t>
            </a:r>
            <a:r>
              <a:rPr lang="en-US"/>
              <a:t>: end of the file</a:t>
            </a:r>
          </a:p>
          <a:p>
            <a:pPr marL="914400" lvl="2" indent="0" eaLnBrk="1" hangingPunct="1"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ios::cur</a:t>
            </a:r>
            <a:r>
              <a:rPr lang="en-US"/>
              <a:t>: current position in file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DECBF9A-2F2F-45AD-A637-B153C71CFAA4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ea4ec4c-f4da-45e2-8f18-60900e957e7d"/>
</p:tagLst>
</file>

<file path=ppt/theme/theme1.xml><?xml version="1.0" encoding="utf-8"?>
<a:theme xmlns:a="http://schemas.openxmlformats.org/drawingml/2006/main" name="New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</Template>
  <TotalTime>64</TotalTime>
  <Words>1260</Words>
  <Application>Microsoft Office PowerPoint</Application>
  <PresentationFormat>On-screen Show (4:3)</PresentationFormat>
  <Paragraphs>258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Times New Roman</vt:lpstr>
      <vt:lpstr>NewTemplate</vt:lpstr>
      <vt:lpstr>PowerPoint Presentation</vt:lpstr>
      <vt:lpstr>Topics</vt:lpstr>
      <vt:lpstr>13.3  Member Functions for Reading and Writing Files</vt:lpstr>
      <vt:lpstr>getline Member Function</vt:lpstr>
      <vt:lpstr>Single Character Input</vt:lpstr>
      <vt:lpstr>Single Character Input, Again</vt:lpstr>
      <vt:lpstr>Single Character Input, with a Difference</vt:lpstr>
      <vt:lpstr>Single Character Output</vt:lpstr>
      <vt:lpstr>Moving About in Input Files</vt:lpstr>
      <vt:lpstr>Example of Single Character I/O</vt:lpstr>
      <vt:lpstr>Rewinding a File</vt:lpstr>
      <vt:lpstr>13.4  Binary Files</vt:lpstr>
      <vt:lpstr> Using Binary Files</vt:lpstr>
      <vt:lpstr>Using read and  write</vt:lpstr>
      <vt:lpstr>Using  write</vt:lpstr>
      <vt:lpstr>Using  read</vt:lpstr>
      <vt:lpstr>13.5  Creating Records with Structures</vt:lpstr>
      <vt:lpstr>Creating Records with Structures</vt:lpstr>
      <vt:lpstr>Notes on Structures Written to Files</vt:lpstr>
      <vt:lpstr>13.6  Random-Access Files</vt:lpstr>
      <vt:lpstr>Random Access Member Functions</vt:lpstr>
      <vt:lpstr>Random Access Member Functions</vt:lpstr>
      <vt:lpstr>Random-Access Member Functions</vt:lpstr>
      <vt:lpstr>Random Access Information</vt:lpstr>
      <vt:lpstr>13.7 Opening a File for Both  Input and Output</vt:lpstr>
      <vt:lpstr>PowerPoint Presentation</vt:lpstr>
    </vt:vector>
  </TitlesOfParts>
  <Company>North Central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Slides for Starting Out With C++ Eearly Objects Eighth Edition</dc:title>
  <dc:creator>Christopher Kardaras</dc:creator>
  <cp:lastModifiedBy>Simon Payne</cp:lastModifiedBy>
  <cp:revision>9</cp:revision>
  <cp:lastPrinted>2009-04-22T19:24:48Z</cp:lastPrinted>
  <dcterms:created xsi:type="dcterms:W3CDTF">2013-06-11T00:16:34Z</dcterms:created>
  <dcterms:modified xsi:type="dcterms:W3CDTF">2019-11-19T12:13:04Z</dcterms:modified>
</cp:coreProperties>
</file>