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317" r:id="rId5"/>
    <p:sldId id="271" r:id="rId6"/>
    <p:sldId id="268" r:id="rId7"/>
    <p:sldId id="272" r:id="rId8"/>
    <p:sldId id="269" r:id="rId9"/>
    <p:sldId id="273" r:id="rId10"/>
    <p:sldId id="270" r:id="rId11"/>
    <p:sldId id="274" r:id="rId12"/>
    <p:sldId id="280" r:id="rId13"/>
    <p:sldId id="281" r:id="rId14"/>
    <p:sldId id="282" r:id="rId15"/>
    <p:sldId id="285" r:id="rId16"/>
    <p:sldId id="286" r:id="rId17"/>
    <p:sldId id="287" r:id="rId18"/>
    <p:sldId id="290" r:id="rId19"/>
    <p:sldId id="291" r:id="rId20"/>
    <p:sldId id="292" r:id="rId21"/>
    <p:sldId id="276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D6C2"/>
    <a:srgbClr val="5DE2B3"/>
    <a:srgbClr val="E3D638"/>
    <a:srgbClr val="495899"/>
    <a:srgbClr val="FFFF00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F3409-7049-4434-B432-14D5214D4BF5}" v="2" dt="2019-11-19T12:12:5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3" autoAdjust="0"/>
    <p:restoredTop sz="94660"/>
  </p:normalViewPr>
  <p:slideViewPr>
    <p:cSldViewPr>
      <p:cViewPr varScale="1">
        <p:scale>
          <a:sx n="77" d="100"/>
          <a:sy n="77" d="100"/>
        </p:scale>
        <p:origin x="96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ayne" userId="7cab47b9-d1ed-420e-9aa1-aa9f8a814db0" providerId="ADAL" clId="{685F3409-7049-4434-B432-14D5214D4BF5}"/>
    <pc:docChg chg="delSld">
      <pc:chgData name="Simon Payne" userId="7cab47b9-d1ed-420e-9aa1-aa9f8a814db0" providerId="ADAL" clId="{685F3409-7049-4434-B432-14D5214D4BF5}" dt="2019-11-19T12:12:46.089" v="23" actId="2696"/>
      <pc:docMkLst>
        <pc:docMk/>
      </pc:docMkLst>
      <pc:sldChg chg="del">
        <pc:chgData name="Simon Payne" userId="7cab47b9-d1ed-420e-9aa1-aa9f8a814db0" providerId="ADAL" clId="{685F3409-7049-4434-B432-14D5214D4BF5}" dt="2019-11-19T12:12:45.857" v="0" actId="2696"/>
        <pc:sldMkLst>
          <pc:docMk/>
          <pc:sldMk cId="0" sldId="293"/>
        </pc:sldMkLst>
      </pc:sldChg>
      <pc:sldChg chg="del">
        <pc:chgData name="Simon Payne" userId="7cab47b9-d1ed-420e-9aa1-aa9f8a814db0" providerId="ADAL" clId="{685F3409-7049-4434-B432-14D5214D4BF5}" dt="2019-11-19T12:12:45.873" v="1" actId="2696"/>
        <pc:sldMkLst>
          <pc:docMk/>
          <pc:sldMk cId="0" sldId="294"/>
        </pc:sldMkLst>
      </pc:sldChg>
      <pc:sldChg chg="del">
        <pc:chgData name="Simon Payne" userId="7cab47b9-d1ed-420e-9aa1-aa9f8a814db0" providerId="ADAL" clId="{685F3409-7049-4434-B432-14D5214D4BF5}" dt="2019-11-19T12:12:45.873" v="2" actId="2696"/>
        <pc:sldMkLst>
          <pc:docMk/>
          <pc:sldMk cId="0" sldId="295"/>
        </pc:sldMkLst>
      </pc:sldChg>
      <pc:sldChg chg="del">
        <pc:chgData name="Simon Payne" userId="7cab47b9-d1ed-420e-9aa1-aa9f8a814db0" providerId="ADAL" clId="{685F3409-7049-4434-B432-14D5214D4BF5}" dt="2019-11-19T12:12:45.888" v="3" actId="2696"/>
        <pc:sldMkLst>
          <pc:docMk/>
          <pc:sldMk cId="0" sldId="296"/>
        </pc:sldMkLst>
      </pc:sldChg>
      <pc:sldChg chg="del">
        <pc:chgData name="Simon Payne" userId="7cab47b9-d1ed-420e-9aa1-aa9f8a814db0" providerId="ADAL" clId="{685F3409-7049-4434-B432-14D5214D4BF5}" dt="2019-11-19T12:12:45.888" v="4" actId="2696"/>
        <pc:sldMkLst>
          <pc:docMk/>
          <pc:sldMk cId="0" sldId="297"/>
        </pc:sldMkLst>
      </pc:sldChg>
      <pc:sldChg chg="del">
        <pc:chgData name="Simon Payne" userId="7cab47b9-d1ed-420e-9aa1-aa9f8a814db0" providerId="ADAL" clId="{685F3409-7049-4434-B432-14D5214D4BF5}" dt="2019-11-19T12:12:45.904" v="5" actId="2696"/>
        <pc:sldMkLst>
          <pc:docMk/>
          <pc:sldMk cId="0" sldId="298"/>
        </pc:sldMkLst>
      </pc:sldChg>
      <pc:sldChg chg="del">
        <pc:chgData name="Simon Payne" userId="7cab47b9-d1ed-420e-9aa1-aa9f8a814db0" providerId="ADAL" clId="{685F3409-7049-4434-B432-14D5214D4BF5}" dt="2019-11-19T12:12:45.919" v="7" actId="2696"/>
        <pc:sldMkLst>
          <pc:docMk/>
          <pc:sldMk cId="0" sldId="299"/>
        </pc:sldMkLst>
      </pc:sldChg>
      <pc:sldChg chg="del">
        <pc:chgData name="Simon Payne" userId="7cab47b9-d1ed-420e-9aa1-aa9f8a814db0" providerId="ADAL" clId="{685F3409-7049-4434-B432-14D5214D4BF5}" dt="2019-11-19T12:12:45.919" v="6" actId="2696"/>
        <pc:sldMkLst>
          <pc:docMk/>
          <pc:sldMk cId="0" sldId="300"/>
        </pc:sldMkLst>
      </pc:sldChg>
      <pc:sldChg chg="del">
        <pc:chgData name="Simon Payne" userId="7cab47b9-d1ed-420e-9aa1-aa9f8a814db0" providerId="ADAL" clId="{685F3409-7049-4434-B432-14D5214D4BF5}" dt="2019-11-19T12:12:45.919" v="8" actId="2696"/>
        <pc:sldMkLst>
          <pc:docMk/>
          <pc:sldMk cId="0" sldId="301"/>
        </pc:sldMkLst>
      </pc:sldChg>
      <pc:sldChg chg="del">
        <pc:chgData name="Simon Payne" userId="7cab47b9-d1ed-420e-9aa1-aa9f8a814db0" providerId="ADAL" clId="{685F3409-7049-4434-B432-14D5214D4BF5}" dt="2019-11-19T12:12:45.935" v="9" actId="2696"/>
        <pc:sldMkLst>
          <pc:docMk/>
          <pc:sldMk cId="0" sldId="302"/>
        </pc:sldMkLst>
      </pc:sldChg>
      <pc:sldChg chg="del">
        <pc:chgData name="Simon Payne" userId="7cab47b9-d1ed-420e-9aa1-aa9f8a814db0" providerId="ADAL" clId="{685F3409-7049-4434-B432-14D5214D4BF5}" dt="2019-11-19T12:12:45.951" v="10" actId="2696"/>
        <pc:sldMkLst>
          <pc:docMk/>
          <pc:sldMk cId="0" sldId="303"/>
        </pc:sldMkLst>
      </pc:sldChg>
      <pc:sldChg chg="del">
        <pc:chgData name="Simon Payne" userId="7cab47b9-d1ed-420e-9aa1-aa9f8a814db0" providerId="ADAL" clId="{685F3409-7049-4434-B432-14D5214D4BF5}" dt="2019-11-19T12:12:45.988" v="11" actId="2696"/>
        <pc:sldMkLst>
          <pc:docMk/>
          <pc:sldMk cId="0" sldId="304"/>
        </pc:sldMkLst>
      </pc:sldChg>
      <pc:sldChg chg="del">
        <pc:chgData name="Simon Payne" userId="7cab47b9-d1ed-420e-9aa1-aa9f8a814db0" providerId="ADAL" clId="{685F3409-7049-4434-B432-14D5214D4BF5}" dt="2019-11-19T12:12:46.004" v="12" actId="2696"/>
        <pc:sldMkLst>
          <pc:docMk/>
          <pc:sldMk cId="0" sldId="305"/>
        </pc:sldMkLst>
      </pc:sldChg>
      <pc:sldChg chg="del">
        <pc:chgData name="Simon Payne" userId="7cab47b9-d1ed-420e-9aa1-aa9f8a814db0" providerId="ADAL" clId="{685F3409-7049-4434-B432-14D5214D4BF5}" dt="2019-11-19T12:12:46.004" v="13" actId="2696"/>
        <pc:sldMkLst>
          <pc:docMk/>
          <pc:sldMk cId="0" sldId="306"/>
        </pc:sldMkLst>
      </pc:sldChg>
      <pc:sldChg chg="del">
        <pc:chgData name="Simon Payne" userId="7cab47b9-d1ed-420e-9aa1-aa9f8a814db0" providerId="ADAL" clId="{685F3409-7049-4434-B432-14D5214D4BF5}" dt="2019-11-19T12:12:46.020" v="14" actId="2696"/>
        <pc:sldMkLst>
          <pc:docMk/>
          <pc:sldMk cId="0" sldId="307"/>
        </pc:sldMkLst>
      </pc:sldChg>
      <pc:sldChg chg="del">
        <pc:chgData name="Simon Payne" userId="7cab47b9-d1ed-420e-9aa1-aa9f8a814db0" providerId="ADAL" clId="{685F3409-7049-4434-B432-14D5214D4BF5}" dt="2019-11-19T12:12:46.020" v="15" actId="2696"/>
        <pc:sldMkLst>
          <pc:docMk/>
          <pc:sldMk cId="0" sldId="308"/>
        </pc:sldMkLst>
      </pc:sldChg>
      <pc:sldChg chg="del">
        <pc:chgData name="Simon Payne" userId="7cab47b9-d1ed-420e-9aa1-aa9f8a814db0" providerId="ADAL" clId="{685F3409-7049-4434-B432-14D5214D4BF5}" dt="2019-11-19T12:12:46.035" v="16" actId="2696"/>
        <pc:sldMkLst>
          <pc:docMk/>
          <pc:sldMk cId="0" sldId="309"/>
        </pc:sldMkLst>
      </pc:sldChg>
      <pc:sldChg chg="del">
        <pc:chgData name="Simon Payne" userId="7cab47b9-d1ed-420e-9aa1-aa9f8a814db0" providerId="ADAL" clId="{685F3409-7049-4434-B432-14D5214D4BF5}" dt="2019-11-19T12:12:46.035" v="17" actId="2696"/>
        <pc:sldMkLst>
          <pc:docMk/>
          <pc:sldMk cId="0" sldId="310"/>
        </pc:sldMkLst>
      </pc:sldChg>
      <pc:sldChg chg="del">
        <pc:chgData name="Simon Payne" userId="7cab47b9-d1ed-420e-9aa1-aa9f8a814db0" providerId="ADAL" clId="{685F3409-7049-4434-B432-14D5214D4BF5}" dt="2019-11-19T12:12:46.051" v="18" actId="2696"/>
        <pc:sldMkLst>
          <pc:docMk/>
          <pc:sldMk cId="0" sldId="311"/>
        </pc:sldMkLst>
      </pc:sldChg>
      <pc:sldChg chg="del">
        <pc:chgData name="Simon Payne" userId="7cab47b9-d1ed-420e-9aa1-aa9f8a814db0" providerId="ADAL" clId="{685F3409-7049-4434-B432-14D5214D4BF5}" dt="2019-11-19T12:12:46.057" v="19" actId="2696"/>
        <pc:sldMkLst>
          <pc:docMk/>
          <pc:sldMk cId="0" sldId="312"/>
        </pc:sldMkLst>
      </pc:sldChg>
      <pc:sldChg chg="del">
        <pc:chgData name="Simon Payne" userId="7cab47b9-d1ed-420e-9aa1-aa9f8a814db0" providerId="ADAL" clId="{685F3409-7049-4434-B432-14D5214D4BF5}" dt="2019-11-19T12:12:46.057" v="20" actId="2696"/>
        <pc:sldMkLst>
          <pc:docMk/>
          <pc:sldMk cId="0" sldId="313"/>
        </pc:sldMkLst>
      </pc:sldChg>
      <pc:sldChg chg="del">
        <pc:chgData name="Simon Payne" userId="7cab47b9-d1ed-420e-9aa1-aa9f8a814db0" providerId="ADAL" clId="{685F3409-7049-4434-B432-14D5214D4BF5}" dt="2019-11-19T12:12:46.073" v="21" actId="2696"/>
        <pc:sldMkLst>
          <pc:docMk/>
          <pc:sldMk cId="0" sldId="314"/>
        </pc:sldMkLst>
      </pc:sldChg>
      <pc:sldChg chg="del">
        <pc:chgData name="Simon Payne" userId="7cab47b9-d1ed-420e-9aa1-aa9f8a814db0" providerId="ADAL" clId="{685F3409-7049-4434-B432-14D5214D4BF5}" dt="2019-11-19T12:12:46.073" v="22" actId="2696"/>
        <pc:sldMkLst>
          <pc:docMk/>
          <pc:sldMk cId="0" sldId="315"/>
        </pc:sldMkLst>
      </pc:sldChg>
      <pc:sldChg chg="del">
        <pc:chgData name="Simon Payne" userId="7cab47b9-d1ed-420e-9aa1-aa9f8a814db0" providerId="ADAL" clId="{685F3409-7049-4434-B432-14D5214D4BF5}" dt="2019-11-19T12:12:46.089" v="23" actId="2696"/>
        <pc:sldMkLst>
          <pc:docMk/>
          <pc:sldMk cId="0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BDF9E5DA-3DDB-45A6-BB93-B503AC4B4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292C-2993-492F-BC8F-03CDA7BF0A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1178A-0EC7-412C-A9E4-6FF7BCCC68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20F38-6290-4C84-B349-36772B78D46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9120E-8A96-4516-BD71-078AA551866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DFA62-4D13-432B-B279-E06F4B360F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See pr13-06.cpp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CDE8E-BA1B-460F-8689-757922F057E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pr13-03.cpp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53FCA-0503-4CD9-A181-222AB66C0E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1992CA-8E4C-49FC-9A05-34AE2EC644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98E65-3729-4B89-83C0-692D158C610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pr13-02.cpp and pr13-03.cpp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2E87B6-68D5-48EB-B3F8-5B9C760F4F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BFD10-0D6D-4116-9B32-6EAF6188BDC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275FD-8777-4DA1-9CFD-20518A3524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2A225-1073-4E80-A3FD-65A25C0E40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See pr13-04.cpp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32F4E-4DC7-4E16-950E-5571EC4F8CA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FCCBE-B6C2-4413-8883-66E243B1B9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014FF8-EFD0-4F17-80E5-22EBFBBB33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See pr13-01.cpp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C2AF2-D8E8-4CA2-ACC8-4584324C52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pr13-01.cpp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6676A-A2EC-4B0B-86DC-066F6278FF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5C00F-DDB7-405E-AA25-3D30C78B2C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pr13-02.cpp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BAB62-6A25-4391-A433-8A38E22BB5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E39AD-57AE-417E-81C9-A2D79C1C6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5FD6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7763" y="6324600"/>
            <a:ext cx="5862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100" baseline="0">
                <a:latin typeface="Arial" charset="0"/>
              </a:rPr>
              <a:t>Copyright © 2014, 2008  Pearson Education, Inc. Publishing as Pearson Addison-Wesley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7835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6" descr="AW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9144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629E730-0694-4786-8BA4-FD06CF350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3E303B3-14B8-4C6F-8748-F82F97E19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294688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EB3D4B45-A670-4263-95F9-41C1EFC5B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DBC3F670-0D45-4753-9917-615D0D6B6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66D339E-F1BA-4EB9-9E7E-6CB87F10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67A155F-18DA-485C-9131-7195268DB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F0C1764-D7BD-4504-9153-4A0F6CDE7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FF99379-A86A-40E6-9325-697610ADD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ADDEEA4-EE2D-4F3B-9371-8404D2C02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61ECDBC-58EC-4395-808C-1A6166E03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5E13273-BE3E-4BF0-B775-EDCA9EDAE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10DE70-3890-4522-BEE8-FE4262CE8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48600" y="6035675"/>
            <a:ext cx="106997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AutoShape 2"/>
          <p:cNvSpPr>
            <a:spLocks noChangeArrowheads="1"/>
          </p:cNvSpPr>
          <p:nvPr/>
        </p:nvSpPr>
        <p:spPr bwMode="auto">
          <a:xfrm flipH="1">
            <a:off x="0" y="-76200"/>
            <a:ext cx="9144000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5FD6C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563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030F7C05-E547-4C7D-828A-8982F7555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228600" y="6324600"/>
            <a:ext cx="617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200" baseline="0">
                <a:latin typeface="Arial" charset="0"/>
              </a:rPr>
              <a:t>Copyright © 2014, 2008 Pearson Education, Inc. Publishing as Pearson Addison-Wesley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5" r:id="rId12"/>
    <p:sldLayoutId id="214748383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baseline="0">
                <a:latin typeface="Arial" charset="0"/>
              </a:rPr>
              <a:t>Starting Out with C++ </a:t>
            </a:r>
            <a:br>
              <a:rPr lang="en-US" b="1" baseline="0">
                <a:latin typeface="Arial" charset="0"/>
              </a:rPr>
            </a:br>
            <a:r>
              <a:rPr lang="en-US" b="1" baseline="0">
                <a:latin typeface="Arial" charset="0"/>
              </a:rPr>
              <a:t>Early  Objects </a:t>
            </a:r>
          </a:p>
          <a:p>
            <a:pPr algn="ctr"/>
            <a:r>
              <a:rPr lang="en-US" b="1" baseline="0">
                <a:latin typeface="Arial" charset="0"/>
              </a:rPr>
              <a:t>Eighth Edition</a:t>
            </a:r>
          </a:p>
          <a:p>
            <a:endParaRPr lang="en-US" b="1" baseline="0">
              <a:latin typeface="Arial" charset="0"/>
            </a:endParaRPr>
          </a:p>
          <a:p>
            <a:pPr algn="ctr"/>
            <a:r>
              <a:rPr lang="en-US" sz="2200" b="1" baseline="0">
                <a:latin typeface="Arial" charset="0"/>
              </a:rPr>
              <a:t>by Tony Gaddis, Judy Walters, </a:t>
            </a:r>
            <a:br>
              <a:rPr lang="en-US" sz="2200" b="1" baseline="0">
                <a:latin typeface="Arial" charset="0"/>
              </a:rPr>
            </a:br>
            <a:r>
              <a:rPr lang="en-US" sz="2200" b="1" baseline="0">
                <a:latin typeface="Arial" charset="0"/>
              </a:rPr>
              <a:t>and Godfrey Muganda</a:t>
            </a:r>
          </a:p>
        </p:txBody>
      </p:sp>
      <p:sp>
        <p:nvSpPr>
          <p:cNvPr id="5123" name="Rectangle 1031"/>
          <p:cNvSpPr>
            <a:spLocks noChangeArrowheads="1"/>
          </p:cNvSpPr>
          <p:nvPr/>
        </p:nvSpPr>
        <p:spPr bwMode="auto">
          <a:xfrm>
            <a:off x="304800" y="38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200" b="1" baseline="0">
                <a:latin typeface="Arial" charset="0"/>
              </a:rPr>
              <a:t>Chapter 13: Advanced File and I/O 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/>
              <a:t>Opening Files with Constructors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153400" cy="4572000"/>
          </a:xfrm>
        </p:spPr>
        <p:txBody>
          <a:bodyPr/>
          <a:lstStyle/>
          <a:p>
            <a:pPr eaLnBrk="1" hangingPunct="1"/>
            <a:r>
              <a:rPr lang="en-US"/>
              <a:t>Stream constructors have overloaded versions that take the same parameters as </a:t>
            </a:r>
            <a:r>
              <a:rPr lang="en-US" b="1">
                <a:latin typeface="Courier New" pitchFamily="49" charset="0"/>
              </a:rPr>
              <a:t>open</a:t>
            </a:r>
          </a:p>
          <a:p>
            <a:pPr eaLnBrk="1" hangingPunct="1"/>
            <a:r>
              <a:rPr lang="en-US"/>
              <a:t>These constructors open the file, eliminating the need for a separate call to </a:t>
            </a:r>
            <a:r>
              <a:rPr lang="en-US" b="1">
                <a:latin typeface="Courier New" pitchFamily="49" charset="0"/>
              </a:rPr>
              <a:t>open</a:t>
            </a:r>
          </a:p>
          <a:p>
            <a:pPr eaLnBrk="1" hangingPunct="1">
              <a:buFontTx/>
              <a:buNone/>
            </a:pPr>
            <a:r>
              <a:rPr lang="en-US"/>
              <a:t>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fstream inFile("myfile.dat",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              ios::in);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F3FB008-FF7B-4FD3-9F5A-DF3DC2561C0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Default File Open Modes</a:t>
            </a:r>
          </a:p>
        </p:txBody>
      </p:sp>
      <p:sp>
        <p:nvSpPr>
          <p:cNvPr id="15363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b="1">
                <a:latin typeface="Courier New" pitchFamily="49" charset="0"/>
              </a:rPr>
              <a:t>ofstream</a:t>
            </a:r>
            <a:r>
              <a:rPr lang="en-US" sz="280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open for output only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file cannot be read from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file is created if no file exists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file contents erased if file exists</a:t>
            </a:r>
          </a:p>
          <a:p>
            <a:pPr lvl="1" eaLnBrk="1" hangingPunct="1">
              <a:lnSpc>
                <a:spcPct val="85000"/>
              </a:lnSpc>
            </a:pPr>
            <a:endParaRPr lang="en-US" sz="2400"/>
          </a:p>
          <a:p>
            <a:pPr eaLnBrk="1" hangingPunct="1">
              <a:lnSpc>
                <a:spcPct val="85000"/>
              </a:lnSpc>
            </a:pPr>
            <a:r>
              <a:rPr lang="en-US" sz="2800" b="1">
                <a:latin typeface="Courier New" pitchFamily="49" charset="0"/>
              </a:rPr>
              <a:t>ifstream</a:t>
            </a:r>
            <a:r>
              <a:rPr lang="en-US" sz="2800" b="1"/>
              <a:t>: 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open for input only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file cannot be written to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open fails if the file does not exist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7698644-26CF-4CE1-8D8B-6CFC4D4B8183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Output Formatting with I/O Manipulators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Can format with I/O manipulators: they work with file objects just like they work with </a:t>
            </a:r>
            <a:r>
              <a:rPr lang="en-US" b="1">
                <a:latin typeface="Courier New" pitchFamily="49" charset="0"/>
              </a:rPr>
              <a:t>cout</a:t>
            </a:r>
          </a:p>
          <a:p>
            <a:pPr eaLnBrk="1" hangingPunct="1"/>
            <a:r>
              <a:rPr lang="en-US"/>
              <a:t>Can format with formatting member functions</a:t>
            </a:r>
          </a:p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ostringstream</a:t>
            </a:r>
            <a:r>
              <a:rPr lang="en-US"/>
              <a:t> class allows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   in-memory formatting into a string object before writing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18C2B0B-5F08-4D09-A71B-6A5A9A4CFD95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I/O Manipulators</a:t>
            </a:r>
          </a:p>
        </p:txBody>
      </p:sp>
      <p:graphicFrame>
        <p:nvGraphicFramePr>
          <p:cNvPr id="170025" name="Group 41"/>
          <p:cNvGraphicFramePr>
            <a:graphicFrameLocks noGrp="1"/>
          </p:cNvGraphicFramePr>
          <p:nvPr>
            <p:ph type="tbl" idx="1"/>
          </p:nvPr>
        </p:nvGraphicFramePr>
        <p:xfrm>
          <a:off x="228600" y="2286000"/>
          <a:ext cx="8686800" cy="3505200"/>
        </p:xfrm>
        <a:graphic>
          <a:graphicData uri="http://schemas.openxmlformats.org/drawingml/2006/table">
            <a:tbl>
              <a:tblPr/>
              <a:tblGrid>
                <a:gridCol w="2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right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 or right justify output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oct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dec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hex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 output in octal, decimal, or hexadecimal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flush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 newline 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only) and flush output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showpos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noshowpos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do, do not show leading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with non-negative numbers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showpoint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noshowpoint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do, do not show decimal point and trailing zeroes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2227577-7561-479C-804F-32D7FD63732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I/O Manipulators </a:t>
            </a:r>
          </a:p>
        </p:txBody>
      </p:sp>
      <p:graphicFrame>
        <p:nvGraphicFramePr>
          <p:cNvPr id="68687" name="Group 79"/>
          <p:cNvGraphicFramePr>
            <a:graphicFrameLocks noGrp="1"/>
          </p:cNvGraphicFramePr>
          <p:nvPr>
            <p:ph type="tbl" idx="1"/>
          </p:nvPr>
        </p:nvGraphicFramePr>
        <p:xfrm>
          <a:off x="228600" y="2514600"/>
          <a:ext cx="8763000" cy="2667000"/>
        </p:xfrm>
        <a:graphic>
          <a:graphicData uri="http://schemas.openxmlformats.org/drawingml/2006/table">
            <a:tbl>
              <a:tblPr/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fixed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scientific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fixed or scientific notation for floating-point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setw(n)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sets minimum field output width to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setprecision(n)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sets floating-point precision to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setfill(ch)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as fill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9C1AF08-E47D-436D-9A21-A4223D6CA49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sstream</a:t>
            </a:r>
            <a:r>
              <a:rPr lang="en-US"/>
              <a:t> Formatting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arenR"/>
            </a:pPr>
            <a:r>
              <a:rPr lang="en-US"/>
              <a:t>To format output into an in-memory  string object, include the </a:t>
            </a:r>
            <a:r>
              <a:rPr lang="en-US" b="1">
                <a:latin typeface="Courier New" pitchFamily="49" charset="0"/>
              </a:rPr>
              <a:t>sstream</a:t>
            </a:r>
            <a:r>
              <a:rPr lang="en-US"/>
              <a:t> header file and create an </a:t>
            </a:r>
            <a:r>
              <a:rPr lang="en-US" b="1">
                <a:latin typeface="Courier New" pitchFamily="49" charset="0"/>
              </a:rPr>
              <a:t>ostringstream</a:t>
            </a:r>
            <a:r>
              <a:rPr lang="en-US"/>
              <a:t> object</a:t>
            </a:r>
          </a:p>
          <a:p>
            <a:pPr marL="609600" indent="-609600" eaLnBrk="1" hangingPunct="1">
              <a:buFontTx/>
              <a:buNone/>
            </a:pPr>
            <a:r>
              <a:rPr lang="en-US"/>
              <a:t>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#include &lt;sstream&gt;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/>
              <a:t>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ostringstream outStr;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A32DDF6-580C-40F8-BC62-D38BA76CE894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sstream</a:t>
            </a:r>
            <a:r>
              <a:rPr lang="en-US"/>
              <a:t> Formatting</a:t>
            </a:r>
          </a:p>
        </p:txBody>
      </p:sp>
      <p:sp>
        <p:nvSpPr>
          <p:cNvPr id="20483" name="Rectangle 2051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772400" cy="3429000"/>
          </a:xfrm>
        </p:spPr>
        <p:txBody>
          <a:bodyPr/>
          <a:lstStyle/>
          <a:p>
            <a:pPr marL="609600" indent="-609600" eaLnBrk="1" hangingPunct="1">
              <a:buFontTx/>
              <a:buAutoNum type="arabicParenR" startAt="2"/>
            </a:pPr>
            <a:r>
              <a:rPr lang="en-US"/>
              <a:t>Write to the </a:t>
            </a:r>
            <a:r>
              <a:rPr lang="en-US" b="1">
                <a:latin typeface="Courier New" pitchFamily="49" charset="0"/>
              </a:rPr>
              <a:t>ostringstream</a:t>
            </a:r>
            <a:r>
              <a:rPr lang="en-US"/>
              <a:t> object using I/O manipulators, all other stream member functions:</a:t>
            </a:r>
          </a:p>
          <a:p>
            <a:pPr marL="609600" indent="-609600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outStr &lt;&lt; showpoint &lt;&lt; fixed</a:t>
            </a:r>
            <a:r>
              <a:rPr lang="en-US"/>
              <a:t> 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       &lt;&lt; setprecision(2)   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       &lt;&lt; '$'&lt;&lt; amount;</a:t>
            </a:r>
            <a:r>
              <a:rPr lang="en-US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5DAFBAB-1623-4B9D-B895-D2D9FFAD393D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sstream</a:t>
            </a:r>
            <a:r>
              <a:rPr lang="en-US"/>
              <a:t> Formatting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92338"/>
            <a:ext cx="8153400" cy="3048000"/>
          </a:xfrm>
        </p:spPr>
        <p:txBody>
          <a:bodyPr/>
          <a:lstStyle/>
          <a:p>
            <a:pPr marL="609600" indent="-609600" eaLnBrk="1" hangingPunct="1">
              <a:buFontTx/>
              <a:buAutoNum type="arabicParenR" startAt="3"/>
            </a:pPr>
            <a:r>
              <a:rPr lang="en-US"/>
              <a:t>Access the C-string inside the </a:t>
            </a:r>
            <a:r>
              <a:rPr lang="en-US" b="1">
                <a:latin typeface="Courier New" pitchFamily="49" charset="0"/>
              </a:rPr>
              <a:t>ostringstream</a:t>
            </a:r>
            <a:r>
              <a:rPr lang="en-US"/>
              <a:t> object by calling its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str</a:t>
            </a:r>
            <a:r>
              <a:rPr lang="en-US"/>
              <a:t> member function</a:t>
            </a:r>
          </a:p>
          <a:p>
            <a:pPr marL="609600" indent="-609600" eaLnBrk="1" hangingPunct="1">
              <a:buFontTx/>
              <a:buNone/>
            </a:pPr>
            <a:r>
              <a:rPr lang="en-US"/>
              <a:t>   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cout &lt;&lt; outStr.str();</a:t>
            </a:r>
          </a:p>
          <a:p>
            <a:pPr marL="609600" indent="-609600"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125AEBE-486C-4B03-863C-BD11C99DFB0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13.2  More Detailed Error Testing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8382000" cy="3810000"/>
          </a:xfrm>
        </p:spPr>
        <p:txBody>
          <a:bodyPr/>
          <a:lstStyle/>
          <a:p>
            <a:pPr marL="0" indent="0" eaLnBrk="1" hangingPunct="1"/>
            <a:endParaRPr lang="en-US" sz="2800"/>
          </a:p>
          <a:p>
            <a:pPr marL="0" indent="0" eaLnBrk="1" hangingPunct="1"/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FAB1E57-9A2E-4E1A-BD8C-2218437F46C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2533" name="Rectangle 43"/>
          <p:cNvSpPr>
            <a:spLocks noChangeArrowheads="1"/>
          </p:cNvSpPr>
          <p:nvPr/>
        </p:nvSpPr>
        <p:spPr bwMode="auto">
          <a:xfrm>
            <a:off x="304800" y="18288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 baseline="0">
                <a:latin typeface="Arial" charset="0"/>
              </a:rPr>
              <a:t>Stream objects have error bits (flags) that are set by every operation to indicate success or failure of the operation, and the status of the stream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 baseline="0">
                <a:latin typeface="Arial" charset="0"/>
              </a:rPr>
              <a:t>Stream member functions report on the settings of the flags</a:t>
            </a: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Error State Bits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229600" cy="121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/>
              <a:t>Can examine error state bits to determine file stream status</a:t>
            </a:r>
          </a:p>
        </p:txBody>
      </p:sp>
      <p:graphicFrame>
        <p:nvGraphicFramePr>
          <p:cNvPr id="134179" name="Group 35"/>
          <p:cNvGraphicFramePr>
            <a:graphicFrameLocks noGrp="1"/>
          </p:cNvGraphicFramePr>
          <p:nvPr>
            <p:ph sz="half" idx="2"/>
          </p:nvPr>
        </p:nvGraphicFramePr>
        <p:xfrm>
          <a:off x="385763" y="2532063"/>
          <a:ext cx="7888287" cy="3549650"/>
        </p:xfrm>
        <a:graphic>
          <a:graphicData uri="http://schemas.openxmlformats.org/drawingml/2006/table">
            <a:tbl>
              <a:tblPr/>
              <a:tblGrid>
                <a:gridCol w="276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ios::eofbit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end of file detected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ios::failbit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operation failed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ios::hardfail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an irrecoverable error occurred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ios::badbit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invalid operation attempted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ios::goodbit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no other bits are 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C357180-DD7E-4036-A919-B0D4698A132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/>
              <a:t>Topics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610600" cy="4724400"/>
          </a:xfrm>
        </p:spPr>
        <p:txBody>
          <a:bodyPr/>
          <a:lstStyle/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13.1  Input and Output Streams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13.2  More Detailed Error Testing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13.3  Member Functions for Reading and 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         Writing Files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13.4  Binary Files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13.5  Creating Records with Structures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13.6  Random-Access Files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13.7  Opening a File for Both Input and Output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3E5F29D-027B-4C8A-8B11-AE1C7CD1C29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/>
              <a:t>Error Bit Reporting Functions</a:t>
            </a:r>
          </a:p>
        </p:txBody>
      </p:sp>
      <p:graphicFrame>
        <p:nvGraphicFramePr>
          <p:cNvPr id="76827" name="Group 27"/>
          <p:cNvGraphicFramePr>
            <a:graphicFrameLocks noGrp="1"/>
          </p:cNvGraphicFramePr>
          <p:nvPr>
            <p:ph type="tbl" idx="1"/>
          </p:nvPr>
        </p:nvGraphicFramePr>
        <p:xfrm>
          <a:off x="304800" y="1600200"/>
          <a:ext cx="8294688" cy="4364038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eof()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eofbit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fail()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failbit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hardfail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badbit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good()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goodbit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clear()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clear all flags (no arguments), or clear a specific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9406885-F867-4A35-A06B-4EE7E7E21386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Detecting File Operation Errors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file handle is set to true if a file operation succeeds.  It is set to false when a file operation fails</a:t>
            </a:r>
          </a:p>
          <a:p>
            <a:pPr eaLnBrk="1" hangingPunct="1"/>
            <a:r>
              <a:rPr lang="en-US" sz="2800"/>
              <a:t>Test the status of the stream by testing the file handle</a:t>
            </a:r>
            <a:r>
              <a:rPr lang="en-US" sz="2800" b="1">
                <a:latin typeface="Courier New" pitchFamily="49" charset="0"/>
              </a:rPr>
              <a:t>:</a:t>
            </a:r>
            <a:endParaRPr lang="en-US" sz="2800"/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sz="2800"/>
              <a:t>   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inFile.open("myfile");</a:t>
            </a:r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sz="2800"/>
              <a:t>   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if (!inFile)</a:t>
            </a:r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sz="2800"/>
              <a:t>      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{ cout &lt;&lt; "Can't open file";</a:t>
            </a:r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sz="2800"/>
              <a:t>          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exit(1);</a:t>
            </a:r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sz="2800"/>
              <a:t>      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80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C9567C3-1D08-44EF-A40B-943FD3AE5E57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13.1  Input and Output Streams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294688" cy="4572000"/>
          </a:xfrm>
        </p:spPr>
        <p:txBody>
          <a:bodyPr/>
          <a:lstStyle/>
          <a:p>
            <a:pPr eaLnBrk="1" hangingPunct="1">
              <a:lnSpc>
                <a:spcPts val="2500"/>
              </a:lnSpc>
            </a:pPr>
            <a:r>
              <a:rPr lang="en-US" sz="2800"/>
              <a:t>Input Stream – data stream from which information can be read</a:t>
            </a:r>
          </a:p>
          <a:p>
            <a:pPr lvl="1" eaLnBrk="1" hangingPunct="1">
              <a:lnSpc>
                <a:spcPts val="2500"/>
              </a:lnSpc>
            </a:pPr>
            <a:r>
              <a:rPr lang="en-US" sz="2400"/>
              <a:t>Ex: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/>
              <a:t> and the keyboard</a:t>
            </a:r>
          </a:p>
          <a:p>
            <a:pPr lvl="1" eaLnBrk="1" hangingPunct="1">
              <a:lnSpc>
                <a:spcPts val="2500"/>
              </a:lnSpc>
            </a:pPr>
            <a:r>
              <a:rPr lang="en-US" sz="2400"/>
              <a:t>Use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/>
              <a:t>,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400"/>
              <a:t>, and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400"/>
              <a:t> objects to read data</a:t>
            </a:r>
          </a:p>
          <a:p>
            <a:pPr eaLnBrk="1" hangingPunct="1">
              <a:lnSpc>
                <a:spcPts val="2500"/>
              </a:lnSpc>
            </a:pPr>
            <a:r>
              <a:rPr lang="en-US" sz="2800"/>
              <a:t>Output Stream – data stream to which information can be written</a:t>
            </a:r>
          </a:p>
          <a:p>
            <a:pPr lvl="1" eaLnBrk="1" hangingPunct="1">
              <a:lnSpc>
                <a:spcPts val="2500"/>
              </a:lnSpc>
            </a:pPr>
            <a:r>
              <a:rPr lang="en-US" sz="2400"/>
              <a:t>Ex: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/>
              <a:t> and monitor screen</a:t>
            </a:r>
          </a:p>
          <a:p>
            <a:pPr lvl="1" eaLnBrk="1" hangingPunct="1">
              <a:lnSpc>
                <a:spcPts val="2500"/>
              </a:lnSpc>
            </a:pPr>
            <a:r>
              <a:rPr lang="en-US" sz="2400"/>
              <a:t>Use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/>
              <a:t>,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2400"/>
              <a:t>, and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sz="2400"/>
              <a:t> objects to write data</a:t>
            </a:r>
          </a:p>
          <a:p>
            <a:pPr eaLnBrk="1" hangingPunct="1">
              <a:lnSpc>
                <a:spcPts val="2500"/>
              </a:lnSpc>
            </a:pPr>
            <a:r>
              <a:rPr lang="en-US" sz="2800"/>
              <a:t>Input/Output Stream – data stream that can be both read from and written to</a:t>
            </a:r>
          </a:p>
          <a:p>
            <a:pPr lvl="1" eaLnBrk="1" hangingPunct="1">
              <a:lnSpc>
                <a:spcPts val="2500"/>
              </a:lnSpc>
            </a:pPr>
            <a:r>
              <a:rPr lang="en-US" sz="2400"/>
              <a:t>Use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400"/>
              <a:t> objects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10A8105-0E3D-4019-9F89-0D83103910F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Stream Classes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294688" cy="4572000"/>
          </a:xfrm>
        </p:spPr>
        <p:txBody>
          <a:bodyPr/>
          <a:lstStyle/>
          <a:p>
            <a:pPr eaLnBrk="1" hangingPunct="1"/>
            <a:r>
              <a:rPr lang="en-US" sz="2800" b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800"/>
              <a:t> (open primarily for input),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2800"/>
              <a:t> (open primarily for output), and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800"/>
              <a:t> (open for either or both input and output)</a:t>
            </a:r>
            <a:endParaRPr lang="en-US" sz="2400"/>
          </a:p>
          <a:p>
            <a:pPr eaLnBrk="1" hangingPunct="1"/>
            <a:r>
              <a:rPr lang="en-US" sz="2800"/>
              <a:t>All have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800"/>
              <a:t> member function to connect the program to an external file</a:t>
            </a:r>
          </a:p>
          <a:p>
            <a:pPr eaLnBrk="1" hangingPunct="1"/>
            <a:r>
              <a:rPr lang="en-US" sz="2800"/>
              <a:t>All have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/>
              <a:t> member function to disconnect program from an external file when access is finished</a:t>
            </a:r>
          </a:p>
          <a:p>
            <a:pPr lvl="1" eaLnBrk="1" hangingPunct="1"/>
            <a:r>
              <a:rPr lang="en-US" sz="2400"/>
              <a:t>Files should be open for as short a time as possible</a:t>
            </a:r>
          </a:p>
          <a:p>
            <a:pPr lvl="1" eaLnBrk="1" hangingPunct="1"/>
            <a:r>
              <a:rPr lang="en-US" sz="2400"/>
              <a:t>Always close files before the program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FB86B68-3749-4B80-B87E-8E079671D6FB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File Open Modes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7772400" cy="3733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File open modes specify how a file is opened and what can be done with the file once it is open</a:t>
            </a:r>
          </a:p>
          <a:p>
            <a:pPr eaLnBrk="1" hangingPunct="1">
              <a:lnSpc>
                <a:spcPct val="85000"/>
              </a:lnSpc>
            </a:pPr>
            <a:endParaRPr lang="en-US" sz="2800"/>
          </a:p>
          <a:p>
            <a:pPr eaLnBrk="1" hangingPunct="1">
              <a:lnSpc>
                <a:spcPct val="85000"/>
              </a:lnSpc>
            </a:pPr>
            <a:r>
              <a:rPr lang="en-US" sz="2800" b="1">
                <a:latin typeface="Courier New" pitchFamily="49" charset="0"/>
              </a:rPr>
              <a:t>ios::in</a:t>
            </a:r>
            <a:r>
              <a:rPr lang="en-US" sz="2800"/>
              <a:t> and </a:t>
            </a:r>
            <a:r>
              <a:rPr lang="en-US" sz="2800" b="1">
                <a:latin typeface="Courier New" pitchFamily="49" charset="0"/>
              </a:rPr>
              <a:t>ios::out</a:t>
            </a:r>
            <a:r>
              <a:rPr lang="en-US" sz="2800"/>
              <a:t> are examples of file open modes, also called </a:t>
            </a:r>
            <a:r>
              <a:rPr lang="en-US" sz="2800">
                <a:solidFill>
                  <a:schemeClr val="accent2"/>
                </a:solidFill>
              </a:rPr>
              <a:t>file mode flag</a:t>
            </a:r>
          </a:p>
          <a:p>
            <a:pPr eaLnBrk="1" hangingPunct="1">
              <a:lnSpc>
                <a:spcPct val="85000"/>
              </a:lnSpc>
            </a:pPr>
            <a:endParaRPr lang="en-US" sz="2800">
              <a:solidFill>
                <a:schemeClr val="accent2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sz="2800"/>
              <a:t>File modes can be combined and passed as second argument of open member function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DDF24DB-D2F7-44B8-9E68-3F663B8236E2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fstream</a:t>
            </a:r>
            <a:r>
              <a:rPr lang="en-US" b="1"/>
              <a:t> </a:t>
            </a:r>
            <a:r>
              <a:rPr lang="en-US"/>
              <a:t>Object</a:t>
            </a:r>
            <a:endParaRPr lang="en-US">
              <a:latin typeface="Courier New" pitchFamily="49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sz="2800" b="1">
                <a:latin typeface="Courier New" pitchFamily="49" charset="0"/>
              </a:rPr>
              <a:t>fstream</a:t>
            </a:r>
            <a:r>
              <a:rPr lang="en-US" sz="2800"/>
              <a:t> object can be used for either input or output</a:t>
            </a:r>
          </a:p>
          <a:p>
            <a:pPr eaLnBrk="1" hangingPunct="1">
              <a:buFontTx/>
              <a:buNone/>
            </a:pPr>
            <a:r>
              <a:rPr lang="en-US" sz="2800"/>
              <a:t>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fstream file;</a:t>
            </a:r>
            <a:endParaRPr lang="en-US" sz="2800">
              <a:solidFill>
                <a:srgbClr val="3D8963"/>
              </a:solidFill>
            </a:endParaRPr>
          </a:p>
          <a:p>
            <a:pPr eaLnBrk="1" hangingPunct="1"/>
            <a:r>
              <a:rPr lang="en-US" sz="2800"/>
              <a:t>To use </a:t>
            </a:r>
            <a:r>
              <a:rPr lang="en-US" sz="2800" b="1">
                <a:latin typeface="Courier New" pitchFamily="49" charset="0"/>
              </a:rPr>
              <a:t>fstream</a:t>
            </a:r>
            <a:r>
              <a:rPr lang="en-US" sz="2800"/>
              <a:t> for input, specify </a:t>
            </a:r>
            <a:r>
              <a:rPr lang="en-US" sz="2800" b="1">
                <a:latin typeface="Courier New" pitchFamily="49" charset="0"/>
              </a:rPr>
              <a:t>ios::in</a:t>
            </a:r>
            <a:r>
              <a:rPr lang="en-US" sz="2800"/>
              <a:t> as the second argument to open</a:t>
            </a:r>
            <a:r>
              <a:rPr lang="en-US" sz="2800" b="1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file.open("myfile.dat",ios::in);</a:t>
            </a:r>
          </a:p>
          <a:p>
            <a:pPr eaLnBrk="1" hangingPunct="1">
              <a:spcBef>
                <a:spcPct val="0"/>
              </a:spcBef>
            </a:pPr>
            <a:r>
              <a:rPr lang="en-US" sz="2800"/>
              <a:t>To use </a:t>
            </a:r>
            <a:r>
              <a:rPr lang="en-US" sz="2800" b="1">
                <a:latin typeface="Courier New" pitchFamily="49" charset="0"/>
              </a:rPr>
              <a:t>fstream</a:t>
            </a:r>
            <a:r>
              <a:rPr lang="en-US" sz="2800"/>
              <a:t> for output, specify </a:t>
            </a:r>
            <a:r>
              <a:rPr lang="en-US" sz="2800" b="1">
                <a:latin typeface="Courier New" pitchFamily="49" charset="0"/>
              </a:rPr>
              <a:t>ios::out</a:t>
            </a:r>
            <a:r>
              <a:rPr lang="en-US" sz="2800"/>
              <a:t> as the second argument to open</a:t>
            </a:r>
            <a:r>
              <a:rPr lang="en-US" sz="2800" b="1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file.open("myfile.dat",ios::out);</a:t>
            </a:r>
            <a:endParaRPr lang="en-US" sz="2800" b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D5F9B62-C402-4D84-A0FE-31911FAF0F8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Mode Flags</a:t>
            </a:r>
          </a:p>
        </p:txBody>
      </p:sp>
      <p:graphicFrame>
        <p:nvGraphicFramePr>
          <p:cNvPr id="63537" name="Group 49"/>
          <p:cNvGraphicFramePr>
            <a:graphicFrameLocks noGrp="1"/>
          </p:cNvGraphicFramePr>
          <p:nvPr>
            <p:ph type="tbl" idx="1"/>
          </p:nvPr>
        </p:nvGraphicFramePr>
        <p:xfrm>
          <a:off x="457200" y="2590800"/>
          <a:ext cx="8153400" cy="2981327"/>
        </p:xfrm>
        <a:graphic>
          <a:graphicData uri="http://schemas.openxmlformats.org/drawingml/2006/table">
            <a:tbl>
              <a:tblPr/>
              <a:tblGrid>
                <a:gridCol w="240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ios::app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 new file, or append to end of existing file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ios::ate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end of existing file; write anywhere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ios::binary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read/write in binary mode (not text mode)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ios::in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input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ios::out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output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02E72E3-A074-4C52-A070-BA34C27580E2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Opening a File for Input and Output</a:t>
            </a:r>
            <a:endParaRPr lang="en-US">
              <a:latin typeface="Courier New" pitchFamily="49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001000" cy="4267200"/>
          </a:xfrm>
        </p:spPr>
        <p:txBody>
          <a:bodyPr/>
          <a:lstStyle/>
          <a:p>
            <a:pPr eaLnBrk="1" hangingPunct="1"/>
            <a:r>
              <a:rPr lang="en-US" sz="2800" b="1">
                <a:latin typeface="Courier New" pitchFamily="49" charset="0"/>
              </a:rPr>
              <a:t>fstream</a:t>
            </a:r>
            <a:r>
              <a:rPr lang="en-US" sz="2800"/>
              <a:t> object can be used for both input and output at the same time</a:t>
            </a:r>
          </a:p>
          <a:p>
            <a:pPr eaLnBrk="1" hangingPunct="1"/>
            <a:r>
              <a:rPr lang="en-US" sz="2800"/>
              <a:t>Create the fstream object and specify both </a:t>
            </a:r>
            <a:r>
              <a:rPr lang="en-US" sz="2800" b="1">
                <a:latin typeface="Courier New" pitchFamily="49" charset="0"/>
              </a:rPr>
              <a:t>ios::in</a:t>
            </a:r>
            <a:r>
              <a:rPr lang="en-US" sz="2800"/>
              <a:t> and </a:t>
            </a:r>
            <a:r>
              <a:rPr lang="en-US" sz="2800" b="1">
                <a:latin typeface="Courier New" pitchFamily="49" charset="0"/>
              </a:rPr>
              <a:t>ios::out</a:t>
            </a:r>
            <a:r>
              <a:rPr lang="en-US" sz="2800"/>
              <a:t> as the second argument to the open member function</a:t>
            </a:r>
          </a:p>
          <a:p>
            <a:pPr eaLnBrk="1" hangingPunct="1">
              <a:buFontTx/>
              <a:buNone/>
            </a:pPr>
            <a:r>
              <a:rPr lang="en-US" sz="2800"/>
              <a:t>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fstream file;</a:t>
            </a:r>
          </a:p>
          <a:p>
            <a:pPr eaLnBrk="1" hangingPunct="1">
              <a:buFontTx/>
              <a:buNone/>
            </a:pPr>
            <a:r>
              <a:rPr lang="en-US" sz="2800"/>
              <a:t>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file.open("myfile.dat",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        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ios::in|ios::out);</a:t>
            </a:r>
            <a:r>
              <a:rPr lang="en-US" sz="2800"/>
              <a:t>  </a:t>
            </a:r>
            <a:endParaRPr lang="en-US" sz="2800" b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1136ACA-1645-4AC2-8182-9771D9DF5C8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Open Modes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94688" cy="3556000"/>
          </a:xfrm>
        </p:spPr>
        <p:txBody>
          <a:bodyPr/>
          <a:lstStyle/>
          <a:p>
            <a:pPr eaLnBrk="1" hangingPunct="1"/>
            <a:r>
              <a:rPr lang="en-US"/>
              <a:t>Not all combinations of file open modes make sense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ifstream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ofstream</a:t>
            </a:r>
            <a:r>
              <a:rPr lang="en-US"/>
              <a:t> have default file open modes defined for them, hence the second parameter to their </a:t>
            </a:r>
            <a:r>
              <a:rPr lang="en-US" b="1">
                <a:latin typeface="Courier New" pitchFamily="49" charset="0"/>
              </a:rPr>
              <a:t>open</a:t>
            </a:r>
            <a:r>
              <a:rPr lang="en-US"/>
              <a:t> member function is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BEF4D04-74DE-4FAB-B296-567AA5638C9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4acea29-212d-4cb8-8789-7feedba2c2cb"/>
</p:tagLst>
</file>

<file path=ppt/theme/theme1.xml><?xml version="1.0" encoding="utf-8"?>
<a:theme xmlns:a="http://schemas.openxmlformats.org/drawingml/2006/main" name="New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</Template>
  <TotalTime>64</TotalTime>
  <Words>1149</Words>
  <Application>Microsoft Office PowerPoint</Application>
  <PresentationFormat>On-screen Show (4:3)</PresentationFormat>
  <Paragraphs>209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Times New Roman</vt:lpstr>
      <vt:lpstr>NewTemplate</vt:lpstr>
      <vt:lpstr>PowerPoint Presentation</vt:lpstr>
      <vt:lpstr>Topics</vt:lpstr>
      <vt:lpstr>13.1  Input and Output Streams</vt:lpstr>
      <vt:lpstr>File Stream Classes</vt:lpstr>
      <vt:lpstr> File Open Modes</vt:lpstr>
      <vt:lpstr>The fstream Object</vt:lpstr>
      <vt:lpstr>File Mode Flags</vt:lpstr>
      <vt:lpstr>Opening a File for Input and Output</vt:lpstr>
      <vt:lpstr>File Open Modes</vt:lpstr>
      <vt:lpstr>Opening Files with Constructors</vt:lpstr>
      <vt:lpstr> Default File Open Modes</vt:lpstr>
      <vt:lpstr>Output Formatting with I/O Manipulators</vt:lpstr>
      <vt:lpstr>I/O Manipulators</vt:lpstr>
      <vt:lpstr>More I/O Manipulators </vt:lpstr>
      <vt:lpstr>sstream Formatting</vt:lpstr>
      <vt:lpstr>sstream Formatting</vt:lpstr>
      <vt:lpstr>sstream Formatting</vt:lpstr>
      <vt:lpstr>13.2  More Detailed Error Testing</vt:lpstr>
      <vt:lpstr>Error State Bits</vt:lpstr>
      <vt:lpstr>Error Bit Reporting Functions</vt:lpstr>
      <vt:lpstr>Detecting File Operation Errors</vt:lpstr>
    </vt:vector>
  </TitlesOfParts>
  <Company>North Central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Eearly Objects Eighth Edition</dc:title>
  <dc:creator>Christopher Kardaras</dc:creator>
  <cp:lastModifiedBy>Simon Payne</cp:lastModifiedBy>
  <cp:revision>9</cp:revision>
  <cp:lastPrinted>2009-04-22T19:24:48Z</cp:lastPrinted>
  <dcterms:created xsi:type="dcterms:W3CDTF">2013-06-11T00:16:34Z</dcterms:created>
  <dcterms:modified xsi:type="dcterms:W3CDTF">2019-11-19T12:12:56Z</dcterms:modified>
</cp:coreProperties>
</file>