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5.png" ContentType="image/png"/>
  <Override PartName="/ppt/media/image4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F8DA6-5A05-4CCC-A700-B23A9E2D48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0644DAF-EFC1-4F6A-9867-75570E619B97}">
      <dgm:prSet phldrT="[文字]"/>
      <dgm:spPr/>
      <dgm:t>
        <a:bodyPr/>
        <a:lstStyle/>
        <a:p>
          <a:r>
            <a:rPr lang="en-US" altLang="zh-TW" dirty="0"/>
            <a:t>3 clients on</a:t>
          </a:r>
          <a:endParaRPr lang="zh-TW" altLang="en-US" dirty="0"/>
        </a:p>
      </dgm:t>
    </dgm:pt>
    <dgm:pt modelId="{4DFF1D3A-4EEC-4D2C-B7A2-3273356C4920}" type="parTrans" cxnId="{C093FAB8-E1BC-46FF-A2A3-DD8AD64405D6}">
      <dgm:prSet/>
      <dgm:spPr/>
      <dgm:t>
        <a:bodyPr/>
        <a:lstStyle/>
        <a:p>
          <a:endParaRPr lang="zh-TW" altLang="en-US"/>
        </a:p>
      </dgm:t>
    </dgm:pt>
    <dgm:pt modelId="{4BD3D56D-A870-4204-AD75-8E87FF26D27B}" type="sibTrans" cxnId="{C093FAB8-E1BC-46FF-A2A3-DD8AD64405D6}">
      <dgm:prSet/>
      <dgm:spPr/>
      <dgm:t>
        <a:bodyPr/>
        <a:lstStyle/>
        <a:p>
          <a:endParaRPr lang="zh-TW" altLang="en-US"/>
        </a:p>
      </dgm:t>
    </dgm:pt>
    <dgm:pt modelId="{50D9D2F9-1975-4DB7-A76B-02AF3481F614}">
      <dgm:prSet phldrT="[文字]"/>
      <dgm:spPr/>
      <dgm:t>
        <a:bodyPr/>
        <a:lstStyle/>
        <a:p>
          <a:r>
            <a:rPr lang="en-US" altLang="zh-TW" dirty="0"/>
            <a:t>server on</a:t>
          </a:r>
          <a:endParaRPr lang="zh-TW" altLang="en-US" dirty="0"/>
        </a:p>
      </dgm:t>
    </dgm:pt>
    <dgm:pt modelId="{FC0D866E-822F-4B5E-BFFE-CAAC5DC9F4F5}" type="parTrans" cxnId="{039A0A77-FA69-4BC7-AEC2-CF47BB59BC23}">
      <dgm:prSet/>
      <dgm:spPr/>
      <dgm:t>
        <a:bodyPr/>
        <a:lstStyle/>
        <a:p>
          <a:endParaRPr lang="zh-TW" altLang="en-US"/>
        </a:p>
      </dgm:t>
    </dgm:pt>
    <dgm:pt modelId="{E4E73FFA-1129-40E3-8E08-218F64DEC45D}" type="sibTrans" cxnId="{039A0A77-FA69-4BC7-AEC2-CF47BB59BC23}">
      <dgm:prSet/>
      <dgm:spPr/>
      <dgm:t>
        <a:bodyPr/>
        <a:lstStyle/>
        <a:p>
          <a:endParaRPr lang="zh-TW" altLang="en-US"/>
        </a:p>
      </dgm:t>
    </dgm:pt>
    <dgm:pt modelId="{E30C9ED2-4117-4AE0-A776-D303D2F0752F}">
      <dgm:prSet phldrT="[文字]"/>
      <dgm:spPr/>
      <dgm:t>
        <a:bodyPr/>
        <a:lstStyle/>
        <a:p>
          <a:r>
            <a:rPr lang="en-US" altLang="zh-TW" dirty="0"/>
            <a:t>server sent file</a:t>
          </a:r>
          <a:endParaRPr lang="zh-TW" altLang="en-US" dirty="0"/>
        </a:p>
      </dgm:t>
    </dgm:pt>
    <dgm:pt modelId="{A24911E2-28C9-467C-9A60-0F3DD0EAEAA3}" type="parTrans" cxnId="{3C2E8DA6-DDFA-4C08-AAA7-7BDA686ADE9D}">
      <dgm:prSet/>
      <dgm:spPr/>
      <dgm:t>
        <a:bodyPr/>
        <a:lstStyle/>
        <a:p>
          <a:endParaRPr lang="zh-TW" altLang="en-US"/>
        </a:p>
      </dgm:t>
    </dgm:pt>
    <dgm:pt modelId="{146046A5-D6A2-4586-B63B-A31B338841D9}" type="sibTrans" cxnId="{3C2E8DA6-DDFA-4C08-AAA7-7BDA686ADE9D}">
      <dgm:prSet/>
      <dgm:spPr/>
      <dgm:t>
        <a:bodyPr/>
        <a:lstStyle/>
        <a:p>
          <a:endParaRPr lang="zh-TW" altLang="en-US"/>
        </a:p>
      </dgm:t>
    </dgm:pt>
    <dgm:pt modelId="{7084FBAB-7BE6-45ED-8A01-C10B56718FFE}">
      <dgm:prSet phldrT="[文字]"/>
      <dgm:spPr/>
      <dgm:t>
        <a:bodyPr/>
        <a:lstStyle/>
        <a:p>
          <a:r>
            <a:rPr lang="en-US" altLang="zh-TW" dirty="0"/>
            <a:t>clients receive file</a:t>
          </a:r>
          <a:endParaRPr lang="zh-TW" altLang="en-US" dirty="0"/>
        </a:p>
      </dgm:t>
    </dgm:pt>
    <dgm:pt modelId="{1C56A1B7-1226-4081-890F-75404F135490}" type="parTrans" cxnId="{5E343B31-F8D5-42CB-BBD2-C329E4D0DE3D}">
      <dgm:prSet/>
      <dgm:spPr/>
      <dgm:t>
        <a:bodyPr/>
        <a:lstStyle/>
        <a:p>
          <a:endParaRPr lang="zh-TW" altLang="en-US"/>
        </a:p>
      </dgm:t>
    </dgm:pt>
    <dgm:pt modelId="{0385E7C5-CC3D-4CA6-8B6C-33EC4B82D787}" type="sibTrans" cxnId="{5E343B31-F8D5-42CB-BBD2-C329E4D0DE3D}">
      <dgm:prSet/>
      <dgm:spPr/>
      <dgm:t>
        <a:bodyPr/>
        <a:lstStyle/>
        <a:p>
          <a:endParaRPr lang="zh-TW" altLang="en-US"/>
        </a:p>
      </dgm:t>
    </dgm:pt>
    <dgm:pt modelId="{E119874D-831E-44B3-A257-A1D55B936EAC}" type="pres">
      <dgm:prSet presAssocID="{9CFF8DA6-5A05-4CCC-A700-B23A9E2D48AE}" presName="Name0" presStyleCnt="0">
        <dgm:presLayoutVars>
          <dgm:dir/>
          <dgm:resizeHandles val="exact"/>
        </dgm:presLayoutVars>
      </dgm:prSet>
      <dgm:spPr/>
    </dgm:pt>
    <dgm:pt modelId="{96CDD978-EC17-40F7-90D7-742792EDFE02}" type="pres">
      <dgm:prSet presAssocID="{00644DAF-EFC1-4F6A-9867-75570E619B97}" presName="node" presStyleLbl="node1" presStyleIdx="0" presStyleCnt="4">
        <dgm:presLayoutVars>
          <dgm:bulletEnabled val="1"/>
        </dgm:presLayoutVars>
      </dgm:prSet>
      <dgm:spPr/>
    </dgm:pt>
    <dgm:pt modelId="{CD77647B-F4F7-4606-BEA3-4547FD028E48}" type="pres">
      <dgm:prSet presAssocID="{4BD3D56D-A870-4204-AD75-8E87FF26D27B}" presName="sibTrans" presStyleLbl="sibTrans2D1" presStyleIdx="0" presStyleCnt="3"/>
      <dgm:spPr/>
    </dgm:pt>
    <dgm:pt modelId="{6B44A134-6554-40E4-80D6-078040EF0A61}" type="pres">
      <dgm:prSet presAssocID="{4BD3D56D-A870-4204-AD75-8E87FF26D27B}" presName="connectorText" presStyleLbl="sibTrans2D1" presStyleIdx="0" presStyleCnt="3"/>
      <dgm:spPr/>
    </dgm:pt>
    <dgm:pt modelId="{FCBD1EB8-71B9-4D44-A177-87901489B1F6}" type="pres">
      <dgm:prSet presAssocID="{50D9D2F9-1975-4DB7-A76B-02AF3481F614}" presName="node" presStyleLbl="node1" presStyleIdx="1" presStyleCnt="4">
        <dgm:presLayoutVars>
          <dgm:bulletEnabled val="1"/>
        </dgm:presLayoutVars>
      </dgm:prSet>
      <dgm:spPr/>
    </dgm:pt>
    <dgm:pt modelId="{4B4B8B28-1735-4675-BEFC-2FF895E16ED5}" type="pres">
      <dgm:prSet presAssocID="{E4E73FFA-1129-40E3-8E08-218F64DEC45D}" presName="sibTrans" presStyleLbl="sibTrans2D1" presStyleIdx="1" presStyleCnt="3"/>
      <dgm:spPr/>
    </dgm:pt>
    <dgm:pt modelId="{2C37E49A-D80E-4721-906F-2358B3063AD7}" type="pres">
      <dgm:prSet presAssocID="{E4E73FFA-1129-40E3-8E08-218F64DEC45D}" presName="connectorText" presStyleLbl="sibTrans2D1" presStyleIdx="1" presStyleCnt="3"/>
      <dgm:spPr/>
    </dgm:pt>
    <dgm:pt modelId="{6186C30E-DF1D-45D5-8EF6-E50EB8460C7C}" type="pres">
      <dgm:prSet presAssocID="{E30C9ED2-4117-4AE0-A776-D303D2F0752F}" presName="node" presStyleLbl="node1" presStyleIdx="2" presStyleCnt="4">
        <dgm:presLayoutVars>
          <dgm:bulletEnabled val="1"/>
        </dgm:presLayoutVars>
      </dgm:prSet>
      <dgm:spPr/>
    </dgm:pt>
    <dgm:pt modelId="{A15952AC-16B9-4DC0-BC9A-BDE8D5D38C75}" type="pres">
      <dgm:prSet presAssocID="{146046A5-D6A2-4586-B63B-A31B338841D9}" presName="sibTrans" presStyleLbl="sibTrans2D1" presStyleIdx="2" presStyleCnt="3"/>
      <dgm:spPr/>
    </dgm:pt>
    <dgm:pt modelId="{FCC9F338-FAC9-4559-B1A1-1380F5825D79}" type="pres">
      <dgm:prSet presAssocID="{146046A5-D6A2-4586-B63B-A31B338841D9}" presName="connectorText" presStyleLbl="sibTrans2D1" presStyleIdx="2" presStyleCnt="3"/>
      <dgm:spPr/>
    </dgm:pt>
    <dgm:pt modelId="{8CF570AF-B371-4519-A9D2-AC64769AD3F3}" type="pres">
      <dgm:prSet presAssocID="{7084FBAB-7BE6-45ED-8A01-C10B56718FFE}" presName="node" presStyleLbl="node1" presStyleIdx="3" presStyleCnt="4">
        <dgm:presLayoutVars>
          <dgm:bulletEnabled val="1"/>
        </dgm:presLayoutVars>
      </dgm:prSet>
      <dgm:spPr/>
    </dgm:pt>
  </dgm:ptLst>
  <dgm:cxnLst>
    <dgm:cxn modelId="{DCAE0D11-4B6B-46BD-863D-5DFE379663EC}" type="presOf" srcId="{146046A5-D6A2-4586-B63B-A31B338841D9}" destId="{A15952AC-16B9-4DC0-BC9A-BDE8D5D38C75}" srcOrd="0" destOrd="0" presId="urn:microsoft.com/office/officeart/2005/8/layout/process1"/>
    <dgm:cxn modelId="{3369F627-8CC2-4B9E-AE24-DD86EB8CA026}" type="presOf" srcId="{7084FBAB-7BE6-45ED-8A01-C10B56718FFE}" destId="{8CF570AF-B371-4519-A9D2-AC64769AD3F3}" srcOrd="0" destOrd="0" presId="urn:microsoft.com/office/officeart/2005/8/layout/process1"/>
    <dgm:cxn modelId="{5E343B31-F8D5-42CB-BBD2-C329E4D0DE3D}" srcId="{9CFF8DA6-5A05-4CCC-A700-B23A9E2D48AE}" destId="{7084FBAB-7BE6-45ED-8A01-C10B56718FFE}" srcOrd="3" destOrd="0" parTransId="{1C56A1B7-1226-4081-890F-75404F135490}" sibTransId="{0385E7C5-CC3D-4CA6-8B6C-33EC4B82D787}"/>
    <dgm:cxn modelId="{AFF50536-1F99-4863-8C63-59BE5B807D84}" type="presOf" srcId="{9CFF8DA6-5A05-4CCC-A700-B23A9E2D48AE}" destId="{E119874D-831E-44B3-A257-A1D55B936EAC}" srcOrd="0" destOrd="0" presId="urn:microsoft.com/office/officeart/2005/8/layout/process1"/>
    <dgm:cxn modelId="{B8D57140-E67D-4074-B376-37303D4144D8}" type="presOf" srcId="{E4E73FFA-1129-40E3-8E08-218F64DEC45D}" destId="{2C37E49A-D80E-4721-906F-2358B3063AD7}" srcOrd="1" destOrd="0" presId="urn:microsoft.com/office/officeart/2005/8/layout/process1"/>
    <dgm:cxn modelId="{3BFAE169-45E2-4CC7-B309-CD1EA09DA514}" type="presOf" srcId="{50D9D2F9-1975-4DB7-A76B-02AF3481F614}" destId="{FCBD1EB8-71B9-4D44-A177-87901489B1F6}" srcOrd="0" destOrd="0" presId="urn:microsoft.com/office/officeart/2005/8/layout/process1"/>
    <dgm:cxn modelId="{F323E454-F93C-4B23-BC58-278AAB3712A2}" type="presOf" srcId="{4BD3D56D-A870-4204-AD75-8E87FF26D27B}" destId="{6B44A134-6554-40E4-80D6-078040EF0A61}" srcOrd="1" destOrd="0" presId="urn:microsoft.com/office/officeart/2005/8/layout/process1"/>
    <dgm:cxn modelId="{039A0A77-FA69-4BC7-AEC2-CF47BB59BC23}" srcId="{9CFF8DA6-5A05-4CCC-A700-B23A9E2D48AE}" destId="{50D9D2F9-1975-4DB7-A76B-02AF3481F614}" srcOrd="1" destOrd="0" parTransId="{FC0D866E-822F-4B5E-BFFE-CAAC5DC9F4F5}" sibTransId="{E4E73FFA-1129-40E3-8E08-218F64DEC45D}"/>
    <dgm:cxn modelId="{F117C459-8D0A-4B25-A26D-89EA7DACDFFC}" type="presOf" srcId="{E4E73FFA-1129-40E3-8E08-218F64DEC45D}" destId="{4B4B8B28-1735-4675-BEFC-2FF895E16ED5}" srcOrd="0" destOrd="0" presId="urn:microsoft.com/office/officeart/2005/8/layout/process1"/>
    <dgm:cxn modelId="{F828F886-4D7A-498D-87FC-1A4265AD826A}" type="presOf" srcId="{146046A5-D6A2-4586-B63B-A31B338841D9}" destId="{FCC9F338-FAC9-4559-B1A1-1380F5825D79}" srcOrd="1" destOrd="0" presId="urn:microsoft.com/office/officeart/2005/8/layout/process1"/>
    <dgm:cxn modelId="{2FEF9E9F-CCB1-46CE-B256-EF68EFB39121}" type="presOf" srcId="{4BD3D56D-A870-4204-AD75-8E87FF26D27B}" destId="{CD77647B-F4F7-4606-BEA3-4547FD028E48}" srcOrd="0" destOrd="0" presId="urn:microsoft.com/office/officeart/2005/8/layout/process1"/>
    <dgm:cxn modelId="{A8AF51A6-CAE2-4A21-8072-B8EDAD30B429}" type="presOf" srcId="{00644DAF-EFC1-4F6A-9867-75570E619B97}" destId="{96CDD978-EC17-40F7-90D7-742792EDFE02}" srcOrd="0" destOrd="0" presId="urn:microsoft.com/office/officeart/2005/8/layout/process1"/>
    <dgm:cxn modelId="{3C2E8DA6-DDFA-4C08-AAA7-7BDA686ADE9D}" srcId="{9CFF8DA6-5A05-4CCC-A700-B23A9E2D48AE}" destId="{E30C9ED2-4117-4AE0-A776-D303D2F0752F}" srcOrd="2" destOrd="0" parTransId="{A24911E2-28C9-467C-9A60-0F3DD0EAEAA3}" sibTransId="{146046A5-D6A2-4586-B63B-A31B338841D9}"/>
    <dgm:cxn modelId="{C093FAB8-E1BC-46FF-A2A3-DD8AD64405D6}" srcId="{9CFF8DA6-5A05-4CCC-A700-B23A9E2D48AE}" destId="{00644DAF-EFC1-4F6A-9867-75570E619B97}" srcOrd="0" destOrd="0" parTransId="{4DFF1D3A-4EEC-4D2C-B7A2-3273356C4920}" sibTransId="{4BD3D56D-A870-4204-AD75-8E87FF26D27B}"/>
    <dgm:cxn modelId="{639A89F1-B33C-4A98-8E55-C6AB69C2B635}" type="presOf" srcId="{E30C9ED2-4117-4AE0-A776-D303D2F0752F}" destId="{6186C30E-DF1D-45D5-8EF6-E50EB8460C7C}" srcOrd="0" destOrd="0" presId="urn:microsoft.com/office/officeart/2005/8/layout/process1"/>
    <dgm:cxn modelId="{596C61EE-1E54-43C8-9D93-09416913452D}" type="presParOf" srcId="{E119874D-831E-44B3-A257-A1D55B936EAC}" destId="{96CDD978-EC17-40F7-90D7-742792EDFE02}" srcOrd="0" destOrd="0" presId="urn:microsoft.com/office/officeart/2005/8/layout/process1"/>
    <dgm:cxn modelId="{515D83D4-38C7-45AF-B3DE-CBCFE3FECFFC}" type="presParOf" srcId="{E119874D-831E-44B3-A257-A1D55B936EAC}" destId="{CD77647B-F4F7-4606-BEA3-4547FD028E48}" srcOrd="1" destOrd="0" presId="urn:microsoft.com/office/officeart/2005/8/layout/process1"/>
    <dgm:cxn modelId="{1FCF9312-2DE5-4D5C-91FC-584BF5B64A17}" type="presParOf" srcId="{CD77647B-F4F7-4606-BEA3-4547FD028E48}" destId="{6B44A134-6554-40E4-80D6-078040EF0A61}" srcOrd="0" destOrd="0" presId="urn:microsoft.com/office/officeart/2005/8/layout/process1"/>
    <dgm:cxn modelId="{E0092CC2-13D2-4333-BBD1-A1B383CD564E}" type="presParOf" srcId="{E119874D-831E-44B3-A257-A1D55B936EAC}" destId="{FCBD1EB8-71B9-4D44-A177-87901489B1F6}" srcOrd="2" destOrd="0" presId="urn:microsoft.com/office/officeart/2005/8/layout/process1"/>
    <dgm:cxn modelId="{2F5E0F8F-0306-48D7-AD13-845042772A41}" type="presParOf" srcId="{E119874D-831E-44B3-A257-A1D55B936EAC}" destId="{4B4B8B28-1735-4675-BEFC-2FF895E16ED5}" srcOrd="3" destOrd="0" presId="urn:microsoft.com/office/officeart/2005/8/layout/process1"/>
    <dgm:cxn modelId="{0B00C309-990C-4C1E-BE94-3B4BA3BAA507}" type="presParOf" srcId="{4B4B8B28-1735-4675-BEFC-2FF895E16ED5}" destId="{2C37E49A-D80E-4721-906F-2358B3063AD7}" srcOrd="0" destOrd="0" presId="urn:microsoft.com/office/officeart/2005/8/layout/process1"/>
    <dgm:cxn modelId="{336B8703-6F10-4EFA-856D-A663BF73C122}" type="presParOf" srcId="{E119874D-831E-44B3-A257-A1D55B936EAC}" destId="{6186C30E-DF1D-45D5-8EF6-E50EB8460C7C}" srcOrd="4" destOrd="0" presId="urn:microsoft.com/office/officeart/2005/8/layout/process1"/>
    <dgm:cxn modelId="{EB1E03FD-C1D3-4743-9A3D-7B3AB6909497}" type="presParOf" srcId="{E119874D-831E-44B3-A257-A1D55B936EAC}" destId="{A15952AC-16B9-4DC0-BC9A-BDE8D5D38C75}" srcOrd="5" destOrd="0" presId="urn:microsoft.com/office/officeart/2005/8/layout/process1"/>
    <dgm:cxn modelId="{1FB2733D-CBC4-449E-B07C-2A12647C8F87}" type="presParOf" srcId="{A15952AC-16B9-4DC0-BC9A-BDE8D5D38C75}" destId="{FCC9F338-FAC9-4559-B1A1-1380F5825D79}" srcOrd="0" destOrd="0" presId="urn:microsoft.com/office/officeart/2005/8/layout/process1"/>
    <dgm:cxn modelId="{665DBBFC-5047-4BA1-9918-C0F3658FB464}" type="presParOf" srcId="{E119874D-831E-44B3-A257-A1D55B936EAC}" destId="{8CF570AF-B371-4519-A9D2-AC64769AD3F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DD978-EC17-40F7-90D7-742792EDFE02}">
      <dsp:nvSpPr>
        <dsp:cNvPr id="0" name=""/>
        <dsp:cNvSpPr/>
      </dsp:nvSpPr>
      <dsp:spPr>
        <a:xfrm>
          <a:off x="4394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3 clients on</a:t>
          </a:r>
          <a:endParaRPr lang="zh-TW" altLang="en-US" sz="2900" kern="1200" dirty="0"/>
        </a:p>
      </dsp:txBody>
      <dsp:txXfrm>
        <a:off x="38159" y="4457348"/>
        <a:ext cx="1853856" cy="1085302"/>
      </dsp:txXfrm>
    </dsp:sp>
    <dsp:sp modelId="{CD77647B-F4F7-4606-BEA3-4547FD028E48}">
      <dsp:nvSpPr>
        <dsp:cNvPr id="0" name=""/>
        <dsp:cNvSpPr/>
      </dsp:nvSpPr>
      <dsp:spPr>
        <a:xfrm>
          <a:off x="2117919" y="4761748"/>
          <a:ext cx="407333" cy="476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2117919" y="4857049"/>
        <a:ext cx="285133" cy="285901"/>
      </dsp:txXfrm>
    </dsp:sp>
    <dsp:sp modelId="{FCBD1EB8-71B9-4D44-A177-87901489B1F6}">
      <dsp:nvSpPr>
        <dsp:cNvPr id="0" name=""/>
        <dsp:cNvSpPr/>
      </dsp:nvSpPr>
      <dsp:spPr>
        <a:xfrm>
          <a:off x="2694335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server on</a:t>
          </a:r>
          <a:endParaRPr lang="zh-TW" altLang="en-US" sz="2900" kern="1200" dirty="0"/>
        </a:p>
      </dsp:txBody>
      <dsp:txXfrm>
        <a:off x="2728100" y="4457348"/>
        <a:ext cx="1853856" cy="1085302"/>
      </dsp:txXfrm>
    </dsp:sp>
    <dsp:sp modelId="{4B4B8B28-1735-4675-BEFC-2FF895E16ED5}">
      <dsp:nvSpPr>
        <dsp:cNvPr id="0" name=""/>
        <dsp:cNvSpPr/>
      </dsp:nvSpPr>
      <dsp:spPr>
        <a:xfrm>
          <a:off x="4807861" y="4761748"/>
          <a:ext cx="407333" cy="476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4807861" y="4857049"/>
        <a:ext cx="285133" cy="285901"/>
      </dsp:txXfrm>
    </dsp:sp>
    <dsp:sp modelId="{6186C30E-DF1D-45D5-8EF6-E50EB8460C7C}">
      <dsp:nvSpPr>
        <dsp:cNvPr id="0" name=""/>
        <dsp:cNvSpPr/>
      </dsp:nvSpPr>
      <dsp:spPr>
        <a:xfrm>
          <a:off x="5384277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server sent file</a:t>
          </a:r>
          <a:endParaRPr lang="zh-TW" altLang="en-US" sz="2900" kern="1200" dirty="0"/>
        </a:p>
      </dsp:txBody>
      <dsp:txXfrm>
        <a:off x="5418042" y="4457348"/>
        <a:ext cx="1853856" cy="1085302"/>
      </dsp:txXfrm>
    </dsp:sp>
    <dsp:sp modelId="{A15952AC-16B9-4DC0-BC9A-BDE8D5D38C75}">
      <dsp:nvSpPr>
        <dsp:cNvPr id="0" name=""/>
        <dsp:cNvSpPr/>
      </dsp:nvSpPr>
      <dsp:spPr>
        <a:xfrm>
          <a:off x="7497802" y="4761748"/>
          <a:ext cx="407333" cy="476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7497802" y="4857049"/>
        <a:ext cx="285133" cy="285901"/>
      </dsp:txXfrm>
    </dsp:sp>
    <dsp:sp modelId="{8CF570AF-B371-4519-A9D2-AC64769AD3F3}">
      <dsp:nvSpPr>
        <dsp:cNvPr id="0" name=""/>
        <dsp:cNvSpPr/>
      </dsp:nvSpPr>
      <dsp:spPr>
        <a:xfrm>
          <a:off x="8074218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clients receive file</a:t>
          </a:r>
          <a:endParaRPr lang="zh-TW" altLang="en-US" sz="2900" kern="1200" dirty="0"/>
        </a:p>
      </dsp:txBody>
      <dsp:txXfrm>
        <a:off x="8107983" y="4457348"/>
        <a:ext cx="1853856" cy="1085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TW" sz="1800" spc="-1" strike="noStrike">
                <a:solidFill>
                  <a:srgbClr val="000000"/>
                </a:solidFill>
                <a:latin typeface="Calibri Light"/>
              </a:rPr>
              <a:t>請按這裡移動投影片</a:t>
            </a:r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h-TW" sz="2000" spc="-1" strike="noStrike">
                <a:latin typeface="Arial"/>
              </a:rPr>
              <a:t>請按這裡編輯備註格式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&lt;頁首&gt;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&lt;日期/時間&gt;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8C41B2E-28F5-4DE7-B205-8CE51AB5CBE5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7" name="投影片編號版面配置區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A34B9F9-8645-41AF-9621-944ADA0DCF1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1" name="投影片編號版面配置區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D4D5FD4-3608-4A60-9342-C6DEC7C7F31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zh-TW" sz="2000" spc="-1" strike="noStrike">
                <a:latin typeface="Arial"/>
              </a:rPr>
              <a:t>分類網路</a:t>
            </a:r>
            <a:br/>
            <a:r>
              <a:rPr b="0" lang="en-US" sz="2000" spc="-1" strike="noStrike">
                <a:latin typeface="Arial"/>
              </a:rPr>
              <a:t>A:</a:t>
            </a:r>
            <a:r>
              <a:rPr b="0" lang="zh-TW" sz="2000" spc="-1" strike="noStrike">
                <a:latin typeface="Arial"/>
              </a:rPr>
              <a:t>大型企業、研究機構 </a:t>
            </a:r>
            <a:r>
              <a:rPr b="0" lang="en-US" sz="2000" spc="-1" strike="noStrike">
                <a:latin typeface="Arial"/>
              </a:rPr>
              <a:t>128+16,777,214</a:t>
            </a:r>
            <a:br/>
            <a:r>
              <a:rPr b="0" lang="en-US" sz="2000" spc="-1" strike="noStrike">
                <a:latin typeface="Arial"/>
              </a:rPr>
              <a:t>B:</a:t>
            </a:r>
            <a:r>
              <a:rPr b="0" lang="zh-TW" sz="2000" spc="-1" strike="noStrike">
                <a:latin typeface="Arial"/>
              </a:rPr>
              <a:t>中型氣誒 </a:t>
            </a:r>
            <a:r>
              <a:rPr b="0" lang="en-US" sz="2000" spc="-1" strike="noStrike">
                <a:latin typeface="Arial"/>
              </a:rPr>
              <a:t>16,384+65,534</a:t>
            </a:r>
            <a:br/>
            <a:r>
              <a:rPr b="0" lang="en-US" sz="2000" spc="-1" strike="noStrike">
                <a:latin typeface="Arial"/>
              </a:rPr>
              <a:t>C:</a:t>
            </a:r>
            <a:r>
              <a:rPr b="0" lang="zh-TW" sz="2000" spc="-1" strike="noStrike">
                <a:latin typeface="Arial"/>
              </a:rPr>
              <a:t>小型企業、網路服務商 </a:t>
            </a:r>
            <a:r>
              <a:rPr b="0" lang="en-US" sz="2000" spc="-1" strike="noStrike">
                <a:latin typeface="Arial"/>
              </a:rPr>
              <a:t>2,097,152+254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D:</a:t>
            </a:r>
            <a:r>
              <a:rPr b="0" lang="zh-TW" sz="2000" spc="-1" strike="noStrike">
                <a:latin typeface="Arial"/>
              </a:rPr>
              <a:t>群播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E:</a:t>
            </a:r>
            <a:r>
              <a:rPr b="0" lang="zh-TW" sz="2000" spc="-1" strike="noStrike">
                <a:latin typeface="Arial"/>
              </a:rPr>
              <a:t>研究用途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4" name="投影片編號版面配置區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8D2866C-2D99-49EE-AB87-86E0AB7A58E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8946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110960" y="4258440"/>
            <a:ext cx="8946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69520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110960" y="42584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695200" y="42584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136040" y="20642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161120" y="20642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110960" y="42584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136040" y="42584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161120" y="42584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1110960" y="2064240"/>
            <a:ext cx="8946720" cy="420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8946720" cy="42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4365720" cy="42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695200" y="2064240"/>
            <a:ext cx="4365720" cy="42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57360" y="499680"/>
            <a:ext cx="10772280" cy="768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695200" y="2064240"/>
            <a:ext cx="4365720" cy="42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1110960" y="42584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110960" y="2064240"/>
            <a:ext cx="8946720" cy="420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4365720" cy="42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69520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695200" y="42584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69520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110960" y="4258440"/>
            <a:ext cx="8946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8946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110960" y="4258440"/>
            <a:ext cx="8946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69520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110960" y="42584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695200" y="42584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136040" y="20642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161120" y="20642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110960" y="42584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136040" y="42584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7161120" y="42584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110960" y="2064240"/>
            <a:ext cx="8946720" cy="420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8946720" cy="42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4365720" cy="42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695200" y="2064240"/>
            <a:ext cx="4365720" cy="42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8946720" cy="42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57360" y="499680"/>
            <a:ext cx="10772280" cy="768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695200" y="2064240"/>
            <a:ext cx="4365720" cy="42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1110960" y="42584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4365720" cy="42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69520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695200" y="42584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69520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110960" y="4258440"/>
            <a:ext cx="8946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8946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110960" y="4258440"/>
            <a:ext cx="8946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69520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110960" y="42584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695200" y="42584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136040" y="20642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7161120" y="20642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110960" y="42584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136040" y="42584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7161120" y="42584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110960" y="2064240"/>
            <a:ext cx="8946720" cy="420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8946720" cy="42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4365720" cy="42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695200" y="2064240"/>
            <a:ext cx="4365720" cy="42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4365720" cy="42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695200" y="2064240"/>
            <a:ext cx="4365720" cy="42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57360" y="499680"/>
            <a:ext cx="10772280" cy="768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695200" y="2064240"/>
            <a:ext cx="4365720" cy="42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1110960" y="42584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4365720" cy="42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69520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695200" y="42584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69520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1110960" y="4258440"/>
            <a:ext cx="8946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8946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1110960" y="4258440"/>
            <a:ext cx="8946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69520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1110960" y="42584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695200" y="42584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136040" y="20642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7161120" y="20642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1110960" y="42584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136040" y="42584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7161120" y="4258440"/>
            <a:ext cx="2880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57360" y="499680"/>
            <a:ext cx="10772280" cy="768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695200" y="2064240"/>
            <a:ext cx="4365720" cy="42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110960" y="42584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4365720" cy="42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69520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695200" y="42584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11096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695200" y="2064240"/>
            <a:ext cx="4365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110960" y="4258440"/>
            <a:ext cx="8946720" cy="200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b4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副標題 2"/>
          <p:cNvSpPr/>
          <p:nvPr/>
        </p:nvSpPr>
        <p:spPr>
          <a:xfrm>
            <a:off x="7268400" y="5576040"/>
            <a:ext cx="4001040" cy="86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Date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Presenter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97840" y="2235240"/>
            <a:ext cx="10184400" cy="12153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</a:pPr>
            <a:r>
              <a:rPr b="0" lang="en-US" sz="4400" spc="-120" strike="noStrike">
                <a:solidFill>
                  <a:srgbClr val="ffffff"/>
                </a:solidFill>
                <a:latin typeface="Calibri Light"/>
              </a:rPr>
              <a:t>Pa</a:t>
            </a:r>
            <a:r>
              <a:rPr b="0" lang="en-US" sz="4400" spc="-120" strike="noStrike">
                <a:solidFill>
                  <a:srgbClr val="ffffff"/>
                </a:solidFill>
                <a:latin typeface="Calibri Light"/>
              </a:rPr>
              <a:t>pe</a:t>
            </a:r>
            <a:r>
              <a:rPr b="0" lang="en-US" sz="4400" spc="-120" strike="noStrike">
                <a:solidFill>
                  <a:srgbClr val="ffffff"/>
                </a:solidFill>
                <a:latin typeface="Calibri Light"/>
              </a:rPr>
              <a:t>r_</a:t>
            </a:r>
            <a:r>
              <a:rPr b="0" lang="en-US" sz="4400" spc="-120" strike="noStrike">
                <a:solidFill>
                  <a:srgbClr val="ffffff"/>
                </a:solidFill>
                <a:latin typeface="Calibri Light"/>
              </a:rPr>
              <a:t>Tit</a:t>
            </a:r>
            <a:r>
              <a:rPr b="0" lang="en-US" sz="4400" spc="-120" strike="noStrike">
                <a:solidFill>
                  <a:srgbClr val="ffffff"/>
                </a:solidFill>
                <a:latin typeface="Calibri Light"/>
              </a:rPr>
              <a:t>le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015840" y="5594040"/>
            <a:ext cx="1983240" cy="303480"/>
          </a:xfrm>
          <a:prstGeom prst="rect">
            <a:avLst/>
          </a:prstGeom>
        </p:spPr>
        <p:txBody>
          <a:bodyPr lIns="90000" rIns="90000" tIns="45000" bIns="45000">
            <a:normAutofit fontScale="87000"/>
          </a:bodyPr>
          <a:p>
            <a:pPr marL="91440" indent="-91080">
              <a:lnSpc>
                <a:spcPct val="85000"/>
              </a:lnSpc>
              <a:spcBef>
                <a:spcPts val="1301"/>
              </a:spcBef>
              <a:buClr>
                <a:srgbClr val="0d0d0d"/>
              </a:buClr>
              <a:buFont typeface="Arial"/>
              <a:buChar char=" "/>
            </a:pPr>
            <a:r>
              <a:rPr b="0" lang="en-US" sz="1800" spc="-1" strike="noStrike">
                <a:solidFill>
                  <a:srgbClr val="0d0d0d"/>
                </a:solidFill>
                <a:latin typeface="Calibri Light"/>
              </a:rPr>
              <a:t>YYYY/MM/DD</a:t>
            </a:r>
            <a:endParaRPr b="0" lang="en-US" sz="18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" name="副標題 2"/>
          <p:cNvSpPr/>
          <p:nvPr/>
        </p:nvSpPr>
        <p:spPr>
          <a:xfrm>
            <a:off x="7268400" y="5576040"/>
            <a:ext cx="4001040" cy="86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Date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Presenter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Num"/>
          </p:nvPr>
        </p:nvSpPr>
        <p:spPr>
          <a:xfrm>
            <a:off x="8763840" y="5876280"/>
            <a:ext cx="2925720" cy="13968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27552E1-6F27-4911-9B45-27FB5A1662D1}" type="slidenum">
              <a:rPr b="0" lang="en-US" sz="10300" spc="-1" strike="noStrike">
                <a:solidFill>
                  <a:srgbClr val="50b4c8">
                    <a:alpha val="25000"/>
                  </a:srgbClr>
                </a:solidFill>
                <a:latin typeface="Calibri Light"/>
              </a:rPr>
              <a:t>&lt;編號&gt;</a:t>
            </a:fld>
            <a:endParaRPr b="0" lang="en-US" sz="10300" spc="-1" strike="noStrike"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</a:rPr>
              <a:t>Title</a:t>
            </a:r>
            <a:endParaRPr b="0" lang="en-US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110960" y="2064240"/>
            <a:ext cx="8946720" cy="42001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zh-TW" sz="2400" spc="-1" strike="noStrike">
                <a:solidFill>
                  <a:srgbClr val="262626"/>
                </a:solidFill>
                <a:latin typeface="Calibri Light"/>
              </a:rPr>
              <a:t>編輯母片文字樣式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lvl="1" marL="576000" indent="-287640">
              <a:lnSpc>
                <a:spcPct val="85000"/>
              </a:lnSpc>
              <a:spcBef>
                <a:spcPts val="601"/>
              </a:spcBef>
              <a:buClr>
                <a:srgbClr val="50b4c8"/>
              </a:buClr>
              <a:buFont typeface="Calibri Light"/>
              <a:buAutoNum type="arabicPeriod"/>
              <a:tabLst>
                <a:tab algn="l" pos="1800000"/>
              </a:tabLst>
            </a:pPr>
            <a:r>
              <a:rPr b="0" lang="zh-TW" sz="2000" spc="-1" strike="noStrike">
                <a:solidFill>
                  <a:srgbClr val="262626"/>
                </a:solidFill>
                <a:latin typeface="Calibri Light"/>
              </a:rPr>
              <a:t>第二層</a:t>
            </a:r>
            <a:endParaRPr b="0" i="1" lang="en-US" sz="2000" spc="-1" strike="noStrike">
              <a:solidFill>
                <a:srgbClr val="262626"/>
              </a:solidFill>
              <a:latin typeface="Calibri Light"/>
            </a:endParaRPr>
          </a:p>
          <a:p>
            <a:pPr lvl="2" marL="864000" indent="-287640">
              <a:lnSpc>
                <a:spcPct val="85000"/>
              </a:lnSpc>
              <a:spcBef>
                <a:spcPts val="601"/>
              </a:spcBef>
              <a:buClr>
                <a:srgbClr val="50b4c8"/>
              </a:buClr>
              <a:buFont typeface="Wingdings" charset="2"/>
              <a:buChar char="•"/>
              <a:tabLst>
                <a:tab algn="l" pos="1800000"/>
              </a:tabLst>
            </a:pPr>
            <a:r>
              <a:rPr b="0" lang="zh-TW" sz="1600" spc="-1" strike="noStrike">
                <a:solidFill>
                  <a:srgbClr val="262626"/>
                </a:solidFill>
                <a:latin typeface="Calibri Light"/>
              </a:rPr>
              <a:t>第三層</a:t>
            </a:r>
            <a:endParaRPr b="0" lang="en-US" sz="16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b4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995400" y="2537640"/>
            <a:ext cx="10086480" cy="1643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r>
              <a:rPr b="0" lang="en-US" sz="9600" spc="-1" strike="noStrike">
                <a:solidFill>
                  <a:srgbClr val="262626"/>
                </a:solidFill>
                <a:latin typeface="Calibri Light"/>
              </a:rPr>
              <a:t>Chapter</a:t>
            </a:r>
            <a:endParaRPr b="0" lang="en-US" sz="96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TW" sz="1800" spc="-1" strike="noStrike">
                <a:solidFill>
                  <a:srgbClr val="000000"/>
                </a:solidFill>
                <a:latin typeface="Calibri Light"/>
              </a:rPr>
              <a:t>請按這裡編輯題名文字格式</a:t>
            </a:r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"/>
          <p:cNvSpPr/>
          <p:nvPr/>
        </p:nvSpPr>
        <p:spPr>
          <a:xfrm>
            <a:off x="7620120" y="0"/>
            <a:ext cx="4571640" cy="685764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261280" y="542160"/>
            <a:ext cx="3382920" cy="19198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zh-TW" sz="4000" spc="-120" strike="noStrike">
                <a:solidFill>
                  <a:srgbClr val="ffffff"/>
                </a:solidFill>
                <a:latin typeface="Calibri Light"/>
              </a:rPr>
              <a:t>按一下以編輯母片標題樣式</a:t>
            </a:r>
            <a:endParaRPr b="0" lang="en-US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276040" y="2511720"/>
            <a:ext cx="3398040" cy="312660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zh-TW" sz="1800" spc="-1" strike="noStrike">
                <a:solidFill>
                  <a:srgbClr val="262626"/>
                </a:solidFill>
                <a:latin typeface="Calibri Light"/>
              </a:rPr>
              <a:t>編輯母片文字樣式</a:t>
            </a:r>
            <a:endParaRPr b="0" lang="en-US" sz="18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ftr"/>
          </p:nvPr>
        </p:nvSpPr>
        <p:spPr>
          <a:xfrm>
            <a:off x="685800" y="6554520"/>
            <a:ext cx="5028840" cy="2282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sldNum"/>
          </p:nvPr>
        </p:nvSpPr>
        <p:spPr>
          <a:xfrm>
            <a:off x="8763840" y="5876280"/>
            <a:ext cx="2925720" cy="13968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2328165-B49D-4655-A762-3342ACC00779}" type="slidenum">
              <a:rPr b="0" lang="en-US" sz="10300" spc="-1" strike="noStrike">
                <a:solidFill>
                  <a:srgbClr val="ffffff">
                    <a:alpha val="20000"/>
                  </a:srgbClr>
                </a:solidFill>
                <a:latin typeface="Calibri Light"/>
              </a:rPr>
              <a:t>&lt;編號&gt;</a:t>
            </a:fld>
            <a:endParaRPr b="0" lang="en-US" sz="10300" spc="-1" strike="noStrike"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271440" y="542880"/>
            <a:ext cx="7035480" cy="5741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000000"/>
                </a:solidFill>
                <a:latin typeface="Calibri Light"/>
              </a:rPr>
              <a:t>按一下圖示以新增圖片</a:t>
            </a:r>
            <a:endParaRPr b="0" lang="en-US" sz="18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tldp.org/HOWTO/Multicast-HOWTO-6.html" TargetMode="External"/><Relationship Id="rId2" Type="http://schemas.openxmlformats.org/officeDocument/2006/relationships/hyperlink" Target="http://softtofree.blogspot.com/2012/12/multicast.html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標題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</a:rPr>
              <a:t>Goal</a:t>
            </a:r>
            <a:endParaRPr b="0" lang="en-US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6" name="內容版面配置區 2"/>
          <p:cNvSpPr txBox="1"/>
          <p:nvPr/>
        </p:nvSpPr>
        <p:spPr>
          <a:xfrm>
            <a:off x="1110960" y="2064240"/>
            <a:ext cx="8946720" cy="420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zh-TW" sz="2400" spc="-1" strike="noStrike">
                <a:solidFill>
                  <a:srgbClr val="262626"/>
                </a:solidFill>
                <a:latin typeface="Calibri Light"/>
              </a:rPr>
              <a:t>建立一個可以發送檔案的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</a:rPr>
              <a:t>server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zh-TW" sz="2400" spc="-1" strike="noStrike">
                <a:solidFill>
                  <a:srgbClr val="262626"/>
                </a:solidFill>
                <a:latin typeface="Calibri Light"/>
              </a:rPr>
              <a:t>建立一個可以接收檔案的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</a:rPr>
              <a:t>client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</a:rPr>
              <a:t>server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</a:rPr>
              <a:t>要能至少同時服務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</a:rPr>
              <a:t>3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</a:rPr>
              <a:t>個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</a:rPr>
              <a:t>client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zh-TW" sz="2400" spc="-1" strike="noStrike">
                <a:solidFill>
                  <a:srgbClr val="262626"/>
                </a:solidFill>
                <a:latin typeface="Calibri Light"/>
              </a:rPr>
              <a:t>使用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</a:rPr>
              <a:t>multicast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標題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</a:rPr>
              <a:t>Important function</a:t>
            </a:r>
            <a:endParaRPr b="0" lang="en-US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5" name="文字版面配置區 2"/>
          <p:cNvSpPr txBox="1"/>
          <p:nvPr/>
        </p:nvSpPr>
        <p:spPr>
          <a:xfrm>
            <a:off x="292680" y="1989720"/>
            <a:ext cx="11606400" cy="420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1" lang="en-US" sz="2400" spc="-1" strike="noStrike">
                <a:solidFill>
                  <a:srgbClr val="262626"/>
                </a:solidFill>
                <a:latin typeface="Calibri Light"/>
              </a:rPr>
              <a:t>setsockopt (sd, IPPROTO_IP, IP_MULTICAST_IF, (char *)&amp;localInterface, sizeof(localInterface))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lvl="1" marL="631080" indent="-342720">
              <a:lnSpc>
                <a:spcPct val="85000"/>
              </a:lnSpc>
              <a:spcBef>
                <a:spcPts val="601"/>
              </a:spcBef>
              <a:buClr>
                <a:srgbClr val="50b4c8"/>
              </a:buClr>
              <a:buFont typeface="Wingdings" charset="2"/>
              <a:buChar char=""/>
              <a:tabLst>
                <a:tab algn="l" pos="1800000"/>
              </a:tabLst>
            </a:pPr>
            <a:r>
              <a:rPr b="1" lang="en-US" sz="2000" spc="-1" strike="noStrike">
                <a:solidFill>
                  <a:srgbClr val="262626"/>
                </a:solidFill>
                <a:latin typeface="Calibri Light"/>
              </a:rPr>
              <a:t>IP_MULTICAST_IF:  Sets the interface over which outgoing multicast datagrams are sent.</a:t>
            </a:r>
            <a:endParaRPr b="0" i="1" lang="en-US" sz="2000" spc="-1" strike="noStrike">
              <a:solidFill>
                <a:srgbClr val="262626"/>
              </a:solidFill>
              <a:latin typeface="Calibri Light"/>
            </a:endParaRPr>
          </a:p>
          <a:p>
            <a:endParaRPr b="0" lang="en-US" sz="2000" spc="-1" strike="noStrike">
              <a:solidFill>
                <a:srgbClr val="262626"/>
              </a:solidFill>
              <a:latin typeface="Calibri Light"/>
            </a:endParaRPr>
          </a:p>
          <a:p>
            <a:pPr lvl="1" marL="631080" indent="-342720">
              <a:lnSpc>
                <a:spcPct val="85000"/>
              </a:lnSpc>
              <a:spcBef>
                <a:spcPts val="601"/>
              </a:spcBef>
              <a:buClr>
                <a:srgbClr val="50b4c8"/>
              </a:buClr>
              <a:buFont typeface="Wingdings" charset="2"/>
              <a:buChar char=""/>
              <a:tabLst>
                <a:tab algn="l" pos="1800000"/>
              </a:tabLst>
            </a:pPr>
            <a:r>
              <a:rPr b="1" lang="en-US" sz="2000" spc="-1" strike="noStrike">
                <a:solidFill>
                  <a:srgbClr val="262626"/>
                </a:solidFill>
                <a:latin typeface="Calibri Light"/>
              </a:rPr>
              <a:t>localInterface :all multicast traffic generated in this socket will be output from the interface chosen.</a:t>
            </a:r>
            <a:endParaRPr b="0" i="1" lang="en-US" sz="2000" spc="-1" strike="noStrike">
              <a:solidFill>
                <a:srgbClr val="262626"/>
              </a:solidFill>
              <a:latin typeface="Calibri Light"/>
            </a:endParaRPr>
          </a:p>
          <a:p>
            <a:endParaRPr b="0" lang="en-US" sz="20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  <a:tabLst>
                <a:tab algn="l" pos="1800000"/>
              </a:tabLst>
            </a:pPr>
            <a:r>
              <a:rPr b="1" lang="en-US" sz="2400" spc="-1" strike="noStrike">
                <a:solidFill>
                  <a:srgbClr val="262626"/>
                </a:solidFill>
                <a:latin typeface="Calibri Light"/>
              </a:rPr>
              <a:t>sendto (sd, databuf, datalen, 0, (struct sockaddr*)&amp;groupSock, sizeof(groupSock))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lvl="1" marL="631080" indent="-342720">
              <a:lnSpc>
                <a:spcPct val="85000"/>
              </a:lnSpc>
              <a:spcBef>
                <a:spcPts val="601"/>
              </a:spcBef>
              <a:buClr>
                <a:srgbClr val="50b4c8"/>
              </a:buClr>
              <a:buFont typeface="Wingdings" charset="2"/>
              <a:buChar char=""/>
              <a:tabLst>
                <a:tab algn="l" pos="1800000"/>
              </a:tabLst>
            </a:pPr>
            <a:r>
              <a:rPr b="1" lang="en-US" sz="2000" spc="-1" strike="noStrike">
                <a:solidFill>
                  <a:srgbClr val="262626"/>
                </a:solidFill>
                <a:latin typeface="Calibri Light"/>
              </a:rPr>
              <a:t>groupSock: send to group socket</a:t>
            </a:r>
            <a:endParaRPr b="0" i="1" lang="en-US" sz="20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標題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</a:rPr>
              <a:t>Multicast client side socket programming</a:t>
            </a:r>
            <a:endParaRPr b="0" lang="en-US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7" name="內容版面配置區 2"/>
          <p:cNvSpPr txBox="1"/>
          <p:nvPr/>
        </p:nvSpPr>
        <p:spPr>
          <a:xfrm>
            <a:off x="1110960" y="2064240"/>
            <a:ext cx="8946720" cy="420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/>
          </a:bodyPr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建立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socket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設定大家都可以從同樣的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local port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收到東西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Bind with multicast group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設定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socket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所屬的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group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和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local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的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interface ip (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設定你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local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的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ip)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準備收檔案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標題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</a:rPr>
              <a:t>Important function</a:t>
            </a:r>
            <a:endParaRPr b="0" lang="en-US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9" name="文字版面配置區 2"/>
          <p:cNvSpPr txBox="1"/>
          <p:nvPr/>
        </p:nvSpPr>
        <p:spPr>
          <a:xfrm>
            <a:off x="292680" y="1989720"/>
            <a:ext cx="11606400" cy="420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1" lang="en-US" sz="2400" spc="-1" strike="noStrike">
                <a:solidFill>
                  <a:srgbClr val="262626"/>
                </a:solidFill>
                <a:latin typeface="Calibri Light"/>
              </a:rPr>
              <a:t>setsockopt(sd, IPPROTO_IP, IP_ADD_MEMBERSHIP, (char *)&amp;group, sizeof(group))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lvl="1" marL="631080" indent="-342720">
              <a:lnSpc>
                <a:spcPct val="85000"/>
              </a:lnSpc>
              <a:spcBef>
                <a:spcPts val="601"/>
              </a:spcBef>
              <a:buClr>
                <a:srgbClr val="50b4c8"/>
              </a:buClr>
              <a:buFont typeface="Wingdings" charset="2"/>
              <a:buChar char=""/>
              <a:tabLst>
                <a:tab algn="l" pos="1800000"/>
              </a:tabLst>
            </a:pPr>
            <a:r>
              <a:rPr b="1" lang="en-US" sz="2000" spc="-1" strike="noStrike">
                <a:solidFill>
                  <a:srgbClr val="262626"/>
                </a:solidFill>
                <a:latin typeface="Calibri Light"/>
              </a:rPr>
              <a:t>IP_ADD_MEMBERSHIP : Joins the multicast group specified.</a:t>
            </a:r>
            <a:endParaRPr b="0" i="1" lang="en-US" sz="2000" spc="-1" strike="noStrike">
              <a:solidFill>
                <a:srgbClr val="262626"/>
              </a:solidFill>
              <a:latin typeface="Calibri Light"/>
            </a:endParaRPr>
          </a:p>
          <a:p>
            <a:endParaRPr b="0" lang="en-US" sz="2000" spc="-1" strike="noStrike">
              <a:solidFill>
                <a:srgbClr val="262626"/>
              </a:solidFill>
              <a:latin typeface="Calibri Light"/>
            </a:endParaRPr>
          </a:p>
          <a:p>
            <a:pPr lvl="1" marL="631080" indent="-342720">
              <a:lnSpc>
                <a:spcPct val="85000"/>
              </a:lnSpc>
              <a:spcBef>
                <a:spcPts val="601"/>
              </a:spcBef>
              <a:buClr>
                <a:srgbClr val="50b4c8"/>
              </a:buClr>
              <a:buFont typeface="Wingdings" charset="2"/>
              <a:buChar char=""/>
              <a:tabLst>
                <a:tab algn="l" pos="1800000"/>
              </a:tabLst>
            </a:pPr>
            <a:r>
              <a:rPr b="1" lang="en-US" sz="2000" spc="-1" strike="noStrike">
                <a:solidFill>
                  <a:srgbClr val="262626"/>
                </a:solidFill>
                <a:latin typeface="Calibri Light"/>
              </a:rPr>
              <a:t>group :specify which group you want listen.</a:t>
            </a:r>
            <a:endParaRPr b="0" i="1" lang="en-US" sz="20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標題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</a:rPr>
              <a:t>Sample code</a:t>
            </a:r>
            <a:endParaRPr b="0" lang="en-US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1" name="內容版面配置區 2"/>
          <p:cNvSpPr txBox="1"/>
          <p:nvPr/>
        </p:nvSpPr>
        <p:spPr>
          <a:xfrm>
            <a:off x="1110960" y="2064240"/>
            <a:ext cx="10701360" cy="420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multicast_client.c/server.c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裡面需要把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group.imr_interface.s_addr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的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ip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改成自己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local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的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ip address(linux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的話在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ifconfig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裡面可以查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)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$gcc multicast_server.c –o server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$gcc multicast_client.c –o client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$./client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$./server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Client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會顯示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The message from multicast server is: “Multicast test message. ”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pic>
        <p:nvPicPr>
          <p:cNvPr id="202" name="圖片 4" descr=""/>
          <p:cNvPicPr/>
          <p:nvPr/>
        </p:nvPicPr>
        <p:blipFill>
          <a:blip r:embed="rId1"/>
          <a:stretch/>
        </p:blipFill>
        <p:spPr>
          <a:xfrm>
            <a:off x="6307560" y="3143160"/>
            <a:ext cx="5734440" cy="1533240"/>
          </a:xfrm>
          <a:prstGeom prst="rect">
            <a:avLst/>
          </a:prstGeom>
          <a:ln w="0">
            <a:noFill/>
          </a:ln>
        </p:spPr>
      </p:pic>
      <p:sp>
        <p:nvSpPr>
          <p:cNvPr id="203" name="矩形 5"/>
          <p:cNvSpPr/>
          <p:nvPr/>
        </p:nvSpPr>
        <p:spPr>
          <a:xfrm>
            <a:off x="6820560" y="3317040"/>
            <a:ext cx="848880" cy="22356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4" name="圖片 7" descr=""/>
          <p:cNvPicPr/>
          <p:nvPr/>
        </p:nvPicPr>
        <p:blipFill>
          <a:blip r:embed="rId2"/>
          <a:stretch/>
        </p:blipFill>
        <p:spPr>
          <a:xfrm>
            <a:off x="2824920" y="5662440"/>
            <a:ext cx="5534280" cy="100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標題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</a:rPr>
              <a:t>Sample – MultiThread Server</a:t>
            </a:r>
            <a:r>
              <a:rPr b="0" lang="en-US" sz="5400" spc="-120" strike="noStrike">
                <a:solidFill>
                  <a:srgbClr val="50b4c8"/>
                </a:solidFill>
                <a:latin typeface="Calibri Light"/>
              </a:rPr>
              <a:t> (</a:t>
            </a:r>
            <a:r>
              <a:rPr b="0" lang="zh-TW" sz="5400" spc="-120" strike="noStrike">
                <a:solidFill>
                  <a:srgbClr val="50b4c8"/>
                </a:solidFill>
                <a:latin typeface="Calibri Light"/>
              </a:rPr>
              <a:t>參考</a:t>
            </a:r>
            <a:r>
              <a:rPr b="0" lang="en-US" sz="5400" spc="-120" strike="noStrike">
                <a:solidFill>
                  <a:srgbClr val="50b4c8"/>
                </a:solidFill>
                <a:latin typeface="Calibri Light"/>
              </a:rPr>
              <a:t>)</a:t>
            </a:r>
            <a:endParaRPr b="0" lang="en-US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6" name="內容版面配置區 2"/>
          <p:cNvSpPr txBox="1"/>
          <p:nvPr/>
        </p:nvSpPr>
        <p:spPr>
          <a:xfrm>
            <a:off x="1110960" y="2064240"/>
            <a:ext cx="8946720" cy="420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可以服務多個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client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聽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8888 port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有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request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時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create_pthread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標題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</a:rPr>
              <a:t>Sample code</a:t>
            </a:r>
            <a:endParaRPr b="0" lang="en-US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8" name="內容版面配置區 2"/>
          <p:cNvSpPr txBox="1"/>
          <p:nvPr/>
        </p:nvSpPr>
        <p:spPr>
          <a:xfrm>
            <a:off x="1110960" y="2064240"/>
            <a:ext cx="8946720" cy="420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$gcc multithread_server.c –o server –lpthread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./server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開另外一個視窗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telnet localhost 8888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再開另外一個視窗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telnet localhost 8888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pic>
        <p:nvPicPr>
          <p:cNvPr id="209" name="圖片 4" descr=""/>
          <p:cNvPicPr/>
          <p:nvPr/>
        </p:nvPicPr>
        <p:blipFill>
          <a:blip r:embed="rId1"/>
          <a:stretch/>
        </p:blipFill>
        <p:spPr>
          <a:xfrm>
            <a:off x="4454640" y="4164480"/>
            <a:ext cx="8097120" cy="1285560"/>
          </a:xfrm>
          <a:prstGeom prst="rect">
            <a:avLst/>
          </a:prstGeom>
          <a:ln w="0">
            <a:noFill/>
          </a:ln>
        </p:spPr>
      </p:pic>
      <p:sp>
        <p:nvSpPr>
          <p:cNvPr id="210" name="文字方塊 5"/>
          <p:cNvSpPr/>
          <p:nvPr/>
        </p:nvSpPr>
        <p:spPr>
          <a:xfrm>
            <a:off x="5448960" y="3611520"/>
            <a:ext cx="904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文字方塊 6"/>
          <p:cNvSpPr/>
          <p:nvPr/>
        </p:nvSpPr>
        <p:spPr>
          <a:xfrm>
            <a:off x="8699400" y="3611520"/>
            <a:ext cx="904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client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標題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  <a:ea typeface="微軟正黑體"/>
              </a:rPr>
              <a:t>Lab2 </a:t>
            </a:r>
            <a:r>
              <a:rPr b="0" lang="zh-TW" sz="5400" spc="-120" strike="noStrike">
                <a:solidFill>
                  <a:srgbClr val="50b4c8"/>
                </a:solidFill>
                <a:latin typeface="Calibri Light"/>
                <a:ea typeface="微軟正黑體"/>
              </a:rPr>
              <a:t>報告內容</a:t>
            </a:r>
            <a:endParaRPr b="0" lang="en-US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3" name="內容版面配置區 2"/>
          <p:cNvSpPr txBox="1"/>
          <p:nvPr/>
        </p:nvSpPr>
        <p:spPr>
          <a:xfrm>
            <a:off x="1110960" y="2064240"/>
            <a:ext cx="8946720" cy="420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實驗要求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lvl="1" marL="576000" indent="-287640">
              <a:lnSpc>
                <a:spcPct val="85000"/>
              </a:lnSpc>
              <a:spcBef>
                <a:spcPts val="601"/>
              </a:spcBef>
              <a:buClr>
                <a:srgbClr val="50b4c8"/>
              </a:buClr>
              <a:buFont typeface="Calibri Light"/>
              <a:buAutoNum type="arabicPeriod"/>
              <a:tabLst>
                <a:tab algn="l" pos="180000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Server</a:t>
            </a:r>
            <a:r>
              <a:rPr b="0" lang="zh-TW" sz="20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同時傳送檔案給</a:t>
            </a:r>
            <a:r>
              <a:rPr b="0" lang="en-US" sz="20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3</a:t>
            </a:r>
            <a:r>
              <a:rPr b="0" lang="zh-TW" sz="20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個</a:t>
            </a:r>
            <a:r>
              <a:rPr b="0" lang="en-US" sz="20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Client  (</a:t>
            </a:r>
            <a:r>
              <a:rPr b="0" lang="zh-TW" sz="20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利用 </a:t>
            </a:r>
            <a:r>
              <a:rPr b="0" lang="en-US" sz="20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MultiThread )</a:t>
            </a:r>
            <a:endParaRPr b="0" i="1" lang="en-US" sz="2000" spc="-1" strike="noStrike">
              <a:solidFill>
                <a:srgbClr val="262626"/>
              </a:solidFill>
              <a:latin typeface="Calibri Light"/>
            </a:endParaRPr>
          </a:p>
          <a:p>
            <a:pPr lvl="1" marL="576000" indent="-287640">
              <a:lnSpc>
                <a:spcPct val="85000"/>
              </a:lnSpc>
              <a:spcBef>
                <a:spcPts val="601"/>
              </a:spcBef>
              <a:buClr>
                <a:srgbClr val="50b4c8"/>
              </a:buClr>
              <a:buFont typeface="Calibri Light"/>
              <a:buAutoNum type="arabicPeriod"/>
              <a:tabLst>
                <a:tab algn="l" pos="1800000"/>
              </a:tabLst>
            </a:pPr>
            <a:r>
              <a:rPr b="0" lang="zh-TW" sz="20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紀錄 </a:t>
            </a:r>
            <a:r>
              <a:rPr b="0" lang="en-US" sz="20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client </a:t>
            </a:r>
            <a:r>
              <a:rPr b="0" lang="zh-TW" sz="20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和 </a:t>
            </a:r>
            <a:r>
              <a:rPr b="0" lang="en-US" sz="20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server </a:t>
            </a:r>
            <a:r>
              <a:rPr b="0" lang="zh-TW" sz="20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連線及傳輸檔案的過程</a:t>
            </a:r>
            <a:endParaRPr b="0" i="1" lang="en-US" sz="2000" spc="-1" strike="noStrike">
              <a:solidFill>
                <a:srgbClr val="262626"/>
              </a:solidFill>
              <a:latin typeface="Calibri Light"/>
            </a:endParaRPr>
          </a:p>
          <a:p>
            <a:endParaRPr b="0" lang="en-US" sz="2000" spc="-1" strike="noStrike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1800000"/>
              </a:tabLst>
            </a:pPr>
            <a:endParaRPr b="0" lang="en-US" sz="2000" spc="-1" strike="noStrike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1800000"/>
              </a:tabLst>
            </a:pPr>
            <a:endParaRPr b="0" lang="en-US" sz="2000" spc="-1" strike="noStrike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1800000"/>
              </a:tabLst>
            </a:pPr>
            <a:endParaRPr b="0" lang="en-US" sz="2000" spc="-1" strike="noStrike">
              <a:solidFill>
                <a:srgbClr val="262626"/>
              </a:solidFill>
              <a:latin typeface="Calibri Light"/>
            </a:endParaRPr>
          </a:p>
        </p:txBody>
      </p:sp>
      <p:pic>
        <p:nvPicPr>
          <p:cNvPr id="214" name="圖片 4" descr=""/>
          <p:cNvPicPr/>
          <p:nvPr/>
        </p:nvPicPr>
        <p:blipFill>
          <a:blip r:embed="rId1"/>
          <a:stretch/>
        </p:blipFill>
        <p:spPr>
          <a:xfrm>
            <a:off x="2302920" y="3429000"/>
            <a:ext cx="4227840" cy="273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標題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  <a:ea typeface="微軟正黑體"/>
              </a:rPr>
              <a:t>Lab2</a:t>
            </a:r>
            <a:r>
              <a:rPr b="0" lang="zh-TW" sz="5400" spc="-120" strike="noStrike">
                <a:solidFill>
                  <a:srgbClr val="50b4c8"/>
                </a:solidFill>
                <a:latin typeface="Calibri Light"/>
                <a:ea typeface="微軟正黑體"/>
              </a:rPr>
              <a:t>作業繳交資訊</a:t>
            </a:r>
            <a:endParaRPr b="0" lang="en-US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6" name="內容版面配置區 2"/>
          <p:cNvSpPr txBox="1"/>
          <p:nvPr/>
        </p:nvSpPr>
        <p:spPr>
          <a:xfrm>
            <a:off x="1110960" y="2064240"/>
            <a:ext cx="8946720" cy="420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Moodle 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上傳作業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報告請用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PPT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檔，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code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請用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.c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或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.cpp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檔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將檔案和報告書壓縮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, 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檔名用自己的學號加上編號命名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lvl="1" marL="576000" indent="-287640">
              <a:lnSpc>
                <a:spcPct val="85000"/>
              </a:lnSpc>
              <a:spcBef>
                <a:spcPts val="601"/>
              </a:spcBef>
              <a:buClr>
                <a:srgbClr val="50b4c8"/>
              </a:buClr>
              <a:buFont typeface="Calibri Light"/>
              <a:buAutoNum type="arabicPeriod"/>
              <a:tabLst>
                <a:tab algn="l" pos="180000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 </a:t>
            </a:r>
            <a:r>
              <a:rPr b="0" lang="en-US" sz="20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P76091705_lab2.zip</a:t>
            </a:r>
            <a:endParaRPr b="0" i="1" lang="en-US" sz="20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  <a:tabLst>
                <a:tab algn="l" pos="180000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DUE : 2021. 5. 4. 23:59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1800000"/>
              </a:tabLst>
            </a:pP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  <a:tabLst>
                <a:tab algn="l" pos="180000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TA mail :hsiehch@locust.csie.ncku.edu.tw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標題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</a:rPr>
              <a:t>Reference</a:t>
            </a:r>
            <a:endParaRPr b="0" lang="en-US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8" name="文字版面配置區 2"/>
          <p:cNvSpPr txBox="1"/>
          <p:nvPr/>
        </p:nvSpPr>
        <p:spPr>
          <a:xfrm>
            <a:off x="1110960" y="2064240"/>
            <a:ext cx="8946720" cy="420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en-US" sz="2400" spc="-1" strike="noStrike" u="sng">
                <a:solidFill>
                  <a:srgbClr val="3b85de"/>
                </a:solidFill>
                <a:uFillTx/>
                <a:latin typeface="Calibri Light"/>
                <a:hlinkClick r:id="rId1"/>
              </a:rPr>
              <a:t>https://tldp.org/HOWTO/Multicast-HOWTO-6.html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en-US" sz="2400" spc="-1" strike="noStrike" u="sng">
                <a:solidFill>
                  <a:srgbClr val="3b85de"/>
                </a:solidFill>
                <a:uFillTx/>
                <a:latin typeface="Calibri Light"/>
                <a:hlinkClick r:id="rId2"/>
              </a:rPr>
              <a:t>http://softtofree.blogspot.com/2012/12/multicast.html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</a:rPr>
              <a:t>https://www.tenouk.com/Module41c.html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標題 1_0"/>
          <p:cNvSpPr txBox="1"/>
          <p:nvPr/>
        </p:nvSpPr>
        <p:spPr>
          <a:xfrm>
            <a:off x="897840" y="2235240"/>
            <a:ext cx="10184400" cy="1215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ffffff"/>
                </a:solidFill>
                <a:latin typeface="Calibri Light"/>
              </a:rPr>
              <a:t>Lab2</a:t>
            </a:r>
            <a:endParaRPr b="0" lang="en-US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8" name="內容版面配置區 3_0"/>
          <p:cNvSpPr txBox="1"/>
          <p:nvPr/>
        </p:nvSpPr>
        <p:spPr>
          <a:xfrm>
            <a:off x="9015840" y="5594040"/>
            <a:ext cx="1983240" cy="30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 fontScale="91000"/>
          </a:bodyPr>
          <a:p>
            <a:pPr marL="91440" indent="-91080">
              <a:lnSpc>
                <a:spcPct val="85000"/>
              </a:lnSpc>
              <a:spcBef>
                <a:spcPts val="1301"/>
              </a:spcBef>
              <a:buClr>
                <a:srgbClr val="0d0d0d"/>
              </a:buClr>
              <a:buFont typeface="Arial"/>
              <a:buChar char=" "/>
            </a:pPr>
            <a:r>
              <a:rPr b="0" lang="en-US" sz="1800" spc="-1" strike="noStrike">
                <a:solidFill>
                  <a:srgbClr val="0d0d0d"/>
                </a:solidFill>
                <a:latin typeface="Calibri Light"/>
              </a:rPr>
              <a:t>2021</a:t>
            </a:r>
            <a:endParaRPr b="0" lang="en-US" sz="18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69" name="內容版面配置區 3_1"/>
          <p:cNvSpPr/>
          <p:nvPr/>
        </p:nvSpPr>
        <p:spPr>
          <a:xfrm>
            <a:off x="8940240" y="6009840"/>
            <a:ext cx="1983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 marL="91440" indent="-91080">
              <a:lnSpc>
                <a:spcPct val="85000"/>
              </a:lnSpc>
              <a:spcBef>
                <a:spcPts val="1301"/>
              </a:spcBef>
              <a:buClr>
                <a:srgbClr val="0d0d0d"/>
              </a:buClr>
              <a:buFont typeface="Arial"/>
              <a:buChar char=" "/>
            </a:pPr>
            <a:r>
              <a:rPr b="0" lang="en-US" sz="1800" spc="-1" strike="noStrike">
                <a:solidFill>
                  <a:srgbClr val="0d0d0d"/>
                </a:solidFill>
                <a:latin typeface="Calibri Light"/>
              </a:rPr>
              <a:t>Hsieh-chia-han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字版面配置區 2"/>
          <p:cNvSpPr txBox="1"/>
          <p:nvPr/>
        </p:nvSpPr>
        <p:spPr>
          <a:xfrm>
            <a:off x="995400" y="2537640"/>
            <a:ext cx="10086480" cy="164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r>
              <a:rPr b="0" lang="en-US" sz="9600" spc="-1" strike="noStrike">
                <a:solidFill>
                  <a:srgbClr val="262626"/>
                </a:solidFill>
                <a:latin typeface="Calibri Light"/>
              </a:rPr>
              <a:t>Goal Scenario</a:t>
            </a:r>
            <a:endParaRPr b="0" lang="en-US" sz="96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71" name="標題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</a:rPr>
              <a:t>Goal Scenario</a:t>
            </a:r>
            <a:endParaRPr b="0" lang="en-US" sz="5400" spc="-1" strike="noStrike">
              <a:solidFill>
                <a:srgbClr val="000000"/>
              </a:solidFill>
              <a:latin typeface="Calibri Light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418435100"/>
              </p:ext>
            </p:extLst>
          </p:nvPr>
        </p:nvGraphicFramePr>
        <p:xfrm>
          <a:off x="0" y="0"/>
          <a:ext cx="360" cy="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標題 1"/>
          <p:cNvSpPr txBox="1"/>
          <p:nvPr/>
        </p:nvSpPr>
        <p:spPr>
          <a:xfrm>
            <a:off x="8261280" y="542160"/>
            <a:ext cx="3382920" cy="191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000" spc="-120" strike="noStrike">
                <a:solidFill>
                  <a:srgbClr val="ffffff"/>
                </a:solidFill>
                <a:latin typeface="Calibri Light"/>
              </a:rPr>
              <a:t>Unicast</a:t>
            </a:r>
            <a:endParaRPr b="0" lang="en-US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3" name="內容版面配置區 2"/>
          <p:cNvSpPr txBox="1"/>
          <p:nvPr/>
        </p:nvSpPr>
        <p:spPr>
          <a:xfrm>
            <a:off x="8276040" y="2511720"/>
            <a:ext cx="3398040" cy="312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62626"/>
                </a:solidFill>
                <a:latin typeface="Calibri Light"/>
              </a:rPr>
              <a:t>Point to Point</a:t>
            </a:r>
            <a:endParaRPr b="0" lang="en-US" sz="1800" spc="-1" strike="noStrike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Calibri Light"/>
            </a:endParaRPr>
          </a:p>
        </p:txBody>
      </p:sp>
      <p:pic>
        <p:nvPicPr>
          <p:cNvPr id="174" name="Picture 2" descr="[Image: t1-11.jpg]"/>
          <p:cNvPicPr/>
          <p:nvPr/>
        </p:nvPicPr>
        <p:blipFill>
          <a:blip r:embed="rId1"/>
          <a:stretch/>
        </p:blipFill>
        <p:spPr>
          <a:xfrm>
            <a:off x="924840" y="420840"/>
            <a:ext cx="5982120" cy="3932640"/>
          </a:xfrm>
          <a:prstGeom prst="rect">
            <a:avLst/>
          </a:prstGeom>
          <a:ln w="0">
            <a:noFill/>
          </a:ln>
        </p:spPr>
      </p:pic>
      <p:sp>
        <p:nvSpPr>
          <p:cNvPr id="175" name="矩形 4"/>
          <p:cNvSpPr/>
          <p:nvPr/>
        </p:nvSpPr>
        <p:spPr>
          <a:xfrm>
            <a:off x="7896600" y="5853960"/>
            <a:ext cx="41122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REF: 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http://softtofree.blogspot.tw/2012/12/multicast.html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文字方塊 7"/>
          <p:cNvSpPr/>
          <p:nvPr/>
        </p:nvSpPr>
        <p:spPr>
          <a:xfrm>
            <a:off x="924840" y="4587480"/>
            <a:ext cx="6097320" cy="27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Unicast is a network communication between a single sender and a single receiver over a network.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With unicast, the IP camera has to send an individual streaming for each client wish to see the images.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標題 1"/>
          <p:cNvSpPr txBox="1"/>
          <p:nvPr/>
        </p:nvSpPr>
        <p:spPr>
          <a:xfrm>
            <a:off x="8261280" y="542160"/>
            <a:ext cx="3382920" cy="191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000" spc="-120" strike="noStrike">
                <a:solidFill>
                  <a:srgbClr val="ffffff"/>
                </a:solidFill>
                <a:latin typeface="Calibri Light"/>
              </a:rPr>
              <a:t>Multicast</a:t>
            </a:r>
            <a:endParaRPr b="0" lang="en-US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8" name="內容版面配置區 2"/>
          <p:cNvSpPr txBox="1"/>
          <p:nvPr/>
        </p:nvSpPr>
        <p:spPr>
          <a:xfrm>
            <a:off x="8276040" y="2511720"/>
            <a:ext cx="3649320" cy="312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zh-TW" sz="18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降低骨幹網路的</a:t>
            </a:r>
            <a:r>
              <a:rPr b="0" lang="en-US" sz="18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loading</a:t>
            </a:r>
            <a:endParaRPr b="0" lang="en-US" sz="18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79" name="文字方塊 5"/>
          <p:cNvSpPr/>
          <p:nvPr/>
        </p:nvSpPr>
        <p:spPr>
          <a:xfrm>
            <a:off x="622800" y="5392440"/>
            <a:ext cx="60973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NOTE: Multicast is using UDP protocol to transmit the data and the UDP protocol might cause some network package to loss during transmission.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0" name="圖片 6" descr=""/>
          <p:cNvPicPr/>
          <p:nvPr/>
        </p:nvPicPr>
        <p:blipFill>
          <a:blip r:embed="rId1"/>
          <a:stretch/>
        </p:blipFill>
        <p:spPr>
          <a:xfrm>
            <a:off x="548640" y="542160"/>
            <a:ext cx="6245640" cy="445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標題 1"/>
          <p:cNvSpPr txBox="1"/>
          <p:nvPr/>
        </p:nvSpPr>
        <p:spPr>
          <a:xfrm>
            <a:off x="8261280" y="542160"/>
            <a:ext cx="3382920" cy="191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000" spc="-120" strike="noStrike">
                <a:solidFill>
                  <a:srgbClr val="ffffff"/>
                </a:solidFill>
                <a:latin typeface="Calibri Light"/>
              </a:rPr>
              <a:t>Multicast with IGMP support</a:t>
            </a:r>
            <a:endParaRPr b="0" lang="en-US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2" name="內容版面配置區 2"/>
          <p:cNvSpPr txBox="1"/>
          <p:nvPr/>
        </p:nvSpPr>
        <p:spPr>
          <a:xfrm>
            <a:off x="8276040" y="2511720"/>
            <a:ext cx="3649320" cy="312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83" name="文字方塊 5"/>
          <p:cNvSpPr/>
          <p:nvPr/>
        </p:nvSpPr>
        <p:spPr>
          <a:xfrm>
            <a:off x="622800" y="5392440"/>
            <a:ext cx="60973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NOTE: Multicast is using UDP protocol to transmit the data and the UDP protocol might cause some network package to loss during transmission.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4" name="圖片 4" descr=""/>
          <p:cNvPicPr/>
          <p:nvPr/>
        </p:nvPicPr>
        <p:blipFill>
          <a:blip r:embed="rId1"/>
          <a:stretch/>
        </p:blipFill>
        <p:spPr>
          <a:xfrm>
            <a:off x="646920" y="727920"/>
            <a:ext cx="6326280" cy="434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標題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</a:rPr>
              <a:t>Internet </a:t>
            </a:r>
            <a:r>
              <a:rPr b="0" lang="en-US" sz="5400" spc="-120" strike="noStrike">
                <a:solidFill>
                  <a:srgbClr val="50b4c8"/>
                </a:solidFill>
                <a:latin typeface="Calibri Light"/>
              </a:rPr>
              <a:t>Group </a:t>
            </a:r>
            <a:r>
              <a:rPr b="0" lang="en-US" sz="5400" spc="-120" strike="noStrike">
                <a:solidFill>
                  <a:srgbClr val="50b4c8"/>
                </a:solidFill>
                <a:latin typeface="Calibri Light"/>
              </a:rPr>
              <a:t>Manage</a:t>
            </a:r>
            <a:r>
              <a:rPr b="0" lang="en-US" sz="5400" spc="-120" strike="noStrike">
                <a:solidFill>
                  <a:srgbClr val="50b4c8"/>
                </a:solidFill>
                <a:latin typeface="Calibri Light"/>
              </a:rPr>
              <a:t>ment </a:t>
            </a:r>
            <a:r>
              <a:rPr b="0" lang="en-US" sz="5400" spc="-120" strike="noStrike">
                <a:solidFill>
                  <a:srgbClr val="50b4c8"/>
                </a:solidFill>
                <a:latin typeface="Calibri Light"/>
              </a:rPr>
              <a:t>Protocol</a:t>
            </a:r>
            <a:endParaRPr b="0" lang="en-US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6" name="內容版面配置區 2"/>
          <p:cNvSpPr txBox="1"/>
          <p:nvPr/>
        </p:nvSpPr>
        <p:spPr>
          <a:xfrm>
            <a:off x="1110960" y="5299920"/>
            <a:ext cx="9142920" cy="96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</a:rPr>
              <a:t>When router receives multicast message,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</a:rPr>
              <a:t> it query the hosts whether need message or not, if needs, host responds with IGMP Membership Report, then router would send the message to the host.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pic>
        <p:nvPicPr>
          <p:cNvPr id="187" name="圖片 6" descr=""/>
          <p:cNvPicPr/>
          <p:nvPr/>
        </p:nvPicPr>
        <p:blipFill>
          <a:blip r:embed="rId1"/>
          <a:stretch/>
        </p:blipFill>
        <p:spPr>
          <a:xfrm>
            <a:off x="2061720" y="1708560"/>
            <a:ext cx="7963560" cy="308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標題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</a:rPr>
              <a:t>Classful Network</a:t>
            </a:r>
            <a:endParaRPr b="0" lang="en-US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9" name="內容版面配置區 2"/>
          <p:cNvSpPr txBox="1"/>
          <p:nvPr/>
        </p:nvSpPr>
        <p:spPr>
          <a:xfrm>
            <a:off x="1110960" y="2064240"/>
            <a:ext cx="8946720" cy="420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</a:rPr>
              <a:t>Class A : 0.0.0.0~127.255.255.255  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</a:rPr>
              <a:t>Class B : 128.0.0.0~191.255.255.255  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</a:rPr>
              <a:t>Class C : 192.0.0.0.0~223.255.255.255  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</a:rPr>
              <a:t>Class D : 224.0.0.0.0~239.255.255.255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90" name="矩形 3"/>
          <p:cNvSpPr/>
          <p:nvPr/>
        </p:nvSpPr>
        <p:spPr>
          <a:xfrm>
            <a:off x="1460880" y="3429000"/>
            <a:ext cx="4818240" cy="5760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文字方塊 4"/>
          <p:cNvSpPr/>
          <p:nvPr/>
        </p:nvSpPr>
        <p:spPr>
          <a:xfrm>
            <a:off x="3107160" y="4091760"/>
            <a:ext cx="22950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Times New Roman"/>
              </a:rPr>
              <a:t>For multicast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標題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</a:rPr>
              <a:t>Multicast server side socket programming</a:t>
            </a:r>
            <a:endParaRPr b="0" lang="en-US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3" name="內容版面配置區 2"/>
          <p:cNvSpPr txBox="1"/>
          <p:nvPr/>
        </p:nvSpPr>
        <p:spPr>
          <a:xfrm>
            <a:off x="1110960" y="2064240"/>
            <a:ext cx="8946720" cy="420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/>
          </a:bodyPr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建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socket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建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destination group ip 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的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structure (ex:226.1.1.1)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設定 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socket 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為 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multicast 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設定要不要給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local</a:t>
            </a: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的群組也丟一包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datagram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 marL="180000" indent="-287640">
              <a:lnSpc>
                <a:spcPct val="85000"/>
              </a:lnSpc>
              <a:spcBef>
                <a:spcPts val="1301"/>
              </a:spcBef>
              <a:buClr>
                <a:srgbClr val="50b4c8"/>
              </a:buClr>
              <a:buFont typeface="Wingdings" charset="2"/>
              <a:buChar char=""/>
            </a:pPr>
            <a:r>
              <a:rPr b="0" lang="zh-TW" sz="2400" spc="-1" strike="noStrike">
                <a:solidFill>
                  <a:srgbClr val="262626"/>
                </a:solidFill>
                <a:latin typeface="Calibri Light"/>
                <a:ea typeface="微軟正黑體"/>
              </a:rPr>
              <a:t>送出</a:t>
            </a: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U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7601</TotalTime>
  <Application>LibreOffice/7.1.1.2$Linux_X86_64 LibreOffice_project/dd797d330b34196606d0870aaa694e9504402ca1</Application>
  <AppVersion>15.0000</AppVersion>
  <Words>754</Words>
  <Paragraphs>108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2015-04-29T16:19:13Z</dcterms:created>
  <dc:creator>Hsiuming Pai</dc:creator>
  <dc:description/>
  <dc:language>zh-TW</dc:language>
  <cp:lastModifiedBy/>
  <dcterms:modified xsi:type="dcterms:W3CDTF">2021-03-17T09:20:37Z</dcterms:modified>
  <cp:revision>250</cp:revision>
  <dc:subject/>
  <dc:title>Lab3 Introduction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寬螢幕</vt:lpwstr>
  </property>
  <property fmtid="{D5CDD505-2E9C-101B-9397-08002B2CF9AE}" pid="4" name="Slides">
    <vt:i4>18</vt:i4>
  </property>
</Properties>
</file>