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3" r:id="rId3"/>
    <p:sldId id="293" r:id="rId4"/>
    <p:sldId id="294" r:id="rId5"/>
    <p:sldId id="290" r:id="rId6"/>
    <p:sldId id="283" r:id="rId7"/>
    <p:sldId id="288" r:id="rId8"/>
    <p:sldId id="314" r:id="rId9"/>
    <p:sldId id="312" r:id="rId10"/>
    <p:sldId id="287" r:id="rId11"/>
    <p:sldId id="298" r:id="rId12"/>
    <p:sldId id="284" r:id="rId13"/>
    <p:sldId id="299" r:id="rId14"/>
    <p:sldId id="308" r:id="rId15"/>
    <p:sldId id="310" r:id="rId16"/>
    <p:sldId id="309" r:id="rId17"/>
    <p:sldId id="300" r:id="rId18"/>
    <p:sldId id="285" r:id="rId19"/>
    <p:sldId id="301" r:id="rId20"/>
    <p:sldId id="302" r:id="rId21"/>
    <p:sldId id="286" r:id="rId22"/>
    <p:sldId id="303" r:id="rId23"/>
    <p:sldId id="30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2782" autoAdjust="0"/>
  </p:normalViewPr>
  <p:slideViewPr>
    <p:cSldViewPr snapToGrid="0" snapToObjects="1">
      <p:cViewPr varScale="1">
        <p:scale>
          <a:sx n="77" d="100"/>
          <a:sy n="77" d="100"/>
        </p:scale>
        <p:origin x="-96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1592" y="8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53E0-4BCB-4940-9C1B-00066173D71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CDFB8-F2DE-C249-A6F0-EEB987FCF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1AEB5-1655-AB45-92C5-AA8307A797C5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9905B-096E-9340-9BA2-E6AE042D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9905B-096E-9340-9BA2-E6AE042DD1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479-37F7-994F-A01F-D058706CD6FF}" type="datetime1">
              <a:rPr lang="pt-PT" smtClean="0"/>
              <a:t>26-03-2013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964C-CF02-6449-A1E7-7D8CA58413B5}" type="datetime1">
              <a:rPr lang="pt-PT" smtClean="0"/>
              <a:t>26-03-2013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0E5F-5526-BB49-8F5F-6492DD739AB0}" type="datetime1">
              <a:rPr lang="pt-PT" smtClean="0"/>
              <a:t>26-03-2013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C3CE-D746-474B-8B4D-6151D2A13A52}" type="datetime1">
              <a:rPr lang="pt-PT" smtClean="0"/>
              <a:t>26-03-2013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lipArt Placeholder 9"/>
          <p:cNvSpPr>
            <a:spLocks noGrp="1"/>
          </p:cNvSpPr>
          <p:nvPr>
            <p:ph type="clipArt" sz="quarter" idx="13"/>
          </p:nvPr>
        </p:nvSpPr>
        <p:spPr>
          <a:xfrm>
            <a:off x="5378449" y="3809999"/>
            <a:ext cx="2837381" cy="14898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2A8A-30C0-1141-BD28-403A989AA650}" type="datetime1">
              <a:rPr lang="pt-PT" smtClean="0"/>
              <a:t>26-03-2013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8EC9-90CA-544C-8291-D038DFF576D0}" type="datetime1">
              <a:rPr lang="pt-PT" smtClean="0"/>
              <a:t>26-03-2013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5436-9E0B-194B-B81D-49E2626CFC1F}" type="datetime1">
              <a:rPr lang="pt-PT" smtClean="0"/>
              <a:t>26-03-2013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8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E02-7ACB-D64E-8BE3-8601F72F45EE}" type="datetime1">
              <a:rPr lang="pt-PT" smtClean="0"/>
              <a:t>26-03-2013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6C57-5099-8C43-A750-C4D228B5E302}" type="datetime1">
              <a:rPr lang="pt-PT" smtClean="0"/>
              <a:t>26-03-2013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063-1C61-6246-9E29-E5EDCA8B2581}" type="datetime1">
              <a:rPr lang="pt-PT" smtClean="0"/>
              <a:t>26-03-2013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4222-1DF0-F94D-9E3C-17D555D90BBE}" type="datetime1">
              <a:rPr lang="pt-PT" smtClean="0"/>
              <a:t>26-03-2013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613-E175-EC4F-90EA-6EC3B57A0C50}" type="datetime1">
              <a:rPr lang="pt-PT" smtClean="0"/>
              <a:t>26-03-2013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5436-9E0B-194B-B81D-49E2626CFC1F}" type="datetime1">
              <a:rPr lang="pt-PT" smtClean="0"/>
              <a:t>26-03-2013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E677-5761-E843-9A77-BEABF2CB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2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Java++;</a:t>
            </a:r>
            <a:endParaRPr lang="en-US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39" y="2280742"/>
            <a:ext cx="6629935" cy="2971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Hugo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Correia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66995</a:t>
            </a:r>
          </a:p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Miguel Borges, 67041</a:t>
            </a:r>
          </a:p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Pedro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Rijo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67060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IST_A_RGB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74760"/>
            <a:ext cx="3651659" cy="25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Constructor Assertion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Goal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81662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Checks if arguments verify the defined assertion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Inherits assertions from </a:t>
            </a:r>
            <a:r>
              <a:rPr lang="en-US" dirty="0" smtClean="0">
                <a:solidFill>
                  <a:schemeClr val="tx1"/>
                </a:solidFill>
              </a:rPr>
              <a:t>super class </a:t>
            </a:r>
            <a:r>
              <a:rPr lang="en-US" dirty="0" smtClean="0">
                <a:solidFill>
                  <a:schemeClr val="tx1"/>
                </a:solidFill>
              </a:rPr>
              <a:t>constructors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Assertion is verified before the construction of the object.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5261"/>
            <a:ext cx="9143999" cy="1146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Constructor Assertion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Example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63" y="1681662"/>
            <a:ext cx="8753115" cy="467468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PT" sz="2800" dirty="0">
                <a:solidFill>
                  <a:srgbClr val="295F94"/>
                </a:solidFill>
                <a:latin typeface="Consolas"/>
              </a:rPr>
              <a:t>public</a:t>
            </a:r>
            <a:r>
              <a:rPr lang="pt-PT" sz="28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295F94"/>
                </a:solidFill>
                <a:latin typeface="Consolas"/>
              </a:rPr>
              <a:t>class</a:t>
            </a:r>
            <a:r>
              <a:rPr lang="pt-PT" sz="28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AB2525"/>
                </a:solidFill>
                <a:latin typeface="Consolas"/>
              </a:rPr>
              <a:t>Foo</a:t>
            </a:r>
            <a:r>
              <a:rPr lang="pt-PT" sz="28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B05A65"/>
                </a:solidFill>
                <a:latin typeface="Consolas"/>
              </a:rPr>
              <a:t>{</a:t>
            </a:r>
          </a:p>
          <a:p>
            <a:pPr algn="l"/>
            <a:r>
              <a:rPr lang="pt-PT" sz="2800" dirty="0" smtClean="0">
                <a:solidFill>
                  <a:srgbClr val="295F94"/>
                </a:solidFill>
                <a:latin typeface="Consolas"/>
              </a:rPr>
              <a:t>	int</a:t>
            </a:r>
            <a:r>
              <a:rPr lang="pt-PT" sz="2800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566874"/>
                </a:solidFill>
                <a:latin typeface="Consolas"/>
              </a:rPr>
              <a:t>field</a:t>
            </a:r>
            <a:r>
              <a:rPr lang="pt-PT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pt-PT" sz="2800" dirty="0" smtClean="0">
                <a:solidFill>
                  <a:srgbClr val="808080"/>
                </a:solidFill>
                <a:latin typeface="Consolas"/>
              </a:rPr>
              <a:t>	@</a:t>
            </a:r>
            <a:r>
              <a:rPr lang="pt-PT" sz="2800" dirty="0">
                <a:solidFill>
                  <a:srgbClr val="808080"/>
                </a:solidFill>
                <a:latin typeface="Consolas"/>
              </a:rPr>
              <a:t>Assertion</a:t>
            </a:r>
            <a:r>
              <a:rPr lang="pt-PT" sz="2800" dirty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800" dirty="0">
                <a:solidFill>
                  <a:srgbClr val="317ECC"/>
                </a:solidFill>
                <a:latin typeface="Consolas"/>
              </a:rPr>
              <a:t>"$1 &gt; 0"</a:t>
            </a:r>
            <a:r>
              <a:rPr lang="pt-PT" sz="2800" dirty="0">
                <a:solidFill>
                  <a:srgbClr val="B05A65"/>
                </a:solidFill>
                <a:latin typeface="Consolas"/>
              </a:rPr>
              <a:t>)</a:t>
            </a:r>
          </a:p>
          <a:p>
            <a:pPr algn="l"/>
            <a:r>
              <a:rPr lang="pt-PT" sz="2800" dirty="0" smtClean="0">
                <a:solidFill>
                  <a:srgbClr val="295F94"/>
                </a:solidFill>
                <a:latin typeface="Consolas"/>
              </a:rPr>
              <a:t>	public</a:t>
            </a:r>
            <a:r>
              <a:rPr lang="pt-PT" sz="2800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B05A65"/>
                </a:solidFill>
                <a:latin typeface="Consolas"/>
              </a:rPr>
              <a:t>Foo(</a:t>
            </a:r>
            <a:r>
              <a:rPr lang="pt-PT" sz="2800" dirty="0">
                <a:solidFill>
                  <a:srgbClr val="295F94"/>
                </a:solidFill>
                <a:latin typeface="Consolas"/>
              </a:rPr>
              <a:t>int</a:t>
            </a:r>
            <a:r>
              <a:rPr lang="pt-PT" sz="28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55AA55"/>
                </a:solidFill>
                <a:latin typeface="Consolas"/>
              </a:rPr>
              <a:t>field</a:t>
            </a:r>
            <a:r>
              <a:rPr lang="pt-PT" sz="28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8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B05A65"/>
                </a:solidFill>
                <a:latin typeface="Consolas"/>
              </a:rPr>
              <a:t>{</a:t>
            </a:r>
          </a:p>
          <a:p>
            <a:pPr algn="l"/>
            <a:r>
              <a:rPr lang="pt-PT" sz="2800" dirty="0" smtClean="0">
                <a:solidFill>
                  <a:srgbClr val="295F94"/>
                </a:solidFill>
                <a:latin typeface="Consolas"/>
              </a:rPr>
              <a:t>		this</a:t>
            </a:r>
            <a:r>
              <a:rPr lang="pt-PT" sz="2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2800" dirty="0" smtClean="0">
                <a:solidFill>
                  <a:srgbClr val="566874"/>
                </a:solidFill>
                <a:latin typeface="Consolas"/>
              </a:rPr>
              <a:t>field</a:t>
            </a:r>
            <a:r>
              <a:rPr lang="pt-PT" sz="2800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8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800" dirty="0">
                <a:solidFill>
                  <a:srgbClr val="55AA55"/>
                </a:solidFill>
                <a:latin typeface="Consolas"/>
              </a:rPr>
              <a:t>field</a:t>
            </a:r>
            <a:r>
              <a:rPr lang="pt-PT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pt-PT" sz="2800" dirty="0" smtClean="0">
                <a:solidFill>
                  <a:srgbClr val="B05A65"/>
                </a:solidFill>
                <a:latin typeface="Consolas"/>
              </a:rPr>
              <a:t>	}</a:t>
            </a:r>
            <a:endParaRPr lang="pt-PT" sz="2800" dirty="0">
              <a:solidFill>
                <a:srgbClr val="B05A65"/>
              </a:solidFill>
              <a:latin typeface="Consolas"/>
            </a:endParaRPr>
          </a:p>
          <a:p>
            <a:pPr algn="l"/>
            <a:r>
              <a:rPr lang="pt-PT" sz="2800" dirty="0" smtClean="0">
                <a:solidFill>
                  <a:srgbClr val="B05A65"/>
                </a:solidFill>
                <a:latin typeface="Consolas"/>
              </a:rPr>
              <a:t>}</a:t>
            </a:r>
            <a:endParaRPr lang="nb-NO" sz="2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TestConstructor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(10)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&gt; Ok</a:t>
            </a:r>
            <a:endParaRPr lang="en-US" sz="28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sz="28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TestConstructor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(-3);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&gt; “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 assertion not verified”</a:t>
            </a:r>
          </a:p>
          <a:p>
            <a:pPr algn="l"/>
            <a:endParaRPr lang="en-US" sz="2800" b="1" dirty="0">
              <a:solidFill>
                <a:srgbClr val="FF0000"/>
              </a:solidFill>
              <a:latin typeface="Monaco"/>
            </a:endParaRPr>
          </a:p>
          <a:p>
            <a:pPr algn="l"/>
            <a:endParaRPr lang="nb-NO" sz="2800" dirty="0" smtClean="0">
              <a:solidFill>
                <a:srgbClr val="000000"/>
              </a:solidFill>
              <a:latin typeface="Monaco"/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Array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Assertion - Goal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557383"/>
            <a:ext cx="8230136" cy="1177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Avoid </a:t>
            </a:r>
            <a:r>
              <a:rPr lang="en-US" dirty="0" smtClean="0">
                <a:solidFill>
                  <a:schemeClr val="tx1"/>
                </a:solidFill>
              </a:rPr>
              <a:t>access to a non-initialized position of an array.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60584" y="3341078"/>
            <a:ext cx="5750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295F94"/>
                </a:solidFill>
                <a:latin typeface="Consolas"/>
              </a:rPr>
              <a:t>int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[]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array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295F94"/>
                </a:solidFill>
                <a:latin typeface="Consolas"/>
              </a:rPr>
              <a:t>new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295F94"/>
                </a:solidFill>
                <a:latin typeface="Consolas"/>
              </a:rPr>
              <a:t>int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10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]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2400" dirty="0">
              <a:latin typeface="Consolas"/>
            </a:endParaRPr>
          </a:p>
          <a:p>
            <a:r>
              <a:rPr lang="en-US" sz="2400" dirty="0">
                <a:solidFill>
                  <a:srgbClr val="AD95AF"/>
                </a:solidFill>
                <a:latin typeface="Consolas"/>
              </a:rPr>
              <a:t>//Should be an Invalid Access</a:t>
            </a:r>
          </a:p>
          <a:p>
            <a:r>
              <a:rPr lang="pt-PT" sz="2400" dirty="0">
                <a:solidFill>
                  <a:srgbClr val="295F94"/>
                </a:solidFill>
                <a:latin typeface="Consolas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x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array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1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]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t-PT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1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Array Assertion - 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40697"/>
            <a:ext cx="8230136" cy="71564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Created a new </a:t>
            </a:r>
            <a:r>
              <a:rPr lang="en-US" dirty="0" smtClean="0">
                <a:solidFill>
                  <a:schemeClr val="tx1"/>
                </a:solidFill>
              </a:rPr>
              <a:t>annotation for </a:t>
            </a:r>
            <a:r>
              <a:rPr lang="en-US" dirty="0" smtClean="0">
                <a:solidFill>
                  <a:schemeClr val="tx1"/>
                </a:solidFill>
              </a:rPr>
              <a:t>classes.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1069" y="2828972"/>
            <a:ext cx="567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808080"/>
                </a:solidFill>
                <a:latin typeface="Consolas"/>
              </a:rPr>
              <a:t>@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ArrayInitializationAssertion</a:t>
            </a:r>
          </a:p>
          <a:p>
            <a:r>
              <a:rPr lang="pt-PT" sz="2400" dirty="0">
                <a:solidFill>
                  <a:srgbClr val="295F94"/>
                </a:solidFill>
                <a:latin typeface="Consolas"/>
              </a:rPr>
              <a:t>public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295F94"/>
                </a:solidFill>
                <a:latin typeface="Consolas"/>
              </a:rPr>
              <a:t>class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Foo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()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{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}</a:t>
            </a:r>
            <a:endParaRPr lang="pt-PT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Array Assertion - 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40697"/>
            <a:ext cx="8230136" cy="112721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dirty="0" smtClean="0">
                <a:solidFill>
                  <a:schemeClr val="tx1"/>
                </a:solidFill>
              </a:rPr>
              <a:t>class is </a:t>
            </a:r>
            <a:r>
              <a:rPr lang="en-US" dirty="0" smtClean="0">
                <a:solidFill>
                  <a:schemeClr val="tx1"/>
                </a:solidFill>
              </a:rPr>
              <a:t>annotated, we replace all accesses </a:t>
            </a:r>
            <a:r>
              <a:rPr lang="en-US" dirty="0" smtClean="0">
                <a:solidFill>
                  <a:schemeClr val="tx1"/>
                </a:solidFill>
              </a:rPr>
              <a:t>to arrays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 smtClean="0">
                <a:solidFill>
                  <a:schemeClr val="tx1"/>
                </a:solidFill>
              </a:rPr>
              <a:t>a call to new defined static </a:t>
            </a:r>
            <a:r>
              <a:rPr lang="en-US" dirty="0" smtClean="0">
                <a:solidFill>
                  <a:schemeClr val="tx1"/>
                </a:solidFill>
              </a:rPr>
              <a:t>method.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294" y="3137987"/>
            <a:ext cx="8350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585858"/>
                </a:solidFill>
                <a:latin typeface="Consolas"/>
              </a:rPr>
              <a:t>Foo foo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295F94"/>
                </a:solidFill>
                <a:latin typeface="Consolas"/>
              </a:rPr>
              <a:t>new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Foo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()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AD95AF"/>
                </a:solidFill>
                <a:latin typeface="Consolas"/>
              </a:rPr>
              <a:t>//Before interception:</a:t>
            </a:r>
            <a:endParaRPr lang="pt-PT" sz="2400" dirty="0">
              <a:solidFill>
                <a:srgbClr val="000000"/>
              </a:solidFill>
              <a:latin typeface="Consolas"/>
            </a:endParaRPr>
          </a:p>
          <a:p>
            <a:r>
              <a:rPr lang="pt-PT" sz="2400" dirty="0">
                <a:solidFill>
                  <a:srgbClr val="585858"/>
                </a:solidFill>
                <a:latin typeface="Consolas"/>
              </a:rPr>
              <a:t>foo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ints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1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]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2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AD95AF"/>
                </a:solidFill>
                <a:latin typeface="Consolas"/>
              </a:rPr>
              <a:t>//After interception:</a:t>
            </a:r>
          </a:p>
          <a:p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ArrayInterceptor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arrayWriteInt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foo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array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1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2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  <a:endParaRPr lang="en-US" sz="2400" dirty="0"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Array Assertion - 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40697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each array position we have a Boolean value that marks the position as initialized or not.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On Initialization:</a:t>
            </a:r>
          </a:p>
          <a:p>
            <a:r>
              <a:rPr lang="en-US" dirty="0">
                <a:solidFill>
                  <a:schemeClr val="tx1"/>
                </a:solidFill>
              </a:rPr>
              <a:t>Initialize  the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 </a:t>
            </a:r>
            <a:r>
              <a:rPr lang="en-US" dirty="0">
                <a:solidFill>
                  <a:schemeClr val="tx1"/>
                </a:solidFill>
              </a:rPr>
              <a:t>array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Array Assertion - 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40697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On Write </a:t>
            </a:r>
            <a:r>
              <a:rPr lang="en-US" sz="3600" dirty="0" smtClean="0">
                <a:solidFill>
                  <a:schemeClr val="tx1"/>
                </a:solidFill>
              </a:rPr>
              <a:t>access: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Initialize the index we are writing to with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cs typeface="Consolas" pitchFamily="49" charset="0"/>
              </a:rPr>
              <a:t>true</a:t>
            </a:r>
          </a:p>
          <a:p>
            <a:endParaRPr lang="en-US" b="1" dirty="0">
              <a:solidFill>
                <a:schemeClr val="accent3">
                  <a:lumMod val="75000"/>
                </a:schemeClr>
              </a:solidFill>
              <a:cs typeface="Consolas" pitchFamily="49" charset="0"/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On Read </a:t>
            </a:r>
            <a:r>
              <a:rPr lang="en-US" sz="3600" dirty="0">
                <a:solidFill>
                  <a:schemeClr val="tx1"/>
                </a:solidFill>
              </a:rPr>
              <a:t>access: 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index is not initialized </a:t>
            </a:r>
          </a:p>
          <a:p>
            <a:r>
              <a:rPr lang="en-US" sz="26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		throw</a:t>
            </a:r>
            <a:r>
              <a:rPr lang="en-US" sz="26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en-US" sz="26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Array Assertion – Example 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40697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pt-PT" sz="2000" dirty="0" smtClean="0">
                <a:solidFill>
                  <a:srgbClr val="AB2525"/>
                </a:solidFill>
                <a:latin typeface="Consolas"/>
              </a:rPr>
              <a:t>Integer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[]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integer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295F94"/>
                </a:solidFill>
                <a:latin typeface="Consolas"/>
              </a:rPr>
              <a:t>new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AB2525"/>
                </a:solidFill>
                <a:latin typeface="Consolas"/>
              </a:rPr>
              <a:t>Integer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000" dirty="0">
                <a:solidFill>
                  <a:srgbClr val="AF0F91"/>
                </a:solidFill>
                <a:latin typeface="Consolas"/>
              </a:rPr>
              <a:t>20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]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</a:p>
          <a:p>
            <a:pPr algn="l"/>
            <a:r>
              <a:rPr lang="pt-PT" sz="2000" dirty="0" smtClean="0">
                <a:solidFill>
                  <a:srgbClr val="55AA55"/>
                </a:solidFill>
                <a:latin typeface="Consolas"/>
              </a:rPr>
              <a:t>integer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000" dirty="0" smtClean="0">
                <a:solidFill>
                  <a:srgbClr val="AF0F91"/>
                </a:solidFill>
                <a:latin typeface="Consolas"/>
              </a:rPr>
              <a:t>1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]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AF0F91"/>
                </a:solidFill>
                <a:latin typeface="Consolas"/>
              </a:rPr>
              <a:t>1</a:t>
            </a:r>
            <a:r>
              <a:rPr lang="pt-PT" sz="2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pt-PT" sz="20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pt-PT" sz="2000" dirty="0" smtClean="0">
                <a:solidFill>
                  <a:srgbClr val="585858"/>
                </a:solidFill>
                <a:latin typeface="Consolas"/>
              </a:rPr>
              <a:t>println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000" dirty="0" smtClean="0">
                <a:solidFill>
                  <a:srgbClr val="55AA55"/>
                </a:solidFill>
                <a:latin typeface="Consolas"/>
              </a:rPr>
              <a:t>integer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000" dirty="0" smtClean="0">
                <a:solidFill>
                  <a:srgbClr val="AF0F91"/>
                </a:solidFill>
                <a:latin typeface="Consolas"/>
              </a:rPr>
              <a:t>1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])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pt-PT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PT" sz="2000" dirty="0" smtClean="0">
                <a:solidFill>
                  <a:srgbClr val="008000"/>
                </a:solidFill>
                <a:latin typeface="Consolas"/>
              </a:rPr>
              <a:t>&gt; 1</a:t>
            </a:r>
          </a:p>
          <a:p>
            <a:pPr algn="l"/>
            <a:endParaRPr lang="pt-PT" sz="2000" dirty="0">
              <a:solidFill>
                <a:srgbClr val="585858"/>
              </a:solidFill>
              <a:latin typeface="Consolas"/>
            </a:endParaRPr>
          </a:p>
          <a:p>
            <a:pPr algn="l"/>
            <a:r>
              <a:rPr lang="pt-PT" sz="2000" dirty="0" smtClean="0">
                <a:solidFill>
                  <a:srgbClr val="585858"/>
                </a:solidFill>
                <a:latin typeface="Consolas"/>
              </a:rPr>
              <a:t>println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000" dirty="0" smtClean="0">
                <a:solidFill>
                  <a:srgbClr val="55AA55"/>
                </a:solidFill>
                <a:latin typeface="Consolas"/>
              </a:rPr>
              <a:t>integer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[</a:t>
            </a:r>
            <a:r>
              <a:rPr lang="pt-PT" sz="2000" dirty="0" smtClean="0">
                <a:solidFill>
                  <a:srgbClr val="AF0F91"/>
                </a:solidFill>
                <a:latin typeface="Consolas"/>
              </a:rPr>
              <a:t>10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])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pt-PT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PT" sz="2000" dirty="0" smtClean="0">
                <a:solidFill>
                  <a:srgbClr val="990000"/>
                </a:solidFill>
                <a:latin typeface="Consolas"/>
              </a:rPr>
              <a:t>&gt; </a:t>
            </a:r>
            <a:r>
              <a:rPr lang="pt-PT" sz="2000" dirty="0">
                <a:solidFill>
                  <a:srgbClr val="990000"/>
                </a:solidFill>
                <a:latin typeface="Consolas"/>
              </a:rPr>
              <a:t>"Array not initialized"</a:t>
            </a:r>
            <a:endParaRPr lang="sv-SE" sz="2000" dirty="0" smtClean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Cast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Assertion - Goal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13387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Limit </a:t>
            </a:r>
            <a:r>
              <a:rPr lang="en-US" dirty="0" smtClean="0">
                <a:solidFill>
                  <a:schemeClr val="tx1"/>
                </a:solidFill>
              </a:rPr>
              <a:t>the possible casts allowed to a asserted </a:t>
            </a: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pt-PT" sz="2400" dirty="0" smtClean="0">
                <a:solidFill>
                  <a:srgbClr val="808080"/>
                </a:solidFill>
                <a:latin typeface="Consolas"/>
              </a:rPr>
              <a:t>	@</a:t>
            </a:r>
            <a:r>
              <a:rPr lang="pt-PT" sz="2400" dirty="0">
                <a:solidFill>
                  <a:srgbClr val="808080"/>
                </a:solidFill>
                <a:latin typeface="Consolas"/>
              </a:rPr>
              <a:t>CastAssertion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({</a:t>
            </a:r>
            <a:r>
              <a:rPr lang="pt-PT" sz="2400" dirty="0" smtClean="0">
                <a:solidFill>
                  <a:srgbClr val="317ECC"/>
                </a:solidFill>
                <a:latin typeface="Consolas"/>
              </a:rPr>
              <a:t>"Foo"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 smtClean="0">
                <a:solidFill>
                  <a:srgbClr val="317ECC"/>
                </a:solidFill>
                <a:latin typeface="Consolas"/>
              </a:rPr>
              <a:t>“Bar"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})</a:t>
            </a:r>
            <a:endParaRPr lang="pt-PT" sz="2400" dirty="0">
              <a:solidFill>
                <a:srgbClr val="B05A65"/>
              </a:solidFill>
              <a:latin typeface="Consolas"/>
            </a:endParaRPr>
          </a:p>
          <a:p>
            <a:pPr algn="l"/>
            <a:r>
              <a:rPr lang="pt-PT" sz="2400" b="1" dirty="0" smtClean="0">
                <a:solidFill>
                  <a:srgbClr val="295F94"/>
                </a:solidFill>
                <a:latin typeface="Consolas"/>
              </a:rPr>
              <a:t>	public class</a:t>
            </a:r>
            <a:r>
              <a:rPr lang="pt-PT" sz="2400" b="1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b="1" dirty="0" smtClean="0">
                <a:solidFill>
                  <a:srgbClr val="AB2525"/>
                </a:solidFill>
                <a:latin typeface="Consolas"/>
              </a:rPr>
              <a:t>Baz{…}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Cast Assertion - 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13387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Created a new annotation with an array of allowed classes to be casted.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When someone makes a cast of the annotated class, we verify if the cast is valid.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Note : Cast </a:t>
            </a:r>
            <a:r>
              <a:rPr lang="en-US" dirty="0" smtClean="0">
                <a:solidFill>
                  <a:schemeClr val="tx1"/>
                </a:solidFill>
              </a:rPr>
              <a:t>to own class </a:t>
            </a:r>
            <a:r>
              <a:rPr lang="en-US" dirty="0" smtClean="0">
                <a:solidFill>
                  <a:schemeClr val="tx1"/>
                </a:solidFill>
              </a:rPr>
              <a:t> are always </a:t>
            </a:r>
            <a:r>
              <a:rPr lang="en-US" dirty="0" smtClean="0">
                <a:solidFill>
                  <a:schemeClr val="tx1"/>
                </a:solidFill>
              </a:rPr>
              <a:t>allowed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smtClean="0">
                <a:solidFill>
                  <a:schemeClr val="accent1">
                    <a:lumMod val="50000"/>
                  </a:schemeClr>
                </a:solidFill>
              </a:rPr>
              <a:t>BASIC FUNCTIONALITY</a:t>
            </a:r>
            <a:endParaRPr lang="pt-PT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Cast Assertion - Example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08" y="1613387"/>
            <a:ext cx="8993791" cy="3134459"/>
          </a:xfrm>
        </p:spPr>
        <p:txBody>
          <a:bodyPr>
            <a:normAutofit/>
          </a:bodyPr>
          <a:lstStyle/>
          <a:p>
            <a:pPr algn="l"/>
            <a:r>
              <a:rPr lang="pt-PT" sz="2000" dirty="0">
                <a:solidFill>
                  <a:srgbClr val="808080"/>
                </a:solidFill>
                <a:latin typeface="Consolas"/>
              </a:rPr>
              <a:t>@CastAssertion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({</a:t>
            </a:r>
            <a:r>
              <a:rPr lang="pt-PT" sz="2000" dirty="0">
                <a:solidFill>
                  <a:srgbClr val="317ECC"/>
                </a:solidFill>
                <a:latin typeface="Consolas"/>
              </a:rPr>
              <a:t>"Foo"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317ECC"/>
                </a:solidFill>
                <a:latin typeface="Consolas"/>
              </a:rPr>
              <a:t>“Bar"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})</a:t>
            </a:r>
          </a:p>
          <a:p>
            <a:pPr algn="l"/>
            <a:r>
              <a:rPr lang="pt-PT" sz="2000" b="1" dirty="0">
                <a:solidFill>
                  <a:srgbClr val="295F94"/>
                </a:solidFill>
                <a:latin typeface="Consolas"/>
              </a:rPr>
              <a:t>	public class</a:t>
            </a:r>
            <a:r>
              <a:rPr lang="pt-PT" sz="2000" b="1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b="1" dirty="0">
                <a:solidFill>
                  <a:srgbClr val="AB2525"/>
                </a:solidFill>
                <a:latin typeface="Consolas"/>
              </a:rPr>
              <a:t>Baz{…}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dirty="0">
                <a:solidFill>
                  <a:srgbClr val="B05A65"/>
                </a:solidFill>
                <a:latin typeface="Consolas"/>
              </a:rPr>
              <a:t>Foo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smtClean="0">
                <a:solidFill>
                  <a:srgbClr val="B05A65"/>
                </a:solidFill>
                <a:latin typeface="Consolas"/>
              </a:rPr>
              <a:t>(Foo)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317ECC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2000" dirty="0">
                <a:solidFill>
                  <a:srgbClr val="B05A65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&gt; Ok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B05A65"/>
                </a:solidFill>
                <a:latin typeface="Consolas"/>
              </a:rPr>
              <a:t>Object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smtClean="0">
                <a:solidFill>
                  <a:srgbClr val="B05A65"/>
                </a:solidFill>
                <a:latin typeface="Consolas"/>
              </a:rPr>
              <a:t>(Object)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317ECC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2000" dirty="0">
                <a:solidFill>
                  <a:srgbClr val="B05A65"/>
                </a:solidFill>
                <a:latin typeface="Consolas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&gt; “</a:t>
            </a:r>
            <a:r>
              <a:rPr lang="en-US" sz="20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Cast not allowed”</a:t>
            </a:r>
            <a:endParaRPr lang="en-US" sz="2000" dirty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Exception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Assertion - Goal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27042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Allows </a:t>
            </a:r>
            <a:r>
              <a:rPr lang="en-US" dirty="0" smtClean="0">
                <a:solidFill>
                  <a:schemeClr val="tx1"/>
                </a:solidFill>
              </a:rPr>
              <a:t>a programmer to call a specified method on chosen </a:t>
            </a:r>
            <a:r>
              <a:rPr lang="en-US" dirty="0" smtClean="0">
                <a:solidFill>
                  <a:schemeClr val="tx1"/>
                </a:solidFill>
              </a:rPr>
              <a:t>exceptions.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09" y="385261"/>
            <a:ext cx="8993791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Exception Assertion - 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37" y="1627042"/>
            <a:ext cx="8876013" cy="47293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Created a new annotation </a:t>
            </a:r>
            <a:r>
              <a:rPr lang="en-US" dirty="0" smtClean="0">
                <a:solidFill>
                  <a:schemeClr val="tx1"/>
                </a:solidFill>
              </a:rPr>
              <a:t>that receives a list of d</a:t>
            </a:r>
            <a:r>
              <a:rPr lang="en-US" dirty="0" smtClean="0">
                <a:solidFill>
                  <a:schemeClr val="tx1"/>
                </a:solidFill>
              </a:rPr>
              <a:t>efined Exceptions and the method it should call.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pt-PT" sz="2400" dirty="0">
                <a:solidFill>
                  <a:srgbClr val="808080"/>
                </a:solidFill>
                <a:latin typeface="Consolas"/>
              </a:rPr>
              <a:t>@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ExceptionAssertion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 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exception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{</a:t>
            </a:r>
            <a:r>
              <a:rPr lang="pt-PT" sz="2400" dirty="0" smtClean="0">
                <a:solidFill>
                  <a:srgbClr val="317ECC"/>
                </a:solidFill>
                <a:latin typeface="Consolas"/>
              </a:rPr>
              <a:t>“Exception"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}</a:t>
            </a:r>
            <a:r>
              <a:rPr lang="pt-PT" sz="2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 											method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>
                <a:solidFill>
                  <a:srgbClr val="317ECC"/>
                </a:solidFill>
                <a:latin typeface="Consolas"/>
              </a:rPr>
              <a:t>"</a:t>
            </a:r>
            <a:r>
              <a:rPr lang="pt-PT" sz="2400" dirty="0" smtClean="0">
                <a:solidFill>
                  <a:srgbClr val="317ECC"/>
                </a:solidFill>
                <a:latin typeface="Consolas"/>
              </a:rPr>
              <a:t>catchMethod“ 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)</a:t>
            </a:r>
            <a:endParaRPr lang="pt-PT" sz="2400" dirty="0">
              <a:solidFill>
                <a:srgbClr val="B05A65"/>
              </a:solidFill>
              <a:latin typeface="Consolas"/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>
                <a:solidFill>
                  <a:schemeClr val="tx1"/>
                </a:solidFill>
              </a:rPr>
              <a:t>behavior to all </a:t>
            </a:r>
            <a:r>
              <a:rPr lang="en-US" dirty="0" smtClean="0">
                <a:solidFill>
                  <a:schemeClr val="tx1"/>
                </a:solidFill>
              </a:rPr>
              <a:t>exceptions thrown in the class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09" y="385261"/>
            <a:ext cx="8993791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Exception Assertion - Example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09" y="1647707"/>
            <a:ext cx="9144000" cy="4708643"/>
          </a:xfrm>
        </p:spPr>
        <p:txBody>
          <a:bodyPr>
            <a:noAutofit/>
          </a:bodyPr>
          <a:lstStyle/>
          <a:p>
            <a:pPr algn="l"/>
            <a:r>
              <a:rPr lang="pt-PT" sz="2000" dirty="0">
                <a:solidFill>
                  <a:srgbClr val="808080"/>
                </a:solidFill>
                <a:latin typeface="Consolas"/>
              </a:rPr>
              <a:t>@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ExceptionAssertion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exception 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{</a:t>
            </a:r>
            <a:r>
              <a:rPr lang="pt-PT" sz="2000" dirty="0" smtClean="0">
                <a:solidFill>
                  <a:srgbClr val="317ECC"/>
                </a:solidFill>
                <a:latin typeface="Consolas"/>
              </a:rPr>
              <a:t>"NullPointerException</a:t>
            </a:r>
            <a:r>
              <a:rPr lang="pt-PT" sz="2000" dirty="0">
                <a:solidFill>
                  <a:srgbClr val="317ECC"/>
                </a:solidFill>
                <a:latin typeface="Consolas"/>
              </a:rPr>
              <a:t>"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}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endParaRPr lang="pt-PT" sz="2000" dirty="0" smtClean="0">
              <a:solidFill>
                <a:srgbClr val="585858"/>
              </a:solidFill>
              <a:latin typeface="Consolas"/>
            </a:endParaRPr>
          </a:p>
          <a:p>
            <a:pPr algn="l"/>
            <a:r>
              <a:rPr lang="pt-PT" sz="2000" dirty="0">
                <a:solidFill>
                  <a:srgbClr val="585858"/>
                </a:solidFill>
                <a:latin typeface="Consolas"/>
              </a:rPr>
              <a:t>	</a:t>
            </a:r>
            <a:r>
              <a:rPr lang="pt-PT" sz="2000" dirty="0" smtClean="0">
                <a:solidFill>
                  <a:srgbClr val="585858"/>
                </a:solidFill>
                <a:latin typeface="Consolas"/>
              </a:rPr>
              <a:t>										method </a:t>
            </a:r>
            <a:r>
              <a:rPr lang="pt-PT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317ECC"/>
                </a:solidFill>
                <a:latin typeface="Consolas"/>
              </a:rPr>
              <a:t>"catchMethod"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)</a:t>
            </a:r>
          </a:p>
          <a:p>
            <a:pPr algn="l"/>
            <a:r>
              <a:rPr lang="pt-PT" sz="2000" dirty="0" smtClean="0">
                <a:solidFill>
                  <a:srgbClr val="295F94"/>
                </a:solidFill>
                <a:latin typeface="Consolas"/>
              </a:rPr>
              <a:t>public</a:t>
            </a:r>
            <a:r>
              <a:rPr lang="pt-PT" sz="2000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295F94"/>
                </a:solidFill>
                <a:latin typeface="Consolas"/>
              </a:rPr>
              <a:t>class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 smtClean="0">
                <a:solidFill>
                  <a:srgbClr val="585858"/>
                </a:solidFill>
                <a:latin typeface="Consolas"/>
              </a:rPr>
              <a:t>Bar 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{}</a:t>
            </a:r>
            <a:endParaRPr lang="pt-PT" sz="2000" dirty="0">
              <a:solidFill>
                <a:srgbClr val="B05A65"/>
              </a:solidFill>
              <a:latin typeface="Consolas"/>
            </a:endParaRPr>
          </a:p>
          <a:p>
            <a:pPr algn="l"/>
            <a:endParaRPr lang="pt-PT" sz="2000" dirty="0">
              <a:latin typeface="Consolas"/>
            </a:endParaRPr>
          </a:p>
          <a:p>
            <a:pPr algn="l"/>
            <a:r>
              <a:rPr lang="pt-PT" sz="2000" dirty="0">
                <a:solidFill>
                  <a:srgbClr val="295F94"/>
                </a:solidFill>
                <a:latin typeface="Consolas"/>
              </a:rPr>
              <a:t>try</a:t>
            </a:r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{</a:t>
            </a:r>
          </a:p>
          <a:p>
            <a:pPr algn="l"/>
            <a:r>
              <a:rPr lang="en-US" sz="2000" dirty="0" smtClean="0">
                <a:solidFill>
                  <a:srgbClr val="AD95AF"/>
                </a:solidFill>
                <a:latin typeface="Consolas"/>
              </a:rPr>
              <a:t>	</a:t>
            </a:r>
            <a:r>
              <a:rPr lang="en-US" sz="1800" dirty="0" smtClean="0">
                <a:solidFill>
                  <a:srgbClr val="AD95AF"/>
                </a:solidFill>
                <a:latin typeface="Consolas"/>
              </a:rPr>
              <a:t>//</a:t>
            </a:r>
            <a:r>
              <a:rPr lang="en-US" sz="1800" dirty="0">
                <a:solidFill>
                  <a:srgbClr val="AD95AF"/>
                </a:solidFill>
                <a:latin typeface="Consolas"/>
              </a:rPr>
              <a:t>throws </a:t>
            </a:r>
            <a:r>
              <a:rPr lang="en-US" sz="1800" dirty="0" err="1">
                <a:solidFill>
                  <a:srgbClr val="AD95AF"/>
                </a:solidFill>
                <a:latin typeface="Consolas"/>
              </a:rPr>
              <a:t>NullPointerException</a:t>
            </a:r>
            <a:endParaRPr lang="pt-PT" sz="1800" dirty="0">
              <a:solidFill>
                <a:srgbClr val="B05A65"/>
              </a:solidFill>
              <a:latin typeface="Consolas"/>
            </a:endParaRPr>
          </a:p>
          <a:p>
            <a:pPr algn="l"/>
            <a:r>
              <a:rPr lang="en-US" sz="2000" dirty="0">
                <a:solidFill>
                  <a:srgbClr val="585858"/>
                </a:solidFill>
                <a:latin typeface="Consolas"/>
              </a:rPr>
              <a:t>   </a:t>
            </a:r>
            <a:r>
              <a:rPr lang="en-US" sz="2000" dirty="0">
                <a:solidFill>
                  <a:srgbClr val="295F94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585858"/>
                </a:solidFill>
                <a:latin typeface="Consolas"/>
              </a:rPr>
              <a:t>Bar</a:t>
            </a:r>
            <a:r>
              <a:rPr lang="en-US" sz="2000" dirty="0" smtClean="0">
                <a:solidFill>
                  <a:srgbClr val="B05A65"/>
                </a:solidFill>
                <a:latin typeface="Consolas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585858"/>
                </a:solidFill>
                <a:latin typeface="Consolas"/>
              </a:rPr>
              <a:t>m1</a:t>
            </a:r>
            <a:r>
              <a:rPr lang="en-US" sz="2000" dirty="0">
                <a:solidFill>
                  <a:srgbClr val="B05A65"/>
                </a:solidFill>
                <a:latin typeface="Consolas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000" dirty="0">
                <a:solidFill>
                  <a:srgbClr val="585858"/>
                </a:solidFill>
                <a:latin typeface="Consolas"/>
              </a:rPr>
              <a:t> </a:t>
            </a:r>
            <a:endParaRPr lang="en-US" sz="2000" dirty="0">
              <a:solidFill>
                <a:srgbClr val="AD95AF"/>
              </a:solidFill>
              <a:latin typeface="Consolas"/>
            </a:endParaRPr>
          </a:p>
          <a:p>
            <a:pPr algn="l"/>
            <a:r>
              <a:rPr lang="pt-PT" sz="2000" dirty="0">
                <a:solidFill>
                  <a:srgbClr val="B05A65"/>
                </a:solidFill>
                <a:latin typeface="Consolas"/>
              </a:rPr>
              <a:t>}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295F94"/>
                </a:solidFill>
                <a:latin typeface="Consolas"/>
              </a:rPr>
              <a:t>catch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NullPointerException e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0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000" dirty="0">
                <a:solidFill>
                  <a:srgbClr val="B05A65"/>
                </a:solidFill>
                <a:latin typeface="Consolas"/>
              </a:rPr>
              <a:t>{</a:t>
            </a:r>
          </a:p>
          <a:p>
            <a:pPr algn="l"/>
            <a:r>
              <a:rPr lang="pt-PT" sz="2000" dirty="0" smtClean="0">
                <a:solidFill>
                  <a:srgbClr val="AD95AF"/>
                </a:solidFill>
                <a:latin typeface="Consolas"/>
              </a:rPr>
              <a:t>	</a:t>
            </a:r>
            <a:r>
              <a:rPr lang="pt-PT" sz="1800" dirty="0" smtClean="0">
                <a:solidFill>
                  <a:srgbClr val="AD95AF"/>
                </a:solidFill>
                <a:latin typeface="Consolas"/>
              </a:rPr>
              <a:t>//</a:t>
            </a:r>
            <a:r>
              <a:rPr lang="pt-PT" sz="1800" dirty="0">
                <a:solidFill>
                  <a:srgbClr val="AD95AF"/>
                </a:solidFill>
                <a:latin typeface="Consolas"/>
              </a:rPr>
              <a:t>will call catchMethod()</a:t>
            </a:r>
          </a:p>
          <a:p>
            <a:pPr algn="l"/>
            <a:r>
              <a:rPr lang="pt-PT" sz="2000" dirty="0" smtClean="0">
                <a:solidFill>
                  <a:srgbClr val="B05A65"/>
                </a:solidFill>
                <a:latin typeface="Consolas"/>
              </a:rPr>
              <a:t>}</a:t>
            </a:r>
            <a:endParaRPr lang="pt-PT" sz="2000" dirty="0">
              <a:latin typeface="Consolas"/>
            </a:endParaRPr>
          </a:p>
          <a:p>
            <a:pPr algn="l"/>
            <a:endParaRPr lang="pt-PT" sz="2000" dirty="0" smtClean="0">
              <a:solidFill>
                <a:srgbClr val="B05A65"/>
              </a:solidFill>
              <a:latin typeface="Consolas"/>
            </a:endParaRPr>
          </a:p>
          <a:p>
            <a:pPr algn="l"/>
            <a:r>
              <a:rPr lang="en-US" sz="1800" dirty="0">
                <a:solidFill>
                  <a:srgbClr val="AD95AF"/>
                </a:solidFill>
                <a:latin typeface="Consolas"/>
              </a:rPr>
              <a:t>//throws </a:t>
            </a:r>
            <a:r>
              <a:rPr lang="en-US" sz="1800" dirty="0" err="1">
                <a:solidFill>
                  <a:srgbClr val="AD95AF"/>
                </a:solidFill>
                <a:latin typeface="Consolas"/>
              </a:rPr>
              <a:t>FileNotFoundException</a:t>
            </a:r>
            <a:endParaRPr lang="en-US" sz="1800" dirty="0">
              <a:solidFill>
                <a:srgbClr val="AD95AF"/>
              </a:solidFill>
              <a:latin typeface="Consolas"/>
            </a:endParaRPr>
          </a:p>
          <a:p>
            <a:pPr algn="l"/>
            <a:r>
              <a:rPr lang="en-US" sz="2000" dirty="0" smtClean="0">
                <a:solidFill>
                  <a:srgbClr val="295F94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585858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585858"/>
                </a:solidFill>
                <a:latin typeface="Consolas"/>
              </a:rPr>
              <a:t>TestExceptionHandler</a:t>
            </a:r>
            <a:r>
              <a:rPr lang="en-US" sz="2000" dirty="0">
                <a:solidFill>
                  <a:srgbClr val="B05A65"/>
                </a:solidFill>
                <a:latin typeface="Consolas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585858"/>
                </a:solidFill>
                <a:latin typeface="Consolas"/>
              </a:rPr>
              <a:t>m2</a:t>
            </a:r>
            <a:r>
              <a:rPr lang="en-US" sz="2000" dirty="0">
                <a:solidFill>
                  <a:srgbClr val="B05A65"/>
                </a:solidFill>
                <a:latin typeface="Consolas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2000" dirty="0">
                <a:solidFill>
                  <a:srgbClr val="585858"/>
                </a:solidFill>
                <a:latin typeface="Consolas"/>
              </a:rPr>
              <a:t> </a:t>
            </a:r>
            <a:endParaRPr lang="pt-PT" sz="2000" dirty="0">
              <a:solidFill>
                <a:srgbClr val="B05A65"/>
              </a:solidFill>
              <a:latin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0559"/>
            <a:ext cx="8229600" cy="3435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Questions ?</a:t>
            </a:r>
            <a:endParaRPr lang="en-US" sz="8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/>
              <a:t>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24</a:t>
            </a:fld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85800" y="37361"/>
            <a:ext cx="7772400" cy="114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99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8001000" cy="114619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Field Assertion - Example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65254"/>
            <a:ext cx="7517424" cy="4299729"/>
          </a:xfrm>
        </p:spPr>
        <p:txBody>
          <a:bodyPr>
            <a:noAutofit/>
          </a:bodyPr>
          <a:lstStyle/>
          <a:p>
            <a:pPr algn="l"/>
            <a:r>
              <a:rPr lang="pt-PT" sz="2400" dirty="0">
                <a:solidFill>
                  <a:srgbClr val="808080"/>
                </a:solidFill>
                <a:latin typeface="Consolas"/>
              </a:rPr>
              <a:t>@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Assertion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>
                <a:solidFill>
                  <a:srgbClr val="317ECC"/>
                </a:solidFill>
                <a:latin typeface="Consolas"/>
              </a:rPr>
              <a:t>"field &gt; 0"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</a:p>
          <a:p>
            <a:pPr algn="l"/>
            <a:r>
              <a:rPr lang="pt-PT" sz="2400" dirty="0">
                <a:solidFill>
                  <a:srgbClr val="295F94"/>
                </a:solidFill>
                <a:latin typeface="Consolas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field =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2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 </a:t>
            </a: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println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field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</a:p>
          <a:p>
            <a:pPr algn="l"/>
            <a:r>
              <a:rPr lang="en-US" sz="2400" dirty="0" smtClean="0">
                <a:solidFill>
                  <a:srgbClr val="585858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990000"/>
                </a:solidFill>
                <a:latin typeface="Consolas"/>
              </a:rPr>
              <a:t>&gt; “</a:t>
            </a:r>
            <a:r>
              <a:rPr lang="en-US" sz="2400" dirty="0">
                <a:solidFill>
                  <a:srgbClr val="990000"/>
                </a:solidFill>
                <a:latin typeface="Consolas"/>
              </a:rPr>
              <a:t>The assertion field &gt; 0 is false” </a:t>
            </a:r>
            <a:endParaRPr lang="en-US" sz="2400" dirty="0" smtClean="0">
              <a:solidFill>
                <a:srgbClr val="990000"/>
              </a:solidFill>
              <a:latin typeface="Consolas"/>
            </a:endParaRPr>
          </a:p>
          <a:p>
            <a:pPr algn="l"/>
            <a:endParaRPr lang="en-US" sz="2400" dirty="0">
              <a:solidFill>
                <a:srgbClr val="585858"/>
              </a:solidFill>
              <a:latin typeface="Consolas"/>
            </a:endParaRPr>
          </a:p>
          <a:p>
            <a:pPr algn="l"/>
            <a:r>
              <a:rPr lang="pt-PT" sz="2400" dirty="0">
                <a:solidFill>
                  <a:srgbClr val="295F94"/>
                </a:solidFill>
                <a:latin typeface="Consolas"/>
              </a:rPr>
              <a:t>int 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field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2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println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field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</a:t>
            </a:r>
            <a:endParaRPr lang="pt-PT" sz="2400" dirty="0" smtClean="0">
              <a:solidFill>
                <a:srgbClr val="585858"/>
              </a:solidFill>
              <a:latin typeface="Consolas"/>
            </a:endParaRPr>
          </a:p>
          <a:p>
            <a:pPr algn="l"/>
            <a:r>
              <a:rPr lang="pt-PT" sz="2400" dirty="0">
                <a:solidFill>
                  <a:srgbClr val="585858"/>
                </a:solidFill>
                <a:latin typeface="Consolas"/>
              </a:rPr>
              <a:t>	</a:t>
            </a:r>
            <a:r>
              <a:rPr lang="pt-PT" sz="2400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pt-PT" sz="2400" dirty="0">
                <a:solidFill>
                  <a:srgbClr val="008000"/>
                </a:solidFill>
                <a:latin typeface="Consolas"/>
              </a:rPr>
              <a:t>2 </a:t>
            </a:r>
            <a:endParaRPr lang="en-US" sz="2400" dirty="0">
              <a:solidFill>
                <a:srgbClr val="008000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665" y="385261"/>
            <a:ext cx="8364726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Field </a:t>
            </a:r>
            <a:r>
              <a:rPr lang="en-US" sz="6700" dirty="0" smtClean="0">
                <a:solidFill>
                  <a:schemeClr val="accent1">
                    <a:lumMod val="50000"/>
                  </a:schemeClr>
                </a:solidFill>
              </a:rPr>
              <a:t>Initialization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- Example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640697"/>
            <a:ext cx="8230136" cy="4235658"/>
          </a:xfrm>
        </p:spPr>
        <p:txBody>
          <a:bodyPr>
            <a:normAutofit/>
          </a:bodyPr>
          <a:lstStyle/>
          <a:p>
            <a:pPr algn="l"/>
            <a:r>
              <a:rPr lang="pt-PT" sz="2400" dirty="0">
                <a:solidFill>
                  <a:srgbClr val="808080"/>
                </a:solidFill>
                <a:latin typeface="Consolas"/>
              </a:rPr>
              <a:t>@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Assertion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>
                <a:solidFill>
                  <a:srgbClr val="317ECC"/>
                </a:solidFill>
                <a:latin typeface="Consolas"/>
              </a:rPr>
              <a:t>"true"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</a:p>
          <a:p>
            <a:pPr algn="l"/>
            <a:r>
              <a:rPr lang="pt-PT" sz="2400" dirty="0">
                <a:solidFill>
                  <a:srgbClr val="295F94"/>
                </a:solidFill>
                <a:latin typeface="Consolas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initField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pt-PT" sz="2400" dirty="0">
              <a:latin typeface="Consolas"/>
            </a:endParaRP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println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initField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2400" dirty="0" smtClean="0">
                <a:solidFill>
                  <a:srgbClr val="585858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990000"/>
                </a:solidFill>
                <a:latin typeface="Consolas"/>
              </a:rPr>
              <a:t>&gt; “Error</a:t>
            </a:r>
            <a:r>
              <a:rPr lang="en-US" sz="2400" dirty="0">
                <a:solidFill>
                  <a:srgbClr val="990000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990000"/>
                </a:solidFill>
                <a:latin typeface="Consolas"/>
              </a:rPr>
              <a:t>initField</a:t>
            </a:r>
            <a:r>
              <a:rPr lang="en-US" sz="2400" dirty="0">
                <a:solidFill>
                  <a:srgbClr val="990000"/>
                </a:solidFill>
                <a:latin typeface="Consolas"/>
              </a:rPr>
              <a:t> was not initialized”</a:t>
            </a:r>
          </a:p>
          <a:p>
            <a:pPr algn="l"/>
            <a:endParaRPr lang="pt-PT" sz="2400" dirty="0">
              <a:latin typeface="Consolas"/>
            </a:endParaRPr>
          </a:p>
          <a:p>
            <a:pPr algn="l"/>
            <a:r>
              <a:rPr lang="pt-PT" sz="2400" dirty="0">
                <a:solidFill>
                  <a:srgbClr val="585858"/>
                </a:solidFill>
                <a:latin typeface="Consolas"/>
              </a:rPr>
              <a:t>initField 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t-PT" sz="2400" dirty="0">
                <a:solidFill>
                  <a:srgbClr val="585858"/>
                </a:solidFill>
                <a:latin typeface="Consolas"/>
              </a:rPr>
              <a:t> 3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println</a:t>
            </a:r>
            <a:r>
              <a:rPr lang="pt-PT" sz="2400" dirty="0" smtClean="0">
                <a:solidFill>
                  <a:srgbClr val="B05A65"/>
                </a:solidFill>
                <a:latin typeface="Consolas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initField</a:t>
            </a:r>
            <a:r>
              <a:rPr lang="pt-PT" sz="2400" dirty="0">
                <a:solidFill>
                  <a:srgbClr val="B05A65"/>
                </a:solidFill>
                <a:latin typeface="Consolas"/>
              </a:rPr>
              <a:t>)</a:t>
            </a:r>
            <a:r>
              <a:rPr lang="pt-PT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/>
              </a:rPr>
              <a:t>	</a:t>
            </a:r>
            <a:r>
              <a:rPr lang="pt-PT" sz="2400" dirty="0" smtClean="0">
                <a:solidFill>
                  <a:srgbClr val="008000"/>
                </a:solidFill>
                <a:latin typeface="Consolas"/>
              </a:rPr>
              <a:t>&gt; 3</a:t>
            </a:r>
            <a:endParaRPr lang="pt-PT" sz="2400" dirty="0">
              <a:solidFill>
                <a:srgbClr val="008000"/>
              </a:solidFill>
              <a:latin typeface="Consolas"/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97" y="385261"/>
            <a:ext cx="8739459" cy="11461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Method Assertion - Example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09" y="1668005"/>
            <a:ext cx="8835047" cy="4285381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24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Assertion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"$1&gt;0 &amp;&amp; $_ &gt; $1"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l"/>
            <a:r>
              <a:rPr lang="pt-PT" sz="24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m1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x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pt-PT" sz="2400" dirty="0" smtClean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	return</a:t>
            </a:r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endParaRPr lang="pt-PT" sz="24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m1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 )</a:t>
            </a:r>
            <a:r>
              <a:rPr lang="pt-PT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pt-PT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&gt; 4</a:t>
            </a:r>
            <a:endParaRPr lang="pt-PT" sz="2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pt-PT" sz="24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m1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4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&gt; ”</a:t>
            </a:r>
            <a:r>
              <a:rPr lang="pt-PT" sz="2400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Method assertion </a:t>
            </a:r>
            <a:r>
              <a:rPr lang="pt-PT" sz="2400" dirty="0">
                <a:solidFill>
                  <a:srgbClr val="990000"/>
                </a:solidFill>
              </a:rPr>
              <a:t>( $1&gt;0 &amp;&amp; $_ &gt; $1 </a:t>
            </a:r>
            <a:r>
              <a:rPr lang="pt-PT" sz="2400" dirty="0" smtClean="0">
                <a:solidFill>
                  <a:srgbClr val="990000"/>
                </a:solidFill>
              </a:rPr>
              <a:t>) </a:t>
            </a:r>
            <a:r>
              <a:rPr lang="pt-PT" sz="24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failed</a:t>
            </a:r>
            <a:r>
              <a:rPr lang="pt-PT" sz="2400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nb-NO" altLang="ja-JP" sz="2400" kern="1100" dirty="0" smtClean="0">
                <a:solidFill>
                  <a:srgbClr val="990000"/>
                </a:solidFill>
                <a:latin typeface="Consolas" pitchFamily="49" charset="0"/>
                <a:ea typeface="ＭＳ 明朝"/>
                <a:cs typeface="Consolas" pitchFamily="49" charset="0"/>
              </a:rPr>
              <a:t>	</a:t>
            </a:r>
          </a:p>
          <a:p>
            <a:pPr algn="l"/>
            <a:endParaRPr lang="en-US" altLang="ja-JP" sz="2400" kern="1100" dirty="0">
              <a:solidFill>
                <a:srgbClr val="000000"/>
              </a:solidFill>
              <a:latin typeface="Times New Roman"/>
              <a:ea typeface="ＭＳ 明朝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Extensions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892837"/>
            <a:ext cx="8230136" cy="423565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Method </a:t>
            </a:r>
            <a:r>
              <a:rPr lang="en-US" dirty="0">
                <a:solidFill>
                  <a:schemeClr val="tx1"/>
                </a:solidFill>
              </a:rPr>
              <a:t>Assertions on entry and on method </a:t>
            </a:r>
            <a:r>
              <a:rPr lang="en-US" dirty="0" smtClean="0">
                <a:solidFill>
                  <a:schemeClr val="tx1"/>
                </a:solidFill>
              </a:rPr>
              <a:t>return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Constructor Assertion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Array Assertion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Cast Assertion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Exception Assertion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Method entry - Goal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791731"/>
            <a:ext cx="8230136" cy="4173254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Verify if an assertion is valid before the execution of a method.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767" y="3125398"/>
            <a:ext cx="75623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@Assertion</a:t>
            </a:r>
            <a:r>
              <a:rPr lang="pt-PT" sz="28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dirty="0">
                <a:solidFill>
                  <a:srgbClr val="BC5A65"/>
                </a:solidFill>
                <a:latin typeface="Consolas" pitchFamily="49" charset="0"/>
                <a:cs typeface="Consolas" pitchFamily="49" charset="0"/>
              </a:rPr>
              <a:t>before</a:t>
            </a:r>
            <a:r>
              <a:rPr lang="pt-PT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PT" sz="2800" dirty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"$1&gt;0"</a:t>
            </a:r>
            <a:r>
              <a:rPr lang="pt-PT" sz="28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8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PT" sz="28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28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8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28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8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m1(</a:t>
            </a:r>
            <a:r>
              <a:rPr lang="pt-PT" sz="28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28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800" dirty="0">
                <a:solidFill>
                  <a:srgbClr val="55AA5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PT" sz="28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8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8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PT" sz="28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800" dirty="0" smtClean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pt-PT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PT" sz="28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 smtClean="0">
              <a:solidFill>
                <a:srgbClr val="AD95AF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AD95AF"/>
                </a:solidFill>
                <a:latin typeface="Consolas"/>
              </a:rPr>
              <a:t>//</a:t>
            </a:r>
            <a:r>
              <a:rPr lang="en-US" sz="2800" dirty="0">
                <a:solidFill>
                  <a:srgbClr val="AD95AF"/>
                </a:solidFill>
                <a:latin typeface="Consolas"/>
              </a:rPr>
              <a:t>Should be an Invalid Access</a:t>
            </a:r>
          </a:p>
          <a:p>
            <a:r>
              <a:rPr lang="pt-PT" sz="28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m1(</a:t>
            </a:r>
            <a:r>
              <a:rPr lang="pt-PT" sz="2800" dirty="0" smtClean="0">
                <a:solidFill>
                  <a:srgbClr val="AF0F91"/>
                </a:solidFill>
                <a:latin typeface="Consolas" pitchFamily="49" charset="0"/>
                <a:cs typeface="Consolas" pitchFamily="49" charset="0"/>
              </a:rPr>
              <a:t>-10</a:t>
            </a:r>
            <a:r>
              <a:rPr lang="pt-PT" sz="28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PT" sz="2800" dirty="0">
              <a:solidFill>
                <a:srgbClr val="B05A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Method entry -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Solution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791731"/>
            <a:ext cx="8230136" cy="4173254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Added a new field in</a:t>
            </a:r>
            <a:r>
              <a:rPr lang="pt-PT" dirty="0">
                <a:solidFill>
                  <a:srgbClr val="808080"/>
                </a:solidFill>
                <a:highlight>
                  <a:srgbClr val="E0E0FF"/>
                </a:highlight>
                <a:latin typeface="Consolas"/>
              </a:rPr>
              <a:t> </a:t>
            </a:r>
            <a:r>
              <a:rPr lang="pt-PT" sz="24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pt-PT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Assertion</a:t>
            </a:r>
            <a:r>
              <a:rPr lang="pt-PT" sz="24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annotation.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pt-PT" sz="24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@Assertion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>
                <a:solidFill>
                  <a:srgbClr val="BC5A65"/>
                </a:solidFill>
                <a:latin typeface="Consolas" pitchFamily="49" charset="0"/>
                <a:cs typeface="Consolas" pitchFamily="49" charset="0"/>
              </a:rPr>
              <a:t>before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PT" sz="2400" dirty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"$</a:t>
            </a:r>
            <a:r>
              <a:rPr lang="pt-PT" sz="2400" dirty="0" smtClean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1&gt;0“, </a:t>
            </a:r>
            <a:r>
              <a:rPr lang="pt-PT" sz="2400" dirty="0" smtClean="0">
                <a:solidFill>
                  <a:srgbClr val="BC5A65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pt-PT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PT" sz="2400" dirty="0" smtClean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"$_&gt;</a:t>
            </a:r>
            <a:r>
              <a:rPr lang="pt-PT" sz="2400" dirty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PT" sz="2400" dirty="0" smtClean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pt-PT" sz="2400" dirty="0">
              <a:solidFill>
                <a:srgbClr val="585858"/>
              </a:solidFill>
              <a:latin typeface="Consolas" pitchFamily="49" charset="0"/>
              <a:cs typeface="Consolas" pitchFamily="49" charset="0"/>
            </a:endParaRPr>
          </a:p>
          <a:p>
            <a:endParaRPr lang="pt-PT" sz="2400" dirty="0">
              <a:solidFill>
                <a:srgbClr val="B05A65"/>
              </a:solidFill>
              <a:highlight>
                <a:srgbClr val="E0E0FF"/>
              </a:highlight>
              <a:latin typeface="Consolas"/>
            </a:endParaRPr>
          </a:p>
          <a:p>
            <a:pPr lvl="0" algn="l"/>
            <a:r>
              <a:rPr lang="en-US" dirty="0" smtClean="0">
                <a:solidFill>
                  <a:prstClr val="black"/>
                </a:solidFill>
              </a:rPr>
              <a:t>Note : </a:t>
            </a:r>
            <a:r>
              <a:rPr lang="pt-PT" sz="2400" dirty="0">
                <a:solidFill>
                  <a:srgbClr val="BC5A65"/>
                </a:solidFill>
                <a:latin typeface="Consolas" pitchFamily="49" charset="0"/>
                <a:cs typeface="Consolas" pitchFamily="49" charset="0"/>
              </a:rPr>
              <a:t>before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can’t contain </a:t>
            </a:r>
            <a:r>
              <a:rPr lang="pt-PT" sz="2400" dirty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"$_"</a:t>
            </a:r>
            <a:endParaRPr lang="en-US" sz="2400" dirty="0">
              <a:solidFill>
                <a:srgbClr val="317E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5261"/>
            <a:ext cx="7772400" cy="114619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Method entry -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664" y="1791731"/>
            <a:ext cx="8230136" cy="417325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pt-PT" sz="24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@Assertion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400" dirty="0">
                <a:solidFill>
                  <a:srgbClr val="BC5A65"/>
                </a:solidFill>
                <a:latin typeface="Consolas" pitchFamily="49" charset="0"/>
                <a:cs typeface="Consolas" pitchFamily="49" charset="0"/>
              </a:rPr>
              <a:t>before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PT" sz="2400" dirty="0">
                <a:solidFill>
                  <a:srgbClr val="317ECC"/>
                </a:solidFill>
                <a:latin typeface="Consolas" pitchFamily="49" charset="0"/>
                <a:cs typeface="Consolas" pitchFamily="49" charset="0"/>
              </a:rPr>
              <a:t>"$1&gt;0"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l"/>
            <a:r>
              <a:rPr lang="pt-PT" sz="24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m1(</a:t>
            </a:r>
            <a:r>
              <a:rPr lang="pt-PT" sz="2400" dirty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55AA5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pt-PT" sz="2400" dirty="0" smtClean="0">
                <a:solidFill>
                  <a:srgbClr val="295F94"/>
                </a:solidFill>
                <a:latin typeface="Consolas" pitchFamily="49" charset="0"/>
                <a:cs typeface="Consolas" pitchFamily="49" charset="0"/>
              </a:rPr>
              <a:t>	return</a:t>
            </a:r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55AA5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pt-PT" sz="2400" dirty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2400" dirty="0">
                <a:solidFill>
                  <a:srgbClr val="AF0F9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endParaRPr lang="pt-PT" sz="24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(m1(</a:t>
            </a:r>
            <a:r>
              <a:rPr lang="pt-PT" sz="2400" dirty="0" smtClean="0">
                <a:solidFill>
                  <a:srgbClr val="AF0F9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pt-PT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pt-PT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PT" sz="2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-2</a:t>
            </a:r>
            <a:endParaRPr lang="pt-PT" sz="2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pt-PT" sz="2400" dirty="0">
              <a:solidFill>
                <a:srgbClr val="585858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 smtClean="0">
                <a:solidFill>
                  <a:srgbClr val="585858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(m1(</a:t>
            </a:r>
            <a:r>
              <a:rPr lang="pt-PT" sz="2400" dirty="0" smtClean="0">
                <a:solidFill>
                  <a:srgbClr val="AF0F9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PT" sz="2400" dirty="0" smtClean="0">
                <a:solidFill>
                  <a:srgbClr val="B05A65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pt-PT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pt-PT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pt-PT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400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&gt; ”Method assertion ( $</a:t>
            </a:r>
            <a:r>
              <a:rPr lang="pt-PT" sz="24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1&gt;0 </a:t>
            </a:r>
            <a:r>
              <a:rPr lang="pt-PT" sz="2400" dirty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) failed”</a:t>
            </a:r>
            <a:endParaRPr lang="sv-SE" sz="2400" dirty="0">
              <a:solidFill>
                <a:srgbClr val="99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E677-5761-E843-9A77-BEABF2CB5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591</Words>
  <Application>Microsoft Office PowerPoint</Application>
  <PresentationFormat>On-screen Show (4:3)</PresentationFormat>
  <Paragraphs>242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Java++;</vt:lpstr>
      <vt:lpstr>BASIC FUNCTIONALITY</vt:lpstr>
      <vt:lpstr>Field Assertion - Example</vt:lpstr>
      <vt:lpstr>Field Initialization - Example</vt:lpstr>
      <vt:lpstr>Method Assertion - Example</vt:lpstr>
      <vt:lpstr>Extensions</vt:lpstr>
      <vt:lpstr>Method entry - Goal</vt:lpstr>
      <vt:lpstr>Method entry - Solution</vt:lpstr>
      <vt:lpstr>Method entry - Example</vt:lpstr>
      <vt:lpstr>Constructor Assertion - Goal</vt:lpstr>
      <vt:lpstr>Constructor Assertion - Example</vt:lpstr>
      <vt:lpstr>Array Assertion - Goal</vt:lpstr>
      <vt:lpstr>Array Assertion - Solution</vt:lpstr>
      <vt:lpstr>Array Assertion - Solution</vt:lpstr>
      <vt:lpstr>Array Assertion - Solution</vt:lpstr>
      <vt:lpstr>Array Assertion - Solution</vt:lpstr>
      <vt:lpstr>Array Assertion – Example </vt:lpstr>
      <vt:lpstr>Cast Assertion - Goal</vt:lpstr>
      <vt:lpstr>Cast Assertion - Solution</vt:lpstr>
      <vt:lpstr>Cast Assertion - Example</vt:lpstr>
      <vt:lpstr>Exception Assertion - Goal</vt:lpstr>
      <vt:lpstr>Exception Assertion - Solution</vt:lpstr>
      <vt:lpstr>Exception Assertion - Example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ngineX</dc:title>
  <dc:creator>Pedro RIjo</dc:creator>
  <cp:lastModifiedBy>ist166995</cp:lastModifiedBy>
  <cp:revision>342</cp:revision>
  <cp:lastPrinted>2012-12-18T21:30:26Z</cp:lastPrinted>
  <dcterms:created xsi:type="dcterms:W3CDTF">2012-11-11T22:00:01Z</dcterms:created>
  <dcterms:modified xsi:type="dcterms:W3CDTF">2013-03-26T17:27:51Z</dcterms:modified>
</cp:coreProperties>
</file>