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8" r:id="rId5"/>
    <p:sldId id="261" r:id="rId6"/>
    <p:sldId id="260" r:id="rId7"/>
    <p:sldId id="262" r:id="rId8"/>
    <p:sldId id="266" r:id="rId9"/>
    <p:sldId id="267" r:id="rId10"/>
    <p:sldId id="278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91" r:id="rId19"/>
    <p:sldId id="293" r:id="rId20"/>
    <p:sldId id="295" r:id="rId21"/>
    <p:sldId id="294" r:id="rId22"/>
    <p:sldId id="292" r:id="rId23"/>
    <p:sldId id="296" r:id="rId24"/>
    <p:sldId id="297" r:id="rId25"/>
    <p:sldId id="298" r:id="rId26"/>
    <p:sldId id="299" r:id="rId27"/>
    <p:sldId id="300" r:id="rId28"/>
    <p:sldId id="301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7" r:id="rId38"/>
    <p:sldId id="289" r:id="rId39"/>
    <p:sldId id="290" r:id="rId40"/>
    <p:sldId id="302" r:id="rId4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5" autoAdjust="0"/>
  </p:normalViewPr>
  <p:slideViewPr>
    <p:cSldViewPr>
      <p:cViewPr varScale="1">
        <p:scale>
          <a:sx n="77" d="100"/>
          <a:sy n="77" d="100"/>
        </p:scale>
        <p:origin x="-102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72CA-87C7-4962-8FAF-19039560ED11}" type="datetimeFigureOut">
              <a:rPr lang="pt-PT" smtClean="0"/>
              <a:t>03-05-2013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3777B-C280-4857-B7A8-793144B1C70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94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6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Sub</a:t>
            </a:r>
            <a:r>
              <a:rPr lang="pt-PT" baseline="0" dirty="0" smtClean="0"/>
              <a:t> and super don’t exist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447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Sub</a:t>
            </a:r>
            <a:r>
              <a:rPr lang="pt-PT" baseline="0" dirty="0" smtClean="0"/>
              <a:t> and super don’t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49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Sub</a:t>
            </a:r>
            <a:r>
              <a:rPr lang="pt-PT" baseline="0" dirty="0" smtClean="0"/>
              <a:t> doesn’t exit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34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Sub</a:t>
            </a:r>
            <a:r>
              <a:rPr lang="pt-PT" baseline="0" dirty="0" smtClean="0"/>
              <a:t> doesn’t exit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56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Sub</a:t>
            </a:r>
            <a:r>
              <a:rPr lang="pt-PT" baseline="0" dirty="0" smtClean="0"/>
              <a:t> doesn’t exit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73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Sub</a:t>
            </a:r>
            <a:r>
              <a:rPr lang="pt-PT" baseline="0" dirty="0" smtClean="0"/>
              <a:t> doesn’t exit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3777B-C280-4857-B7A8-793144B1C70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41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EB0-EABE-4B65-A151-CF0E7B79DA78}" type="datetime1">
              <a:rPr lang="pt-PT" smtClean="0"/>
              <a:t>03-05-2013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3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A591-C28A-4FE9-B429-39D0C128C45A}" type="datetime1">
              <a:rPr lang="pt-PT" smtClean="0"/>
              <a:t>03-05-2013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D9A8-A65C-4E66-8B72-350772681454}" type="datetime1">
              <a:rPr lang="pt-PT" smtClean="0"/>
              <a:t>03-05-2013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5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89A7-2AA4-4943-B23E-C177B18822D9}" type="datetime1">
              <a:rPr lang="pt-PT" smtClean="0"/>
              <a:t>03-05-2013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49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8AB8-0E3B-4FBA-BFB1-3C619909164E}" type="datetime1">
              <a:rPr lang="pt-PT" smtClean="0"/>
              <a:t>03-05-2013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30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659-53B4-4862-A55D-1A725E81EBDC}" type="datetime1">
              <a:rPr lang="pt-PT" smtClean="0"/>
              <a:t>03-05-2013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58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3102-90E7-4B88-8096-31A40F3BE423}" type="datetime1">
              <a:rPr lang="pt-PT" smtClean="0"/>
              <a:t>03-05-2013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9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5D20-7B15-4D9D-BAB1-DE9B1CF6EB47}" type="datetime1">
              <a:rPr lang="pt-PT" smtClean="0"/>
              <a:t>03-05-2013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37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1C7C-2BEF-44C0-B302-9E09FAD787EA}" type="datetime1">
              <a:rPr lang="pt-PT" smtClean="0"/>
              <a:t>03-05-2013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B67F-3C4E-4F81-B13C-5D1F14CD21C2}" type="datetime1">
              <a:rPr lang="pt-PT" smtClean="0"/>
              <a:t>03-05-2013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17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E955-A96F-4BF3-A882-18CA32E47823}" type="datetime1">
              <a:rPr lang="pt-PT" smtClean="0"/>
              <a:t>03-05-2013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3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0891-4D95-46A1-80C2-A0913AC67E47}" type="datetime1">
              <a:rPr lang="pt-PT" smtClean="0"/>
              <a:t>03-05-2013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811B2-11D1-4173-8408-FDCD7D77FE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0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029" y="836712"/>
            <a:ext cx="7846640" cy="1080119"/>
          </a:xfrm>
        </p:spPr>
        <p:txBody>
          <a:bodyPr>
            <a:noAutofit/>
          </a:bodyPr>
          <a:lstStyle/>
          <a:p>
            <a:pPr algn="l"/>
            <a:r>
              <a:rPr lang="pt-PT" sz="6000" dirty="0" smtClean="0"/>
              <a:t>Racket object System</a:t>
            </a:r>
            <a:endParaRPr lang="pt-PT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572482"/>
            <a:ext cx="6400800" cy="1752600"/>
          </a:xfrm>
        </p:spPr>
        <p:txBody>
          <a:bodyPr/>
          <a:lstStyle/>
          <a:p>
            <a:pPr algn="l"/>
            <a:r>
              <a:rPr lang="pt-PT" dirty="0" smtClean="0">
                <a:solidFill>
                  <a:schemeClr val="tx1"/>
                </a:solidFill>
              </a:rPr>
              <a:t>Hugo Correia 66995</a:t>
            </a:r>
          </a:p>
          <a:p>
            <a:pPr algn="l"/>
            <a:r>
              <a:rPr lang="pt-PT" dirty="0" smtClean="0">
                <a:solidFill>
                  <a:schemeClr val="tx1"/>
                </a:solidFill>
              </a:rPr>
              <a:t>Miguel Borges 67041</a:t>
            </a:r>
          </a:p>
          <a:p>
            <a:pPr algn="l"/>
            <a:r>
              <a:rPr lang="pt-PT" dirty="0" smtClean="0">
                <a:solidFill>
                  <a:schemeClr val="tx1"/>
                </a:solidFill>
              </a:rPr>
              <a:t>Pedro Rijo 67060</a:t>
            </a:r>
          </a:p>
          <a:p>
            <a:pPr algn="l"/>
            <a:endParaRPr lang="pt-PT" dirty="0"/>
          </a:p>
        </p:txBody>
      </p:sp>
      <p:pic>
        <p:nvPicPr>
          <p:cNvPr id="4" name="Picture 3" descr="IST_A_RGB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4576514"/>
            <a:ext cx="3651659" cy="25804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</a:t>
            </a:fld>
            <a:endParaRPr lang="pt-PT"/>
          </a:p>
        </p:txBody>
      </p:sp>
      <p:pic>
        <p:nvPicPr>
          <p:cNvPr id="9" name="Picture 3" descr="z:\Desktop\Racke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5309"/>
            <a:ext cx="1584176" cy="153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Subtype definiton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Cases:</a:t>
            </a:r>
          </a:p>
          <a:p>
            <a:pPr lvl="1"/>
            <a:r>
              <a:rPr lang="pt-PT" dirty="0" smtClean="0"/>
              <a:t>Sub and super type exist;</a:t>
            </a:r>
          </a:p>
          <a:p>
            <a:pPr lvl="1"/>
            <a:r>
              <a:rPr lang="pt-PT" dirty="0" smtClean="0"/>
              <a:t>Sub type exists  but super doesn’t;</a:t>
            </a:r>
          </a:p>
          <a:p>
            <a:pPr lvl="1"/>
            <a:r>
              <a:rPr lang="pt-PT" dirty="0" smtClean="0"/>
              <a:t>Sub type doesn’t exists  but super does;</a:t>
            </a:r>
          </a:p>
          <a:p>
            <a:pPr lvl="1"/>
            <a:r>
              <a:rPr lang="pt-PT" dirty="0" smtClean="0"/>
              <a:t>Both sub and super type don’t exist.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0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complex? number?)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11</a:t>
            </a:fld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2291051" y="23071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76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complex? number?)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12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2291051" y="23071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T?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5459403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8" name="Oval 7"/>
          <p:cNvSpPr/>
          <p:nvPr/>
        </p:nvSpPr>
        <p:spPr>
          <a:xfrm>
            <a:off x="3875227" y="32215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cxnSp>
        <p:nvCxnSpPr>
          <p:cNvPr id="21" name="Straight Arrow Connector 20"/>
          <p:cNvCxnSpPr>
            <a:stCxn id="8" idx="1"/>
            <a:endCxn id="6" idx="5"/>
          </p:cNvCxnSpPr>
          <p:nvPr/>
        </p:nvCxnSpPr>
        <p:spPr>
          <a:xfrm flipH="1" flipV="1">
            <a:off x="3643230" y="30876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5"/>
          </p:cNvCxnSpPr>
          <p:nvPr/>
        </p:nvCxnSpPr>
        <p:spPr>
          <a:xfrm flipH="1" flipV="1">
            <a:off x="5227406" y="40020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rational? complex?)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13</a:t>
            </a:fld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2291051" y="23071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T?</a:t>
            </a:r>
            <a:endParaRPr lang="pt-PT" dirty="0"/>
          </a:p>
        </p:txBody>
      </p:sp>
      <p:sp>
        <p:nvSpPr>
          <p:cNvPr id="12" name="Oval 11"/>
          <p:cNvSpPr/>
          <p:nvPr/>
        </p:nvSpPr>
        <p:spPr>
          <a:xfrm>
            <a:off x="5459403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13" name="Oval 12"/>
          <p:cNvSpPr/>
          <p:nvPr/>
        </p:nvSpPr>
        <p:spPr>
          <a:xfrm>
            <a:off x="3875227" y="32215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cxnSp>
        <p:nvCxnSpPr>
          <p:cNvPr id="14" name="Straight Arrow Connector 13"/>
          <p:cNvCxnSpPr>
            <a:stCxn id="13" idx="1"/>
            <a:endCxn id="11" idx="5"/>
          </p:cNvCxnSpPr>
          <p:nvPr/>
        </p:nvCxnSpPr>
        <p:spPr>
          <a:xfrm flipH="1" flipV="1">
            <a:off x="3643230" y="30876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13" idx="5"/>
          </p:cNvCxnSpPr>
          <p:nvPr/>
        </p:nvCxnSpPr>
        <p:spPr>
          <a:xfrm flipH="1" flipV="1">
            <a:off x="5227406" y="40020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rational? complex?)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14</a:t>
            </a:fld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2291051" y="23071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T?</a:t>
            </a:r>
            <a:endParaRPr lang="pt-PT" dirty="0"/>
          </a:p>
        </p:txBody>
      </p:sp>
      <p:sp>
        <p:nvSpPr>
          <p:cNvPr id="13" name="Oval 12"/>
          <p:cNvSpPr/>
          <p:nvPr/>
        </p:nvSpPr>
        <p:spPr>
          <a:xfrm>
            <a:off x="5459403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14" name="Oval 13"/>
          <p:cNvSpPr/>
          <p:nvPr/>
        </p:nvSpPr>
        <p:spPr>
          <a:xfrm>
            <a:off x="3875227" y="32215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cxnSp>
        <p:nvCxnSpPr>
          <p:cNvPr id="15" name="Straight Arrow Connector 14"/>
          <p:cNvCxnSpPr>
            <a:stCxn id="14" idx="1"/>
            <a:endCxn id="12" idx="5"/>
          </p:cNvCxnSpPr>
          <p:nvPr/>
        </p:nvCxnSpPr>
        <p:spPr>
          <a:xfrm flipH="1" flipV="1">
            <a:off x="3643230" y="30876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  <a:endCxn id="14" idx="5"/>
          </p:cNvCxnSpPr>
          <p:nvPr/>
        </p:nvCxnSpPr>
        <p:spPr>
          <a:xfrm flipH="1" flipV="1">
            <a:off x="5227406" y="40020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75227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cxnSp>
        <p:nvCxnSpPr>
          <p:cNvPr id="11" name="Straight Arrow Connector 10"/>
          <p:cNvCxnSpPr>
            <a:stCxn id="17" idx="7"/>
            <a:endCxn id="13" idx="3"/>
          </p:cNvCxnSpPr>
          <p:nvPr/>
        </p:nvCxnSpPr>
        <p:spPr>
          <a:xfrm flipV="1">
            <a:off x="5227406" y="4916476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odd? integer?)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15</a:t>
            </a:fld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3547133" y="2651663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19" name="Oval 18"/>
          <p:cNvSpPr/>
          <p:nvPr/>
        </p:nvSpPr>
        <p:spPr>
          <a:xfrm>
            <a:off x="5131309" y="3566063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odd?</a:t>
            </a:r>
            <a:endParaRPr lang="pt-PT" dirty="0"/>
          </a:p>
        </p:txBody>
      </p:sp>
      <p:cxnSp>
        <p:nvCxnSpPr>
          <p:cNvPr id="20" name="Straight Arrow Connector 19"/>
          <p:cNvCxnSpPr>
            <a:stCxn id="19" idx="1"/>
            <a:endCxn id="18" idx="5"/>
          </p:cNvCxnSpPr>
          <p:nvPr/>
        </p:nvCxnSpPr>
        <p:spPr>
          <a:xfrm flipH="1" flipV="1">
            <a:off x="4899312" y="3432152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31133" y="1340768"/>
            <a:ext cx="181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 smtClean="0"/>
              <a:t>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1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even? integer?)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16</a:t>
            </a:fld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3547133" y="2651663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14" name="Oval 13"/>
          <p:cNvSpPr/>
          <p:nvPr/>
        </p:nvSpPr>
        <p:spPr>
          <a:xfrm>
            <a:off x="5131309" y="3566063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odd?</a:t>
            </a:r>
            <a:endParaRPr lang="pt-PT" dirty="0"/>
          </a:p>
        </p:txBody>
      </p:sp>
      <p:cxnSp>
        <p:nvCxnSpPr>
          <p:cNvPr id="15" name="Straight Arrow Connector 14"/>
          <p:cNvCxnSpPr>
            <a:stCxn id="14" idx="1"/>
            <a:endCxn id="12" idx="5"/>
          </p:cNvCxnSpPr>
          <p:nvPr/>
        </p:nvCxnSpPr>
        <p:spPr>
          <a:xfrm flipH="1" flipV="1">
            <a:off x="4899312" y="3432152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62957" y="3566063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even?</a:t>
            </a:r>
            <a:endParaRPr lang="pt-PT" dirty="0"/>
          </a:p>
        </p:txBody>
      </p:sp>
      <p:cxnSp>
        <p:nvCxnSpPr>
          <p:cNvPr id="6" name="Straight Arrow Connector 5"/>
          <p:cNvCxnSpPr>
            <a:stCxn id="8" idx="7"/>
            <a:endCxn id="12" idx="3"/>
          </p:cNvCxnSpPr>
          <p:nvPr/>
        </p:nvCxnSpPr>
        <p:spPr>
          <a:xfrm flipV="1">
            <a:off x="3315136" y="3432152"/>
            <a:ext cx="463994" cy="26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1133" y="1340768"/>
            <a:ext cx="181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 smtClean="0"/>
              <a:t>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2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Subtype definiton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We check if a predicate is more specific by:</a:t>
            </a:r>
          </a:p>
          <a:p>
            <a:pPr lvl="1"/>
            <a:r>
              <a:rPr lang="pt-PT" dirty="0" smtClean="0"/>
              <a:t>Checking if a given predicate is in the hiearachy of the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38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18</a:t>
            </a:fld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879321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Test if integer? is more specific than number?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7420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19</a:t>
            </a:fld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41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Generic functions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Defined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generic-function</a:t>
            </a:r>
            <a:r>
              <a:rPr lang="pt-PT" dirty="0" smtClean="0"/>
              <a:t> using racket’s structs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Composed by:</a:t>
            </a:r>
          </a:p>
          <a:p>
            <a:pPr lvl="1"/>
            <a:r>
              <a:rPr lang="pt-PT" dirty="0" smtClean="0"/>
              <a:t>List </a:t>
            </a:r>
            <a:r>
              <a:rPr lang="pt-PT" dirty="0" smtClean="0"/>
              <a:t>with </a:t>
            </a:r>
            <a:r>
              <a:rPr lang="pt-PT" dirty="0" smtClean="0"/>
              <a:t>defined </a:t>
            </a:r>
            <a:r>
              <a:rPr lang="pt-PT" dirty="0" smtClean="0"/>
              <a:t>parameters</a:t>
            </a:r>
            <a:r>
              <a:rPr lang="pt-PT" dirty="0" smtClean="0"/>
              <a:t>;</a:t>
            </a:r>
          </a:p>
          <a:p>
            <a:pPr lvl="1"/>
            <a:r>
              <a:rPr lang="pt-PT" dirty="0" smtClean="0"/>
              <a:t>List of applicable multi-methods:</a:t>
            </a:r>
          </a:p>
          <a:p>
            <a:pPr lvl="2"/>
            <a:r>
              <a:rPr lang="pt-PT" dirty="0" smtClean="0"/>
              <a:t>Around, before, after and primary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20</a:t>
            </a:fld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00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21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211960" y="32215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10" name="Oval 9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81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22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211960" y="3221587"/>
            <a:ext cx="1584176" cy="914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10" name="Oval 9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22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23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211960" y="32215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9" name="Oval 8"/>
          <p:cNvSpPr/>
          <p:nvPr/>
        </p:nvSpPr>
        <p:spPr>
          <a:xfrm>
            <a:off x="5796136" y="23071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sp>
        <p:nvSpPr>
          <p:cNvPr id="10" name="Oval 9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459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</a:t>
            </a:r>
            <a:r>
              <a:rPr lang="pt-PT" dirty="0"/>
              <a:t>n</a:t>
            </a:r>
            <a:r>
              <a:rPr lang="pt-PT" dirty="0" smtClean="0"/>
              <a:t>umber?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24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211960" y="32215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complex?</a:t>
            </a:r>
            <a:endParaRPr lang="pt-PT" dirty="0"/>
          </a:p>
        </p:txBody>
      </p:sp>
      <p:sp>
        <p:nvSpPr>
          <p:cNvPr id="9" name="Oval 8"/>
          <p:cNvSpPr/>
          <p:nvPr/>
        </p:nvSpPr>
        <p:spPr>
          <a:xfrm>
            <a:off x="5796136" y="2307187"/>
            <a:ext cx="1584176" cy="914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sp>
        <p:nvSpPr>
          <p:cNvPr id="10" name="Oval 9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rational?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879321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Returns </a:t>
            </a:r>
            <a:r>
              <a:rPr lang="pt-PT" sz="2800" dirty="0" smtClean="0">
                <a:solidFill>
                  <a:srgbClr val="00B050"/>
                </a:solidFill>
              </a:rPr>
              <a:t>#t</a:t>
            </a:r>
            <a:endParaRPr lang="pt-P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6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string?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25</a:t>
            </a:fld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879321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Test if integer? is more specific than string?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9963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string?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26</a:t>
            </a:fld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252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string?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27</a:t>
            </a:fld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4212316" y="3221587"/>
            <a:ext cx="1584176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2783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integer? string?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28</a:t>
            </a:fld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2627784" y="4135987"/>
            <a:ext cx="1584176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number?</a:t>
            </a:r>
            <a:endParaRPr lang="pt-PT" dirty="0"/>
          </a:p>
        </p:txBody>
      </p:sp>
      <p:sp>
        <p:nvSpPr>
          <p:cNvPr id="11" name="Oval 10"/>
          <p:cNvSpPr/>
          <p:nvPr/>
        </p:nvSpPr>
        <p:spPr>
          <a:xfrm>
            <a:off x="1043608" y="5050387"/>
            <a:ext cx="158417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  <a:r>
              <a:rPr lang="pt-PT" dirty="0" smtClean="0"/>
              <a:t>nteger?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4212316" y="3221587"/>
            <a:ext cx="1584176" cy="914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879321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Returns </a:t>
            </a:r>
            <a:r>
              <a:rPr lang="pt-PT" sz="2800" dirty="0" smtClean="0">
                <a:solidFill>
                  <a:srgbClr val="FF0000"/>
                </a:solidFill>
              </a:rPr>
              <a:t>#f</a:t>
            </a:r>
            <a:endParaRPr lang="pt-PT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9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Muilti-Methods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Added macros:</a:t>
            </a:r>
          </a:p>
          <a:p>
            <a:pPr lvl="1"/>
            <a:r>
              <a:rPr lang="pt-PT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PT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efbefore</a:t>
            </a:r>
          </a:p>
          <a:p>
            <a:pPr lvl="1"/>
            <a:r>
              <a:rPr lang="pt-PT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PT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efafter</a:t>
            </a:r>
          </a:p>
          <a:p>
            <a:pPr lvl="1"/>
            <a:r>
              <a:rPr lang="pt-PT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defaround</a:t>
            </a:r>
          </a:p>
          <a:p>
            <a:r>
              <a:rPr lang="pt-PT" dirty="0" smtClean="0">
                <a:latin typeface="Consolas" pitchFamily="49" charset="0"/>
                <a:cs typeface="Consolas" pitchFamily="49" charset="0"/>
              </a:rPr>
              <a:t>Added </a:t>
            </a:r>
          </a:p>
          <a:p>
            <a:pPr lvl="1"/>
            <a:r>
              <a:rPr lang="pt-PT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call-next-method</a:t>
            </a:r>
          </a:p>
          <a:p>
            <a:pPr lvl="1"/>
            <a:r>
              <a:rPr lang="pt-PT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next-method?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5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Generic functions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Creation of a generic function: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defgeneric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(x y))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generic-function-parameters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add)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‘(x y)</a:t>
            </a:r>
          </a:p>
          <a:p>
            <a:pPr marL="0" indent="0">
              <a:buNone/>
            </a:pP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Redefinition of a generic function: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defgeneric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add (a b))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generic-function-parameters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add)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‘(a 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04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defbefore</a:t>
            </a:r>
            <a:endParaRPr lang="pt-P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Added before methods list to the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generic-function</a:t>
            </a:r>
          </a:p>
          <a:p>
            <a:endParaRPr lang="pt-P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dirty="0" smtClean="0"/>
              <a:t>When their is a call to a generic-function:</a:t>
            </a:r>
          </a:p>
          <a:p>
            <a:pPr lvl="1"/>
            <a:r>
              <a:rPr lang="pt-PT" dirty="0" smtClean="0"/>
              <a:t>before methods are called before the primary method</a:t>
            </a:r>
          </a:p>
          <a:p>
            <a:pPr lvl="1"/>
            <a:r>
              <a:rPr lang="pt-PT" dirty="0"/>
              <a:t>These are called from the </a:t>
            </a:r>
            <a:r>
              <a:rPr lang="pt-PT" dirty="0" smtClean="0"/>
              <a:t>most specific </a:t>
            </a:r>
            <a:r>
              <a:rPr lang="pt-PT" dirty="0"/>
              <a:t>to the </a:t>
            </a:r>
            <a:r>
              <a:rPr lang="pt-PT" dirty="0" smtClean="0"/>
              <a:t>least specific</a:t>
            </a:r>
            <a:r>
              <a:rPr lang="pt-PT" dirty="0"/>
              <a:t>.</a:t>
            </a:r>
          </a:p>
          <a:p>
            <a:pPr lvl="1"/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799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2">
                    <a:lumMod val="50000"/>
                  </a:schemeClr>
                </a:solidFill>
              </a:rPr>
              <a:t>defbefore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Simple before behavior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defbefore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number?)(y number?)) 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(displayln “Before Adding”))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(add 1 2)</a:t>
            </a:r>
            <a:endParaRPr lang="pt-PT" dirty="0" smtClean="0"/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Before Adding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More specific before </a:t>
            </a:r>
            <a:r>
              <a:rPr lang="pt-PT" sz="20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behavior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0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defbefore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add ((x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integer?)(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y number?)) </a:t>
            </a: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    (displayln “Before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Adding2”))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add 1 2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Before </a:t>
            </a: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Adding2</a:t>
            </a:r>
            <a:endParaRPr lang="pt-PT" sz="2000" dirty="0"/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Before </a:t>
            </a:r>
            <a:r>
              <a:rPr lang="pt-PT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Adding</a:t>
            </a: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endParaRPr lang="pt-PT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14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defafter</a:t>
            </a:r>
            <a:endParaRPr lang="pt-P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Added after methods list to the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generic-function</a:t>
            </a:r>
          </a:p>
          <a:p>
            <a:endParaRPr lang="pt-P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dirty="0" smtClean="0"/>
              <a:t>When their is a call to a generic-function:</a:t>
            </a:r>
          </a:p>
          <a:p>
            <a:pPr lvl="1"/>
            <a:r>
              <a:rPr lang="pt-PT" dirty="0" smtClean="0"/>
              <a:t>After methods are called after the primary method</a:t>
            </a:r>
          </a:p>
          <a:p>
            <a:pPr lvl="1"/>
            <a:r>
              <a:rPr lang="pt-PT" dirty="0" smtClean="0"/>
              <a:t>These are called from the least specific to the most specific</a:t>
            </a:r>
          </a:p>
          <a:p>
            <a:pPr lvl="1"/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865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defafter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Simple after behavior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defafter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number?)(y number?)) 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(displayln “After Adding”))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(add 1 2)</a:t>
            </a:r>
            <a:endParaRPr lang="pt-PT" dirty="0" smtClean="0"/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After Adding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More specific after behavior</a:t>
            </a:r>
            <a:endParaRPr lang="pt-PT" sz="2000" dirty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defafter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((x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integer?)(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y number?)) </a:t>
            </a: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    (displayln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“After Adding2”))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add 1 2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After Adding</a:t>
            </a:r>
            <a:endParaRPr lang="pt-PT" sz="2000" dirty="0"/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After Adding2</a:t>
            </a:r>
            <a:endParaRPr lang="pt-PT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endParaRPr lang="pt-PT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587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defaround</a:t>
            </a:r>
            <a:endParaRPr lang="pt-P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Added around methods list to the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generic-function</a:t>
            </a:r>
          </a:p>
          <a:p>
            <a:endParaRPr lang="pt-P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dirty="0" smtClean="0"/>
              <a:t>When their is a call to a generic-function:</a:t>
            </a:r>
          </a:p>
          <a:p>
            <a:pPr lvl="1"/>
            <a:r>
              <a:rPr lang="pt-PT" dirty="0" smtClean="0"/>
              <a:t>Most specefic around method is called.</a:t>
            </a:r>
          </a:p>
          <a:p>
            <a:pPr lvl="1"/>
            <a:r>
              <a:rPr lang="pt-PT" dirty="0" smtClean="0"/>
              <a:t>The before, primary and after methods are then called.</a:t>
            </a:r>
          </a:p>
          <a:p>
            <a:pPr lvl="1"/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19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defaround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Simple after behavior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defaround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number?)(y number?)) 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(displayln “Around”))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(add 1 2)</a:t>
            </a:r>
            <a:endParaRPr lang="pt-PT" dirty="0" smtClean="0"/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Around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More specific after behavior</a:t>
            </a:r>
            <a:endParaRPr lang="pt-PT" sz="2000" dirty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defafter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((x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integer?)(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y number?)) </a:t>
            </a: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    (displayln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“Around2”))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add 1 2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Around2</a:t>
            </a: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PT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739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Call-next-method</a:t>
            </a:r>
            <a:endParaRPr lang="pt-P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Around and primary methods can use </a:t>
            </a:r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call-next-method </a:t>
            </a:r>
            <a:r>
              <a:rPr lang="pt-PT" dirty="0" smtClean="0"/>
              <a:t>to invoke the next applicable method with same arguments.</a:t>
            </a:r>
          </a:p>
          <a:p>
            <a:endParaRPr lang="pt-P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dirty="0" smtClean="0"/>
              <a:t>Return value of invoked methods are returned to the caller.</a:t>
            </a:r>
          </a:p>
          <a:p>
            <a:pPr marL="457200" lvl="1" indent="0">
              <a:buNone/>
            </a:pPr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26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Call-next-method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0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number?)(y number?)) 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(+ x y))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((x integer?)(y number?)) </a:t>
            </a: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(+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x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call-next-method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x y)))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add 1 2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PT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069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Call-next-method</a:t>
            </a:r>
            <a:endParaRPr lang="pt-P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 case there isn’t an applicable method to call an error is returned.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0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((x integer?)(y number?)) </a:t>
            </a: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    (+ x y (</a:t>
            </a:r>
            <a:r>
              <a:rPr lang="pt-PT" sz="20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call-next-method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 x y)))</a:t>
            </a:r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&gt; (add 1 2)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“No-next-methdod </a:t>
            </a:r>
            <a:r>
              <a:rPr lang="pt-PT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with (1 2</a:t>
            </a:r>
            <a:r>
              <a:rPr lang="pt-PT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)”</a:t>
            </a:r>
            <a:endParaRPr lang="pt-PT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pt-P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21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50000"/>
                  </a:schemeClr>
                </a:solidFill>
              </a:rPr>
              <a:t>Call-next-method</a:t>
            </a:r>
            <a:endParaRPr lang="pt-P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One can test if there exists an applicable method with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next-method?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20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0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integer?)(y number?)) 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(+ x y (if (next-method?) 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call-next-method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 x y)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	         0)))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PT" sz="2000" dirty="0">
                <a:latin typeface="Consolas" pitchFamily="49" charset="0"/>
                <a:cs typeface="Consolas" pitchFamily="49" charset="0"/>
              </a:rPr>
              <a:t>(add 1 2)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  <a:p>
            <a:endParaRPr lang="pt-P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2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Multi-methods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Defined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pt-PT" dirty="0" smtClean="0"/>
              <a:t>as a struct with:</a:t>
            </a:r>
          </a:p>
          <a:p>
            <a:pPr lvl="1"/>
            <a:r>
              <a:rPr lang="pt-PT" dirty="0" smtClean="0"/>
              <a:t>List of </a:t>
            </a:r>
            <a:r>
              <a:rPr lang="pt-PT" dirty="0" smtClean="0"/>
              <a:t>method’s parameters</a:t>
            </a:r>
            <a:r>
              <a:rPr lang="pt-PT" dirty="0" smtClean="0"/>
              <a:t>;</a:t>
            </a:r>
          </a:p>
          <a:p>
            <a:pPr lvl="1"/>
            <a:r>
              <a:rPr lang="pt-PT" dirty="0"/>
              <a:t>A</a:t>
            </a:r>
            <a:r>
              <a:rPr lang="pt-PT" dirty="0" smtClean="0"/>
              <a:t> lambda </a:t>
            </a:r>
            <a:r>
              <a:rPr lang="pt-PT" dirty="0" smtClean="0"/>
              <a:t>with the method’s body.</a:t>
            </a:r>
          </a:p>
          <a:p>
            <a:pPr marL="57150" indent="0">
              <a:buNone/>
            </a:pPr>
            <a:endParaRPr lang="pt-PT" dirty="0"/>
          </a:p>
          <a:p>
            <a:pPr marL="514350" indent="-457200"/>
            <a:r>
              <a:rPr lang="pt-PT" dirty="0" smtClean="0"/>
              <a:t>Methods </a:t>
            </a:r>
            <a:r>
              <a:rPr lang="pt-PT" dirty="0" smtClean="0"/>
              <a:t>with </a:t>
            </a:r>
            <a:r>
              <a:rPr lang="pt-PT" dirty="0" smtClean="0"/>
              <a:t>the same </a:t>
            </a:r>
            <a:r>
              <a:rPr lang="pt-PT" dirty="0" smtClean="0"/>
              <a:t>parameters override the previous definition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PT" sz="34400" dirty="0" smtClean="0"/>
              <a:t>?</a:t>
            </a:r>
            <a:endParaRPr lang="pt-PT" sz="3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66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Multi-methods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Creation </a:t>
            </a: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 a method</a:t>
            </a:r>
            <a:endParaRPr lang="pt-PT" sz="20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</a:t>
            </a:r>
            <a:r>
              <a:rPr lang="pt-PT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number?) (y number?))</a:t>
            </a:r>
          </a:p>
          <a:p>
            <a:pPr marL="457200" lvl="1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(+ x y))</a:t>
            </a:r>
          </a:p>
          <a:p>
            <a:pPr marL="0" indent="0">
              <a:buNone/>
            </a:pP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Creation for </a:t>
            </a: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non existing generic-function</a:t>
            </a:r>
            <a:endParaRPr lang="pt-PT" sz="20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</a:t>
            </a:r>
            <a:r>
              <a:rPr lang="pt-PT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no-method ((x number?) (y number?))</a:t>
            </a:r>
          </a:p>
          <a:p>
            <a:pPr marL="457200" lvl="1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(+ x y))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“reference to an identifier before its definition: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no-method”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1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Multi-methods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Defmethod with invalid number parameters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</a:t>
            </a:r>
            <a:r>
              <a:rPr lang="pt-PT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((x number?)) x)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“Invalid number of arguments: ((x number?))”</a:t>
            </a: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pt-PT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Defmethod with invalid parameters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</a:t>
            </a:r>
            <a:r>
              <a:rPr lang="pt-PT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add ((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x))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x)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“Invalid arguments: ((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x))”</a:t>
            </a: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pt-PT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32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Multi-methods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;;; Defmethod with diferente args and redefinition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</a:t>
            </a:r>
            <a:r>
              <a:rPr lang="pt-PT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xpto ((x string?)) x)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(xpto “Hello”)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Hello</a:t>
            </a:r>
          </a:p>
          <a:p>
            <a:pPr marL="0" indent="0">
              <a:buNone/>
            </a:pPr>
            <a:endParaRPr lang="pt-P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pt-PT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defmethod</a:t>
            </a:r>
            <a:r>
              <a:rPr lang="pt-PT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xpto ((y string?)) (display “Xpto: ” y))</a:t>
            </a:r>
          </a:p>
          <a:p>
            <a:pPr marL="0" indent="0">
              <a:buNone/>
            </a:pPr>
            <a:r>
              <a:rPr lang="pt-PT" sz="2000" dirty="0" smtClean="0">
                <a:latin typeface="Consolas" pitchFamily="49" charset="0"/>
                <a:cs typeface="Consolas" pitchFamily="49" charset="0"/>
              </a:rPr>
              <a:t>&gt; (xpto “Hello”)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Xpto: Hello</a:t>
            </a:r>
          </a:p>
          <a:p>
            <a:pPr marL="57150" indent="0">
              <a:buNone/>
            </a:pPr>
            <a:endParaRPr lang="pt-PT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 Ordering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Methods ordered:</a:t>
            </a:r>
          </a:p>
          <a:p>
            <a:pPr lvl="1"/>
            <a:r>
              <a:rPr lang="pt-PT" dirty="0"/>
              <a:t>B</a:t>
            </a:r>
            <a:r>
              <a:rPr lang="pt-PT" dirty="0" smtClean="0"/>
              <a:t>y the most specific predicates</a:t>
            </a:r>
            <a:r>
              <a:rPr lang="pt-PT" dirty="0" smtClean="0"/>
              <a:t>;</a:t>
            </a:r>
          </a:p>
          <a:p>
            <a:pPr lvl="2"/>
            <a:r>
              <a:rPr lang="pt-PT" dirty="0" smtClean="0"/>
              <a:t>Checks if each method parameter is more specific. </a:t>
            </a:r>
            <a:endParaRPr lang="pt-PT" dirty="0" smtClean="0"/>
          </a:p>
          <a:p>
            <a:pPr lvl="1"/>
            <a:r>
              <a:rPr lang="pt-PT" dirty="0" smtClean="0"/>
              <a:t>In case of ambiquity:</a:t>
            </a:r>
          </a:p>
          <a:p>
            <a:pPr lvl="2"/>
            <a:r>
              <a:rPr lang="pt-PT" dirty="0" smtClean="0"/>
              <a:t>Methods </a:t>
            </a:r>
            <a:r>
              <a:rPr lang="pt-PT" dirty="0" smtClean="0"/>
              <a:t>defined first </a:t>
            </a:r>
            <a:r>
              <a:rPr lang="pt-PT" dirty="0" smtClean="0"/>
              <a:t>are more specific.</a:t>
            </a:r>
          </a:p>
          <a:p>
            <a:endParaRPr lang="pt-PT" dirty="0"/>
          </a:p>
          <a:p>
            <a:r>
              <a:rPr lang="pt-PT" dirty="0" smtClean="0"/>
              <a:t>Subtype relations defined via </a:t>
            </a:r>
            <a:r>
              <a:rPr lang="pt-PT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defsubtype </a:t>
            </a:r>
            <a:endParaRPr lang="pt-PT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1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Subtype definiton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Defined a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pt-PT" dirty="0" smtClean="0"/>
              <a:t>struct with:</a:t>
            </a:r>
          </a:p>
          <a:p>
            <a:pPr lvl="1"/>
            <a:r>
              <a:rPr lang="pt-PT" dirty="0" smtClean="0"/>
              <a:t>Predicate;</a:t>
            </a:r>
          </a:p>
          <a:p>
            <a:pPr lvl="1"/>
            <a:r>
              <a:rPr lang="pt-PT" dirty="0" smtClean="0"/>
              <a:t>List of all super types;</a:t>
            </a:r>
          </a:p>
          <a:p>
            <a:endParaRPr lang="pt-PT" dirty="0"/>
          </a:p>
          <a:p>
            <a:r>
              <a:rPr lang="pt-PT" dirty="0" smtClean="0"/>
              <a:t>Defined </a:t>
            </a:r>
            <a:r>
              <a:rPr lang="pt-PT" dirty="0" smtClean="0">
                <a:solidFill>
                  <a:srgbClr val="00B050"/>
                </a:solidFill>
              </a:rPr>
              <a:t>T? </a:t>
            </a:r>
            <a:r>
              <a:rPr lang="pt-PT" dirty="0" smtClean="0"/>
              <a:t>as being the root of all super types</a:t>
            </a:r>
          </a:p>
          <a:p>
            <a:endParaRPr lang="pt-PT" dirty="0"/>
          </a:p>
          <a:p>
            <a:r>
              <a:rPr lang="pt-PT" dirty="0" smtClean="0"/>
              <a:t>Maintains a hash-table with all defined types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Advanced Programming - Group 10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1B2-11D1-4173-8408-FDCD7D77FE3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9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1338</Words>
  <Application>Microsoft Office PowerPoint</Application>
  <PresentationFormat>On-screen Show (4:3)</PresentationFormat>
  <Paragraphs>339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Racket object System</vt:lpstr>
      <vt:lpstr>Generic functions</vt:lpstr>
      <vt:lpstr>Generic functions</vt:lpstr>
      <vt:lpstr>Multi-methods</vt:lpstr>
      <vt:lpstr>Multi-methods</vt:lpstr>
      <vt:lpstr>Multi-methods</vt:lpstr>
      <vt:lpstr>Multi-methods</vt:lpstr>
      <vt:lpstr>Method Ordering</vt:lpstr>
      <vt:lpstr>Subtype definiton</vt:lpstr>
      <vt:lpstr>Subtype definiton</vt:lpstr>
      <vt:lpstr>(defsubtype complex? number?)</vt:lpstr>
      <vt:lpstr>(defsubtype complex? number?)</vt:lpstr>
      <vt:lpstr>(defsubtype rational? complex?)</vt:lpstr>
      <vt:lpstr>(defsubtype rational? complex?)</vt:lpstr>
      <vt:lpstr>(defsubtype odd? integer?)</vt:lpstr>
      <vt:lpstr>(defsubtype even? integer?)</vt:lpstr>
      <vt:lpstr>Subtype definiton</vt:lpstr>
      <vt:lpstr>integer? number?</vt:lpstr>
      <vt:lpstr>integer? number?</vt:lpstr>
      <vt:lpstr>integer? number?</vt:lpstr>
      <vt:lpstr>integer? number?</vt:lpstr>
      <vt:lpstr>integer? number?</vt:lpstr>
      <vt:lpstr>integer? number?</vt:lpstr>
      <vt:lpstr>integer? number?</vt:lpstr>
      <vt:lpstr>integer? string?</vt:lpstr>
      <vt:lpstr>integer? string?</vt:lpstr>
      <vt:lpstr>integer? string?</vt:lpstr>
      <vt:lpstr>integer? string?</vt:lpstr>
      <vt:lpstr>Muilti-Methods</vt:lpstr>
      <vt:lpstr>defbefore</vt:lpstr>
      <vt:lpstr>defbefore</vt:lpstr>
      <vt:lpstr>defafter</vt:lpstr>
      <vt:lpstr>defafter</vt:lpstr>
      <vt:lpstr>defaround</vt:lpstr>
      <vt:lpstr>defaround</vt:lpstr>
      <vt:lpstr>Call-next-method</vt:lpstr>
      <vt:lpstr>Call-next-method</vt:lpstr>
      <vt:lpstr>Call-next-method</vt:lpstr>
      <vt:lpstr>Call-next-method</vt:lpstr>
      <vt:lpstr>?</vt:lpstr>
    </vt:vector>
  </TitlesOfParts>
  <Company>Instituto Superior Técnico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Racket object System</dc:title>
  <dc:creator>ist166995</dc:creator>
  <cp:lastModifiedBy>ist166995</cp:lastModifiedBy>
  <cp:revision>53</cp:revision>
  <dcterms:created xsi:type="dcterms:W3CDTF">2013-05-03T13:03:00Z</dcterms:created>
  <dcterms:modified xsi:type="dcterms:W3CDTF">2013-05-04T00:10:46Z</dcterms:modified>
</cp:coreProperties>
</file>