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6554B1-84AD-46CB-B619-93DF9540E4F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6D25E72-3F64-4801-AA69-91226ADE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" TargetMode="External"/><Relationship Id="rId2" Type="http://schemas.openxmlformats.org/officeDocument/2006/relationships/hyperlink" Target="https://huggingface.co/docs/transformers/inde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9E7-797B-4D37-968C-3E930DDC8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Multi-Label Classification of Reuters-21578 Dataset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FF825-8113-4051-A4DC-D9A15DF01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 He</a:t>
            </a:r>
          </a:p>
          <a:p>
            <a:r>
              <a:rPr lang="en-US" dirty="0"/>
              <a:t>4/11/2022</a:t>
            </a:r>
          </a:p>
        </p:txBody>
      </p:sp>
    </p:spTree>
    <p:extLst>
      <p:ext uri="{BB962C8B-B14F-4D97-AF65-F5344CB8AC3E}">
        <p14:creationId xmlns:p14="http://schemas.microsoft.com/office/powerpoint/2010/main" val="43499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Transfer Learning Fine-Tuning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Transfer Learning and Fine-Tuning</a:t>
            </a:r>
          </a:p>
          <a:p>
            <a:r>
              <a:rPr lang="en-US" dirty="0">
                <a:solidFill>
                  <a:srgbClr val="202122"/>
                </a:solidFill>
              </a:rPr>
              <a:t>Transfer learning is a technique where a deep learning model pretrained on a large dataset is used to perform similar tasks on another dataset. It is better to use a pre-trained model as a starting point to solve a problem rather than building a model from scratch</a:t>
            </a:r>
          </a:p>
          <a:p>
            <a:r>
              <a:rPr lang="en-US" dirty="0">
                <a:solidFill>
                  <a:srgbClr val="202122"/>
                </a:solidFill>
              </a:rPr>
              <a:t>Given a pre-trained model, we can then further train the model on our relatively smaller dataset and this process is known as model fine-tuning</a:t>
            </a:r>
          </a:p>
          <a:p>
            <a:r>
              <a:rPr lang="en-US" dirty="0">
                <a:solidFill>
                  <a:srgbClr val="202122"/>
                </a:solidFill>
              </a:rPr>
              <a:t>BERT (Bidirectional Encoder Representations from Transformers) is a big neural network architecture with hundreds of millions of parameters, we can freeze all the layers of BERT during fine-tuning and attach a few neural network layers of our own and train this new model</a:t>
            </a:r>
          </a:p>
          <a:p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8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Transfer Learning Fine-Tuning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246094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BERT Fine-Tuning w/ Hugging Face Transformers Module</a:t>
            </a:r>
          </a:p>
          <a:p>
            <a:r>
              <a:rPr lang="en-US" dirty="0">
                <a:solidFill>
                  <a:srgbClr val="202122"/>
                </a:solidFill>
              </a:rPr>
              <a:t>BERT is designed to pre-train deep bidirectional representations from unlabeled text by jointly conditioning on both left and right context</a:t>
            </a:r>
          </a:p>
          <a:p>
            <a:r>
              <a:rPr lang="en-US" dirty="0">
                <a:solidFill>
                  <a:srgbClr val="202122"/>
                </a:solidFill>
              </a:rPr>
              <a:t>Hugging Face Transformers module provides pre-trained modern deep learning models (Transformer, BERT, etc.) and framework to integrate with </a:t>
            </a:r>
            <a:r>
              <a:rPr lang="en-US" dirty="0" err="1">
                <a:solidFill>
                  <a:srgbClr val="202122"/>
                </a:solidFill>
              </a:rPr>
              <a:t>PyTorch</a:t>
            </a:r>
            <a:r>
              <a:rPr lang="en-US" dirty="0">
                <a:solidFill>
                  <a:srgbClr val="202122"/>
                </a:solidFill>
              </a:rPr>
              <a:t> and TensorFlow for research and development</a:t>
            </a:r>
          </a:p>
          <a:p>
            <a:r>
              <a:rPr lang="en-US" dirty="0">
                <a:solidFill>
                  <a:srgbClr val="202122"/>
                </a:solidFill>
              </a:rPr>
              <a:t>Due to the limited time I have and limited capability of my own GPU, I only did simple models by adding a dropout and linear layer </a:t>
            </a:r>
            <a:r>
              <a:rPr lang="en-US" sz="2000" dirty="0">
                <a:solidFill>
                  <a:srgbClr val="202122"/>
                </a:solidFill>
              </a:rPr>
              <a:t>on top of pre-trained BERT model (code framework had been built)</a:t>
            </a:r>
          </a:p>
          <a:p>
            <a:r>
              <a:rPr lang="en-US" dirty="0">
                <a:solidFill>
                  <a:srgbClr val="202122"/>
                </a:solidFill>
              </a:rPr>
              <a:t>The overheating of the hard drive caused multiple crash of my computer when training more BERT layers, XLNET and </a:t>
            </a:r>
            <a:r>
              <a:rPr lang="en-US" dirty="0" err="1">
                <a:solidFill>
                  <a:srgbClr val="202122"/>
                </a:solidFill>
              </a:rPr>
              <a:t>Longformer</a:t>
            </a:r>
            <a:r>
              <a:rPr lang="en-US" dirty="0">
                <a:solidFill>
                  <a:srgbClr val="202122"/>
                </a:solidFill>
              </a:rPr>
              <a:t> models…</a:t>
            </a:r>
          </a:p>
          <a:p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Transfer Learning Fine-Tuning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BERT Fine-Tuning Results</a:t>
            </a:r>
          </a:p>
          <a:p>
            <a:r>
              <a:rPr lang="en-US" dirty="0">
                <a:solidFill>
                  <a:srgbClr val="202122"/>
                </a:solidFill>
              </a:rPr>
              <a:t>I add a linear layer on top of pre-trained BERT model with following parameters: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News contents limited to 512 words when tokenizing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2e-5 learning rate (recommended by the author)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1 epoch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Take sigmoid of prediction and use 0.5 as threshold to determine label </a:t>
            </a:r>
          </a:p>
          <a:p>
            <a:pPr lvl="1"/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</a:rPr>
              <a:t>Result is not very satisfactory: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4E7D9B-5F9B-4E36-A0A9-4CC5B5B6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57308"/>
              </p:ext>
            </p:extLst>
          </p:nvPr>
        </p:nvGraphicFramePr>
        <p:xfrm>
          <a:off x="375253" y="4878130"/>
          <a:ext cx="8196270" cy="117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476">
                  <a:extLst>
                    <a:ext uri="{9D8B030D-6E8A-4147-A177-3AD203B41FA5}">
                      <a16:colId xmlns:a16="http://schemas.microsoft.com/office/drawing/2014/main" val="3429950995"/>
                    </a:ext>
                  </a:extLst>
                </a:gridCol>
                <a:gridCol w="1850784">
                  <a:extLst>
                    <a:ext uri="{9D8B030D-6E8A-4147-A177-3AD203B41FA5}">
                      <a16:colId xmlns:a16="http://schemas.microsoft.com/office/drawing/2014/main" val="926952253"/>
                    </a:ext>
                  </a:extLst>
                </a:gridCol>
                <a:gridCol w="1945341">
                  <a:extLst>
                    <a:ext uri="{9D8B030D-6E8A-4147-A177-3AD203B41FA5}">
                      <a16:colId xmlns:a16="http://schemas.microsoft.com/office/drawing/2014/main" val="2372205316"/>
                    </a:ext>
                  </a:extLst>
                </a:gridCol>
                <a:gridCol w="2115669">
                  <a:extLst>
                    <a:ext uri="{9D8B030D-6E8A-4147-A177-3AD203B41FA5}">
                      <a16:colId xmlns:a16="http://schemas.microsoft.com/office/drawing/2014/main" val="3542211260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ROC AUC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Accuracy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95975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one dropout and linear layer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6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6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Summary and Further Improvement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Further Improvement</a:t>
            </a:r>
          </a:p>
          <a:p>
            <a:r>
              <a:rPr lang="en-US" dirty="0">
                <a:solidFill>
                  <a:srgbClr val="202122"/>
                </a:solidFill>
              </a:rPr>
              <a:t>Dealing with Raw Data: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Remove single characters or short words, they might not very informative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Remove numbers</a:t>
            </a:r>
          </a:p>
          <a:p>
            <a:pPr lvl="1"/>
            <a:r>
              <a:rPr lang="en-US" dirty="0" err="1">
                <a:solidFill>
                  <a:srgbClr val="202122"/>
                </a:solidFill>
              </a:rPr>
              <a:t>Lemmatisation</a:t>
            </a:r>
            <a:r>
              <a:rPr lang="en-US" dirty="0">
                <a:solidFill>
                  <a:srgbClr val="202122"/>
                </a:solidFill>
              </a:rPr>
              <a:t> the words</a:t>
            </a:r>
          </a:p>
          <a:p>
            <a:r>
              <a:rPr lang="en-US" dirty="0">
                <a:solidFill>
                  <a:srgbClr val="202122"/>
                </a:solidFill>
              </a:rPr>
              <a:t>Model Performance: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Add Hamming loss to assess the results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Tuning the hyperparameters in the models</a:t>
            </a:r>
          </a:p>
          <a:p>
            <a:r>
              <a:rPr lang="en-US" dirty="0">
                <a:solidFill>
                  <a:srgbClr val="202122"/>
                </a:solidFill>
              </a:rPr>
              <a:t>Add more layers on pre-trained models, use more epochs for the training</a:t>
            </a:r>
          </a:p>
          <a:p>
            <a:r>
              <a:rPr lang="en-US" dirty="0">
                <a:solidFill>
                  <a:srgbClr val="202122"/>
                </a:solidFill>
              </a:rPr>
              <a:t>Train the fine-tuning model on powerful GPU clusters (I tried google </a:t>
            </a:r>
            <a:r>
              <a:rPr lang="en-US" dirty="0" err="1">
                <a:solidFill>
                  <a:srgbClr val="202122"/>
                </a:solidFill>
              </a:rPr>
              <a:t>colab</a:t>
            </a:r>
            <a:r>
              <a:rPr lang="en-US" dirty="0">
                <a:solidFill>
                  <a:srgbClr val="202122"/>
                </a:solidFill>
              </a:rPr>
              <a:t> but didn’t quite work it out…)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Summary and Further Improvement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Summary</a:t>
            </a:r>
          </a:p>
          <a:p>
            <a:r>
              <a:rPr lang="en-US" dirty="0">
                <a:solidFill>
                  <a:srgbClr val="202122"/>
                </a:solidFill>
              </a:rPr>
              <a:t>Finely-preprocess the raw data could help the accuracy of the classifications</a:t>
            </a:r>
          </a:p>
          <a:p>
            <a:r>
              <a:rPr lang="en-US" dirty="0">
                <a:solidFill>
                  <a:srgbClr val="202122"/>
                </a:solidFill>
              </a:rPr>
              <a:t>Classic machine learning </a:t>
            </a:r>
            <a:r>
              <a:rPr lang="en-US" dirty="0"/>
              <a:t>classifiers can do reasonably good job on multi-lab classification</a:t>
            </a:r>
          </a:p>
          <a:p>
            <a:r>
              <a:rPr lang="en-US" dirty="0"/>
              <a:t>Fine-tuning on pre-trained </a:t>
            </a:r>
            <a:r>
              <a:rPr lang="en-US" dirty="0">
                <a:solidFill>
                  <a:srgbClr val="202122"/>
                </a:solidFill>
              </a:rPr>
              <a:t>sophisticated models is a powerful tool but serious design is needed to promote the accuracy</a:t>
            </a: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4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Reference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2"/>
                </a:solidFill>
                <a:hlinkClick r:id="rId2"/>
              </a:rPr>
              <a:t>https://scikit-learn.org/stable/modules/multiclass.html</a:t>
            </a:r>
          </a:p>
          <a:p>
            <a:r>
              <a:rPr lang="en-US" dirty="0">
                <a:solidFill>
                  <a:srgbClr val="202122"/>
                </a:solidFill>
                <a:hlinkClick r:id="rId2"/>
              </a:rPr>
              <a:t>https://huggingface.co/docs/transformers/index</a:t>
            </a:r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  <a:hlinkClick r:id="rId3"/>
              </a:rPr>
              <a:t>https://d2l.ai/</a:t>
            </a:r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202122"/>
                </a:solidFill>
              </a:rPr>
              <a:t>Thank you!</a:t>
            </a: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7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9B02-C440-46B8-8715-6E7B0A90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9176"/>
            <a:ext cx="7772400" cy="4693024"/>
          </a:xfrm>
        </p:spPr>
        <p:txBody>
          <a:bodyPr/>
          <a:lstStyle/>
          <a:p>
            <a:r>
              <a:rPr lang="en-US" dirty="0"/>
              <a:t>Reuters-21578 Dataset Process and Cleanup</a:t>
            </a:r>
          </a:p>
          <a:p>
            <a:endParaRPr lang="en-US" dirty="0"/>
          </a:p>
          <a:p>
            <a:r>
              <a:rPr lang="en-US" dirty="0"/>
              <a:t>Multi-label Classification using Machine Learning Classifier</a:t>
            </a:r>
          </a:p>
          <a:p>
            <a:endParaRPr lang="en-US" dirty="0"/>
          </a:p>
          <a:p>
            <a:r>
              <a:rPr lang="en-US" dirty="0"/>
              <a:t>Multi-label Classification using Transfer Learning Fine-Tuning</a:t>
            </a:r>
          </a:p>
          <a:p>
            <a:endParaRPr lang="en-US" dirty="0"/>
          </a:p>
          <a:p>
            <a:r>
              <a:rPr lang="en-US" dirty="0"/>
              <a:t>Summary and 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221281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rmAutofit/>
          </a:bodyPr>
          <a:lstStyle/>
          <a:p>
            <a:r>
              <a:rPr lang="en-US" sz="2800" dirty="0"/>
              <a:t>Reuters-21578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9B02-C440-46B8-8715-6E7B0A90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9176"/>
            <a:ext cx="4162231" cy="45540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 Overview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A collection of </a:t>
            </a:r>
            <a:r>
              <a:rPr lang="en-US" dirty="0">
                <a:solidFill>
                  <a:srgbClr val="212529"/>
                </a:solidFill>
              </a:rPr>
              <a:t>21578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news articles, stored in 22 *.</a:t>
            </a:r>
            <a:r>
              <a:rPr lang="en-US" b="0" i="0" dirty="0" err="1">
                <a:solidFill>
                  <a:srgbClr val="212529"/>
                </a:solidFill>
                <a:effectLst/>
              </a:rPr>
              <a:t>sgm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files as xml format having date, place, </a:t>
            </a:r>
            <a:r>
              <a:rPr lang="en-US" b="1" i="0" dirty="0">
                <a:solidFill>
                  <a:srgbClr val="212529"/>
                </a:solidFill>
                <a:effectLst/>
              </a:rPr>
              <a:t>topic</a:t>
            </a:r>
            <a:r>
              <a:rPr lang="en-US" b="0" i="0" dirty="0">
                <a:solidFill>
                  <a:srgbClr val="212529"/>
                </a:solidFill>
                <a:effectLst/>
              </a:rPr>
              <a:t>, title, and </a:t>
            </a:r>
            <a:r>
              <a:rPr lang="en-US" b="1" i="0" dirty="0">
                <a:solidFill>
                  <a:srgbClr val="212529"/>
                </a:solidFill>
                <a:effectLst/>
              </a:rPr>
              <a:t>news </a:t>
            </a:r>
            <a:r>
              <a:rPr lang="en-US" altLang="zh-CN" b="1" i="0" dirty="0">
                <a:solidFill>
                  <a:srgbClr val="212529"/>
                </a:solidFill>
                <a:effectLst/>
              </a:rPr>
              <a:t>contents</a:t>
            </a:r>
            <a:r>
              <a:rPr lang="en-US" altLang="zh-CN" b="0" i="0" dirty="0">
                <a:solidFill>
                  <a:srgbClr val="212529"/>
                </a:solidFill>
                <a:effectLst/>
              </a:rPr>
              <a:t>, etc.</a:t>
            </a:r>
          </a:p>
          <a:p>
            <a:r>
              <a:rPr lang="en-US" dirty="0">
                <a:solidFill>
                  <a:srgbClr val="212529"/>
                </a:solidFill>
              </a:rPr>
              <a:t>All above information can be missing and contents need to be cleaned before building models on it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r>
              <a:rPr lang="en-US" dirty="0">
                <a:solidFill>
                  <a:srgbClr val="212529"/>
                </a:solidFill>
              </a:rPr>
              <a:t>Goal here is to </a:t>
            </a:r>
            <a:r>
              <a:rPr lang="en-US" b="1" dirty="0">
                <a:solidFill>
                  <a:srgbClr val="212529"/>
                </a:solidFill>
              </a:rPr>
              <a:t>label the news </a:t>
            </a:r>
            <a:r>
              <a:rPr lang="en-US" dirty="0">
                <a:solidFill>
                  <a:srgbClr val="212529"/>
                </a:solidFill>
              </a:rPr>
              <a:t>(generate topic(s) information) </a:t>
            </a:r>
            <a:r>
              <a:rPr lang="en-US" b="1" dirty="0">
                <a:solidFill>
                  <a:srgbClr val="212529"/>
                </a:solidFill>
              </a:rPr>
              <a:t>based on contents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C5C16-6CA6-43A5-A3EA-8163B194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31" y="1896035"/>
            <a:ext cx="4981769" cy="39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rmAutofit/>
          </a:bodyPr>
          <a:lstStyle/>
          <a:p>
            <a:r>
              <a:rPr lang="en-US" sz="2800" dirty="0"/>
              <a:t>Reuters-21578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Data Process and Cleanup</a:t>
            </a:r>
          </a:p>
          <a:p>
            <a:r>
              <a:rPr lang="en-US" dirty="0"/>
              <a:t>BeautifulSoup is a Python package for conveniently parsing HTML and XML documents. It creates a parse tree for parsed pages that can be used to extract data</a:t>
            </a:r>
          </a:p>
          <a:p>
            <a:r>
              <a:rPr lang="en-US" dirty="0"/>
              <a:t>Extract each news topic(s) and news contents</a:t>
            </a:r>
          </a:p>
          <a:p>
            <a:pPr lvl="1"/>
            <a:r>
              <a:rPr lang="en-US" dirty="0"/>
              <a:t>Remove news that had no topic(s) or contents, or contents only had “blah blah blah”</a:t>
            </a:r>
          </a:p>
          <a:p>
            <a:pPr lvl="1"/>
            <a:r>
              <a:rPr lang="en-US" dirty="0"/>
              <a:t>Contents need to remove below:</a:t>
            </a:r>
          </a:p>
          <a:p>
            <a:pPr lvl="2"/>
            <a:r>
              <a:rPr lang="en-US" dirty="0"/>
              <a:t>Line breaks (\n)</a:t>
            </a:r>
          </a:p>
          <a:p>
            <a:pPr lvl="2"/>
            <a:r>
              <a:rPr lang="en-US" dirty="0"/>
              <a:t>None-alphabetical characters and numbers</a:t>
            </a:r>
          </a:p>
          <a:p>
            <a:pPr lvl="2"/>
            <a:r>
              <a:rPr lang="en-US" dirty="0"/>
              <a:t>Single backslash (\)</a:t>
            </a:r>
          </a:p>
          <a:p>
            <a:pPr lvl="2"/>
            <a:r>
              <a:rPr lang="en-US" dirty="0"/>
              <a:t>Multiple spaces</a:t>
            </a:r>
          </a:p>
          <a:p>
            <a:pPr lvl="1"/>
            <a:r>
              <a:rPr lang="en-US" dirty="0"/>
              <a:t>Convert all words to lower cases, consider lower case and upper case delivered the 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13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rmAutofit/>
          </a:bodyPr>
          <a:lstStyle/>
          <a:p>
            <a:r>
              <a:rPr lang="en-US" sz="2800" dirty="0"/>
              <a:t>Reuters-21578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Cleanup Data Summary</a:t>
            </a:r>
          </a:p>
          <a:p>
            <a:r>
              <a:rPr lang="en-US" dirty="0"/>
              <a:t>Total of 10439 news, </a:t>
            </a:r>
            <a:r>
              <a:rPr lang="en-US" b="1" dirty="0">
                <a:solidFill>
                  <a:srgbClr val="000000"/>
                </a:solidFill>
              </a:rPr>
              <a:t>L</a:t>
            </a:r>
            <a:r>
              <a:rPr lang="en-US" b="1" i="0" dirty="0">
                <a:solidFill>
                  <a:srgbClr val="000000"/>
                </a:solidFill>
                <a:effectLst/>
              </a:rPr>
              <a:t>ewis </a:t>
            </a:r>
            <a:r>
              <a:rPr lang="en-US" i="0" dirty="0">
                <a:solidFill>
                  <a:srgbClr val="000000"/>
                </a:solidFill>
                <a:effectLst/>
              </a:rPr>
              <a:t>splits them to 7115 TRAIN sets, 2759 TEST sets and 565 NOT-USED sets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There are 120 unique news topics, frequency ranges from 1 (corn-oil, </a:t>
            </a:r>
            <a:r>
              <a:rPr lang="en-US" dirty="0" err="1">
                <a:solidFill>
                  <a:srgbClr val="000000"/>
                </a:solidFill>
              </a:rPr>
              <a:t>castorseed</a:t>
            </a:r>
            <a:r>
              <a:rPr lang="en-US" dirty="0">
                <a:solidFill>
                  <a:srgbClr val="000000"/>
                </a:solidFill>
              </a:rPr>
              <a:t> etc.) to 3799 (earn)</a:t>
            </a:r>
          </a:p>
          <a:p>
            <a:r>
              <a:rPr lang="en-US" dirty="0">
                <a:solidFill>
                  <a:srgbClr val="000000"/>
                </a:solidFill>
              </a:rPr>
              <a:t>Word counts in the news contents ranges from 7 to 1593, but 97% are less than 512 words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51D42-124E-46E6-A2EA-8831456C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31332"/>
            <a:ext cx="3508463" cy="2342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5F922-145F-4725-9426-98CCB7AB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1" y="4031332"/>
            <a:ext cx="3421062" cy="27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Machine Learning Classifier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M</a:t>
            </a:r>
            <a:r>
              <a:rPr lang="en-US" b="1" i="0" dirty="0">
                <a:solidFill>
                  <a:srgbClr val="202122"/>
                </a:solidFill>
                <a:effectLst/>
              </a:rPr>
              <a:t>ulti-label Classification</a:t>
            </a:r>
          </a:p>
          <a:p>
            <a:r>
              <a:rPr lang="en-US" dirty="0">
                <a:solidFill>
                  <a:srgbClr val="202122"/>
                </a:solidFill>
              </a:rPr>
              <a:t>Multiple labels can be assigned to each instance, want to find a model that maps inputs </a:t>
            </a:r>
            <a:r>
              <a:rPr lang="en-US" b="1" dirty="0">
                <a:solidFill>
                  <a:srgbClr val="202122"/>
                </a:solidFill>
              </a:rPr>
              <a:t>x</a:t>
            </a:r>
            <a:r>
              <a:rPr lang="en-US" dirty="0">
                <a:solidFill>
                  <a:srgbClr val="202122"/>
                </a:solidFill>
              </a:rPr>
              <a:t> to binary vectors </a:t>
            </a:r>
            <a:r>
              <a:rPr lang="en-US" b="1" dirty="0">
                <a:solidFill>
                  <a:srgbClr val="202122"/>
                </a:solidFill>
              </a:rPr>
              <a:t>y</a:t>
            </a:r>
            <a:r>
              <a:rPr lang="en-US" dirty="0">
                <a:solidFill>
                  <a:srgbClr val="202122"/>
                </a:solidFill>
              </a:rPr>
              <a:t> (assigning a value of 0 or 1 for each element (label) in y)</a:t>
            </a:r>
          </a:p>
          <a:p>
            <a:r>
              <a:rPr lang="en-US" dirty="0" err="1">
                <a:solidFill>
                  <a:srgbClr val="202122"/>
                </a:solidFill>
              </a:rPr>
              <a:t>OneVsRestClassifier</a:t>
            </a:r>
            <a:r>
              <a:rPr lang="en-US" dirty="0">
                <a:solidFill>
                  <a:srgbClr val="202122"/>
                </a:solidFill>
              </a:rPr>
              <a:t> is implemented in </a:t>
            </a:r>
            <a:r>
              <a:rPr lang="en-US" dirty="0" err="1">
                <a:solidFill>
                  <a:srgbClr val="202122"/>
                </a:solidFill>
              </a:rPr>
              <a:t>sklearn</a:t>
            </a:r>
            <a:r>
              <a:rPr lang="en-US" dirty="0">
                <a:solidFill>
                  <a:srgbClr val="202122"/>
                </a:solidFill>
              </a:rPr>
              <a:t> Python package that can perform multilabel classification, which involves training one binary classifier independently for each label</a:t>
            </a:r>
          </a:p>
          <a:p>
            <a:r>
              <a:rPr lang="en-US" dirty="0">
                <a:solidFill>
                  <a:srgbClr val="202122"/>
                </a:solidFill>
              </a:rPr>
              <a:t>We will use </a:t>
            </a:r>
            <a:r>
              <a:rPr lang="en-US" dirty="0" err="1">
                <a:solidFill>
                  <a:srgbClr val="202122"/>
                </a:solidFill>
              </a:rPr>
              <a:t>OneVsRestClassifier</a:t>
            </a:r>
            <a:r>
              <a:rPr lang="en-US" dirty="0">
                <a:solidFill>
                  <a:srgbClr val="202122"/>
                </a:solidFill>
              </a:rPr>
              <a:t> with few classic binary machine learning classifier to label the Reuters data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Naïve Bayes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Support Vector Machine (SVM)</a:t>
            </a:r>
          </a:p>
          <a:p>
            <a:pPr lvl="1"/>
            <a:r>
              <a:rPr lang="en-US" sz="2000" dirty="0"/>
              <a:t>Logistic Regression</a:t>
            </a:r>
            <a:endParaRPr lang="en-US" sz="2000" dirty="0">
              <a:solidFill>
                <a:srgbClr val="202122"/>
              </a:solidFill>
            </a:endParaRP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Random Forest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Multi-Label k-Nearest Neighbor (ML-</a:t>
            </a:r>
            <a:r>
              <a:rPr lang="en-US" sz="2000" dirty="0" err="1">
                <a:solidFill>
                  <a:srgbClr val="202122"/>
                </a:solidFill>
              </a:rPr>
              <a:t>kNN</a:t>
            </a:r>
            <a:r>
              <a:rPr lang="en-US" sz="2000" dirty="0">
                <a:solidFill>
                  <a:srgbClr val="2021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16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Machine Learning Classifier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Feature Extraction w/ TF-IDF</a:t>
            </a:r>
          </a:p>
          <a:p>
            <a:r>
              <a:rPr lang="en-US" dirty="0">
                <a:solidFill>
                  <a:srgbClr val="202122"/>
                </a:solidFill>
              </a:rPr>
              <a:t>Term Frequency–Inverse Document Frequency (TF-IDF) is a useful text-mining tool which generates a term-weighting statistic that is intended to reflect how important a word is to a document in a corpus </a:t>
            </a:r>
          </a:p>
          <a:p>
            <a:pPr marL="0" indent="0">
              <a:buNone/>
            </a:pPr>
            <a:endParaRPr lang="en-US" sz="100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</a:rPr>
              <a:t>TF-IDF(</a:t>
            </a:r>
            <a:r>
              <a:rPr lang="en-US" b="0" i="0" dirty="0" err="1">
                <a:solidFill>
                  <a:srgbClr val="202122"/>
                </a:solidFill>
              </a:rPr>
              <a:t>t,d,D</a:t>
            </a:r>
            <a:r>
              <a:rPr lang="en-US" b="0" i="0" dirty="0">
                <a:solidFill>
                  <a:srgbClr val="202122"/>
                </a:solidFill>
              </a:rPr>
              <a:t>)=TF(</a:t>
            </a:r>
            <a:r>
              <a:rPr lang="en-US" b="0" i="0" dirty="0" err="1">
                <a:solidFill>
                  <a:srgbClr val="202122"/>
                </a:solidFill>
              </a:rPr>
              <a:t>t,d</a:t>
            </a:r>
            <a:r>
              <a:rPr lang="en-US" b="0" i="0" dirty="0">
                <a:solidFill>
                  <a:srgbClr val="202122"/>
                </a:solidFill>
              </a:rPr>
              <a:t>)∗IDF(t, D)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202122"/>
                </a:solidFill>
              </a:rPr>
              <a:t>TF(t, d): relative frequency of word t within document d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202122"/>
                </a:solidFill>
              </a:rPr>
              <a:t>IDF(d, D): log⁡of (total number of documents in the corpus/ number of documents where word t appears)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</a:rPr>
              <a:t>Use TF-IDF to preprocess the news contents before running classification</a:t>
            </a:r>
          </a:p>
          <a:p>
            <a:endParaRPr lang="en-US" dirty="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2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Machine Learning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F6E633-6FBD-46C6-8C34-286D1F2CD7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479176"/>
                <a:ext cx="7772400" cy="46930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202122"/>
                    </a:solidFill>
                  </a:rPr>
                  <a:t>Model Performance Estimation in multilabel classification</a:t>
                </a:r>
              </a:p>
              <a:p>
                <a:r>
                  <a:rPr lang="en-US" dirty="0">
                    <a:solidFill>
                      <a:srgbClr val="202122"/>
                    </a:solidFill>
                  </a:rPr>
                  <a:t>F1 Score: calculated globally by counting the total true positives, false negatives and false positives</a:t>
                </a:r>
              </a:p>
              <a:p>
                <a:pPr marL="0" indent="0">
                  <a:buNone/>
                </a:pPr>
                <a:endParaRPr lang="en-US" sz="500" dirty="0">
                  <a:solidFill>
                    <a:srgbClr val="20212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1 = 2 ∗ (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 / (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02122"/>
                  </a:solidFill>
                </a:endParaRPr>
              </a:p>
              <a:p>
                <a:r>
                  <a:rPr lang="en-US" dirty="0">
                    <a:solidFill>
                      <a:srgbClr val="202122"/>
                    </a:solidFill>
                  </a:rPr>
                  <a:t>ROC AUC Score: compute globally Area Under the Receiver Operating Characteristic Curve (ROC AUC) from prediction scores</a:t>
                </a:r>
              </a:p>
              <a:p>
                <a:r>
                  <a:rPr lang="en-US" dirty="0">
                    <a:solidFill>
                      <a:srgbClr val="202122"/>
                    </a:solidFill>
                  </a:rPr>
                  <a:t>Accuracy Score: if the entire set of predicted labels for a sample strictly match with the true set of labels, then the subset accuracy is 1.0; otherwise it is 0.0</a:t>
                </a:r>
              </a:p>
              <a:p>
                <a:endParaRPr lang="en-US" dirty="0">
                  <a:solidFill>
                    <a:srgbClr val="202122"/>
                  </a:solidFill>
                </a:endParaRPr>
              </a:p>
              <a:p>
                <a:endParaRPr lang="en-US" dirty="0">
                  <a:solidFill>
                    <a:srgbClr val="202122"/>
                  </a:solidFill>
                </a:endParaRPr>
              </a:p>
              <a:p>
                <a:endParaRPr lang="en-US" dirty="0">
                  <a:solidFill>
                    <a:srgbClr val="202122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F6E633-6FBD-46C6-8C34-286D1F2C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79176"/>
                <a:ext cx="7772400" cy="4693024"/>
              </a:xfrm>
              <a:prstGeom prst="rect">
                <a:avLst/>
              </a:prstGeom>
              <a:blipFill>
                <a:blip r:embed="rId2"/>
                <a:stretch>
                  <a:fillRect l="-863" t="-1429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50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A7F-9155-43FE-8EA0-734DEB73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2850"/>
          </a:xfrm>
        </p:spPr>
        <p:txBody>
          <a:bodyPr>
            <a:noAutofit/>
          </a:bodyPr>
          <a:lstStyle/>
          <a:p>
            <a:r>
              <a:rPr lang="en-US" sz="2800" dirty="0"/>
              <a:t>Classification Using Machine Learning Classifier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F6E633-6FBD-46C6-8C34-286D1F2CD7D3}"/>
              </a:ext>
            </a:extLst>
          </p:cNvPr>
          <p:cNvSpPr txBox="1">
            <a:spLocks/>
          </p:cNvSpPr>
          <p:nvPr/>
        </p:nvSpPr>
        <p:spPr>
          <a:xfrm>
            <a:off x="685800" y="1479176"/>
            <a:ext cx="7772400" cy="469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</a:rPr>
              <a:t>Results</a:t>
            </a:r>
          </a:p>
          <a:p>
            <a:r>
              <a:rPr lang="en-US" dirty="0">
                <a:solidFill>
                  <a:srgbClr val="202122"/>
                </a:solidFill>
              </a:rPr>
              <a:t>SVM outperformed under all 3 metrics</a:t>
            </a:r>
          </a:p>
          <a:p>
            <a:r>
              <a:rPr lang="en-US" dirty="0">
                <a:solidFill>
                  <a:srgbClr val="202122"/>
                </a:solidFill>
              </a:rPr>
              <a:t>Naïve Bayes underperformed under all 3 metrics</a:t>
            </a:r>
            <a:endParaRPr lang="en-US" b="1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  <a:p>
            <a:endParaRPr lang="en-US" dirty="0">
              <a:solidFill>
                <a:srgbClr val="202122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BB30CD-D37A-4D9B-A34F-E6B47BF56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18032"/>
              </p:ext>
            </p:extLst>
          </p:nvPr>
        </p:nvGraphicFramePr>
        <p:xfrm>
          <a:off x="473865" y="3063688"/>
          <a:ext cx="8196270" cy="242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476">
                  <a:extLst>
                    <a:ext uri="{9D8B030D-6E8A-4147-A177-3AD203B41FA5}">
                      <a16:colId xmlns:a16="http://schemas.microsoft.com/office/drawing/2014/main" val="3429950995"/>
                    </a:ext>
                  </a:extLst>
                </a:gridCol>
                <a:gridCol w="1850784">
                  <a:extLst>
                    <a:ext uri="{9D8B030D-6E8A-4147-A177-3AD203B41FA5}">
                      <a16:colId xmlns:a16="http://schemas.microsoft.com/office/drawing/2014/main" val="926952253"/>
                    </a:ext>
                  </a:extLst>
                </a:gridCol>
                <a:gridCol w="1945341">
                  <a:extLst>
                    <a:ext uri="{9D8B030D-6E8A-4147-A177-3AD203B41FA5}">
                      <a16:colId xmlns:a16="http://schemas.microsoft.com/office/drawing/2014/main" val="2372205316"/>
                    </a:ext>
                  </a:extLst>
                </a:gridCol>
                <a:gridCol w="2115669">
                  <a:extLst>
                    <a:ext uri="{9D8B030D-6E8A-4147-A177-3AD203B41FA5}">
                      <a16:colId xmlns:a16="http://schemas.microsoft.com/office/drawing/2014/main" val="3542211260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ROC AUC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Accuracy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95975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93790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67958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054927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01326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02122"/>
                          </a:solidFill>
                        </a:rPr>
                        <a:t>ML-</a:t>
                      </a:r>
                      <a:r>
                        <a:rPr lang="en-US" dirty="0" err="1">
                          <a:solidFill>
                            <a:srgbClr val="202122"/>
                          </a:solidFill>
                        </a:rPr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4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79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CCE8C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291</TotalTime>
  <Words>1119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Rockwell</vt:lpstr>
      <vt:lpstr>Rockwell Condensed</vt:lpstr>
      <vt:lpstr>Wingdings</vt:lpstr>
      <vt:lpstr>Wood Type</vt:lpstr>
      <vt:lpstr>Multi-Label Classification of Reuters-21578 Dataset </vt:lpstr>
      <vt:lpstr>Overview</vt:lpstr>
      <vt:lpstr>Reuters-21578 Dataset</vt:lpstr>
      <vt:lpstr>Reuters-21578 Dataset</vt:lpstr>
      <vt:lpstr>Reuters-21578 Dataset</vt:lpstr>
      <vt:lpstr>Classification Using Machine Learning Classifier</vt:lpstr>
      <vt:lpstr>Classification Using Machine Learning Classifier</vt:lpstr>
      <vt:lpstr>Classification Using Machine Learning Classifier</vt:lpstr>
      <vt:lpstr>Classification Using Machine Learning Classifier</vt:lpstr>
      <vt:lpstr>Classification Using Transfer Learning Fine-Tuning</vt:lpstr>
      <vt:lpstr>Classification Using Transfer Learning Fine-Tuning</vt:lpstr>
      <vt:lpstr>Classification Using Transfer Learning Fine-Tuning</vt:lpstr>
      <vt:lpstr>Summary and Further Improvement</vt:lpstr>
      <vt:lpstr>Summary and Further Improvement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 Xiaojuan</dc:creator>
  <cp:lastModifiedBy>Shang Xiaojuan</cp:lastModifiedBy>
  <cp:revision>78</cp:revision>
  <dcterms:created xsi:type="dcterms:W3CDTF">2022-04-10T13:19:06Z</dcterms:created>
  <dcterms:modified xsi:type="dcterms:W3CDTF">2022-04-11T01:17:39Z</dcterms:modified>
</cp:coreProperties>
</file>