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4"/>
  </p:notesMasterIdLst>
  <p:handoutMasterIdLst>
    <p:handoutMasterId r:id="rId35"/>
  </p:handoutMasterIdLst>
  <p:sldIdLst>
    <p:sldId id="257" r:id="rId5"/>
    <p:sldId id="284" r:id="rId6"/>
    <p:sldId id="285" r:id="rId7"/>
    <p:sldId id="299" r:id="rId8"/>
    <p:sldId id="270" r:id="rId9"/>
    <p:sldId id="271" r:id="rId10"/>
    <p:sldId id="289" r:id="rId11"/>
    <p:sldId id="272" r:id="rId12"/>
    <p:sldId id="273" r:id="rId13"/>
    <p:sldId id="292" r:id="rId14"/>
    <p:sldId id="291" r:id="rId15"/>
    <p:sldId id="274" r:id="rId16"/>
    <p:sldId id="275" r:id="rId17"/>
    <p:sldId id="276" r:id="rId18"/>
    <p:sldId id="277" r:id="rId19"/>
    <p:sldId id="293" r:id="rId20"/>
    <p:sldId id="290" r:id="rId21"/>
    <p:sldId id="278" r:id="rId22"/>
    <p:sldId id="279" r:id="rId23"/>
    <p:sldId id="281" r:id="rId24"/>
    <p:sldId id="295" r:id="rId25"/>
    <p:sldId id="296" r:id="rId26"/>
    <p:sldId id="297" r:id="rId27"/>
    <p:sldId id="283" r:id="rId28"/>
    <p:sldId id="287" r:id="rId29"/>
    <p:sldId id="300" r:id="rId30"/>
    <p:sldId id="282" r:id="rId31"/>
    <p:sldId id="298" r:id="rId32"/>
    <p:sldId id="288" r:id="rId33"/>
  </p:sldIdLst>
  <p:sldSz cx="12188825" cy="6858000"/>
  <p:notesSz cx="6858000" cy="9144000"/>
  <p:defaultTextStyle>
    <a:defPPr rtl="0">
      <a:defRPr lang="es-E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bert Ferrer" initials="HF" lastIdx="12" clrIdx="0">
    <p:extLst>
      <p:ext uri="{19B8F6BF-5375-455C-9EA6-DF929625EA0E}">
        <p15:presenceInfo xmlns:p15="http://schemas.microsoft.com/office/powerpoint/2012/main" userId="Hubert Ferr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6395" autoAdjust="0"/>
  </p:normalViewPr>
  <p:slideViewPr>
    <p:cSldViewPr>
      <p:cViewPr varScale="1">
        <p:scale>
          <a:sx n="61" d="100"/>
          <a:sy n="61" d="100"/>
        </p:scale>
        <p:origin x="108" y="366"/>
      </p:cViewPr>
      <p:guideLst>
        <p:guide orient="horz" pos="2160"/>
        <p:guide pos="3839"/>
      </p:guideLst>
    </p:cSldViewPr>
  </p:slideViewPr>
  <p:notesTextViewPr>
    <p:cViewPr>
      <p:scale>
        <a:sx n="3" d="2"/>
        <a:sy n="3" d="2"/>
      </p:scale>
      <p:origin x="0" y="0"/>
    </p:cViewPr>
  </p:notesTextViewPr>
  <p:notesViewPr>
    <p:cSldViewPr showGuides="1">
      <p:cViewPr varScale="1">
        <p:scale>
          <a:sx n="88" d="100"/>
          <a:sy n="88" d="100"/>
        </p:scale>
        <p:origin x="2478"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2-10T18:13:05.355" idx="4">
    <p:pos x="2578" y="1797"/>
    <p:text>Link a github - creación de tablas</p:text>
    <p:extLst>
      <p:ext uri="{C676402C-5697-4E1C-873F-D02D1690AC5C}">
        <p15:threadingInfo xmlns:p15="http://schemas.microsoft.com/office/powerpoint/2012/main" timeZoneBias="180"/>
      </p:ext>
    </p:extLst>
  </p:cm>
  <p:cm authorId="1" dt="2022-12-10T18:13:16.926" idx="5">
    <p:pos x="4882" y="1835"/>
    <p:text>Link a github - creación de tablas vistas / informes</p:text>
    <p:extLst>
      <p:ext uri="{C676402C-5697-4E1C-873F-D02D1690AC5C}">
        <p15:threadingInfo xmlns:p15="http://schemas.microsoft.com/office/powerpoint/2012/main" timeZoneBias="180"/>
      </p:ext>
    </p:extLst>
  </p:cm>
  <p:cm authorId="1" dt="2022-12-10T18:13:42.783" idx="6">
    <p:pos x="7205" y="1835"/>
    <p:text>Link a github - creación de funciones</p:text>
    <p:extLst>
      <p:ext uri="{C676402C-5697-4E1C-873F-D02D1690AC5C}">
        <p15:threadingInfo xmlns:p15="http://schemas.microsoft.com/office/powerpoint/2012/main" timeZoneBias="180"/>
      </p:ext>
    </p:extLst>
  </p:cm>
  <p:cm authorId="1" dt="2022-12-10T18:13:55.173" idx="7">
    <p:pos x="2982" y="3616"/>
    <p:text>Link a github - creación de SPU</p:text>
    <p:extLst>
      <p:ext uri="{C676402C-5697-4E1C-873F-D02D1690AC5C}">
        <p15:threadingInfo xmlns:p15="http://schemas.microsoft.com/office/powerpoint/2012/main" timeZoneBias="180"/>
      </p:ext>
    </p:extLst>
  </p:cm>
  <p:cm authorId="1" dt="2022-12-10T18:14:02.464" idx="8">
    <p:pos x="5210" y="3583"/>
    <p:text>Link a github - creación de triggers</p:text>
    <p:extLst>
      <p:ext uri="{C676402C-5697-4E1C-873F-D02D1690AC5C}">
        <p15:threadingInfo xmlns:p15="http://schemas.microsoft.com/office/powerpoint/2012/main" timeZoneBias="180"/>
      </p:ext>
    </p:extLst>
  </p:cm>
  <p:cm authorId="1" dt="2022-12-10T18:14:09.361" idx="9">
    <p:pos x="7124" y="3516"/>
    <p:text>Link a github - creación de usuarios y brindar permisos</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12-10T18:08:17.172" idx="3">
    <p:pos x="5290" y="2760"/>
    <p:text>Link a script unificado de toda la base de datos</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12-10T18:15:02.219" idx="10">
    <p:pos x="4837" y="1389"/>
    <p:text>Link a github - manual de inserción de datos</p:text>
    <p:extLst>
      <p:ext uri="{C676402C-5697-4E1C-873F-D02D1690AC5C}">
        <p15:threadingInfo xmlns:p15="http://schemas.microsoft.com/office/powerpoint/2012/main" timeZoneBias="1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2-12-10T18:17:08.782" idx="11">
    <p:pos x="3453" y="2251"/>
    <p:text>Link a github - script de inserción de datos</p:text>
    <p:extLst>
      <p:ext uri="{C676402C-5697-4E1C-873F-D02D1690AC5C}">
        <p15:threadingInfo xmlns:p15="http://schemas.microsoft.com/office/powerpoint/2012/main" timeZoneBias="180"/>
      </p:ext>
    </p:extLst>
  </p:cm>
  <p:cm authorId="1" dt="2022-12-10T18:17:21.306" idx="12">
    <p:pos x="5960" y="2251"/>
    <p:text>Link a github - archivos csv importados</p:text>
    <p:extLst>
      <p:ext uri="{C676402C-5697-4E1C-873F-D02D1690AC5C}">
        <p15:threadingInfo xmlns:p15="http://schemas.microsoft.com/office/powerpoint/2012/main" timeZoneBias="1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2-12-08T19:20:43.819" idx="1">
    <p:pos x="5027" y="2205"/>
    <p:text>Link al repositorio</p:text>
    <p:extLst>
      <p:ext uri="{C676402C-5697-4E1C-873F-D02D1690AC5C}">
        <p15:threadingInfo xmlns:p15="http://schemas.microsoft.com/office/powerpoint/2012/main" timeZoneBias="180"/>
      </p:ext>
    </p:extLst>
  </p:cm>
  <p:cm authorId="1" dt="2022-12-08T19:20:58.921" idx="2">
    <p:pos x="7343" y="754"/>
    <p:text>Link al repositorio</p:text>
    <p:extLst>
      <p:ext uri="{C676402C-5697-4E1C-873F-D02D1690AC5C}">
        <p15:threadingInfo xmlns:p15="http://schemas.microsoft.com/office/powerpoint/2012/main" timeZoneBias="180"/>
      </p:ext>
    </p:extLst>
  </p:cm>
</p:cmLst>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7942A0-B7D2-4B14-8FEA-55FC702F5BE7}" type="doc">
      <dgm:prSet loTypeId="urn:microsoft.com/office/officeart/2005/8/layout/vProcess5" loCatId="process" qsTypeId="urn:microsoft.com/office/officeart/2005/8/quickstyle/simple4" qsCatId="simple" csTypeId="urn:microsoft.com/office/officeart/2005/8/colors/colorful1" csCatId="colorful" phldr="1"/>
      <dgm:spPr/>
      <dgm:t>
        <a:bodyPr rtlCol="0"/>
        <a:lstStyle/>
        <a:p>
          <a:pPr rtl="0"/>
          <a:endParaRPr lang="en-US"/>
        </a:p>
      </dgm:t>
    </dgm:pt>
    <dgm:pt modelId="{095A5E99-E976-4550-8F80-53CC813F2F5A}">
      <dgm:prSet phldrT="[Text]"/>
      <dgm:spPr>
        <a:gradFill rotWithShape="0">
          <a:gsLst>
            <a:gs pos="0">
              <a:srgbClr val="703000"/>
            </a:gs>
            <a:gs pos="50000">
              <a:srgbClr val="A44A00"/>
            </a:gs>
            <a:gs pos="70000">
              <a:srgbClr val="BC5500"/>
            </a:gs>
            <a:gs pos="100000">
              <a:srgbClr val="F26D00"/>
            </a:gs>
          </a:gsLst>
        </a:gradFill>
      </dgm:spPr>
      <dgm:t>
        <a:bodyPr rtlCol="0"/>
        <a:lstStyle/>
        <a:p>
          <a:pPr rtl="0"/>
          <a:r>
            <a:rPr lang="es-419" noProof="0" dirty="0" smtClean="0"/>
            <a:t>Cliente</a:t>
          </a:r>
          <a:endParaRPr lang="es-ES" noProof="0" dirty="0"/>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03339A0D-5DC0-4B29-8353-C5AEBFD4DE86}" type="parTrans" cxnId="{D1A4D8E6-F04E-4AB1-8D0C-63DC7AB1E81F}">
      <dgm:prSet/>
      <dgm:spPr/>
      <dgm:t>
        <a:bodyPr rtlCol="0"/>
        <a:lstStyle/>
        <a:p>
          <a:pPr rtl="0"/>
          <a:endParaRPr lang="en-US"/>
        </a:p>
      </dgm:t>
    </dgm:pt>
    <dgm:pt modelId="{8877691F-1B60-4485-9174-DDEC7EE68B70}" type="sibTrans" cxnId="{D1A4D8E6-F04E-4AB1-8D0C-63DC7AB1E81F}">
      <dgm:prSet/>
      <dgm:spPr/>
      <dgm:t>
        <a:bodyPr rtlCol="0"/>
        <a:lstStyle/>
        <a:p>
          <a:pPr rtl="0"/>
          <a:endParaRPr lang="en-US"/>
        </a:p>
      </dgm:t>
    </dgm:pt>
    <dgm:pt modelId="{8EC937D8-BD76-4A12-A3E5-900D5C1E2E05}">
      <dgm:prSet phldrT="[Text]"/>
      <dgm:spPr/>
      <dgm:t>
        <a:bodyPr rtlCol="0"/>
        <a:lstStyle/>
        <a:p>
          <a:pPr rtl="0"/>
          <a:r>
            <a:rPr lang="es-ES" noProof="0" dirty="0" smtClean="0"/>
            <a:t>Pedido </a:t>
          </a:r>
          <a:endParaRPr lang="es-ES" noProof="0" dirty="0"/>
        </a:p>
      </dgm:t>
    </dgm:pt>
    <dgm:pt modelId="{8265EE85-9851-494E-A6D3-1CDACE947DF3}" type="parTrans" cxnId="{43DC8383-AEE5-490C-A8E5-1F216F2B8FE6}">
      <dgm:prSet/>
      <dgm:spPr/>
      <dgm:t>
        <a:bodyPr rtlCol="0"/>
        <a:lstStyle/>
        <a:p>
          <a:pPr rtl="0"/>
          <a:endParaRPr lang="en-US"/>
        </a:p>
      </dgm:t>
    </dgm:pt>
    <dgm:pt modelId="{B3EFD4A5-9FA1-4ABE-B722-05162509509B}" type="sibTrans" cxnId="{43DC8383-AEE5-490C-A8E5-1F216F2B8FE6}">
      <dgm:prSet/>
      <dgm:spPr/>
      <dgm:t>
        <a:bodyPr rtlCol="0"/>
        <a:lstStyle/>
        <a:p>
          <a:pPr rtl="0"/>
          <a:endParaRPr lang="en-US"/>
        </a:p>
      </dgm:t>
    </dgm:pt>
    <dgm:pt modelId="{7133ECF5-4190-4604-AA2F-03C9A0A9210F}">
      <dgm:prSet phldrT="[Text]"/>
      <dgm:spPr>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gradFill>
      </dgm:spPr>
      <dgm:t>
        <a:bodyPr rtlCol="0"/>
        <a:lstStyle/>
        <a:p>
          <a:pPr rtl="0"/>
          <a:r>
            <a:rPr lang="es-419" noProof="0" dirty="0" smtClean="0"/>
            <a:t>Videojuegos</a:t>
          </a:r>
          <a:endParaRPr lang="es-ES" noProof="0" dirty="0"/>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7D1B29D7-21DD-436A-8F7C-E87DE53C1431}" type="parTrans" cxnId="{011A9761-E983-4C7D-AB1D-2038261D8FF8}">
      <dgm:prSet/>
      <dgm:spPr/>
      <dgm:t>
        <a:bodyPr rtlCol="0"/>
        <a:lstStyle/>
        <a:p>
          <a:pPr rtl="0"/>
          <a:endParaRPr lang="en-US"/>
        </a:p>
      </dgm:t>
    </dgm:pt>
    <dgm:pt modelId="{46037378-034A-4662-877A-B53E1DA069A3}" type="sibTrans" cxnId="{011A9761-E983-4C7D-AB1D-2038261D8FF8}">
      <dgm:prSet/>
      <dgm:spPr/>
      <dgm:t>
        <a:bodyPr rtlCol="0"/>
        <a:lstStyle/>
        <a:p>
          <a:pPr rtl="0"/>
          <a:endParaRPr lang="en-US"/>
        </a:p>
      </dgm:t>
    </dgm:pt>
    <dgm:pt modelId="{1D84D8B6-AB32-4491-B5D2-EFE3D7668B88}" type="pres">
      <dgm:prSet presAssocID="{CD7942A0-B7D2-4B14-8FEA-55FC702F5BE7}" presName="outerComposite" presStyleCnt="0">
        <dgm:presLayoutVars>
          <dgm:chMax val="5"/>
          <dgm:dir/>
          <dgm:resizeHandles val="exact"/>
        </dgm:presLayoutVars>
      </dgm:prSet>
      <dgm:spPr/>
      <dgm:t>
        <a:bodyPr/>
        <a:lstStyle/>
        <a:p>
          <a:endParaRPr lang="es-ES"/>
        </a:p>
      </dgm:t>
    </dgm:pt>
    <dgm:pt modelId="{3E0E8213-E460-4EB7-9A92-C2B1CC553F0D}" type="pres">
      <dgm:prSet presAssocID="{CD7942A0-B7D2-4B14-8FEA-55FC702F5BE7}" presName="dummyMaxCanvas" presStyleCnt="0">
        <dgm:presLayoutVars/>
      </dgm:prSet>
      <dgm:spPr/>
    </dgm:pt>
    <dgm:pt modelId="{124EF20B-D98C-45B2-BB13-7B93B5373CEB}" type="pres">
      <dgm:prSet presAssocID="{CD7942A0-B7D2-4B14-8FEA-55FC702F5BE7}" presName="ThreeNodes_1" presStyleLbl="node1" presStyleIdx="0" presStyleCnt="3">
        <dgm:presLayoutVars>
          <dgm:bulletEnabled val="1"/>
        </dgm:presLayoutVars>
      </dgm:prSet>
      <dgm:spPr/>
      <dgm:t>
        <a:bodyPr/>
        <a:lstStyle/>
        <a:p>
          <a:endParaRPr lang="es-ES"/>
        </a:p>
      </dgm:t>
    </dgm:pt>
    <dgm:pt modelId="{CA544AF7-F7B2-4CA5-9251-B4CDB8D06634}" type="pres">
      <dgm:prSet presAssocID="{CD7942A0-B7D2-4B14-8FEA-55FC702F5BE7}" presName="ThreeNodes_2" presStyleLbl="node1" presStyleIdx="1" presStyleCnt="3">
        <dgm:presLayoutVars>
          <dgm:bulletEnabled val="1"/>
        </dgm:presLayoutVars>
      </dgm:prSet>
      <dgm:spPr/>
      <dgm:t>
        <a:bodyPr/>
        <a:lstStyle/>
        <a:p>
          <a:endParaRPr lang="es-ES"/>
        </a:p>
      </dgm:t>
    </dgm:pt>
    <dgm:pt modelId="{2AE92D3F-F0FA-45DD-BB60-4C6FBC6BC016}" type="pres">
      <dgm:prSet presAssocID="{CD7942A0-B7D2-4B14-8FEA-55FC702F5BE7}" presName="ThreeNodes_3" presStyleLbl="node1" presStyleIdx="2" presStyleCnt="3">
        <dgm:presLayoutVars>
          <dgm:bulletEnabled val="1"/>
        </dgm:presLayoutVars>
      </dgm:prSet>
      <dgm:spPr/>
      <dgm:t>
        <a:bodyPr/>
        <a:lstStyle/>
        <a:p>
          <a:endParaRPr lang="es-ES"/>
        </a:p>
      </dgm:t>
    </dgm:pt>
    <dgm:pt modelId="{9CA877D8-99F8-40A0-89E9-59A61C9A70F4}" type="pres">
      <dgm:prSet presAssocID="{CD7942A0-B7D2-4B14-8FEA-55FC702F5BE7}" presName="ThreeConn_1-2" presStyleLbl="fgAccFollowNode1" presStyleIdx="0" presStyleCnt="2">
        <dgm:presLayoutVars>
          <dgm:bulletEnabled val="1"/>
        </dgm:presLayoutVars>
      </dgm:prSet>
      <dgm:spPr/>
      <dgm:t>
        <a:bodyPr/>
        <a:lstStyle/>
        <a:p>
          <a:endParaRPr lang="es-ES"/>
        </a:p>
      </dgm:t>
    </dgm:pt>
    <dgm:pt modelId="{62643EF2-016C-41F1-8CBC-398422A85727}" type="pres">
      <dgm:prSet presAssocID="{CD7942A0-B7D2-4B14-8FEA-55FC702F5BE7}" presName="ThreeConn_2-3" presStyleLbl="fgAccFollowNode1" presStyleIdx="1" presStyleCnt="2">
        <dgm:presLayoutVars>
          <dgm:bulletEnabled val="1"/>
        </dgm:presLayoutVars>
      </dgm:prSet>
      <dgm:spPr/>
      <dgm:t>
        <a:bodyPr/>
        <a:lstStyle/>
        <a:p>
          <a:endParaRPr lang="es-ES"/>
        </a:p>
      </dgm:t>
    </dgm:pt>
    <dgm:pt modelId="{7A2F6994-DA87-4497-BFC7-DD9D6EC5315F}" type="pres">
      <dgm:prSet presAssocID="{CD7942A0-B7D2-4B14-8FEA-55FC702F5BE7}" presName="ThreeNodes_1_text" presStyleLbl="node1" presStyleIdx="2" presStyleCnt="3">
        <dgm:presLayoutVars>
          <dgm:bulletEnabled val="1"/>
        </dgm:presLayoutVars>
      </dgm:prSet>
      <dgm:spPr/>
      <dgm:t>
        <a:bodyPr/>
        <a:lstStyle/>
        <a:p>
          <a:endParaRPr lang="es-ES"/>
        </a:p>
      </dgm:t>
    </dgm:pt>
    <dgm:pt modelId="{916C48CB-E452-4B79-A9B9-4C9A90B47960}" type="pres">
      <dgm:prSet presAssocID="{CD7942A0-B7D2-4B14-8FEA-55FC702F5BE7}" presName="ThreeNodes_2_text" presStyleLbl="node1" presStyleIdx="2" presStyleCnt="3">
        <dgm:presLayoutVars>
          <dgm:bulletEnabled val="1"/>
        </dgm:presLayoutVars>
      </dgm:prSet>
      <dgm:spPr/>
      <dgm:t>
        <a:bodyPr/>
        <a:lstStyle/>
        <a:p>
          <a:endParaRPr lang="es-ES"/>
        </a:p>
      </dgm:t>
    </dgm:pt>
    <dgm:pt modelId="{A31D264E-E285-4E5C-8EB7-762CD501BE72}" type="pres">
      <dgm:prSet presAssocID="{CD7942A0-B7D2-4B14-8FEA-55FC702F5BE7}" presName="ThreeNodes_3_text" presStyleLbl="node1" presStyleIdx="2" presStyleCnt="3">
        <dgm:presLayoutVars>
          <dgm:bulletEnabled val="1"/>
        </dgm:presLayoutVars>
      </dgm:prSet>
      <dgm:spPr/>
      <dgm:t>
        <a:bodyPr/>
        <a:lstStyle/>
        <a:p>
          <a:endParaRPr lang="es-ES"/>
        </a:p>
      </dgm:t>
    </dgm:pt>
  </dgm:ptLst>
  <dgm:cxnLst>
    <dgm:cxn modelId="{03E7038C-2CC0-496B-88A0-60396CDC31E4}" type="presOf" srcId="{7133ECF5-4190-4604-AA2F-03C9A0A9210F}" destId="{A31D264E-E285-4E5C-8EB7-762CD501BE72}" srcOrd="1" destOrd="0" presId="urn:microsoft.com/office/officeart/2005/8/layout/vProcess5"/>
    <dgm:cxn modelId="{C2D0E194-BD14-4AD2-9E3A-CE984C34B6CD}" type="presOf" srcId="{CD7942A0-B7D2-4B14-8FEA-55FC702F5BE7}" destId="{1D84D8B6-AB32-4491-B5D2-EFE3D7668B88}" srcOrd="0" destOrd="0" presId="urn:microsoft.com/office/officeart/2005/8/layout/vProcess5"/>
    <dgm:cxn modelId="{12FC7FDE-4033-4970-A683-61DE6FA84E89}" type="presOf" srcId="{8877691F-1B60-4485-9174-DDEC7EE68B70}" destId="{9CA877D8-99F8-40A0-89E9-59A61C9A70F4}" srcOrd="0" destOrd="0" presId="urn:microsoft.com/office/officeart/2005/8/layout/vProcess5"/>
    <dgm:cxn modelId="{BB374C9D-646D-46E6-89B4-117F0E21BA34}" type="presOf" srcId="{8EC937D8-BD76-4A12-A3E5-900D5C1E2E05}" destId="{916C48CB-E452-4B79-A9B9-4C9A90B47960}" srcOrd="1" destOrd="0" presId="urn:microsoft.com/office/officeart/2005/8/layout/vProcess5"/>
    <dgm:cxn modelId="{011A9761-E983-4C7D-AB1D-2038261D8FF8}" srcId="{CD7942A0-B7D2-4B14-8FEA-55FC702F5BE7}" destId="{7133ECF5-4190-4604-AA2F-03C9A0A9210F}" srcOrd="2" destOrd="0" parTransId="{7D1B29D7-21DD-436A-8F7C-E87DE53C1431}" sibTransId="{46037378-034A-4662-877A-B53E1DA069A3}"/>
    <dgm:cxn modelId="{7C007CEB-6418-4EA7-9CB6-5B93D0C655E6}" type="presOf" srcId="{095A5E99-E976-4550-8F80-53CC813F2F5A}" destId="{7A2F6994-DA87-4497-BFC7-DD9D6EC5315F}" srcOrd="1" destOrd="0" presId="urn:microsoft.com/office/officeart/2005/8/layout/vProcess5"/>
    <dgm:cxn modelId="{D1A4D8E6-F04E-4AB1-8D0C-63DC7AB1E81F}" srcId="{CD7942A0-B7D2-4B14-8FEA-55FC702F5BE7}" destId="{095A5E99-E976-4550-8F80-53CC813F2F5A}" srcOrd="0" destOrd="0" parTransId="{03339A0D-5DC0-4B29-8353-C5AEBFD4DE86}" sibTransId="{8877691F-1B60-4485-9174-DDEC7EE68B70}"/>
    <dgm:cxn modelId="{6CF7D6F9-A5F2-48E3-AF5C-A2074559AE21}" type="presOf" srcId="{B3EFD4A5-9FA1-4ABE-B722-05162509509B}" destId="{62643EF2-016C-41F1-8CBC-398422A85727}" srcOrd="0" destOrd="0" presId="urn:microsoft.com/office/officeart/2005/8/layout/vProcess5"/>
    <dgm:cxn modelId="{5A89A138-BC1A-490F-935E-2EC3F74E8E18}" type="presOf" srcId="{7133ECF5-4190-4604-AA2F-03C9A0A9210F}" destId="{2AE92D3F-F0FA-45DD-BB60-4C6FBC6BC016}" srcOrd="0" destOrd="0" presId="urn:microsoft.com/office/officeart/2005/8/layout/vProcess5"/>
    <dgm:cxn modelId="{8A063A46-8F8D-405A-B2D6-6495FA638F46}" type="presOf" srcId="{8EC937D8-BD76-4A12-A3E5-900D5C1E2E05}" destId="{CA544AF7-F7B2-4CA5-9251-B4CDB8D06634}" srcOrd="0" destOrd="0" presId="urn:microsoft.com/office/officeart/2005/8/layout/vProcess5"/>
    <dgm:cxn modelId="{A071614A-8A85-47B2-A113-0652CAB9B428}" type="presOf" srcId="{095A5E99-E976-4550-8F80-53CC813F2F5A}" destId="{124EF20B-D98C-45B2-BB13-7B93B5373CEB}" srcOrd="0" destOrd="0" presId="urn:microsoft.com/office/officeart/2005/8/layout/vProcess5"/>
    <dgm:cxn modelId="{43DC8383-AEE5-490C-A8E5-1F216F2B8FE6}" srcId="{CD7942A0-B7D2-4B14-8FEA-55FC702F5BE7}" destId="{8EC937D8-BD76-4A12-A3E5-900D5C1E2E05}" srcOrd="1" destOrd="0" parTransId="{8265EE85-9851-494E-A6D3-1CDACE947DF3}" sibTransId="{B3EFD4A5-9FA1-4ABE-B722-05162509509B}"/>
    <dgm:cxn modelId="{768DB908-A4BF-48A6-A740-5DD0CBAFBB11}" type="presParOf" srcId="{1D84D8B6-AB32-4491-B5D2-EFE3D7668B88}" destId="{3E0E8213-E460-4EB7-9A92-C2B1CC553F0D}" srcOrd="0" destOrd="0" presId="urn:microsoft.com/office/officeart/2005/8/layout/vProcess5"/>
    <dgm:cxn modelId="{A8B17D3B-E670-4FE0-A845-244C702B8151}" type="presParOf" srcId="{1D84D8B6-AB32-4491-B5D2-EFE3D7668B88}" destId="{124EF20B-D98C-45B2-BB13-7B93B5373CEB}" srcOrd="1" destOrd="0" presId="urn:microsoft.com/office/officeart/2005/8/layout/vProcess5"/>
    <dgm:cxn modelId="{1E8E2D8B-A980-4080-A16E-1F74528DE4D0}" type="presParOf" srcId="{1D84D8B6-AB32-4491-B5D2-EFE3D7668B88}" destId="{CA544AF7-F7B2-4CA5-9251-B4CDB8D06634}" srcOrd="2" destOrd="0" presId="urn:microsoft.com/office/officeart/2005/8/layout/vProcess5"/>
    <dgm:cxn modelId="{7992440C-9F36-432D-90EE-E2A708CEB38B}" type="presParOf" srcId="{1D84D8B6-AB32-4491-B5D2-EFE3D7668B88}" destId="{2AE92D3F-F0FA-45DD-BB60-4C6FBC6BC016}" srcOrd="3" destOrd="0" presId="urn:microsoft.com/office/officeart/2005/8/layout/vProcess5"/>
    <dgm:cxn modelId="{DBE883B8-7D13-43BA-A456-8DBB93D30C93}" type="presParOf" srcId="{1D84D8B6-AB32-4491-B5D2-EFE3D7668B88}" destId="{9CA877D8-99F8-40A0-89E9-59A61C9A70F4}" srcOrd="4" destOrd="0" presId="urn:microsoft.com/office/officeart/2005/8/layout/vProcess5"/>
    <dgm:cxn modelId="{A3B9E6ED-FFD0-430E-B609-EBE8E75E7C44}" type="presParOf" srcId="{1D84D8B6-AB32-4491-B5D2-EFE3D7668B88}" destId="{62643EF2-016C-41F1-8CBC-398422A85727}" srcOrd="5" destOrd="0" presId="urn:microsoft.com/office/officeart/2005/8/layout/vProcess5"/>
    <dgm:cxn modelId="{278FE748-9C54-4E36-9203-E948DB63C99A}" type="presParOf" srcId="{1D84D8B6-AB32-4491-B5D2-EFE3D7668B88}" destId="{7A2F6994-DA87-4497-BFC7-DD9D6EC5315F}" srcOrd="6" destOrd="0" presId="urn:microsoft.com/office/officeart/2005/8/layout/vProcess5"/>
    <dgm:cxn modelId="{E81279B5-23BF-4F73-A353-8831FC04E9BC}" type="presParOf" srcId="{1D84D8B6-AB32-4491-B5D2-EFE3D7668B88}" destId="{916C48CB-E452-4B79-A9B9-4C9A90B47960}" srcOrd="7" destOrd="0" presId="urn:microsoft.com/office/officeart/2005/8/layout/vProcess5"/>
    <dgm:cxn modelId="{16289EC3-0C51-4B32-B6CC-FE8F7F6F6C76}" type="presParOf" srcId="{1D84D8B6-AB32-4491-B5D2-EFE3D7668B88}" destId="{A31D264E-E285-4E5C-8EB7-762CD501BE72}"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C8F1D84B-F747-4821-8617-FBD61E8F4308}" type="datetime1">
              <a:rPr lang="es-ES" smtClean="0"/>
              <a:t>11/12/2022</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es-ES" smtClean="0"/>
              <a:pPr algn="r" rtl="0"/>
              <a:t>‹Nº›</a:t>
            </a:fld>
            <a:endParaRPr lang="es-ES"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A87C823-BB9F-45DA-99AB-416A32E1B948}" type="datetime1">
              <a:rPr lang="es-ES" noProof="0" smtClean="0"/>
              <a:pPr/>
              <a:t>11/12/2022</a:t>
            </a:fld>
            <a:endParaRPr lang="es-ES" noProof="0" dirty="0"/>
          </a:p>
        </p:txBody>
      </p:sp>
      <p:sp>
        <p:nvSpPr>
          <p:cNvPr id="4" name="Marcador de posición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smtClean="0"/>
              <a:t>Haga clic para modificar el estilo de texto del patrón</a:t>
            </a:r>
          </a:p>
          <a:p>
            <a:pPr lvl="1" rtl="0"/>
            <a:r>
              <a:rPr lang="es-ES" noProof="0" dirty="0" smtClean="0"/>
              <a:t>Segundo nivel</a:t>
            </a:r>
          </a:p>
          <a:p>
            <a:pPr lvl="2" rtl="0"/>
            <a:r>
              <a:rPr lang="es-ES" noProof="0" dirty="0" smtClean="0"/>
              <a:t>Tercer nivel</a:t>
            </a:r>
          </a:p>
          <a:p>
            <a:pPr lvl="3" rtl="0"/>
            <a:r>
              <a:rPr lang="es-ES" noProof="0" dirty="0" smtClean="0"/>
              <a:t>Cuarto nivel</a:t>
            </a:r>
          </a:p>
          <a:p>
            <a:pPr lvl="4" rtl="0"/>
            <a:r>
              <a:rPr lang="es-ES" noProof="0" dirty="0" smtClean="0"/>
              <a:t>Quinto nivel</a:t>
            </a:r>
            <a:endParaRPr lang="es-ES" noProof="0" dirty="0"/>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es-ES" noProof="0" smtClean="0"/>
              <a:pPr/>
              <a:t>‹Nº›</a:t>
            </a:fld>
            <a:endParaRPr lang="es-ES" noProof="0"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a:t>
            </a:fld>
            <a:endParaRPr lang="es-ES" dirty="0"/>
          </a:p>
        </p:txBody>
      </p:sp>
    </p:spTree>
    <p:extLst>
      <p:ext uri="{BB962C8B-B14F-4D97-AF65-F5344CB8AC3E}">
        <p14:creationId xmlns:p14="http://schemas.microsoft.com/office/powerpoint/2010/main" val="3688672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10"/>
          </p:nvPr>
        </p:nvSpPr>
        <p:spPr/>
        <p:txBody>
          <a:bodyPr rtlCol="0"/>
          <a:lstStyle/>
          <a:p>
            <a:pPr rtl="0"/>
            <a:fld id="{3EBA5BD7-F043-4D1B-AA17-CD412FC534DE}" type="slidenum">
              <a:rPr lang="es-ES" smtClean="0"/>
              <a:t>5</a:t>
            </a:fld>
            <a:endParaRPr lang="es-ES" dirty="0"/>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21" name="diagonales"/>
          <p:cNvGrpSpPr/>
          <p:nvPr/>
        </p:nvGrpSpPr>
        <p:grpSpPr>
          <a:xfrm>
            <a:off x="7516443" y="4145281"/>
            <a:ext cx="4686117" cy="2731407"/>
            <a:chOff x="5638800" y="3108960"/>
            <a:chExt cx="3515503" cy="2048555"/>
          </a:xfrm>
        </p:grpSpPr>
        <p:cxnSp>
          <p:nvCxnSpPr>
            <p:cNvPr id="14" name="Conector recto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ector recto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ector recto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íneas inferiores"/>
          <p:cNvGrpSpPr/>
          <p:nvPr/>
        </p:nvGrpSpPr>
        <p:grpSpPr>
          <a:xfrm>
            <a:off x="-8916" y="6057149"/>
            <a:ext cx="5498726" cy="820207"/>
            <a:chOff x="-6689" y="4553748"/>
            <a:chExt cx="4125119" cy="615155"/>
          </a:xfrm>
        </p:grpSpPr>
        <p:sp>
          <p:nvSpPr>
            <p:cNvPr id="9" name="Forma lib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0" name="Forma lib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1" name="Forma lib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grpSp>
      <p:sp>
        <p:nvSpPr>
          <p:cNvPr id="2" name="Título 1"/>
          <p:cNvSpPr>
            <a:spLocks noGrp="1"/>
          </p:cNvSpPr>
          <p:nvPr>
            <p:ph type="ctrTitle"/>
          </p:nvPr>
        </p:nvSpPr>
        <p:spPr>
          <a:xfrm>
            <a:off x="1625176" y="584200"/>
            <a:ext cx="8735325" cy="2000251"/>
          </a:xfrm>
        </p:spPr>
        <p:txBody>
          <a:bodyPr rtlCol="0">
            <a:normAutofit/>
          </a:bodyPr>
          <a:lstStyle>
            <a:lvl1pPr algn="l" rtl="0">
              <a:defRPr sz="5400"/>
            </a:lvl1pPr>
          </a:lstStyle>
          <a:p>
            <a:pPr rtl="0"/>
            <a:r>
              <a:rPr lang="es-ES" noProof="0" smtClean="0"/>
              <a:t>Haga clic para modificar el estilo de título del patrón</a:t>
            </a:r>
            <a:endParaRPr lang="es-ES" noProof="0" dirty="0"/>
          </a:p>
        </p:txBody>
      </p:sp>
      <p:sp>
        <p:nvSpPr>
          <p:cNvPr id="3" name="Subtítulo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es-ES" noProof="0" smtClean="0"/>
              <a:t>Haga clic para modificar el estilo de subtítulo del patrón</a:t>
            </a:r>
            <a:endParaRPr lang="es-ES" noProof="0" dirty="0"/>
          </a:p>
        </p:txBody>
      </p:sp>
      <p:sp>
        <p:nvSpPr>
          <p:cNvPr id="22" name="Marcador de posición de fecha 21"/>
          <p:cNvSpPr>
            <a:spLocks noGrp="1"/>
          </p:cNvSpPr>
          <p:nvPr>
            <p:ph type="dt" sz="half" idx="10"/>
          </p:nvPr>
        </p:nvSpPr>
        <p:spPr/>
        <p:txBody>
          <a:bodyPr rtlCol="0"/>
          <a:lstStyle>
            <a:lvl1pPr>
              <a:defRPr/>
            </a:lvl1pPr>
          </a:lstStyle>
          <a:p>
            <a:fld id="{A042E67D-14C0-4ED9-A218-9C14494A6A84}" type="datetime1">
              <a:rPr lang="es-ES" noProof="0" smtClean="0"/>
              <a:pPr/>
              <a:t>11/12/2022</a:t>
            </a:fld>
            <a:endParaRPr lang="es-ES" noProof="0" dirty="0"/>
          </a:p>
        </p:txBody>
      </p:sp>
      <p:sp>
        <p:nvSpPr>
          <p:cNvPr id="23" name="Marcador de posición de pie de página 22"/>
          <p:cNvSpPr>
            <a:spLocks noGrp="1"/>
          </p:cNvSpPr>
          <p:nvPr>
            <p:ph type="ftr" sz="quarter" idx="11"/>
          </p:nvPr>
        </p:nvSpPr>
        <p:spPr/>
        <p:txBody>
          <a:bodyPr rtlCol="0"/>
          <a:lstStyle/>
          <a:p>
            <a:pPr rtl="0"/>
            <a:endParaRPr lang="es-ES" noProof="0" dirty="0"/>
          </a:p>
        </p:txBody>
      </p:sp>
      <p:sp>
        <p:nvSpPr>
          <p:cNvPr id="24" name="Marcador de posición de número de diapositiva 2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40A1DB83-C382-4684-8887-65A03EA4FFF0}" type="datetime1">
              <a:rPr lang="es-ES" noProof="0" smtClean="0"/>
              <a:pPr/>
              <a:t>11/12/2022</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6898" y="584200"/>
            <a:ext cx="2742486" cy="5588000"/>
          </a:xfrm>
        </p:spPr>
        <p:txBody>
          <a:bodyPr vert="eaVert"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C60E81D3-9B82-44CA-B1F9-FCEFDC87935B}" type="datetime1">
              <a:rPr lang="es-ES" noProof="0" smtClean="0"/>
              <a:pPr/>
              <a:t>11/12/2022</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82E48AAE-5AE8-418A-A225-B506C222F2F9}" type="datetime1">
              <a:rPr lang="es-ES" noProof="0" smtClean="0"/>
              <a:pPr/>
              <a:t>11/12/2022</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11" name="diagonales"/>
          <p:cNvGrpSpPr/>
          <p:nvPr/>
        </p:nvGrpSpPr>
        <p:grpSpPr>
          <a:xfrm>
            <a:off x="7516443" y="4145281"/>
            <a:ext cx="4686117" cy="2731407"/>
            <a:chOff x="5638800" y="3108960"/>
            <a:chExt cx="3515503" cy="2048555"/>
          </a:xfrm>
        </p:grpSpPr>
        <p:cxnSp>
          <p:nvCxnSpPr>
            <p:cNvPr id="12" name="Conector recto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ector recto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ector recto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ítulo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es-ES" noProof="0" smtClean="0"/>
              <a:t>Haga clic para modificar el estilo de texto del patrón</a:t>
            </a:r>
          </a:p>
        </p:txBody>
      </p:sp>
      <p:sp>
        <p:nvSpPr>
          <p:cNvPr id="4" name="Marcador de posición de fecha 3"/>
          <p:cNvSpPr>
            <a:spLocks noGrp="1"/>
          </p:cNvSpPr>
          <p:nvPr>
            <p:ph type="dt" sz="half" idx="10"/>
          </p:nvPr>
        </p:nvSpPr>
        <p:spPr/>
        <p:txBody>
          <a:bodyPr rtlCol="0"/>
          <a:lstStyle>
            <a:lvl1pPr>
              <a:defRPr/>
            </a:lvl1pPr>
          </a:lstStyle>
          <a:p>
            <a:fld id="{AA1D35CA-82F5-4AD4-B9EC-66E805B73542}" type="datetime1">
              <a:rPr lang="es-ES" noProof="0" smtClean="0"/>
              <a:pPr/>
              <a:t>11/12/2022</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contenido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osición de contenido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834CCE92-710B-4678-B1B1-EFCAA5CDF075}" type="datetime1">
              <a:rPr lang="es-ES" noProof="0" smtClean="0"/>
              <a:pPr/>
              <a:t>11/12/2022</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smtClean="0"/>
              <a:t>Haga clic para modificar el estilo de título del patrón</a:t>
            </a:r>
            <a:endParaRPr lang="es-ES" noProof="0" dirty="0"/>
          </a:p>
        </p:txBody>
      </p:sp>
      <p:sp>
        <p:nvSpPr>
          <p:cNvPr id="3" name="Marcador de posición de texto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smtClean="0"/>
              <a:t>Haga clic para modificar el estilo de texto del patrón</a:t>
            </a:r>
          </a:p>
        </p:txBody>
      </p:sp>
      <p:sp>
        <p:nvSpPr>
          <p:cNvPr id="4" name="Marcador de posición de contenido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texto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smtClean="0"/>
              <a:t>Haga clic para modificar el estilo de texto del patrón</a:t>
            </a:r>
          </a:p>
        </p:txBody>
      </p:sp>
      <p:sp>
        <p:nvSpPr>
          <p:cNvPr id="6" name="Marcador de posición de contenido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7" name="Marcador de posición de fecha 6"/>
          <p:cNvSpPr>
            <a:spLocks noGrp="1"/>
          </p:cNvSpPr>
          <p:nvPr>
            <p:ph type="dt" sz="half" idx="10"/>
          </p:nvPr>
        </p:nvSpPr>
        <p:spPr/>
        <p:txBody>
          <a:bodyPr rtlCol="0"/>
          <a:lstStyle>
            <a:lvl1pPr>
              <a:defRPr/>
            </a:lvl1pPr>
          </a:lstStyle>
          <a:p>
            <a:fld id="{83FB0F2C-25D9-4D7E-B43A-29A2E16C960D}" type="datetime1">
              <a:rPr lang="es-ES" noProof="0" smtClean="0"/>
              <a:pPr/>
              <a:t>11/12/2022</a:t>
            </a:fld>
            <a:endParaRPr lang="es-ES" noProof="0"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defRPr/>
            </a:lvl1pPr>
          </a:lstStyle>
          <a:p>
            <a:fld id="{FD34687D-B11B-47A5-95F6-B79DA932A6DF}" type="datetime1">
              <a:rPr lang="es-ES" noProof="0" smtClean="0"/>
              <a:pPr/>
              <a:t>11/12/2022</a:t>
            </a:fld>
            <a:endParaRPr lang="es-ES" noProof="0"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defRPr/>
            </a:lvl1pPr>
          </a:lstStyle>
          <a:p>
            <a:fld id="{93C656DE-1E46-4450-9484-A739B4FADFBC}" type="datetime1">
              <a:rPr lang="es-ES" noProof="0" smtClean="0"/>
              <a:pPr/>
              <a:t>11/12/2022</a:t>
            </a:fld>
            <a:endParaRPr lang="es-ES" noProof="0"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smtClean="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smtClean="0"/>
              <a:t>Haga clic para modificar el estilo de texto del patrón</a:t>
            </a:r>
          </a:p>
        </p:txBody>
      </p:sp>
      <p:sp>
        <p:nvSpPr>
          <p:cNvPr id="3" name="Marcador de posición de contenido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EEA77F8B-D469-4ECD-B91E-3B01AD692331}" type="datetime1">
              <a:rPr lang="es-ES" noProof="0" smtClean="0"/>
              <a:pPr/>
              <a:t>11/12/2022</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smtClean="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smtClean="0"/>
              <a:t>Haga clic para modificar el estilo de texto del patrón</a:t>
            </a:r>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es-ES" noProof="0" smtClean="0"/>
              <a:t>Haga clic en el icono para agregar una imagen</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49BA7B1C-709E-4257-93A5-EC2F0807D42F}" type="datetime1">
              <a:rPr lang="es-ES" noProof="0" smtClean="0"/>
              <a:pPr/>
              <a:t>11/12/2022</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íneas a la izquierda"/>
          <p:cNvGrpSpPr/>
          <p:nvPr/>
        </p:nvGrpSpPr>
        <p:grpSpPr>
          <a:xfrm>
            <a:off x="-15870" y="-3174"/>
            <a:ext cx="819993" cy="5229225"/>
            <a:chOff x="-11906" y="-2381"/>
            <a:chExt cx="615155" cy="3921919"/>
          </a:xfrm>
        </p:grpSpPr>
        <p:sp>
          <p:nvSpPr>
            <p:cNvPr id="10" name="Forma lib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Forma lib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4" name="Forma lib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 name="Marcador de posición de título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es-ES" noProof="0" dirty="0" smtClean="0"/>
              <a:t>Haga clic para modificar el estilo de título del patrón</a:t>
            </a:r>
            <a:endParaRPr lang="es-ES" noProof="0" dirty="0"/>
          </a:p>
        </p:txBody>
      </p:sp>
      <p:sp>
        <p:nvSpPr>
          <p:cNvPr id="3" name="Marcador de posición de texto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es-ES" noProof="0" dirty="0" smtClean="0"/>
              <a:t>Editar estilos de texto del patrón</a:t>
            </a:r>
          </a:p>
          <a:p>
            <a:pPr lvl="1" rtl="0"/>
            <a:r>
              <a:rPr lang="es-ES" noProof="0" dirty="0" smtClean="0"/>
              <a:t>Segundo nivel</a:t>
            </a:r>
          </a:p>
          <a:p>
            <a:pPr lvl="2" rtl="0"/>
            <a:r>
              <a:rPr lang="es-ES" noProof="0" dirty="0" smtClean="0"/>
              <a:t>Tercer nivel</a:t>
            </a:r>
          </a:p>
          <a:p>
            <a:pPr lvl="3" rtl="0"/>
            <a:r>
              <a:rPr lang="es-ES" noProof="0" dirty="0" smtClean="0"/>
              <a:t>Cuarto nivel</a:t>
            </a:r>
          </a:p>
          <a:p>
            <a:pPr lvl="4" rtl="0"/>
            <a:r>
              <a:rPr lang="es-ES" noProof="0" dirty="0" smtClean="0"/>
              <a:t>Quinto nivel</a:t>
            </a:r>
            <a:endParaRPr lang="es-ES" noProof="0" dirty="0"/>
          </a:p>
        </p:txBody>
      </p:sp>
      <p:sp>
        <p:nvSpPr>
          <p:cNvPr id="4" name="Marcador de posición de fecha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35C83AD5-F5AF-4BDC-901E-85A05CCFFAAA}" type="datetime1">
              <a:rPr lang="es-ES" noProof="0" smtClean="0"/>
              <a:pPr/>
              <a:t>11/12/2022</a:t>
            </a:fld>
            <a:endParaRPr lang="es-ES" noProof="0" dirty="0"/>
          </a:p>
        </p:txBody>
      </p:sp>
      <p:sp>
        <p:nvSpPr>
          <p:cNvPr id="5" name="Marcador de posición de pie de página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C014DD1E-5D91-48A3-AD6D-45FBA980D106}" type="slidenum">
              <a:rPr lang="es-ES" smtClean="0"/>
              <a:pPr/>
              <a:t>‹Nº›</a:t>
            </a:fld>
            <a:endParaRPr lang="es-ES"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hyperlink" Target="https://github.com/hferrer08/BDEcommerce/blob/main/EntregaFinal/CreacionUsuarios-Permisos.sql" TargetMode="External"/><Relationship Id="rId3" Type="http://schemas.openxmlformats.org/officeDocument/2006/relationships/image" Target="../media/image16.png"/><Relationship Id="rId7" Type="http://schemas.openxmlformats.org/officeDocument/2006/relationships/hyperlink" Target="https://github.com/hferrer08/BDEcommerce/blob/main/EntregaFinal/CreacionTriggers.sql" TargetMode="External"/><Relationship Id="rId2" Type="http://schemas.openxmlformats.org/officeDocument/2006/relationships/hyperlink" Target="https://github.com/hferrer08/BDEcommerce/blob/main/EntregaFinal/CreacionBD-CreacionTablas.sql" TargetMode="External"/><Relationship Id="rId1" Type="http://schemas.openxmlformats.org/officeDocument/2006/relationships/slideLayout" Target="../slideLayouts/slideLayout2.xml"/><Relationship Id="rId6" Type="http://schemas.openxmlformats.org/officeDocument/2006/relationships/hyperlink" Target="https://github.com/hferrer08/BDEcommerce/blob/main/EntregaFinal/CreacionProcAlmacenados.sql" TargetMode="External"/><Relationship Id="rId5" Type="http://schemas.openxmlformats.org/officeDocument/2006/relationships/hyperlink" Target="https://github.com/hferrer08/BDEcommerce/blob/main/EntregaFinal/CreacionFunciones.sql" TargetMode="External"/><Relationship Id="rId4" Type="http://schemas.openxmlformats.org/officeDocument/2006/relationships/hyperlink" Target="https://github.com/hferrer08/BDEcommerce/blob/main/EntregaFinal/CreacionInformes-Vistas.sql" TargetMode="External"/><Relationship Id="rId9" Type="http://schemas.openxmlformats.org/officeDocument/2006/relationships/comments" Target="../comments/commen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hferrer08/BDEcommerce/blob/main/EntregaFinal/ScriptsUnificadosEcommerceVideojuegos+HubertFerrer.sql" TargetMode="External"/><Relationship Id="rId1" Type="http://schemas.openxmlformats.org/officeDocument/2006/relationships/slideLayout" Target="../slideLayouts/slideLayout3.xml"/><Relationship Id="rId4" Type="http://schemas.openxmlformats.org/officeDocument/2006/relationships/comments" Target="../comments/commen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hub.com/hferrer08/BDEcommerce/blob/main/Paso%20a%20paso%20insert%20datos%20v%C3%ADa%20importar.pdf" TargetMode="Externa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hferrer08/BDEcommerce/blob/main/EntregaFinal/InsertData.sql" TargetMode="External"/><Relationship Id="rId1" Type="http://schemas.openxmlformats.org/officeDocument/2006/relationships/slideLayout" Target="../slideLayouts/slideLayout2.xml"/><Relationship Id="rId6" Type="http://schemas.openxmlformats.org/officeDocument/2006/relationships/comments" Target="../comments/comment4.xml"/><Relationship Id="rId5" Type="http://schemas.openxmlformats.org/officeDocument/2006/relationships/image" Target="../media/image18.png"/><Relationship Id="rId4" Type="http://schemas.openxmlformats.org/officeDocument/2006/relationships/hyperlink" Target="https://github.com/hferrer08/BDEcommerce/tree/main/Import%20csv"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hferrer08/BDEcommerce" TargetMode="External"/><Relationship Id="rId7" Type="http://schemas.openxmlformats.org/officeDocument/2006/relationships/comments" Target="../comments/comment5.xml"/><Relationship Id="rId2" Type="http://schemas.openxmlformats.org/officeDocument/2006/relationships/image" Target="../media/image19.png"/><Relationship Id="rId1" Type="http://schemas.openxmlformats.org/officeDocument/2006/relationships/slideLayout" Target="../slideLayouts/slideLayout9.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2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97868" y="581305"/>
            <a:ext cx="10801200" cy="2703679"/>
          </a:xfrm>
        </p:spPr>
        <p:txBody>
          <a:bodyPr rtlCol="0"/>
          <a:lstStyle/>
          <a:p>
            <a:pPr rtl="0"/>
            <a:r>
              <a:rPr lang="es-419" dirty="0" smtClean="0"/>
              <a:t>Proyecto final – </a:t>
            </a:r>
            <a:r>
              <a:rPr lang="es-419" dirty="0" err="1" smtClean="0"/>
              <a:t>Ecommerce</a:t>
            </a:r>
            <a:r>
              <a:rPr lang="es-419" dirty="0" smtClean="0"/>
              <a:t> videojuegos</a:t>
            </a:r>
            <a:endParaRPr lang="es-ES" dirty="0"/>
          </a:p>
        </p:txBody>
      </p:sp>
      <p:sp>
        <p:nvSpPr>
          <p:cNvPr id="5" name="Subtítulo 4"/>
          <p:cNvSpPr>
            <a:spLocks noGrp="1"/>
          </p:cNvSpPr>
          <p:nvPr>
            <p:ph type="subTitle" idx="1"/>
          </p:nvPr>
        </p:nvSpPr>
        <p:spPr>
          <a:xfrm>
            <a:off x="1341884" y="3717032"/>
            <a:ext cx="8735325" cy="1752600"/>
          </a:xfrm>
        </p:spPr>
        <p:txBody>
          <a:bodyPr rtlCol="0"/>
          <a:lstStyle/>
          <a:p>
            <a:pPr rtl="0"/>
            <a:r>
              <a:rPr lang="es-ES" dirty="0" smtClean="0"/>
              <a:t>POR HUBERT FERRER</a:t>
            </a:r>
            <a:endParaRPr lang="es-E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218882" y="1701800"/>
            <a:ext cx="4062942" cy="791096"/>
          </a:xfrm>
        </p:spPr>
        <p:txBody>
          <a:bodyPr/>
          <a:lstStyle/>
          <a:p>
            <a:r>
              <a:rPr lang="es-419" dirty="0" smtClean="0"/>
              <a:t>CIUDAD</a:t>
            </a:r>
            <a:endParaRPr lang="es-ES" dirty="0"/>
          </a:p>
        </p:txBody>
      </p:sp>
      <p:sp>
        <p:nvSpPr>
          <p:cNvPr id="6" name="Marcador de texto 5"/>
          <p:cNvSpPr>
            <a:spLocks noGrp="1"/>
          </p:cNvSpPr>
          <p:nvPr>
            <p:ph type="body" sz="half" idx="2"/>
          </p:nvPr>
        </p:nvSpPr>
        <p:spPr>
          <a:xfrm>
            <a:off x="1125860" y="2924944"/>
            <a:ext cx="4062942" cy="1930400"/>
          </a:xfrm>
        </p:spPr>
        <p:txBody>
          <a:bodyPr/>
          <a:lstStyle/>
          <a:p>
            <a:r>
              <a:rPr lang="es-ES" dirty="0"/>
              <a:t>Esta tabla esta creada para indicar la ciudad de las partes interesadas (cliente, proveedor, etc.)</a:t>
            </a:r>
          </a:p>
          <a:p>
            <a:endParaRPr lang="es-ES" dirty="0"/>
          </a:p>
        </p:txBody>
      </p:sp>
      <p:pic>
        <p:nvPicPr>
          <p:cNvPr id="2" name="Imagen 1"/>
          <p:cNvPicPr>
            <a:picLocks noChangeAspect="1"/>
          </p:cNvPicPr>
          <p:nvPr/>
        </p:nvPicPr>
        <p:blipFill>
          <a:blip r:embed="rId2"/>
          <a:stretch>
            <a:fillRect/>
          </a:stretch>
        </p:blipFill>
        <p:spPr>
          <a:xfrm>
            <a:off x="5590356" y="2097348"/>
            <a:ext cx="5934075" cy="1838325"/>
          </a:xfrm>
          <a:prstGeom prst="rect">
            <a:avLst/>
          </a:prstGeom>
        </p:spPr>
      </p:pic>
    </p:spTree>
    <p:extLst>
      <p:ext uri="{BB962C8B-B14F-4D97-AF65-F5344CB8AC3E}">
        <p14:creationId xmlns:p14="http://schemas.microsoft.com/office/powerpoint/2010/main" val="3969985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218882" y="1701800"/>
            <a:ext cx="4062942" cy="791096"/>
          </a:xfrm>
        </p:spPr>
        <p:txBody>
          <a:bodyPr/>
          <a:lstStyle/>
          <a:p>
            <a:r>
              <a:rPr lang="es-419" dirty="0" smtClean="0"/>
              <a:t>Cliente</a:t>
            </a:r>
            <a:endParaRPr lang="es-ES" dirty="0"/>
          </a:p>
        </p:txBody>
      </p:sp>
      <p:sp>
        <p:nvSpPr>
          <p:cNvPr id="6" name="Marcador de texto 5"/>
          <p:cNvSpPr>
            <a:spLocks noGrp="1"/>
          </p:cNvSpPr>
          <p:nvPr>
            <p:ph type="body" sz="half" idx="2"/>
          </p:nvPr>
        </p:nvSpPr>
        <p:spPr>
          <a:xfrm>
            <a:off x="1125860" y="2924944"/>
            <a:ext cx="4062942" cy="1930400"/>
          </a:xfrm>
        </p:spPr>
        <p:txBody>
          <a:bodyPr/>
          <a:lstStyle/>
          <a:p>
            <a:r>
              <a:rPr lang="es-ES" dirty="0"/>
              <a:t>Esta tabla esta creada para guardar toda la información relevante del cliente.</a:t>
            </a:r>
          </a:p>
          <a:p>
            <a:endParaRPr lang="es-ES" dirty="0"/>
          </a:p>
        </p:txBody>
      </p:sp>
      <p:pic>
        <p:nvPicPr>
          <p:cNvPr id="2" name="Imagen 1"/>
          <p:cNvPicPr>
            <a:picLocks noChangeAspect="1"/>
          </p:cNvPicPr>
          <p:nvPr/>
        </p:nvPicPr>
        <p:blipFill>
          <a:blip r:embed="rId2"/>
          <a:stretch>
            <a:fillRect/>
          </a:stretch>
        </p:blipFill>
        <p:spPr>
          <a:xfrm>
            <a:off x="5518348" y="1340768"/>
            <a:ext cx="5962650" cy="4010025"/>
          </a:xfrm>
          <a:prstGeom prst="rect">
            <a:avLst/>
          </a:prstGeom>
        </p:spPr>
      </p:pic>
    </p:spTree>
    <p:extLst>
      <p:ext uri="{BB962C8B-B14F-4D97-AF65-F5344CB8AC3E}">
        <p14:creationId xmlns:p14="http://schemas.microsoft.com/office/powerpoint/2010/main" val="1467829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791096"/>
          </a:xfrm>
        </p:spPr>
        <p:txBody>
          <a:bodyPr/>
          <a:lstStyle/>
          <a:p>
            <a:r>
              <a:rPr lang="es-419" dirty="0" smtClean="0"/>
              <a:t>pedido</a:t>
            </a:r>
            <a:endParaRPr lang="es-ES" dirty="0"/>
          </a:p>
        </p:txBody>
      </p:sp>
      <p:sp>
        <p:nvSpPr>
          <p:cNvPr id="3" name="Marcador de texto 2"/>
          <p:cNvSpPr>
            <a:spLocks noGrp="1"/>
          </p:cNvSpPr>
          <p:nvPr>
            <p:ph type="body" sz="half" idx="2"/>
          </p:nvPr>
        </p:nvSpPr>
        <p:spPr>
          <a:xfrm>
            <a:off x="1247196" y="2852936"/>
            <a:ext cx="4062942" cy="1930400"/>
          </a:xfrm>
        </p:spPr>
        <p:txBody>
          <a:bodyPr/>
          <a:lstStyle/>
          <a:p>
            <a:r>
              <a:rPr lang="es-ES" dirty="0"/>
              <a:t>Esta tabla esta creada para guardar toda la información de los pedidos realizados por los clientes.</a:t>
            </a:r>
          </a:p>
          <a:p>
            <a:endParaRPr lang="es-ES" dirty="0"/>
          </a:p>
        </p:txBody>
      </p:sp>
      <p:pic>
        <p:nvPicPr>
          <p:cNvPr id="5" name="Marcador de contenido 4"/>
          <p:cNvPicPr>
            <a:picLocks noGrp="1" noChangeAspect="1"/>
          </p:cNvPicPr>
          <p:nvPr>
            <p:ph idx="1"/>
          </p:nvPr>
        </p:nvPicPr>
        <p:blipFill>
          <a:blip r:embed="rId2"/>
          <a:stretch>
            <a:fillRect/>
          </a:stretch>
        </p:blipFill>
        <p:spPr>
          <a:xfrm>
            <a:off x="5626894" y="2363787"/>
            <a:ext cx="5810250" cy="2028825"/>
          </a:xfrm>
          <a:prstGeom prst="rect">
            <a:avLst/>
          </a:prstGeom>
        </p:spPr>
      </p:pic>
    </p:spTree>
    <p:extLst>
      <p:ext uri="{BB962C8B-B14F-4D97-AF65-F5344CB8AC3E}">
        <p14:creationId xmlns:p14="http://schemas.microsoft.com/office/powerpoint/2010/main" val="2904289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791096"/>
          </a:xfrm>
        </p:spPr>
        <p:txBody>
          <a:bodyPr/>
          <a:lstStyle/>
          <a:p>
            <a:r>
              <a:rPr lang="es-419" dirty="0" smtClean="0"/>
              <a:t>ENVIO</a:t>
            </a:r>
            <a:endParaRPr lang="es-ES" dirty="0"/>
          </a:p>
        </p:txBody>
      </p:sp>
      <p:sp>
        <p:nvSpPr>
          <p:cNvPr id="3" name="Marcador de texto 2"/>
          <p:cNvSpPr>
            <a:spLocks noGrp="1"/>
          </p:cNvSpPr>
          <p:nvPr>
            <p:ph type="body" sz="half" idx="2"/>
          </p:nvPr>
        </p:nvSpPr>
        <p:spPr>
          <a:xfrm>
            <a:off x="1247196" y="2852936"/>
            <a:ext cx="4062942" cy="1930400"/>
          </a:xfrm>
        </p:spPr>
        <p:txBody>
          <a:bodyPr/>
          <a:lstStyle/>
          <a:p>
            <a:r>
              <a:rPr lang="es-ES" dirty="0"/>
              <a:t>Esta tabla esta creada para guardar toda la información de los envíos que se deben hacer en el ecommerce.</a:t>
            </a:r>
          </a:p>
          <a:p>
            <a:endParaRPr lang="es-ES" dirty="0"/>
          </a:p>
        </p:txBody>
      </p:sp>
      <p:pic>
        <p:nvPicPr>
          <p:cNvPr id="6" name="Marcador de contenido 5"/>
          <p:cNvPicPr>
            <a:picLocks noGrp="1" noChangeAspect="1"/>
          </p:cNvPicPr>
          <p:nvPr>
            <p:ph idx="1"/>
          </p:nvPr>
        </p:nvPicPr>
        <p:blipFill>
          <a:blip r:embed="rId2"/>
          <a:stretch>
            <a:fillRect/>
          </a:stretch>
        </p:blipFill>
        <p:spPr>
          <a:xfrm>
            <a:off x="5367641" y="2276873"/>
            <a:ext cx="6079028" cy="2115740"/>
          </a:xfrm>
          <a:prstGeom prst="rect">
            <a:avLst/>
          </a:prstGeom>
        </p:spPr>
      </p:pic>
    </p:spTree>
    <p:extLst>
      <p:ext uri="{BB962C8B-B14F-4D97-AF65-F5344CB8AC3E}">
        <p14:creationId xmlns:p14="http://schemas.microsoft.com/office/powerpoint/2010/main" val="2151429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791096"/>
          </a:xfrm>
        </p:spPr>
        <p:txBody>
          <a:bodyPr/>
          <a:lstStyle/>
          <a:p>
            <a:r>
              <a:rPr lang="es-419" dirty="0" smtClean="0"/>
              <a:t>producto</a:t>
            </a:r>
            <a:endParaRPr lang="es-ES" dirty="0"/>
          </a:p>
        </p:txBody>
      </p:sp>
      <p:sp>
        <p:nvSpPr>
          <p:cNvPr id="3" name="Marcador de texto 2"/>
          <p:cNvSpPr>
            <a:spLocks noGrp="1"/>
          </p:cNvSpPr>
          <p:nvPr>
            <p:ph type="body" sz="half" idx="2"/>
          </p:nvPr>
        </p:nvSpPr>
        <p:spPr>
          <a:xfrm>
            <a:off x="1247196" y="2852936"/>
            <a:ext cx="4062942" cy="1930400"/>
          </a:xfrm>
        </p:spPr>
        <p:txBody>
          <a:bodyPr/>
          <a:lstStyle/>
          <a:p>
            <a:r>
              <a:rPr lang="es-ES" dirty="0"/>
              <a:t>Esta tabla esta creada para guardar toda la información del listado de productos a la venta.</a:t>
            </a:r>
          </a:p>
          <a:p>
            <a:endParaRPr lang="es-ES" dirty="0"/>
          </a:p>
        </p:txBody>
      </p:sp>
      <p:pic>
        <p:nvPicPr>
          <p:cNvPr id="6" name="Imagen 5"/>
          <p:cNvPicPr>
            <a:picLocks noChangeAspect="1"/>
          </p:cNvPicPr>
          <p:nvPr/>
        </p:nvPicPr>
        <p:blipFill>
          <a:blip r:embed="rId2"/>
          <a:stretch>
            <a:fillRect/>
          </a:stretch>
        </p:blipFill>
        <p:spPr>
          <a:xfrm>
            <a:off x="5806380" y="1844824"/>
            <a:ext cx="5867400" cy="2762250"/>
          </a:xfrm>
          <a:prstGeom prst="rect">
            <a:avLst/>
          </a:prstGeom>
        </p:spPr>
      </p:pic>
    </p:spTree>
    <p:extLst>
      <p:ext uri="{BB962C8B-B14F-4D97-AF65-F5344CB8AC3E}">
        <p14:creationId xmlns:p14="http://schemas.microsoft.com/office/powerpoint/2010/main" val="952908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791096"/>
          </a:xfrm>
        </p:spPr>
        <p:txBody>
          <a:bodyPr/>
          <a:lstStyle/>
          <a:p>
            <a:r>
              <a:rPr lang="es-419" dirty="0" smtClean="0"/>
              <a:t>categoria</a:t>
            </a:r>
            <a:endParaRPr lang="es-ES" dirty="0"/>
          </a:p>
        </p:txBody>
      </p:sp>
      <p:sp>
        <p:nvSpPr>
          <p:cNvPr id="3" name="Marcador de texto 2"/>
          <p:cNvSpPr>
            <a:spLocks noGrp="1"/>
          </p:cNvSpPr>
          <p:nvPr>
            <p:ph type="body" sz="half" idx="2"/>
          </p:nvPr>
        </p:nvSpPr>
        <p:spPr>
          <a:xfrm>
            <a:off x="1247196" y="2852936"/>
            <a:ext cx="4062942" cy="1930400"/>
          </a:xfrm>
        </p:spPr>
        <p:txBody>
          <a:bodyPr/>
          <a:lstStyle/>
          <a:p>
            <a:r>
              <a:rPr lang="es-ES" dirty="0"/>
              <a:t>Esta tabla esta creada para categorizar los productos del ecommerce.</a:t>
            </a:r>
          </a:p>
          <a:p>
            <a:endParaRPr lang="es-ES" dirty="0"/>
          </a:p>
        </p:txBody>
      </p:sp>
      <p:pic>
        <p:nvPicPr>
          <p:cNvPr id="6" name="Marcador de contenido 5"/>
          <p:cNvPicPr>
            <a:picLocks noGrp="1" noChangeAspect="1"/>
          </p:cNvPicPr>
          <p:nvPr>
            <p:ph idx="1"/>
          </p:nvPr>
        </p:nvPicPr>
        <p:blipFill>
          <a:blip r:embed="rId2"/>
          <a:stretch>
            <a:fillRect/>
          </a:stretch>
        </p:blipFill>
        <p:spPr>
          <a:xfrm>
            <a:off x="4942284" y="2636912"/>
            <a:ext cx="6748969" cy="1308025"/>
          </a:xfrm>
          <a:prstGeom prst="rect">
            <a:avLst/>
          </a:prstGeom>
        </p:spPr>
      </p:pic>
    </p:spTree>
    <p:extLst>
      <p:ext uri="{BB962C8B-B14F-4D97-AF65-F5344CB8AC3E}">
        <p14:creationId xmlns:p14="http://schemas.microsoft.com/office/powerpoint/2010/main" val="244580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791096"/>
          </a:xfrm>
        </p:spPr>
        <p:txBody>
          <a:bodyPr/>
          <a:lstStyle/>
          <a:p>
            <a:r>
              <a:rPr lang="es-419" dirty="0" smtClean="0"/>
              <a:t>TIPODEJUEGO</a:t>
            </a:r>
            <a:endParaRPr lang="es-ES" dirty="0"/>
          </a:p>
        </p:txBody>
      </p:sp>
      <p:sp>
        <p:nvSpPr>
          <p:cNvPr id="3" name="Marcador de texto 2"/>
          <p:cNvSpPr>
            <a:spLocks noGrp="1"/>
          </p:cNvSpPr>
          <p:nvPr>
            <p:ph type="body" sz="half" idx="2"/>
          </p:nvPr>
        </p:nvSpPr>
        <p:spPr>
          <a:xfrm>
            <a:off x="1247196" y="2852936"/>
            <a:ext cx="4062942" cy="1930400"/>
          </a:xfrm>
        </p:spPr>
        <p:txBody>
          <a:bodyPr/>
          <a:lstStyle/>
          <a:p>
            <a:r>
              <a:rPr lang="es-ES" dirty="0"/>
              <a:t>Esta tabla esta creada para categorizar </a:t>
            </a:r>
            <a:r>
              <a:rPr lang="es-ES" dirty="0" smtClean="0"/>
              <a:t>los productos del ecommerce, si es físico o virtual</a:t>
            </a:r>
            <a:endParaRPr lang="es-ES" dirty="0"/>
          </a:p>
          <a:p>
            <a:endParaRPr lang="es-ES" dirty="0"/>
          </a:p>
        </p:txBody>
      </p:sp>
      <p:pic>
        <p:nvPicPr>
          <p:cNvPr id="5" name="Imagen 4"/>
          <p:cNvPicPr>
            <a:picLocks noChangeAspect="1"/>
          </p:cNvPicPr>
          <p:nvPr/>
        </p:nvPicPr>
        <p:blipFill>
          <a:blip r:embed="rId2"/>
          <a:stretch>
            <a:fillRect/>
          </a:stretch>
        </p:blipFill>
        <p:spPr>
          <a:xfrm>
            <a:off x="5281824" y="2400498"/>
            <a:ext cx="5772150" cy="904875"/>
          </a:xfrm>
          <a:prstGeom prst="rect">
            <a:avLst/>
          </a:prstGeom>
        </p:spPr>
      </p:pic>
    </p:spTree>
    <p:extLst>
      <p:ext uri="{BB962C8B-B14F-4D97-AF65-F5344CB8AC3E}">
        <p14:creationId xmlns:p14="http://schemas.microsoft.com/office/powerpoint/2010/main" val="269731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PROVEEDOR</a:t>
            </a:r>
            <a:endParaRPr lang="es-ES" dirty="0"/>
          </a:p>
        </p:txBody>
      </p:sp>
      <p:sp>
        <p:nvSpPr>
          <p:cNvPr id="3" name="Marcador de texto 2"/>
          <p:cNvSpPr>
            <a:spLocks noGrp="1"/>
          </p:cNvSpPr>
          <p:nvPr>
            <p:ph type="body" sz="half" idx="2"/>
          </p:nvPr>
        </p:nvSpPr>
        <p:spPr/>
        <p:txBody>
          <a:bodyPr/>
          <a:lstStyle/>
          <a:p>
            <a:r>
              <a:rPr lang="es-419" dirty="0" smtClean="0"/>
              <a:t>Esta tabla esta creada para guardar toda la información relevante sobre los proveedores del negocio.</a:t>
            </a:r>
            <a:endParaRPr lang="es-ES" dirty="0"/>
          </a:p>
        </p:txBody>
      </p:sp>
      <p:pic>
        <p:nvPicPr>
          <p:cNvPr id="5" name="Imagen 4"/>
          <p:cNvPicPr>
            <a:picLocks noChangeAspect="1"/>
          </p:cNvPicPr>
          <p:nvPr/>
        </p:nvPicPr>
        <p:blipFill>
          <a:blip r:embed="rId2"/>
          <a:stretch>
            <a:fillRect/>
          </a:stretch>
        </p:blipFill>
        <p:spPr>
          <a:xfrm>
            <a:off x="5590356" y="1124744"/>
            <a:ext cx="6076950" cy="4695825"/>
          </a:xfrm>
          <a:prstGeom prst="rect">
            <a:avLst/>
          </a:prstGeom>
        </p:spPr>
      </p:pic>
    </p:spTree>
    <p:extLst>
      <p:ext uri="{BB962C8B-B14F-4D97-AF65-F5344CB8AC3E}">
        <p14:creationId xmlns:p14="http://schemas.microsoft.com/office/powerpoint/2010/main" val="1886099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791096"/>
          </a:xfrm>
        </p:spPr>
        <p:txBody>
          <a:bodyPr>
            <a:normAutofit fontScale="90000"/>
          </a:bodyPr>
          <a:lstStyle/>
          <a:p>
            <a:r>
              <a:rPr lang="es-ES" b="1" dirty="0"/>
              <a:t>ProductoProveedor</a:t>
            </a:r>
            <a:br>
              <a:rPr lang="es-ES" b="1" dirty="0"/>
            </a:br>
            <a:endParaRPr lang="es-ES" dirty="0"/>
          </a:p>
        </p:txBody>
      </p:sp>
      <p:sp>
        <p:nvSpPr>
          <p:cNvPr id="3" name="Marcador de texto 2"/>
          <p:cNvSpPr>
            <a:spLocks noGrp="1"/>
          </p:cNvSpPr>
          <p:nvPr>
            <p:ph type="body" sz="half" idx="2"/>
          </p:nvPr>
        </p:nvSpPr>
        <p:spPr>
          <a:xfrm>
            <a:off x="1247196" y="2852936"/>
            <a:ext cx="4062942" cy="1930400"/>
          </a:xfrm>
        </p:spPr>
        <p:txBody>
          <a:bodyPr/>
          <a:lstStyle/>
          <a:p>
            <a:r>
              <a:rPr lang="es-ES" dirty="0"/>
              <a:t>Esta tabla esta creada </a:t>
            </a:r>
            <a:r>
              <a:rPr lang="es-ES" dirty="0" smtClean="0"/>
              <a:t>para establecer la relación entre la tabla producto y proveedor</a:t>
            </a:r>
            <a:endParaRPr lang="es-ES" dirty="0"/>
          </a:p>
          <a:p>
            <a:endParaRPr lang="es-ES" dirty="0"/>
          </a:p>
        </p:txBody>
      </p:sp>
      <p:pic>
        <p:nvPicPr>
          <p:cNvPr id="5" name="Imagen 4"/>
          <p:cNvPicPr>
            <a:picLocks noChangeAspect="1"/>
          </p:cNvPicPr>
          <p:nvPr/>
        </p:nvPicPr>
        <p:blipFill>
          <a:blip r:embed="rId2"/>
          <a:stretch>
            <a:fillRect/>
          </a:stretch>
        </p:blipFill>
        <p:spPr>
          <a:xfrm>
            <a:off x="5683284" y="1701801"/>
            <a:ext cx="5869721" cy="2447280"/>
          </a:xfrm>
          <a:prstGeom prst="rect">
            <a:avLst/>
          </a:prstGeom>
        </p:spPr>
      </p:pic>
    </p:spTree>
    <p:extLst>
      <p:ext uri="{BB962C8B-B14F-4D97-AF65-F5344CB8AC3E}">
        <p14:creationId xmlns:p14="http://schemas.microsoft.com/office/powerpoint/2010/main" val="2675120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791096"/>
          </a:xfrm>
        </p:spPr>
        <p:txBody>
          <a:bodyPr/>
          <a:lstStyle/>
          <a:p>
            <a:r>
              <a:rPr lang="es-419" dirty="0" smtClean="0"/>
              <a:t>detallepedido</a:t>
            </a:r>
            <a:endParaRPr lang="es-ES" dirty="0"/>
          </a:p>
        </p:txBody>
      </p:sp>
      <p:sp>
        <p:nvSpPr>
          <p:cNvPr id="3" name="Marcador de texto 2"/>
          <p:cNvSpPr>
            <a:spLocks noGrp="1"/>
          </p:cNvSpPr>
          <p:nvPr>
            <p:ph type="body" sz="half" idx="2"/>
          </p:nvPr>
        </p:nvSpPr>
        <p:spPr>
          <a:xfrm>
            <a:off x="1247196" y="2852936"/>
            <a:ext cx="4062942" cy="1930400"/>
          </a:xfrm>
        </p:spPr>
        <p:txBody>
          <a:bodyPr/>
          <a:lstStyle/>
          <a:p>
            <a:r>
              <a:rPr lang="es-ES" dirty="0"/>
              <a:t>Esta tabla esta creada para describir el detalle de un pedido.</a:t>
            </a:r>
          </a:p>
          <a:p>
            <a:endParaRPr lang="es-ES" dirty="0"/>
          </a:p>
        </p:txBody>
      </p:sp>
      <p:pic>
        <p:nvPicPr>
          <p:cNvPr id="5" name="Marcador de contenido 4"/>
          <p:cNvPicPr>
            <a:picLocks noGrp="1" noChangeAspect="1"/>
          </p:cNvPicPr>
          <p:nvPr>
            <p:ph idx="1"/>
          </p:nvPr>
        </p:nvPicPr>
        <p:blipFill>
          <a:blip r:embed="rId2"/>
          <a:stretch>
            <a:fillRect/>
          </a:stretch>
        </p:blipFill>
        <p:spPr>
          <a:xfrm>
            <a:off x="5617369" y="2206625"/>
            <a:ext cx="5829300" cy="2343150"/>
          </a:xfrm>
          <a:prstGeom prst="rect">
            <a:avLst/>
          </a:prstGeom>
        </p:spPr>
      </p:pic>
    </p:spTree>
    <p:extLst>
      <p:ext uri="{BB962C8B-B14F-4D97-AF65-F5344CB8AC3E}">
        <p14:creationId xmlns:p14="http://schemas.microsoft.com/office/powerpoint/2010/main" val="1725642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Introducción</a:t>
            </a:r>
            <a:endParaRPr lang="es-ES" dirty="0"/>
          </a:p>
        </p:txBody>
      </p:sp>
      <p:sp>
        <p:nvSpPr>
          <p:cNvPr id="4" name="Marcador de contenido 3"/>
          <p:cNvSpPr>
            <a:spLocks noGrp="1"/>
          </p:cNvSpPr>
          <p:nvPr>
            <p:ph idx="1"/>
          </p:nvPr>
        </p:nvSpPr>
        <p:spPr/>
        <p:txBody>
          <a:bodyPr>
            <a:normAutofit/>
          </a:bodyPr>
          <a:lstStyle/>
          <a:p>
            <a:r>
              <a:rPr lang="es-419" dirty="0" smtClean="0"/>
              <a:t>El presente proyecto trata de dar respuesta a una problemática encontrada en un negocio de videojuegos que resguarda la información de sus pedidos de forma manual en un archivo Excel.</a:t>
            </a:r>
          </a:p>
          <a:p>
            <a:r>
              <a:rPr lang="es-419" dirty="0" smtClean="0"/>
              <a:t>Para el manejo de datos de una forma más eficiente se ideó la creación de una base de datos, donde podrá ver todos los pedidos, información de clientes, productos y mejorar la calidad de sus informes.</a:t>
            </a:r>
          </a:p>
          <a:p>
            <a:r>
              <a:rPr lang="es-419" dirty="0" smtClean="0"/>
              <a:t>En las siguientes diapositivas podrá observar a detalle la estructura de esta base de datos.</a:t>
            </a:r>
          </a:p>
          <a:p>
            <a:endParaRPr lang="es-ES" dirty="0"/>
          </a:p>
        </p:txBody>
      </p:sp>
    </p:spTree>
    <p:extLst>
      <p:ext uri="{BB962C8B-B14F-4D97-AF65-F5344CB8AC3E}">
        <p14:creationId xmlns:p14="http://schemas.microsoft.com/office/powerpoint/2010/main" val="636728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791096"/>
          </a:xfrm>
        </p:spPr>
        <p:txBody>
          <a:bodyPr/>
          <a:lstStyle/>
          <a:p>
            <a:r>
              <a:rPr lang="es-419" dirty="0" smtClean="0"/>
              <a:t>ESTADOENVIO</a:t>
            </a:r>
            <a:endParaRPr lang="es-ES" dirty="0"/>
          </a:p>
        </p:txBody>
      </p:sp>
      <p:sp>
        <p:nvSpPr>
          <p:cNvPr id="3" name="Marcador de texto 2"/>
          <p:cNvSpPr>
            <a:spLocks noGrp="1"/>
          </p:cNvSpPr>
          <p:nvPr>
            <p:ph type="body" sz="half" idx="2"/>
          </p:nvPr>
        </p:nvSpPr>
        <p:spPr>
          <a:xfrm>
            <a:off x="1247196" y="2852936"/>
            <a:ext cx="4062942" cy="1930400"/>
          </a:xfrm>
        </p:spPr>
        <p:txBody>
          <a:bodyPr/>
          <a:lstStyle/>
          <a:p>
            <a:r>
              <a:rPr lang="es-ES" dirty="0"/>
              <a:t>Esta tabla esta creada para guardar el estado de los envíos que se </a:t>
            </a:r>
            <a:r>
              <a:rPr lang="es-ES" dirty="0" smtClean="0"/>
              <a:t>realicen.</a:t>
            </a:r>
            <a:endParaRPr lang="es-ES" dirty="0"/>
          </a:p>
          <a:p>
            <a:endParaRPr lang="es-ES" dirty="0"/>
          </a:p>
        </p:txBody>
      </p:sp>
      <p:pic>
        <p:nvPicPr>
          <p:cNvPr id="6" name="Marcador de contenido 5"/>
          <p:cNvPicPr>
            <a:picLocks noGrp="1" noChangeAspect="1"/>
          </p:cNvPicPr>
          <p:nvPr>
            <p:ph idx="1"/>
          </p:nvPr>
        </p:nvPicPr>
        <p:blipFill>
          <a:blip r:embed="rId2"/>
          <a:stretch>
            <a:fillRect/>
          </a:stretch>
        </p:blipFill>
        <p:spPr>
          <a:xfrm>
            <a:off x="5622131" y="2459037"/>
            <a:ext cx="5819775" cy="1838325"/>
          </a:xfrm>
          <a:prstGeom prst="rect">
            <a:avLst/>
          </a:prstGeom>
        </p:spPr>
      </p:pic>
    </p:spTree>
    <p:extLst>
      <p:ext uri="{BB962C8B-B14F-4D97-AF65-F5344CB8AC3E}">
        <p14:creationId xmlns:p14="http://schemas.microsoft.com/office/powerpoint/2010/main" val="355185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340768"/>
            <a:ext cx="4062942" cy="1152128"/>
          </a:xfrm>
        </p:spPr>
        <p:txBody>
          <a:bodyPr>
            <a:normAutofit/>
          </a:bodyPr>
          <a:lstStyle/>
          <a:p>
            <a:r>
              <a:rPr lang="es-419" dirty="0" smtClean="0"/>
              <a:t>HISTORIAL_CAMBIOS_ENVIOS</a:t>
            </a:r>
            <a:endParaRPr lang="es-ES" dirty="0"/>
          </a:p>
        </p:txBody>
      </p:sp>
      <p:sp>
        <p:nvSpPr>
          <p:cNvPr id="3" name="Marcador de texto 2"/>
          <p:cNvSpPr>
            <a:spLocks noGrp="1"/>
          </p:cNvSpPr>
          <p:nvPr>
            <p:ph type="body" sz="half" idx="2"/>
          </p:nvPr>
        </p:nvSpPr>
        <p:spPr>
          <a:xfrm>
            <a:off x="1247196" y="2852936"/>
            <a:ext cx="4062942" cy="1930400"/>
          </a:xfrm>
        </p:spPr>
        <p:txBody>
          <a:bodyPr/>
          <a:lstStyle/>
          <a:p>
            <a:r>
              <a:rPr lang="es-ES" dirty="0"/>
              <a:t>Esta tabla esta creada para guardar los cambios realizados en la tabla </a:t>
            </a:r>
            <a:r>
              <a:rPr lang="es-ES" dirty="0" smtClean="0"/>
              <a:t>envíos </a:t>
            </a:r>
            <a:r>
              <a:rPr lang="es-ES" dirty="0"/>
              <a:t>mediante triggers.</a:t>
            </a:r>
          </a:p>
          <a:p>
            <a:endParaRPr lang="es-ES" dirty="0"/>
          </a:p>
        </p:txBody>
      </p:sp>
      <p:pic>
        <p:nvPicPr>
          <p:cNvPr id="5" name="Imagen 4"/>
          <p:cNvPicPr>
            <a:picLocks noChangeAspect="1"/>
          </p:cNvPicPr>
          <p:nvPr/>
        </p:nvPicPr>
        <p:blipFill>
          <a:blip r:embed="rId2"/>
          <a:stretch>
            <a:fillRect/>
          </a:stretch>
        </p:blipFill>
        <p:spPr>
          <a:xfrm>
            <a:off x="6094412" y="692696"/>
            <a:ext cx="4824536" cy="5321342"/>
          </a:xfrm>
          <a:prstGeom prst="rect">
            <a:avLst/>
          </a:prstGeom>
        </p:spPr>
      </p:pic>
    </p:spTree>
    <p:extLst>
      <p:ext uri="{BB962C8B-B14F-4D97-AF65-F5344CB8AC3E}">
        <p14:creationId xmlns:p14="http://schemas.microsoft.com/office/powerpoint/2010/main" val="3056316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340768"/>
            <a:ext cx="4062942" cy="1152128"/>
          </a:xfrm>
        </p:spPr>
        <p:txBody>
          <a:bodyPr>
            <a:normAutofit/>
          </a:bodyPr>
          <a:lstStyle/>
          <a:p>
            <a:r>
              <a:rPr lang="es-419" dirty="0" smtClean="0"/>
              <a:t>HISTORIAL_CAMBIOS_PEDIDOS</a:t>
            </a:r>
            <a:endParaRPr lang="es-ES" dirty="0"/>
          </a:p>
        </p:txBody>
      </p:sp>
      <p:sp>
        <p:nvSpPr>
          <p:cNvPr id="3" name="Marcador de texto 2"/>
          <p:cNvSpPr>
            <a:spLocks noGrp="1"/>
          </p:cNvSpPr>
          <p:nvPr>
            <p:ph type="body" sz="half" idx="2"/>
          </p:nvPr>
        </p:nvSpPr>
        <p:spPr>
          <a:xfrm>
            <a:off x="1247196" y="2852936"/>
            <a:ext cx="4062942" cy="1930400"/>
          </a:xfrm>
        </p:spPr>
        <p:txBody>
          <a:bodyPr/>
          <a:lstStyle/>
          <a:p>
            <a:r>
              <a:rPr lang="es-ES" dirty="0"/>
              <a:t>Esta tabla esta creada para guardar los cambios realizados en la tabla </a:t>
            </a:r>
            <a:r>
              <a:rPr lang="es-ES" dirty="0" smtClean="0"/>
              <a:t>pedido mediante </a:t>
            </a:r>
            <a:r>
              <a:rPr lang="es-ES" dirty="0"/>
              <a:t>triggers.</a:t>
            </a:r>
          </a:p>
          <a:p>
            <a:endParaRPr lang="es-ES" dirty="0"/>
          </a:p>
        </p:txBody>
      </p:sp>
      <p:pic>
        <p:nvPicPr>
          <p:cNvPr id="4" name="Imagen 3"/>
          <p:cNvPicPr>
            <a:picLocks noChangeAspect="1"/>
          </p:cNvPicPr>
          <p:nvPr/>
        </p:nvPicPr>
        <p:blipFill>
          <a:blip r:embed="rId2"/>
          <a:stretch>
            <a:fillRect/>
          </a:stretch>
        </p:blipFill>
        <p:spPr>
          <a:xfrm>
            <a:off x="5878387" y="1347986"/>
            <a:ext cx="5566537" cy="4025230"/>
          </a:xfrm>
          <a:prstGeom prst="rect">
            <a:avLst/>
          </a:prstGeom>
        </p:spPr>
      </p:pic>
    </p:spTree>
    <p:extLst>
      <p:ext uri="{BB962C8B-B14F-4D97-AF65-F5344CB8AC3E}">
        <p14:creationId xmlns:p14="http://schemas.microsoft.com/office/powerpoint/2010/main" val="324391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p:cNvSpPr>
            <a:spLocks noGrp="1"/>
          </p:cNvSpPr>
          <p:nvPr>
            <p:ph type="body" idx="1"/>
          </p:nvPr>
        </p:nvSpPr>
        <p:spPr>
          <a:xfrm>
            <a:off x="3286100" y="2852936"/>
            <a:ext cx="7069519" cy="1220933"/>
          </a:xfrm>
        </p:spPr>
        <p:txBody>
          <a:bodyPr/>
          <a:lstStyle/>
          <a:p>
            <a:r>
              <a:rPr lang="es-419" dirty="0" smtClean="0"/>
              <a:t>SCRIPTS DE </a:t>
            </a:r>
            <a:r>
              <a:rPr lang="es-419" dirty="0" smtClean="0"/>
              <a:t>CREACIÓN DE OBJETOS</a:t>
            </a:r>
            <a:endParaRPr lang="es-ES" dirty="0"/>
          </a:p>
        </p:txBody>
      </p:sp>
    </p:spTree>
    <p:extLst>
      <p:ext uri="{BB962C8B-B14F-4D97-AF65-F5344CB8AC3E}">
        <p14:creationId xmlns:p14="http://schemas.microsoft.com/office/powerpoint/2010/main" val="713166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419" dirty="0" smtClean="0"/>
              <a:t>Scripts</a:t>
            </a:r>
            <a:endParaRPr lang="es-ES" dirty="0"/>
          </a:p>
        </p:txBody>
      </p:sp>
      <p:grpSp>
        <p:nvGrpSpPr>
          <p:cNvPr id="3" name="Grupo 2"/>
          <p:cNvGrpSpPr/>
          <p:nvPr/>
        </p:nvGrpSpPr>
        <p:grpSpPr>
          <a:xfrm>
            <a:off x="2147986" y="1731004"/>
            <a:ext cx="1944216" cy="1459633"/>
            <a:chOff x="1557908" y="2035632"/>
            <a:chExt cx="1944216" cy="1459633"/>
          </a:xfrm>
        </p:grpSpPr>
        <p:pic>
          <p:nvPicPr>
            <p:cNvPr id="2050" name="Picture 2" descr="GitHub - Apps on Google Play">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5940" y="2035632"/>
              <a:ext cx="1098203" cy="1098203"/>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hlinkClick r:id="rId2"/>
            </p:cNvPr>
            <p:cNvSpPr txBox="1"/>
            <p:nvPr/>
          </p:nvSpPr>
          <p:spPr>
            <a:xfrm>
              <a:off x="1557908" y="3156711"/>
              <a:ext cx="1944216" cy="338554"/>
            </a:xfrm>
            <a:prstGeom prst="rect">
              <a:avLst/>
            </a:prstGeom>
            <a:noFill/>
          </p:spPr>
          <p:txBody>
            <a:bodyPr wrap="square" rtlCol="0">
              <a:spAutoFit/>
            </a:bodyPr>
            <a:lstStyle/>
            <a:p>
              <a:r>
                <a:rPr lang="es-419" sz="1600" dirty="0" smtClean="0"/>
                <a:t>Creación de tablas</a:t>
              </a:r>
              <a:endParaRPr lang="es-ES" sz="1600" dirty="0"/>
            </a:p>
          </p:txBody>
        </p:sp>
      </p:grpSp>
      <p:grpSp>
        <p:nvGrpSpPr>
          <p:cNvPr id="7" name="Grupo 6"/>
          <p:cNvGrpSpPr/>
          <p:nvPr/>
        </p:nvGrpSpPr>
        <p:grpSpPr>
          <a:xfrm>
            <a:off x="5662364" y="1731004"/>
            <a:ext cx="2088232" cy="1766439"/>
            <a:chOff x="7264461" y="1844823"/>
            <a:chExt cx="2088232" cy="1766439"/>
          </a:xfrm>
        </p:grpSpPr>
        <p:pic>
          <p:nvPicPr>
            <p:cNvPr id="5" name="Picture 2" descr="GitHub - Apps on Google Play">
              <a:hlinkClick r:id="rId4"/>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34572" y="1844823"/>
              <a:ext cx="1098203" cy="1098203"/>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hlinkClick r:id="rId4"/>
            </p:cNvPr>
            <p:cNvSpPr txBox="1"/>
            <p:nvPr/>
          </p:nvSpPr>
          <p:spPr>
            <a:xfrm>
              <a:off x="7264461" y="3026487"/>
              <a:ext cx="2088232" cy="584775"/>
            </a:xfrm>
            <a:prstGeom prst="rect">
              <a:avLst/>
            </a:prstGeom>
            <a:noFill/>
          </p:spPr>
          <p:txBody>
            <a:bodyPr wrap="square" rtlCol="0">
              <a:spAutoFit/>
            </a:bodyPr>
            <a:lstStyle/>
            <a:p>
              <a:r>
                <a:rPr lang="es-419" sz="1600" dirty="0" smtClean="0"/>
                <a:t>Creación de informes/ vistas</a:t>
              </a:r>
              <a:endParaRPr lang="es-ES" sz="1600" dirty="0"/>
            </a:p>
          </p:txBody>
        </p:sp>
      </p:grpSp>
      <p:grpSp>
        <p:nvGrpSpPr>
          <p:cNvPr id="10" name="Grupo 9"/>
          <p:cNvGrpSpPr/>
          <p:nvPr/>
        </p:nvGrpSpPr>
        <p:grpSpPr>
          <a:xfrm>
            <a:off x="9366837" y="1784854"/>
            <a:ext cx="2070311" cy="1466368"/>
            <a:chOff x="5549899" y="3842965"/>
            <a:chExt cx="2070311" cy="1466368"/>
          </a:xfrm>
        </p:grpSpPr>
        <p:pic>
          <p:nvPicPr>
            <p:cNvPr id="9" name="Picture 2" descr="GitHub - Apps on Google Play">
              <a:hlinkClick r:id="rId5"/>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9899" y="3842965"/>
              <a:ext cx="1098203" cy="1098203"/>
            </a:xfrm>
            <a:prstGeom prst="rect">
              <a:avLst/>
            </a:prstGeom>
            <a:noFill/>
            <a:extLst>
              <a:ext uri="{909E8E84-426E-40DD-AFC4-6F175D3DCCD1}">
                <a14:hiddenFill xmlns:a14="http://schemas.microsoft.com/office/drawing/2010/main">
                  <a:solidFill>
                    <a:srgbClr val="FFFFFF"/>
                  </a:solidFill>
                </a14:hiddenFill>
              </a:ext>
            </a:extLst>
          </p:spPr>
        </p:pic>
        <p:sp>
          <p:nvSpPr>
            <p:cNvPr id="15" name="CuadroTexto 14">
              <a:hlinkClick r:id="rId5"/>
            </p:cNvPr>
            <p:cNvSpPr txBox="1"/>
            <p:nvPr/>
          </p:nvSpPr>
          <p:spPr>
            <a:xfrm>
              <a:off x="5675994" y="4970779"/>
              <a:ext cx="1944216" cy="338554"/>
            </a:xfrm>
            <a:prstGeom prst="rect">
              <a:avLst/>
            </a:prstGeom>
            <a:noFill/>
          </p:spPr>
          <p:txBody>
            <a:bodyPr wrap="square" rtlCol="0">
              <a:spAutoFit/>
            </a:bodyPr>
            <a:lstStyle/>
            <a:p>
              <a:r>
                <a:rPr lang="es-419" sz="1600" dirty="0" smtClean="0"/>
                <a:t>Funciones</a:t>
              </a:r>
              <a:endParaRPr lang="es-ES" sz="1600" dirty="0"/>
            </a:p>
          </p:txBody>
        </p:sp>
      </p:grpSp>
      <p:grpSp>
        <p:nvGrpSpPr>
          <p:cNvPr id="11" name="Grupo 10"/>
          <p:cNvGrpSpPr/>
          <p:nvPr/>
        </p:nvGrpSpPr>
        <p:grpSpPr>
          <a:xfrm>
            <a:off x="1845940" y="4470456"/>
            <a:ext cx="2887306" cy="1608856"/>
            <a:chOff x="2220570" y="4941168"/>
            <a:chExt cx="2887306" cy="1608856"/>
          </a:xfrm>
        </p:grpSpPr>
        <p:pic>
          <p:nvPicPr>
            <p:cNvPr id="6" name="Picture 2" descr="GitHub - Apps on Google Play">
              <a:hlinkClick r:id="rId6"/>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1607" y="4941168"/>
              <a:ext cx="1098203" cy="1098203"/>
            </a:xfrm>
            <a:prstGeom prst="rect">
              <a:avLst/>
            </a:prstGeom>
            <a:noFill/>
            <a:extLst>
              <a:ext uri="{909E8E84-426E-40DD-AFC4-6F175D3DCCD1}">
                <a14:hiddenFill xmlns:a14="http://schemas.microsoft.com/office/drawing/2010/main">
                  <a:solidFill>
                    <a:srgbClr val="FFFFFF"/>
                  </a:solidFill>
                </a14:hiddenFill>
              </a:ext>
            </a:extLst>
          </p:spPr>
        </p:pic>
        <p:sp>
          <p:nvSpPr>
            <p:cNvPr id="16" name="CuadroTexto 15">
              <a:hlinkClick r:id="rId6"/>
            </p:cNvPr>
            <p:cNvSpPr txBox="1"/>
            <p:nvPr/>
          </p:nvSpPr>
          <p:spPr>
            <a:xfrm>
              <a:off x="2220570" y="6211470"/>
              <a:ext cx="2887306" cy="338554"/>
            </a:xfrm>
            <a:prstGeom prst="rect">
              <a:avLst/>
            </a:prstGeom>
            <a:noFill/>
          </p:spPr>
          <p:txBody>
            <a:bodyPr wrap="square" rtlCol="0">
              <a:spAutoFit/>
            </a:bodyPr>
            <a:lstStyle/>
            <a:p>
              <a:r>
                <a:rPr lang="es-419" sz="1600" dirty="0" smtClean="0"/>
                <a:t>Procedimientos almacenados</a:t>
              </a:r>
              <a:endParaRPr lang="es-ES" sz="1600" dirty="0"/>
            </a:p>
          </p:txBody>
        </p:sp>
      </p:grpSp>
      <p:grpSp>
        <p:nvGrpSpPr>
          <p:cNvPr id="19" name="Grupo 18"/>
          <p:cNvGrpSpPr/>
          <p:nvPr/>
        </p:nvGrpSpPr>
        <p:grpSpPr>
          <a:xfrm>
            <a:off x="5789957" y="4470456"/>
            <a:ext cx="2481441" cy="1556052"/>
            <a:chOff x="8236569" y="4941168"/>
            <a:chExt cx="2481441" cy="1556052"/>
          </a:xfrm>
        </p:grpSpPr>
        <p:pic>
          <p:nvPicPr>
            <p:cNvPr id="17" name="Picture 2" descr="GitHub - Apps on Google Play">
              <a:hlinkClick r:id="rId7"/>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6569" y="4941168"/>
              <a:ext cx="1098203" cy="1098203"/>
            </a:xfrm>
            <a:prstGeom prst="rect">
              <a:avLst/>
            </a:prstGeom>
            <a:noFill/>
            <a:extLst>
              <a:ext uri="{909E8E84-426E-40DD-AFC4-6F175D3DCCD1}">
                <a14:hiddenFill xmlns:a14="http://schemas.microsoft.com/office/drawing/2010/main">
                  <a:solidFill>
                    <a:srgbClr val="FFFFFF"/>
                  </a:solidFill>
                </a14:hiddenFill>
              </a:ext>
            </a:extLst>
          </p:spPr>
        </p:pic>
        <p:sp>
          <p:nvSpPr>
            <p:cNvPr id="18" name="CuadroTexto 17">
              <a:hlinkClick r:id="rId7"/>
            </p:cNvPr>
            <p:cNvSpPr txBox="1"/>
            <p:nvPr/>
          </p:nvSpPr>
          <p:spPr>
            <a:xfrm>
              <a:off x="8455589" y="6158666"/>
              <a:ext cx="2262421" cy="338554"/>
            </a:xfrm>
            <a:prstGeom prst="rect">
              <a:avLst/>
            </a:prstGeom>
            <a:noFill/>
          </p:spPr>
          <p:txBody>
            <a:bodyPr wrap="square" rtlCol="0">
              <a:spAutoFit/>
            </a:bodyPr>
            <a:lstStyle/>
            <a:p>
              <a:r>
                <a:rPr lang="es-419" sz="1600" dirty="0" smtClean="0"/>
                <a:t>Triggers</a:t>
              </a:r>
              <a:endParaRPr lang="es-ES" sz="1600" dirty="0"/>
            </a:p>
          </p:txBody>
        </p:sp>
      </p:grpSp>
      <p:grpSp>
        <p:nvGrpSpPr>
          <p:cNvPr id="22" name="Grupo 21"/>
          <p:cNvGrpSpPr/>
          <p:nvPr/>
        </p:nvGrpSpPr>
        <p:grpSpPr>
          <a:xfrm>
            <a:off x="9046740" y="4353983"/>
            <a:ext cx="2262421" cy="1565740"/>
            <a:chOff x="7916472" y="4941168"/>
            <a:chExt cx="2262421" cy="1565740"/>
          </a:xfrm>
        </p:grpSpPr>
        <p:pic>
          <p:nvPicPr>
            <p:cNvPr id="23" name="Picture 2" descr="GitHub - Apps on Google Play">
              <a:hlinkClick r:id="rId8"/>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36569" y="4941168"/>
              <a:ext cx="1098203" cy="1098203"/>
            </a:xfrm>
            <a:prstGeom prst="rect">
              <a:avLst/>
            </a:prstGeom>
            <a:noFill/>
            <a:extLst>
              <a:ext uri="{909E8E84-426E-40DD-AFC4-6F175D3DCCD1}">
                <a14:hiddenFill xmlns:a14="http://schemas.microsoft.com/office/drawing/2010/main">
                  <a:solidFill>
                    <a:srgbClr val="FFFFFF"/>
                  </a:solidFill>
                </a14:hiddenFill>
              </a:ext>
            </a:extLst>
          </p:spPr>
        </p:pic>
        <p:sp>
          <p:nvSpPr>
            <p:cNvPr id="24" name="CuadroTexto 23">
              <a:hlinkClick r:id="rId8"/>
            </p:cNvPr>
            <p:cNvSpPr txBox="1"/>
            <p:nvPr/>
          </p:nvSpPr>
          <p:spPr>
            <a:xfrm>
              <a:off x="7916472" y="6168354"/>
              <a:ext cx="2262421" cy="338554"/>
            </a:xfrm>
            <a:prstGeom prst="rect">
              <a:avLst/>
            </a:prstGeom>
            <a:noFill/>
          </p:spPr>
          <p:txBody>
            <a:bodyPr wrap="square" rtlCol="0">
              <a:spAutoFit/>
            </a:bodyPr>
            <a:lstStyle/>
            <a:p>
              <a:r>
                <a:rPr lang="es-419" sz="1600" dirty="0" smtClean="0"/>
                <a:t>Usuarios y permisos</a:t>
              </a:r>
              <a:endParaRPr lang="es-ES" sz="1600" dirty="0"/>
            </a:p>
          </p:txBody>
        </p:sp>
      </p:grpSp>
    </p:spTree>
    <p:extLst>
      <p:ext uri="{BB962C8B-B14F-4D97-AF65-F5344CB8AC3E}">
        <p14:creationId xmlns:p14="http://schemas.microsoft.com/office/powerpoint/2010/main" val="295818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p:cNvGrpSpPr/>
          <p:nvPr/>
        </p:nvGrpSpPr>
        <p:grpSpPr>
          <a:xfrm>
            <a:off x="5086300" y="3085341"/>
            <a:ext cx="3312368" cy="1634698"/>
            <a:chOff x="4876643" y="2924944"/>
            <a:chExt cx="3312368" cy="1634698"/>
          </a:xfrm>
        </p:grpSpPr>
        <p:pic>
          <p:nvPicPr>
            <p:cNvPr id="3" name="Picture 2" descr="GitHub - Apps on Google Play">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6340" y="2924944"/>
              <a:ext cx="1098203" cy="1098203"/>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hlinkClick r:id="rId2"/>
            </p:cNvPr>
            <p:cNvSpPr txBox="1"/>
            <p:nvPr/>
          </p:nvSpPr>
          <p:spPr>
            <a:xfrm>
              <a:off x="4876643" y="4221088"/>
              <a:ext cx="3312368" cy="338554"/>
            </a:xfrm>
            <a:prstGeom prst="rect">
              <a:avLst/>
            </a:prstGeom>
            <a:noFill/>
          </p:spPr>
          <p:txBody>
            <a:bodyPr wrap="square" rtlCol="0">
              <a:spAutoFit/>
            </a:bodyPr>
            <a:lstStyle/>
            <a:p>
              <a:r>
                <a:rPr lang="es-419" sz="1600" dirty="0" smtClean="0"/>
                <a:t>Script base de datos completa</a:t>
              </a:r>
              <a:endParaRPr lang="es-ES" sz="1600" dirty="0"/>
            </a:p>
          </p:txBody>
        </p:sp>
      </p:grpSp>
      <p:sp>
        <p:nvSpPr>
          <p:cNvPr id="6" name="Marcador de texto 5"/>
          <p:cNvSpPr>
            <a:spLocks noGrp="1"/>
          </p:cNvSpPr>
          <p:nvPr>
            <p:ph type="body" idx="1"/>
          </p:nvPr>
        </p:nvSpPr>
        <p:spPr>
          <a:xfrm>
            <a:off x="4366220" y="1154971"/>
            <a:ext cx="7069519" cy="1220933"/>
          </a:xfrm>
        </p:spPr>
        <p:txBody>
          <a:bodyPr/>
          <a:lstStyle/>
          <a:p>
            <a:r>
              <a:rPr lang="es-419" dirty="0" smtClean="0"/>
              <a:t>SCRIPTS UNIFICADOS</a:t>
            </a:r>
            <a:endParaRPr lang="es-ES" dirty="0"/>
          </a:p>
        </p:txBody>
      </p:sp>
    </p:spTree>
    <p:extLst>
      <p:ext uri="{BB962C8B-B14F-4D97-AF65-F5344CB8AC3E}">
        <p14:creationId xmlns:p14="http://schemas.microsoft.com/office/powerpoint/2010/main" val="2794907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p:cNvSpPr>
            <a:spLocks noGrp="1"/>
          </p:cNvSpPr>
          <p:nvPr>
            <p:ph type="body" idx="1"/>
          </p:nvPr>
        </p:nvSpPr>
        <p:spPr>
          <a:xfrm>
            <a:off x="3286100" y="2852936"/>
            <a:ext cx="7069519" cy="1220933"/>
          </a:xfrm>
        </p:spPr>
        <p:txBody>
          <a:bodyPr/>
          <a:lstStyle/>
          <a:p>
            <a:r>
              <a:rPr lang="es-419" dirty="0" smtClean="0"/>
              <a:t>SCRIPTS DE INSERCIÓN DE DATOS</a:t>
            </a:r>
            <a:endParaRPr lang="es-ES" dirty="0"/>
          </a:p>
        </p:txBody>
      </p:sp>
    </p:spTree>
    <p:extLst>
      <p:ext uri="{BB962C8B-B14F-4D97-AF65-F5344CB8AC3E}">
        <p14:creationId xmlns:p14="http://schemas.microsoft.com/office/powerpoint/2010/main" val="2020010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pPr algn="ctr"/>
            <a:r>
              <a:rPr lang="es-419" dirty="0" smtClean="0"/>
              <a:t>Paso a paso inserción de datos</a:t>
            </a:r>
            <a:endParaRPr lang="es-ES" dirty="0"/>
          </a:p>
        </p:txBody>
      </p:sp>
      <p:pic>
        <p:nvPicPr>
          <p:cNvPr id="10" name="Marcador de contenido 9">
            <a:hlinkClick r:id="rId2"/>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47041" y="2204864"/>
            <a:ext cx="3231547" cy="3231547"/>
          </a:xfrm>
        </p:spPr>
      </p:pic>
      <p:sp>
        <p:nvSpPr>
          <p:cNvPr id="11" name="Título 4"/>
          <p:cNvSpPr txBox="1">
            <a:spLocks/>
          </p:cNvSpPr>
          <p:nvPr/>
        </p:nvSpPr>
        <p:spPr>
          <a:xfrm>
            <a:off x="1125860" y="4653136"/>
            <a:ext cx="10360501" cy="12239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s-ES" sz="1600" u="sng" dirty="0"/>
          </a:p>
        </p:txBody>
      </p:sp>
    </p:spTree>
    <p:extLst>
      <p:ext uri="{BB962C8B-B14F-4D97-AF65-F5344CB8AC3E}">
        <p14:creationId xmlns:p14="http://schemas.microsoft.com/office/powerpoint/2010/main" val="32265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419" dirty="0" smtClean="0"/>
              <a:t>Scripts</a:t>
            </a:r>
            <a:endParaRPr lang="es-ES" dirty="0"/>
          </a:p>
        </p:txBody>
      </p:sp>
      <p:grpSp>
        <p:nvGrpSpPr>
          <p:cNvPr id="3" name="Grupo 2"/>
          <p:cNvGrpSpPr/>
          <p:nvPr/>
        </p:nvGrpSpPr>
        <p:grpSpPr>
          <a:xfrm>
            <a:off x="2998068" y="2327740"/>
            <a:ext cx="2483825" cy="1583830"/>
            <a:chOff x="2998068" y="2327740"/>
            <a:chExt cx="2483825" cy="1583830"/>
          </a:xfrm>
        </p:grpSpPr>
        <p:pic>
          <p:nvPicPr>
            <p:cNvPr id="8" name="Picture 2" descr="GitHub - Apps on Google Play">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0116" y="2327740"/>
              <a:ext cx="1098203" cy="1098203"/>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a:hlinkClick r:id="rId2"/>
            </p:cNvPr>
            <p:cNvSpPr txBox="1"/>
            <p:nvPr/>
          </p:nvSpPr>
          <p:spPr>
            <a:xfrm>
              <a:off x="2998068" y="3573016"/>
              <a:ext cx="2483825" cy="338554"/>
            </a:xfrm>
            <a:prstGeom prst="rect">
              <a:avLst/>
            </a:prstGeom>
            <a:noFill/>
          </p:spPr>
          <p:txBody>
            <a:bodyPr wrap="square" rtlCol="0">
              <a:spAutoFit/>
            </a:bodyPr>
            <a:lstStyle/>
            <a:p>
              <a:r>
                <a:rPr lang="es-419" sz="1600" dirty="0" smtClean="0"/>
                <a:t>Script inserción de datos</a:t>
              </a:r>
              <a:endParaRPr lang="es-ES" sz="1600" dirty="0"/>
            </a:p>
          </p:txBody>
        </p:sp>
      </p:grpSp>
      <p:grpSp>
        <p:nvGrpSpPr>
          <p:cNvPr id="7" name="Grupo 6"/>
          <p:cNvGrpSpPr/>
          <p:nvPr/>
        </p:nvGrpSpPr>
        <p:grpSpPr>
          <a:xfrm>
            <a:off x="7390556" y="2168892"/>
            <a:ext cx="2070311" cy="1742678"/>
            <a:chOff x="10037857" y="1718540"/>
            <a:chExt cx="2070311" cy="1742678"/>
          </a:xfrm>
        </p:grpSpPr>
        <p:pic>
          <p:nvPicPr>
            <p:cNvPr id="2052" name="Picture 4" descr="Icono de Excel (símbolo png) negro">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037857" y="1718540"/>
              <a:ext cx="1296144" cy="1296144"/>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a:hlinkClick r:id="rId4"/>
            </p:cNvPr>
            <p:cNvSpPr txBox="1"/>
            <p:nvPr/>
          </p:nvSpPr>
          <p:spPr>
            <a:xfrm>
              <a:off x="10163952" y="3122664"/>
              <a:ext cx="1944216" cy="338554"/>
            </a:xfrm>
            <a:prstGeom prst="rect">
              <a:avLst/>
            </a:prstGeom>
            <a:noFill/>
          </p:spPr>
          <p:txBody>
            <a:bodyPr wrap="square" rtlCol="0">
              <a:spAutoFit/>
            </a:bodyPr>
            <a:lstStyle/>
            <a:p>
              <a:r>
                <a:rPr lang="es-419" sz="1600" dirty="0" err="1" smtClean="0"/>
                <a:t>Import</a:t>
              </a:r>
              <a:r>
                <a:rPr lang="es-419" sz="1600" dirty="0" smtClean="0"/>
                <a:t> data</a:t>
              </a:r>
              <a:endParaRPr lang="es-ES" sz="1600" dirty="0"/>
            </a:p>
          </p:txBody>
        </p:sp>
      </p:grpSp>
    </p:spTree>
    <p:extLst>
      <p:ext uri="{BB962C8B-B14F-4D97-AF65-F5344CB8AC3E}">
        <p14:creationId xmlns:p14="http://schemas.microsoft.com/office/powerpoint/2010/main" val="1422183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10907" y="692696"/>
            <a:ext cx="4062942" cy="1223144"/>
          </a:xfrm>
        </p:spPr>
        <p:txBody>
          <a:bodyPr/>
          <a:lstStyle/>
          <a:p>
            <a:r>
              <a:rPr lang="es-419" dirty="0" smtClean="0"/>
              <a:t>Herramientas y tecnologías usadas</a:t>
            </a:r>
            <a:endParaRPr lang="es-ES" dirty="0"/>
          </a:p>
        </p:txBody>
      </p:sp>
      <p:sp>
        <p:nvSpPr>
          <p:cNvPr id="5" name="Marcador de texto 4"/>
          <p:cNvSpPr>
            <a:spLocks noGrp="1"/>
          </p:cNvSpPr>
          <p:nvPr>
            <p:ph type="body" sz="half" idx="2"/>
          </p:nvPr>
        </p:nvSpPr>
        <p:spPr>
          <a:xfrm>
            <a:off x="1218882" y="2132856"/>
            <a:ext cx="4062942" cy="4039344"/>
          </a:xfrm>
        </p:spPr>
        <p:txBody>
          <a:bodyPr>
            <a:normAutofit fontScale="92500" lnSpcReduction="10000"/>
          </a:bodyPr>
          <a:lstStyle/>
          <a:p>
            <a:r>
              <a:rPr lang="es-419" dirty="0" smtClean="0"/>
              <a:t>Se utilizaron las siguientes herramientas en este proyecto:</a:t>
            </a:r>
          </a:p>
          <a:p>
            <a:pPr marL="342900" indent="-342900">
              <a:buFont typeface="Arial" panose="020B0604020202020204" pitchFamily="34" charset="0"/>
              <a:buChar char="•"/>
            </a:pPr>
            <a:r>
              <a:rPr lang="es-ES" dirty="0"/>
              <a:t>MySQL Workbench </a:t>
            </a:r>
            <a:r>
              <a:rPr lang="es-ES" dirty="0" smtClean="0"/>
              <a:t>8.0: Se utilizó esta herramienta para la creación de la base de datos y su manejo.</a:t>
            </a:r>
          </a:p>
          <a:p>
            <a:pPr marL="342900" indent="-342900">
              <a:buFont typeface="Arial" panose="020B0604020202020204" pitchFamily="34" charset="0"/>
              <a:buChar char="•"/>
            </a:pPr>
            <a:r>
              <a:rPr lang="es-419" dirty="0" smtClean="0"/>
              <a:t>Git y github: Se utilizó esta herramienta para el manejo de versiones y para resguardo del repositorio.</a:t>
            </a:r>
          </a:p>
          <a:p>
            <a:pPr marL="342900" indent="-342900">
              <a:buFont typeface="Arial" panose="020B0604020202020204" pitchFamily="34" charset="0"/>
              <a:buChar char="•"/>
            </a:pPr>
            <a:r>
              <a:rPr lang="es-419" dirty="0" smtClean="0"/>
              <a:t>Microsoft Excel: Se utilizó esta herramienta de office para realizar los archivos CSV para la inserción de datos.</a:t>
            </a:r>
            <a:endParaRPr lang="es-ES" dirty="0"/>
          </a:p>
        </p:txBody>
      </p:sp>
      <p:pic>
        <p:nvPicPr>
          <p:cNvPr id="1030" name="Picture 6" descr="Top MySQL Workbench Alternatives - Ubiq B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06381" y="1196753"/>
            <a:ext cx="2808312" cy="187220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ágina 3 | Imágenes de Silhouette Logo | Vectores, fotos de stock y PSD  gratuitos">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36314" y="1196753"/>
            <a:ext cx="1920119" cy="192011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ómo Crear un Gráfico de Cilindro en tus Hojas de Excel - Barril de Datos |  Descubre Cómo Hacerl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58419" y="3789040"/>
            <a:ext cx="2609693" cy="130808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it - Logo Downloads">
            <a:hlinkClick r:id="rId3"/>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4412" y="3500230"/>
            <a:ext cx="1885702" cy="1885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8351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Objetivos</a:t>
            </a:r>
            <a:endParaRPr lang="es-ES" dirty="0"/>
          </a:p>
        </p:txBody>
      </p:sp>
      <p:sp>
        <p:nvSpPr>
          <p:cNvPr id="3" name="Marcador de contenido 2"/>
          <p:cNvSpPr>
            <a:spLocks noGrp="1"/>
          </p:cNvSpPr>
          <p:nvPr>
            <p:ph idx="1"/>
          </p:nvPr>
        </p:nvSpPr>
        <p:spPr/>
        <p:txBody>
          <a:bodyPr/>
          <a:lstStyle/>
          <a:p>
            <a:r>
              <a:rPr lang="es-419" dirty="0" smtClean="0"/>
              <a:t>Crear una base de datos relacional basado en una tienda online (ecommerce) de videojuegos.</a:t>
            </a:r>
          </a:p>
          <a:p>
            <a:r>
              <a:rPr lang="es-419" dirty="0" smtClean="0"/>
              <a:t>Generar informes a partir de consultas a la base de datos.</a:t>
            </a:r>
            <a:endParaRPr lang="es-ES" dirty="0"/>
          </a:p>
        </p:txBody>
      </p:sp>
    </p:spTree>
    <p:extLst>
      <p:ext uri="{BB962C8B-B14F-4D97-AF65-F5344CB8AC3E}">
        <p14:creationId xmlns:p14="http://schemas.microsoft.com/office/powerpoint/2010/main" val="2762179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Situación problemática</a:t>
            </a:r>
            <a:endParaRPr lang="es-ES" dirty="0"/>
          </a:p>
        </p:txBody>
      </p:sp>
      <p:sp>
        <p:nvSpPr>
          <p:cNvPr id="3" name="Marcador de contenido 2"/>
          <p:cNvSpPr>
            <a:spLocks noGrp="1"/>
          </p:cNvSpPr>
          <p:nvPr>
            <p:ph idx="1"/>
          </p:nvPr>
        </p:nvSpPr>
        <p:spPr/>
        <p:txBody>
          <a:bodyPr>
            <a:normAutofit fontScale="92500"/>
          </a:bodyPr>
          <a:lstStyle/>
          <a:p>
            <a:r>
              <a:rPr lang="es-419" dirty="0" smtClean="0"/>
              <a:t>A nivel mundial todo negocio esta migrando a la tecnología online, desde la pandemia ha avanzado en forma exponencial el método de compra ecommerce con el fin de tener al alcance de su mano los artículos sin necesidad de salir de casa. Por este motivo en pro de seguir adelante es necesario incorporar este tipo de tecnología al comercio.</a:t>
            </a:r>
          </a:p>
          <a:p>
            <a:r>
              <a:rPr lang="es-419" dirty="0" smtClean="0"/>
              <a:t>Actualmente toda la información se lleva de manera manual en un Excel por lo que no se confía plenamente en la calidad de datos resguardados.</a:t>
            </a:r>
            <a:endParaRPr lang="es-419" dirty="0" smtClean="0"/>
          </a:p>
          <a:p>
            <a:r>
              <a:rPr lang="es-419" dirty="0" smtClean="0"/>
              <a:t>Para este proyecto se realizará la adecuación de la base de datos para un nuevo negocio incorporándose en esta área con el fin de avanzar.</a:t>
            </a:r>
            <a:endParaRPr lang="es-419" dirty="0" smtClean="0"/>
          </a:p>
          <a:p>
            <a:endParaRPr lang="es-ES" dirty="0"/>
          </a:p>
        </p:txBody>
      </p:sp>
    </p:spTree>
    <p:extLst>
      <p:ext uri="{BB962C8B-B14F-4D97-AF65-F5344CB8AC3E}">
        <p14:creationId xmlns:p14="http://schemas.microsoft.com/office/powerpoint/2010/main" val="681712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419" b="1" dirty="0" smtClean="0"/>
              <a:t>Modelo de negocio: </a:t>
            </a:r>
            <a:r>
              <a:rPr lang="es-419" b="1" dirty="0" err="1" smtClean="0"/>
              <a:t>eCommerce</a:t>
            </a:r>
            <a:endParaRPr lang="es-ES" b="1" dirty="0"/>
          </a:p>
        </p:txBody>
      </p:sp>
      <p:sp>
        <p:nvSpPr>
          <p:cNvPr id="3" name="Marcador de posición de contenido 2"/>
          <p:cNvSpPr>
            <a:spLocks noGrp="1"/>
          </p:cNvSpPr>
          <p:nvPr>
            <p:ph sz="half" idx="1"/>
          </p:nvPr>
        </p:nvSpPr>
        <p:spPr/>
        <p:txBody>
          <a:bodyPr rtlCol="0">
            <a:normAutofit/>
          </a:bodyPr>
          <a:lstStyle/>
          <a:p>
            <a:pPr rtl="0"/>
            <a:r>
              <a:rPr lang="es-419" dirty="0" smtClean="0"/>
              <a:t>Base de datos que tiene como objetivo permitir registrar toda la información del cliente, información del pedido que realice y del listado de productos, así mismo permite el manejo de proveedores, los envíos de los pedidos y el estado de los envíos.</a:t>
            </a:r>
          </a:p>
        </p:txBody>
      </p:sp>
      <p:graphicFrame>
        <p:nvGraphicFramePr>
          <p:cNvPr id="5" name="Marcador de posición de contenido 4" descr="Proceso escalonado en el que se muestran 3 tareas organizadas una debajo de la otra. Además, se usan dos flechas que apuntan hacia abajo para indicar la progresión de la primera tarea a la segunda y de la segunda a la tercera."/>
          <p:cNvGraphicFramePr>
            <a:graphicFrameLocks noGrp="1"/>
          </p:cNvGraphicFramePr>
          <p:nvPr>
            <p:ph sz="half" idx="2"/>
            <p:extLst>
              <p:ext uri="{D42A27DB-BD31-4B8C-83A1-F6EECF244321}">
                <p14:modId xmlns:p14="http://schemas.microsoft.com/office/powerpoint/2010/main" val="2040012917"/>
              </p:ext>
            </p:extLst>
          </p:nvPr>
        </p:nvGraphicFramePr>
        <p:xfrm>
          <a:off x="6500813" y="1706563"/>
          <a:ext cx="5078412" cy="4465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2494012" y="1196752"/>
            <a:ext cx="8938472" cy="2764335"/>
          </a:xfrm>
        </p:spPr>
        <p:txBody>
          <a:bodyPr/>
          <a:lstStyle/>
          <a:p>
            <a:r>
              <a:rPr lang="es-419" dirty="0" smtClean="0"/>
              <a:t>Diagrama entidad - relación</a:t>
            </a:r>
            <a:endParaRPr lang="es-ES" dirty="0"/>
          </a:p>
        </p:txBody>
      </p:sp>
    </p:spTree>
    <p:extLst>
      <p:ext uri="{BB962C8B-B14F-4D97-AF65-F5344CB8AC3E}">
        <p14:creationId xmlns:p14="http://schemas.microsoft.com/office/powerpoint/2010/main" val="2349015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1804" y="103951"/>
            <a:ext cx="10957580" cy="6493401"/>
          </a:xfrm>
        </p:spPr>
      </p:pic>
    </p:spTree>
    <p:extLst>
      <p:ext uri="{BB962C8B-B14F-4D97-AF65-F5344CB8AC3E}">
        <p14:creationId xmlns:p14="http://schemas.microsoft.com/office/powerpoint/2010/main" val="3281273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926060" y="1556792"/>
            <a:ext cx="8735325" cy="2000251"/>
          </a:xfrm>
        </p:spPr>
        <p:txBody>
          <a:bodyPr/>
          <a:lstStyle/>
          <a:p>
            <a:r>
              <a:rPr lang="es-419" dirty="0" smtClean="0"/>
              <a:t>Descripción de tablas</a:t>
            </a:r>
            <a:endParaRPr lang="es-ES" dirty="0"/>
          </a:p>
        </p:txBody>
      </p:sp>
    </p:spTree>
    <p:extLst>
      <p:ext uri="{BB962C8B-B14F-4D97-AF65-F5344CB8AC3E}">
        <p14:creationId xmlns:p14="http://schemas.microsoft.com/office/powerpoint/2010/main" val="2544422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218882" y="1701800"/>
            <a:ext cx="4062942" cy="791096"/>
          </a:xfrm>
        </p:spPr>
        <p:txBody>
          <a:bodyPr/>
          <a:lstStyle/>
          <a:p>
            <a:r>
              <a:rPr lang="es-419" dirty="0" smtClean="0"/>
              <a:t>PAIS</a:t>
            </a:r>
            <a:endParaRPr lang="es-ES" dirty="0"/>
          </a:p>
        </p:txBody>
      </p:sp>
      <p:sp>
        <p:nvSpPr>
          <p:cNvPr id="6" name="Marcador de texto 5"/>
          <p:cNvSpPr>
            <a:spLocks noGrp="1"/>
          </p:cNvSpPr>
          <p:nvPr>
            <p:ph type="body" sz="half" idx="2"/>
          </p:nvPr>
        </p:nvSpPr>
        <p:spPr>
          <a:xfrm>
            <a:off x="1125860" y="2924944"/>
            <a:ext cx="4062942" cy="1930400"/>
          </a:xfrm>
        </p:spPr>
        <p:txBody>
          <a:bodyPr/>
          <a:lstStyle/>
          <a:p>
            <a:r>
              <a:rPr lang="es-ES" dirty="0"/>
              <a:t>Esta tabla esta creada para indicar el país de las partes interesadas (cliente, proveedor, etc.)</a:t>
            </a:r>
          </a:p>
          <a:p>
            <a:endParaRPr lang="es-ES" dirty="0"/>
          </a:p>
        </p:txBody>
      </p:sp>
      <p:pic>
        <p:nvPicPr>
          <p:cNvPr id="5" name="Imagen 4"/>
          <p:cNvPicPr>
            <a:picLocks noChangeAspect="1"/>
          </p:cNvPicPr>
          <p:nvPr/>
        </p:nvPicPr>
        <p:blipFill>
          <a:blip r:embed="rId2"/>
          <a:stretch>
            <a:fillRect/>
          </a:stretch>
        </p:blipFill>
        <p:spPr>
          <a:xfrm>
            <a:off x="5590356" y="2301056"/>
            <a:ext cx="5962650" cy="1247775"/>
          </a:xfrm>
          <a:prstGeom prst="rect">
            <a:avLst/>
          </a:prstGeom>
        </p:spPr>
      </p:pic>
    </p:spTree>
    <p:extLst>
      <p:ext uri="{BB962C8B-B14F-4D97-AF65-F5344CB8AC3E}">
        <p14:creationId xmlns:p14="http://schemas.microsoft.com/office/powerpoint/2010/main" val="2857499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nología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60_TF02787990_TF02787990.potx" id="{711CCDD4-BD90-4388-A31E-EA977055FCFF}" vid="{C5F9FE6A-8390-4E5A-B0DB-91EA047CC61C}"/>
    </a:ext>
  </a:extLst>
</a:theme>
</file>

<file path=ppt/theme/theme2.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http://www.w3.org/XML/1998/namespace"/>
    <ds:schemaRef ds:uri="http://schemas.microsoft.com/office/infopath/2007/PartnerControls"/>
    <ds:schemaRef ds:uri="http://purl.org/dc/elements/1.1/"/>
    <ds:schemaRef ds:uri="http://purl.org/dc/terms/"/>
    <ds:schemaRef ds:uri="4873beb7-5857-4685-be1f-d57550cc96cc"/>
    <ds:schemaRef ds:uri="http://schemas.microsoft.com/office/2006/documentManagement/types"/>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Presentación de líneas de triple circuito (panorámica)</Template>
  <TotalTime>1068</TotalTime>
  <Words>658</Words>
  <Application>Microsoft Office PowerPoint</Application>
  <PresentationFormat>Personalizado</PresentationFormat>
  <Paragraphs>70</Paragraphs>
  <Slides>29</Slides>
  <Notes>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29</vt:i4>
      </vt:variant>
    </vt:vector>
  </HeadingPairs>
  <TitlesOfParts>
    <vt:vector size="32" baseType="lpstr">
      <vt:lpstr>Arial</vt:lpstr>
      <vt:lpstr>Calibri</vt:lpstr>
      <vt:lpstr>Tecnología 16x9</vt:lpstr>
      <vt:lpstr>Proyecto final – Ecommerce videojuegos</vt:lpstr>
      <vt:lpstr>Introducción</vt:lpstr>
      <vt:lpstr>Objetivos</vt:lpstr>
      <vt:lpstr>Situación problemática</vt:lpstr>
      <vt:lpstr>Modelo de negocio: eCommerce</vt:lpstr>
      <vt:lpstr>Diagrama entidad - relación</vt:lpstr>
      <vt:lpstr>Presentación de PowerPoint</vt:lpstr>
      <vt:lpstr>Descripción de tablas</vt:lpstr>
      <vt:lpstr>PAIS</vt:lpstr>
      <vt:lpstr>CIUDAD</vt:lpstr>
      <vt:lpstr>Cliente</vt:lpstr>
      <vt:lpstr>pedido</vt:lpstr>
      <vt:lpstr>ENVIO</vt:lpstr>
      <vt:lpstr>producto</vt:lpstr>
      <vt:lpstr>categoria</vt:lpstr>
      <vt:lpstr>TIPODEJUEGO</vt:lpstr>
      <vt:lpstr>PROVEEDOR</vt:lpstr>
      <vt:lpstr>ProductoProveedor </vt:lpstr>
      <vt:lpstr>detallepedido</vt:lpstr>
      <vt:lpstr>ESTADOENVIO</vt:lpstr>
      <vt:lpstr>HISTORIAL_CAMBIOS_ENVIOS</vt:lpstr>
      <vt:lpstr>HISTORIAL_CAMBIOS_PEDIDOS</vt:lpstr>
      <vt:lpstr>Presentación de PowerPoint</vt:lpstr>
      <vt:lpstr>Scripts</vt:lpstr>
      <vt:lpstr>Presentación de PowerPoint</vt:lpstr>
      <vt:lpstr>Presentación de PowerPoint</vt:lpstr>
      <vt:lpstr>Paso a paso inserción de datos</vt:lpstr>
      <vt:lpstr>Scripts</vt:lpstr>
      <vt:lpstr>Herramientas y tecnologías usadas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Posibles temáticas – Proyecto final</dc:title>
  <dc:creator>Hubert Ferrer</dc:creator>
  <cp:lastModifiedBy>Hubert Ferrer</cp:lastModifiedBy>
  <cp:revision>29</cp:revision>
  <dcterms:created xsi:type="dcterms:W3CDTF">2022-08-31T23:34:21Z</dcterms:created>
  <dcterms:modified xsi:type="dcterms:W3CDTF">2022-12-11T12:36:40Z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