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84" r:id="rId6"/>
    <p:sldId id="285" r:id="rId7"/>
    <p:sldId id="270" r:id="rId8"/>
    <p:sldId id="271" r:id="rId9"/>
    <p:sldId id="289" r:id="rId10"/>
    <p:sldId id="272" r:id="rId11"/>
    <p:sldId id="273" r:id="rId12"/>
    <p:sldId id="292" r:id="rId13"/>
    <p:sldId id="291" r:id="rId14"/>
    <p:sldId id="274" r:id="rId15"/>
    <p:sldId id="275" r:id="rId16"/>
    <p:sldId id="276" r:id="rId17"/>
    <p:sldId id="277" r:id="rId18"/>
    <p:sldId id="293" r:id="rId19"/>
    <p:sldId id="290" r:id="rId20"/>
    <p:sldId id="278" r:id="rId21"/>
    <p:sldId id="279" r:id="rId22"/>
    <p:sldId id="281" r:id="rId23"/>
    <p:sldId id="295" r:id="rId24"/>
    <p:sldId id="296" r:id="rId25"/>
    <p:sldId id="287" r:id="rId26"/>
    <p:sldId id="283" r:id="rId27"/>
    <p:sldId id="297" r:id="rId28"/>
    <p:sldId id="282" r:id="rId29"/>
    <p:sldId id="298" r:id="rId30"/>
    <p:sldId id="288" r:id="rId3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Ferrer" initials="HF" lastIdx="12" clrIdx="0">
    <p:extLst>
      <p:ext uri="{19B8F6BF-5375-455C-9EA6-DF929625EA0E}">
        <p15:presenceInfo xmlns:p15="http://schemas.microsoft.com/office/powerpoint/2012/main" userId="Hubert Ferr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395" autoAdjust="0"/>
  </p:normalViewPr>
  <p:slideViewPr>
    <p:cSldViewPr>
      <p:cViewPr varScale="1">
        <p:scale>
          <a:sx n="66" d="100"/>
          <a:sy n="66" d="100"/>
        </p:scale>
        <p:origin x="66" y="25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0T18:08:17.172" idx="3">
    <p:pos x="5290" y="2760"/>
    <p:text>Link a script unificado de toda la base de datos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0T18:13:05.355" idx="4">
    <p:pos x="2578" y="1797"/>
    <p:text>Link a github - creación de tablas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3:16.926" idx="5">
    <p:pos x="4882" y="1835"/>
    <p:text>Link a github - creación de tablas vistas / informes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3:42.783" idx="6">
    <p:pos x="7205" y="1835"/>
    <p:text>Link a github - creación de funciones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3:55.173" idx="7">
    <p:pos x="2982" y="3616"/>
    <p:text>Link a github - creación de SPU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4:02.464" idx="8">
    <p:pos x="5210" y="3583"/>
    <p:text>Link a github - creación de triggers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4:09.361" idx="9">
    <p:pos x="7124" y="3516"/>
    <p:text>Link a github - creación de usuarios y brindar permisos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0T18:15:02.219" idx="10">
    <p:pos x="4837" y="1389"/>
    <p:text>Link a github - manual de inserción de datos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0T18:17:08.782" idx="11">
    <p:pos x="3453" y="2251"/>
    <p:text>Link a github - script de inserción de datos</p:text>
    <p:extLst>
      <p:ext uri="{C676402C-5697-4E1C-873F-D02D1690AC5C}">
        <p15:threadingInfo xmlns:p15="http://schemas.microsoft.com/office/powerpoint/2012/main" timeZoneBias="180"/>
      </p:ext>
    </p:extLst>
  </p:cm>
  <p:cm authorId="1" dt="2022-12-10T18:17:21.306" idx="12">
    <p:pos x="5960" y="2251"/>
    <p:text>Link a github - archivos csv importados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19:20:43.819" idx="1">
    <p:pos x="5027" y="2205"/>
    <p:text>Link al repositorio</p:text>
    <p:extLst>
      <p:ext uri="{C676402C-5697-4E1C-873F-D02D1690AC5C}">
        <p15:threadingInfo xmlns:p15="http://schemas.microsoft.com/office/powerpoint/2012/main" timeZoneBias="180"/>
      </p:ext>
    </p:extLst>
  </p:cm>
  <p:cm authorId="1" dt="2022-12-08T19:20:58.921" idx="2">
    <p:pos x="7343" y="754"/>
    <p:text>Link al repositorio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Cliente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/>
            <a:t>Pedido </a:t>
          </a:r>
          <a:endParaRPr lang="es-ES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Videojuegos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Cliente</a:t>
          </a:r>
          <a:endParaRPr lang="es-ES" sz="42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Pedido </a:t>
          </a:r>
          <a:endParaRPr lang="es-ES" sz="42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Videojuegos</a:t>
          </a:r>
          <a:endParaRPr lang="es-ES" sz="42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10/12/2022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hferrer08/BDEcommerce/blob/main/EntregaFinal/ScriptsUnificadosEcommerceVideojuegos%2BHubertFerrer.sql" TargetMode="Externa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ferrer08/BDEcommerce/blob/main/EntregaFinal/CreacionUsuarios-Permisos.sql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github.com/hferrer08/BDEcommerce/blob/main/EntregaFinal/CreacionTriggers.sql" TargetMode="External"/><Relationship Id="rId2" Type="http://schemas.openxmlformats.org/officeDocument/2006/relationships/hyperlink" Target="https://github.com/hferrer08/BDEcommerce/blob/main/EntregaFinal/CreacionBD-CreacionTablas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ferrer08/BDEcommerce/blob/main/EntregaFinal/CreacionProcAlmacenados.sql" TargetMode="External"/><Relationship Id="rId5" Type="http://schemas.openxmlformats.org/officeDocument/2006/relationships/hyperlink" Target="https://github.com/hferrer08/BDEcommerce/blob/main/EntregaFinal/CreacionFunciones.sql" TargetMode="External"/><Relationship Id="rId4" Type="http://schemas.openxmlformats.org/officeDocument/2006/relationships/hyperlink" Target="https://github.com/hferrer08/BDEcommerce/blob/main/EntregaFinal/CreacionInformes-Vistas.sql" TargetMode="External"/><Relationship Id="rId9" Type="http://schemas.openxmlformats.org/officeDocument/2006/relationships/comments" Target="../comments/commen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ferrer08/BDEcommerce/blob/main/Paso%20a%20paso%20insert%20datos%20v%C3%ADa%20importa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hferrer08/BDEcommerce/blob/main/EntregaFinal/InsertData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8.png"/><Relationship Id="rId4" Type="http://schemas.openxmlformats.org/officeDocument/2006/relationships/hyperlink" Target="https://github.com/hferrer08/BDEcommerce/tree/main/Import%20cs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ferrer08/BDEcommerce" TargetMode="External"/><Relationship Id="rId7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1305"/>
            <a:ext cx="10801200" cy="2703679"/>
          </a:xfrm>
        </p:spPr>
        <p:txBody>
          <a:bodyPr rtlCol="0"/>
          <a:lstStyle/>
          <a:p>
            <a:pPr rtl="0"/>
            <a:r>
              <a:rPr lang="es-419" dirty="0" smtClean="0"/>
              <a:t>Proyecto final – </a:t>
            </a:r>
            <a:r>
              <a:rPr lang="es-419" dirty="0" err="1" smtClean="0"/>
              <a:t>Ecommerce</a:t>
            </a:r>
            <a:r>
              <a:rPr lang="es-419" dirty="0" smtClean="0"/>
              <a:t> videojuegos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41884" y="3717032"/>
            <a:ext cx="8735325" cy="1752600"/>
          </a:xfrm>
        </p:spPr>
        <p:txBody>
          <a:bodyPr rtlCol="0"/>
          <a:lstStyle/>
          <a:p>
            <a:pPr rtl="0"/>
            <a:r>
              <a:rPr lang="es-ES" dirty="0" smtClean="0"/>
              <a:t>POR HUBERT FERRER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Cliente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del cliente.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340768"/>
            <a:ext cx="59626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pedidos realizados por los clientes.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894" y="2363787"/>
            <a:ext cx="5810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envíos que se deben hacer en el ecommerce.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641" y="2276873"/>
            <a:ext cx="6079028" cy="21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producto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del listado de productos a la venta.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844824"/>
            <a:ext cx="5867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categoria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los productos del ecommerce.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284" y="2636912"/>
            <a:ext cx="6748969" cy="13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TIPODEJUEGO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</a:t>
            </a:r>
            <a:r>
              <a:rPr lang="es-ES" dirty="0" smtClean="0"/>
              <a:t>los productos del ecommerce, si es físico o virtual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4" y="2400498"/>
            <a:ext cx="57721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PROVEEDOR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 smtClean="0"/>
              <a:t>Esta tabla esta creada para guardar toda la información relevante sobre los proveedores del negocio.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1124744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ProductoProveedor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</a:t>
            </a:r>
            <a:r>
              <a:rPr lang="es-ES" dirty="0" smtClean="0"/>
              <a:t>para establecer la relación entre la tabla producto y proveedor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84" y="1701801"/>
            <a:ext cx="5869721" cy="24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ESTADOENVIO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el estado de los envíos que se </a:t>
            </a:r>
            <a:r>
              <a:rPr lang="es-ES" dirty="0" smtClean="0"/>
              <a:t>realicen.</a:t>
            </a:r>
            <a:endParaRPr lang="es-ES" dirty="0"/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131" y="2459037"/>
            <a:ext cx="5819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340768"/>
            <a:ext cx="4062942" cy="1152128"/>
          </a:xfrm>
        </p:spPr>
        <p:txBody>
          <a:bodyPr>
            <a:normAutofit/>
          </a:bodyPr>
          <a:lstStyle/>
          <a:p>
            <a:r>
              <a:rPr lang="es-419" dirty="0" smtClean="0"/>
              <a:t>HISTORIAL_CAMBIOS_ENVIOS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los cambios realizados en la tabla </a:t>
            </a:r>
            <a:r>
              <a:rPr lang="es-ES" dirty="0" smtClean="0"/>
              <a:t>envíos </a:t>
            </a:r>
            <a:r>
              <a:rPr lang="es-ES" dirty="0"/>
              <a:t>mediante triggers.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692696"/>
            <a:ext cx="4824536" cy="53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340768"/>
            <a:ext cx="4062942" cy="1152128"/>
          </a:xfrm>
        </p:spPr>
        <p:txBody>
          <a:bodyPr>
            <a:normAutofit/>
          </a:bodyPr>
          <a:lstStyle/>
          <a:p>
            <a:r>
              <a:rPr lang="es-419" dirty="0" smtClean="0"/>
              <a:t>HISTORIAL_CAMBIOS_PEDIDOS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los cambios realizados en la tabla </a:t>
            </a:r>
            <a:r>
              <a:rPr lang="es-ES" dirty="0" smtClean="0"/>
              <a:t>pedido mediante </a:t>
            </a:r>
            <a:r>
              <a:rPr lang="es-ES" dirty="0"/>
              <a:t>triggers.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7" y="1347986"/>
            <a:ext cx="5566537" cy="40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998068" y="1844824"/>
            <a:ext cx="7069519" cy="1220933"/>
          </a:xfrm>
        </p:spPr>
        <p:txBody>
          <a:bodyPr/>
          <a:lstStyle/>
          <a:p>
            <a:r>
              <a:rPr lang="es-419" dirty="0" smtClean="0"/>
              <a:t>SCRIPTS DE </a:t>
            </a:r>
            <a:r>
              <a:rPr lang="es-419" dirty="0" smtClean="0"/>
              <a:t>creación de objetos</a:t>
            </a:r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5086300" y="3085341"/>
            <a:ext cx="3312368" cy="1634698"/>
            <a:chOff x="4876643" y="2924944"/>
            <a:chExt cx="3312368" cy="1634698"/>
          </a:xfrm>
        </p:grpSpPr>
        <p:pic>
          <p:nvPicPr>
            <p:cNvPr id="3" name="Picture 2" descr="GitHub - Apps on Google Play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340" y="2924944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hlinkClick r:id="rId2"/>
            </p:cNvPr>
            <p:cNvSpPr txBox="1"/>
            <p:nvPr/>
          </p:nvSpPr>
          <p:spPr>
            <a:xfrm>
              <a:off x="4876643" y="4221088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Script Base de Dato unificado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9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Scripts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2147986" y="1731004"/>
            <a:ext cx="1944216" cy="1459633"/>
            <a:chOff x="1557908" y="2035632"/>
            <a:chExt cx="1944216" cy="1459633"/>
          </a:xfrm>
        </p:grpSpPr>
        <p:pic>
          <p:nvPicPr>
            <p:cNvPr id="2050" name="Picture 2" descr="GitHub - Apps on Google Play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940" y="2035632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hlinkClick r:id="rId2"/>
            </p:cNvPr>
            <p:cNvSpPr txBox="1"/>
            <p:nvPr/>
          </p:nvSpPr>
          <p:spPr>
            <a:xfrm>
              <a:off x="1557908" y="3156711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Creación de tablas</a:t>
              </a:r>
              <a:endParaRPr lang="es-ES" sz="16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662364" y="1731004"/>
            <a:ext cx="2088232" cy="1766439"/>
            <a:chOff x="7264461" y="1844823"/>
            <a:chExt cx="2088232" cy="1766439"/>
          </a:xfrm>
        </p:grpSpPr>
        <p:pic>
          <p:nvPicPr>
            <p:cNvPr id="5" name="Picture 2" descr="GitHub - Apps on Google Pla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572" y="1844823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>
              <a:hlinkClick r:id="rId4"/>
            </p:cNvPr>
            <p:cNvSpPr txBox="1"/>
            <p:nvPr/>
          </p:nvSpPr>
          <p:spPr>
            <a:xfrm>
              <a:off x="7264461" y="302648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Creación </a:t>
              </a:r>
              <a:r>
                <a:rPr lang="es-419" sz="1600" dirty="0" smtClean="0"/>
                <a:t>de informes/ </a:t>
              </a:r>
              <a:r>
                <a:rPr lang="es-419" sz="1600" dirty="0" smtClean="0"/>
                <a:t>vistas</a:t>
              </a:r>
              <a:endParaRPr lang="es-ES" sz="16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366837" y="1784854"/>
            <a:ext cx="2070311" cy="1466368"/>
            <a:chOff x="5549899" y="3842965"/>
            <a:chExt cx="2070311" cy="1466368"/>
          </a:xfrm>
        </p:grpSpPr>
        <p:pic>
          <p:nvPicPr>
            <p:cNvPr id="9" name="Picture 2" descr="GitHub - Apps on Google Play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899" y="3842965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hlinkClick r:id="rId5"/>
            </p:cNvPr>
            <p:cNvSpPr txBox="1"/>
            <p:nvPr/>
          </p:nvSpPr>
          <p:spPr>
            <a:xfrm>
              <a:off x="5675994" y="4970779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Funciones</a:t>
              </a:r>
              <a:endParaRPr lang="es-ES" sz="16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845940" y="4470456"/>
            <a:ext cx="2887306" cy="1608856"/>
            <a:chOff x="2220570" y="4941168"/>
            <a:chExt cx="2887306" cy="1608856"/>
          </a:xfrm>
        </p:grpSpPr>
        <p:pic>
          <p:nvPicPr>
            <p:cNvPr id="6" name="Picture 2" descr="GitHub - Apps on Google Play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607" y="4941168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hlinkClick r:id="rId6"/>
            </p:cNvPr>
            <p:cNvSpPr txBox="1"/>
            <p:nvPr/>
          </p:nvSpPr>
          <p:spPr>
            <a:xfrm>
              <a:off x="2220570" y="6211470"/>
              <a:ext cx="2887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Procedimientos almacenados</a:t>
              </a:r>
              <a:endParaRPr lang="es-ES" sz="16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789957" y="4470456"/>
            <a:ext cx="2481441" cy="1556052"/>
            <a:chOff x="8236569" y="4941168"/>
            <a:chExt cx="2481441" cy="1556052"/>
          </a:xfrm>
        </p:grpSpPr>
        <p:pic>
          <p:nvPicPr>
            <p:cNvPr id="17" name="Picture 2" descr="GitHub - Apps on Google Play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569" y="4941168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>
              <a:hlinkClick r:id="rId7"/>
            </p:cNvPr>
            <p:cNvSpPr txBox="1"/>
            <p:nvPr/>
          </p:nvSpPr>
          <p:spPr>
            <a:xfrm>
              <a:off x="8455589" y="6158666"/>
              <a:ext cx="226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Triggers</a:t>
              </a:r>
              <a:endParaRPr lang="es-ES" sz="16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9046740" y="4353983"/>
            <a:ext cx="2262421" cy="1565740"/>
            <a:chOff x="7916472" y="4941168"/>
            <a:chExt cx="2262421" cy="1565740"/>
          </a:xfrm>
        </p:grpSpPr>
        <p:pic>
          <p:nvPicPr>
            <p:cNvPr id="23" name="Picture 2" descr="GitHub - Apps on Google Play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569" y="4941168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hlinkClick r:id="rId8"/>
            </p:cNvPr>
            <p:cNvSpPr txBox="1"/>
            <p:nvPr/>
          </p:nvSpPr>
          <p:spPr>
            <a:xfrm>
              <a:off x="7916472" y="6168354"/>
              <a:ext cx="226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Usuarios y permisos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1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286100" y="2852936"/>
            <a:ext cx="7069519" cy="1220933"/>
          </a:xfrm>
        </p:spPr>
        <p:txBody>
          <a:bodyPr/>
          <a:lstStyle/>
          <a:p>
            <a:r>
              <a:rPr lang="es-419" dirty="0" smtClean="0"/>
              <a:t>SCRIPTS DE INSERCIÓN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1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Paso a paso inserción de datos</a:t>
            </a:r>
            <a:endParaRPr lang="es-ES" dirty="0"/>
          </a:p>
        </p:txBody>
      </p:sp>
      <p:pic>
        <p:nvPicPr>
          <p:cNvPr id="10" name="Marcador de contenido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1" y="2204864"/>
            <a:ext cx="3231547" cy="3231547"/>
          </a:xfrm>
        </p:spPr>
      </p:pic>
      <p:sp>
        <p:nvSpPr>
          <p:cNvPr id="11" name="Título 4"/>
          <p:cNvSpPr txBox="1">
            <a:spLocks/>
          </p:cNvSpPr>
          <p:nvPr/>
        </p:nvSpPr>
        <p:spPr>
          <a:xfrm>
            <a:off x="1125860" y="46531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322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Scripts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2998068" y="2327740"/>
            <a:ext cx="2483825" cy="1583830"/>
            <a:chOff x="2998068" y="2327740"/>
            <a:chExt cx="2483825" cy="1583830"/>
          </a:xfrm>
        </p:grpSpPr>
        <p:pic>
          <p:nvPicPr>
            <p:cNvPr id="8" name="Picture 2" descr="GitHub - Apps on Google Play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116" y="2327740"/>
              <a:ext cx="1098203" cy="1098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hlinkClick r:id="rId2"/>
            </p:cNvPr>
            <p:cNvSpPr txBox="1"/>
            <p:nvPr/>
          </p:nvSpPr>
          <p:spPr>
            <a:xfrm>
              <a:off x="2998068" y="3573016"/>
              <a:ext cx="2483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smtClean="0"/>
                <a:t>Script </a:t>
              </a:r>
              <a:r>
                <a:rPr lang="es-419" sz="1600" dirty="0" smtClean="0"/>
                <a:t>inserción de datos</a:t>
              </a:r>
              <a:endParaRPr lang="es-ES" sz="16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390556" y="2168892"/>
            <a:ext cx="2070311" cy="1742678"/>
            <a:chOff x="10037857" y="1718540"/>
            <a:chExt cx="2070311" cy="1742678"/>
          </a:xfrm>
        </p:grpSpPr>
        <p:pic>
          <p:nvPicPr>
            <p:cNvPr id="2052" name="Picture 4" descr="Icono de Excel (símbolo png) negro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857" y="1718540"/>
              <a:ext cx="1296144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>
              <a:hlinkClick r:id="rId4"/>
            </p:cNvPr>
            <p:cNvSpPr txBox="1"/>
            <p:nvPr/>
          </p:nvSpPr>
          <p:spPr>
            <a:xfrm>
              <a:off x="10163952" y="3122664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 err="1" smtClean="0"/>
                <a:t>Import</a:t>
              </a:r>
              <a:r>
                <a:rPr lang="es-419" sz="1600" dirty="0" smtClean="0"/>
                <a:t> data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907" y="692696"/>
            <a:ext cx="4062942" cy="1223144"/>
          </a:xfrm>
        </p:spPr>
        <p:txBody>
          <a:bodyPr/>
          <a:lstStyle/>
          <a:p>
            <a:r>
              <a:rPr lang="es-419" dirty="0" smtClean="0"/>
              <a:t>Herramientas y tecnologías usadas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1218882" y="2132856"/>
            <a:ext cx="4062942" cy="4039344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Se utilizaron las siguientes herramientas en este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MySQL Workbench </a:t>
            </a:r>
            <a:r>
              <a:rPr lang="es-ES" dirty="0" smtClean="0"/>
              <a:t>8.0: Se utilizó esta herramienta para la creación de la base de datos y su manejo.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smtClean="0"/>
              <a:t>Git y github: Se utilizó esta herramienta para el manejo de versiones y para resguardo del repositorio.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smtClean="0"/>
              <a:t>Microsoft Excel: Se utilizó esta herramienta de office para realizar los archivos CSV para la inserción de datos.</a:t>
            </a:r>
            <a:endParaRPr lang="es-ES" dirty="0"/>
          </a:p>
        </p:txBody>
      </p:sp>
      <p:pic>
        <p:nvPicPr>
          <p:cNvPr id="1030" name="Picture 6" descr="Top MySQL Workbench Alternatives - Ubiq 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1" y="1196753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3 | Imágenes de Silhouette Logo | Vectores, fotos de stock y PSD  gratuito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14" y="1196753"/>
            <a:ext cx="1920119" cy="19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rear un Gráfico de Cilindro en tus Hojas de Excel - Barril de Datos |  Descubre Cómo Hacer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19" y="3789040"/>
            <a:ext cx="2609693" cy="13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- Logo Downloads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00230"/>
            <a:ext cx="1885702" cy="18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419" b="1" dirty="0" smtClean="0"/>
              <a:t>Modelo de negocio: </a:t>
            </a:r>
            <a:r>
              <a:rPr lang="es-419" b="1" dirty="0" err="1" smtClean="0"/>
              <a:t>eCommerce</a:t>
            </a:r>
            <a:endParaRPr lang="es-ES" b="1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419" dirty="0" smtClean="0"/>
              <a:t>Base de datos que tiene como </a:t>
            </a:r>
            <a:r>
              <a:rPr lang="es-419" dirty="0" smtClean="0"/>
              <a:t>objetivo permitir </a:t>
            </a:r>
            <a:r>
              <a:rPr lang="es-419" dirty="0" smtClean="0"/>
              <a:t>registrar toda la información del cliente, información del pedido que realice y del listado de productos, así mismo permite el manejo de proveedores, los envíos de los pedidos y el estado de los envíos</a:t>
            </a:r>
            <a:r>
              <a:rPr lang="es-419" dirty="0" smtClean="0"/>
              <a:t>.</a:t>
            </a:r>
            <a:endParaRPr lang="es-419" dirty="0" smtClean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0129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494012" y="1196752"/>
            <a:ext cx="8938472" cy="2764335"/>
          </a:xfrm>
        </p:spPr>
        <p:txBody>
          <a:bodyPr/>
          <a:lstStyle/>
          <a:p>
            <a:r>
              <a:rPr lang="es-419" dirty="0" smtClean="0"/>
              <a:t>Diagrama entidad - relación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0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03951"/>
            <a:ext cx="10957580" cy="6493401"/>
          </a:xfrm>
        </p:spPr>
      </p:pic>
    </p:spTree>
    <p:extLst>
      <p:ext uri="{BB962C8B-B14F-4D97-AF65-F5344CB8AC3E}">
        <p14:creationId xmlns:p14="http://schemas.microsoft.com/office/powerpoint/2010/main" val="32812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6060" y="1556792"/>
            <a:ext cx="8735325" cy="2000251"/>
          </a:xfrm>
        </p:spPr>
        <p:txBody>
          <a:bodyPr/>
          <a:lstStyle/>
          <a:p>
            <a:r>
              <a:rPr lang="es-419" dirty="0" smtClean="0"/>
              <a:t>Descripción de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4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PAIS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indicar el país de las partes interesadas (cliente, proveedor, etc.)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301056"/>
            <a:ext cx="5962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CIUDAD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indicar la ciudad de las partes interesadas (cliente, proveedor, etc.)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97348"/>
            <a:ext cx="5934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1021</TotalTime>
  <Words>424</Words>
  <Application>Microsoft Office PowerPoint</Application>
  <PresentationFormat>Personalizado</PresentationFormat>
  <Paragraphs>60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Tecnología 16x9</vt:lpstr>
      <vt:lpstr>Proyecto final – Ecommerce videojuegos</vt:lpstr>
      <vt:lpstr>Introducción</vt:lpstr>
      <vt:lpstr>Objetivo</vt:lpstr>
      <vt:lpstr>Modelo de negocio: eCommerce</vt:lpstr>
      <vt:lpstr>Diagrama entidad - relación</vt:lpstr>
      <vt:lpstr>Presentación de PowerPoint</vt:lpstr>
      <vt:lpstr>Descripción de tablas</vt:lpstr>
      <vt:lpstr>PAIS</vt:lpstr>
      <vt:lpstr>CIUDAD</vt:lpstr>
      <vt:lpstr>Cliente</vt:lpstr>
      <vt:lpstr>pedido</vt:lpstr>
      <vt:lpstr>ENVIO</vt:lpstr>
      <vt:lpstr>producto</vt:lpstr>
      <vt:lpstr>categoria</vt:lpstr>
      <vt:lpstr>TIPODEJUEGO</vt:lpstr>
      <vt:lpstr>PROVEEDOR</vt:lpstr>
      <vt:lpstr>ProductoProveedor </vt:lpstr>
      <vt:lpstr>detallepedido</vt:lpstr>
      <vt:lpstr>ESTADOENVIO</vt:lpstr>
      <vt:lpstr>HISTORIAL_CAMBIOS_ENVIOS</vt:lpstr>
      <vt:lpstr>HISTORIAL_CAMBIOS_PEDIDOS</vt:lpstr>
      <vt:lpstr>Presentación de PowerPoint</vt:lpstr>
      <vt:lpstr>Scripts</vt:lpstr>
      <vt:lpstr>Presentación de PowerPoint</vt:lpstr>
      <vt:lpstr>Paso a paso inserción de datos</vt:lpstr>
      <vt:lpstr>Scripts</vt:lpstr>
      <vt:lpstr>Herramientas y tecnologías usadas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Posibles temáticas – Proyecto final</dc:title>
  <dc:creator>Hubert Ferrer</dc:creator>
  <cp:lastModifiedBy>Hubert Ferrer</cp:lastModifiedBy>
  <cp:revision>25</cp:revision>
  <dcterms:created xsi:type="dcterms:W3CDTF">2022-08-31T23:34:21Z</dcterms:created>
  <dcterms:modified xsi:type="dcterms:W3CDTF">2022-12-10T21:18:39Z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