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2" r:id="rId2"/>
    <p:sldMasterId id="2147483734" r:id="rId3"/>
    <p:sldMasterId id="2147483748" r:id="rId4"/>
  </p:sldMasterIdLst>
  <p:notesMasterIdLst>
    <p:notesMasterId r:id="rId47"/>
  </p:notesMasterIdLst>
  <p:handoutMasterIdLst>
    <p:handoutMasterId r:id="rId48"/>
  </p:handoutMasterIdLst>
  <p:sldIdLst>
    <p:sldId id="312" r:id="rId5"/>
    <p:sldId id="366" r:id="rId6"/>
    <p:sldId id="439" r:id="rId7"/>
    <p:sldId id="416" r:id="rId8"/>
    <p:sldId id="451" r:id="rId9"/>
    <p:sldId id="368" r:id="rId10"/>
    <p:sldId id="448" r:id="rId11"/>
    <p:sldId id="417" r:id="rId12"/>
    <p:sldId id="452" r:id="rId13"/>
    <p:sldId id="421" r:id="rId14"/>
    <p:sldId id="418" r:id="rId15"/>
    <p:sldId id="419" r:id="rId16"/>
    <p:sldId id="420" r:id="rId17"/>
    <p:sldId id="422" r:id="rId18"/>
    <p:sldId id="423" r:id="rId19"/>
    <p:sldId id="424" r:id="rId20"/>
    <p:sldId id="425" r:id="rId21"/>
    <p:sldId id="426" r:id="rId22"/>
    <p:sldId id="427" r:id="rId23"/>
    <p:sldId id="428" r:id="rId24"/>
    <p:sldId id="429" r:id="rId25"/>
    <p:sldId id="430" r:id="rId26"/>
    <p:sldId id="431" r:id="rId27"/>
    <p:sldId id="432" r:id="rId28"/>
    <p:sldId id="433" r:id="rId29"/>
    <p:sldId id="434" r:id="rId30"/>
    <p:sldId id="435" r:id="rId31"/>
    <p:sldId id="436" r:id="rId32"/>
    <p:sldId id="437" r:id="rId33"/>
    <p:sldId id="438" r:id="rId34"/>
    <p:sldId id="449" r:id="rId35"/>
    <p:sldId id="453" r:id="rId36"/>
    <p:sldId id="444" r:id="rId37"/>
    <p:sldId id="445" r:id="rId38"/>
    <p:sldId id="446" r:id="rId39"/>
    <p:sldId id="447" r:id="rId40"/>
    <p:sldId id="450" r:id="rId41"/>
    <p:sldId id="440" r:id="rId42"/>
    <p:sldId id="442" r:id="rId43"/>
    <p:sldId id="443" r:id="rId44"/>
    <p:sldId id="454" r:id="rId45"/>
    <p:sldId id="355" r:id="rId46"/>
  </p:sldIdLst>
  <p:sldSz cx="9144000" cy="6858000" type="screen4x3"/>
  <p:notesSz cx="6881813" cy="92964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1434" y="-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7313" y="0"/>
            <a:ext cx="2982912" cy="465138"/>
          </a:xfrm>
          <a:prstGeom prst="rect">
            <a:avLst/>
          </a:prstGeom>
        </p:spPr>
        <p:txBody>
          <a:bodyPr vert="horz" lIns="91440" tIns="45720" rIns="91440" bIns="45720" rtlCol="0"/>
          <a:lstStyle>
            <a:lvl1pPr algn="r">
              <a:defRPr sz="1200"/>
            </a:lvl1pPr>
          </a:lstStyle>
          <a:p>
            <a:fld id="{CC277C11-6392-4274-B0AD-A5DA429DE951}" type="datetimeFigureOut">
              <a:rPr lang="en-US" smtClean="0"/>
              <a:pPr/>
              <a:t>4/24/2015</a:t>
            </a:fld>
            <a:endParaRPr lang="en-US"/>
          </a:p>
        </p:txBody>
      </p:sp>
      <p:sp>
        <p:nvSpPr>
          <p:cNvPr id="4" name="Footer Placeholder 3"/>
          <p:cNvSpPr>
            <a:spLocks noGrp="1"/>
          </p:cNvSpPr>
          <p:nvPr>
            <p:ph type="ftr" sz="quarter" idx="2"/>
          </p:nvPr>
        </p:nvSpPr>
        <p:spPr>
          <a:xfrm>
            <a:off x="0" y="8829675"/>
            <a:ext cx="2982913"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7313" y="8829675"/>
            <a:ext cx="2982912" cy="465138"/>
          </a:xfrm>
          <a:prstGeom prst="rect">
            <a:avLst/>
          </a:prstGeom>
        </p:spPr>
        <p:txBody>
          <a:bodyPr vert="horz" lIns="91440" tIns="45720" rIns="91440" bIns="45720" rtlCol="0" anchor="b"/>
          <a:lstStyle>
            <a:lvl1pPr algn="r">
              <a:defRPr sz="1200"/>
            </a:lvl1pPr>
          </a:lstStyle>
          <a:p>
            <a:fld id="{F7851D53-48A2-4B13-8FE5-2581841FCF94}" type="slidenum">
              <a:rPr lang="en-US" smtClean="0"/>
              <a:pPr/>
              <a:t>‹#›</a:t>
            </a:fld>
            <a:endParaRPr lang="en-US"/>
          </a:p>
        </p:txBody>
      </p:sp>
    </p:spTree>
    <p:extLst>
      <p:ext uri="{BB962C8B-B14F-4D97-AF65-F5344CB8AC3E}">
        <p14:creationId xmlns:p14="http://schemas.microsoft.com/office/powerpoint/2010/main" val="5208410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97313" y="0"/>
            <a:ext cx="2982912" cy="465138"/>
          </a:xfrm>
          <a:prstGeom prst="rect">
            <a:avLst/>
          </a:prstGeom>
        </p:spPr>
        <p:txBody>
          <a:bodyPr vert="horz" lIns="91440" tIns="45720" rIns="91440" bIns="45720" rtlCol="0"/>
          <a:lstStyle>
            <a:lvl1pPr algn="r">
              <a:defRPr sz="1200"/>
            </a:lvl1pPr>
          </a:lstStyle>
          <a:p>
            <a:fld id="{49084540-9D91-4C98-A0FF-DE6373564237}" type="datetimeFigureOut">
              <a:rPr lang="en-US" smtClean="0"/>
              <a:pPr/>
              <a:t>4/24/2015</a:t>
            </a:fld>
            <a:endParaRPr lang="en-US"/>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8975" y="4416425"/>
            <a:ext cx="5505450" cy="41830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2982913"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97313" y="8829675"/>
            <a:ext cx="2982912" cy="465138"/>
          </a:xfrm>
          <a:prstGeom prst="rect">
            <a:avLst/>
          </a:prstGeom>
        </p:spPr>
        <p:txBody>
          <a:bodyPr vert="horz" lIns="91440" tIns="45720" rIns="91440" bIns="45720" rtlCol="0" anchor="b"/>
          <a:lstStyle>
            <a:lvl1pPr algn="r">
              <a:defRPr sz="1200"/>
            </a:lvl1pPr>
          </a:lstStyle>
          <a:p>
            <a:fld id="{FFCE5D8F-A40E-418F-866E-67A5ACC47665}" type="slidenum">
              <a:rPr lang="en-US" smtClean="0"/>
              <a:pPr/>
              <a:t>‹#›</a:t>
            </a:fld>
            <a:endParaRPr lang="en-US"/>
          </a:p>
        </p:txBody>
      </p:sp>
    </p:spTree>
    <p:extLst>
      <p:ext uri="{BB962C8B-B14F-4D97-AF65-F5344CB8AC3E}">
        <p14:creationId xmlns:p14="http://schemas.microsoft.com/office/powerpoint/2010/main" val="559809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765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84CC66C-4412-41E0-B890-42B957756B68}" type="slidenum">
              <a:rPr lang="zh-CN" altLang="en-US">
                <a:latin typeface="Calibri" panose="020F0502020204030204" pitchFamily="34" charset="0"/>
              </a:rPr>
              <a:pPr eaLnBrk="1" hangingPunct="1"/>
              <a:t>1</a:t>
            </a:fld>
            <a:endParaRPr lang="en-US" altLang="zh-CN">
              <a:latin typeface="Calibri" panose="020F0502020204030204" pitchFamily="34" charset="0"/>
            </a:endParaRPr>
          </a:p>
        </p:txBody>
      </p:sp>
    </p:spTree>
    <p:extLst>
      <p:ext uri="{BB962C8B-B14F-4D97-AF65-F5344CB8AC3E}">
        <p14:creationId xmlns:p14="http://schemas.microsoft.com/office/powerpoint/2010/main" val="40321640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images.google.com/imgres?imgurl=http://people.cohums.ohio-state.edu/gurney13/Pictures/Ohio_State_Logo.jpg&amp;imgrefurl=http://people.cohums.ohio-state.edu/gurney13/&amp;h=177&amp;w=177&amp;sz=57&amp;hl=en&amp;start=2&amp;um=1&amp;tbnid=yq7bubUHHFO5QM:&amp;tbnh=101&amp;tbnw=101&amp;prev=/images?q=the+ohio+state+university+logo&amp;um=1&amp;hl=en&amp;sa=N"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images.google.com/imgres?imgurl=http://people.cohums.ohio-state.edu/gurney13/Pictures/Ohio_State_Logo.jpg&amp;imgrefurl=http://people.cohums.ohio-state.edu/gurney13/&amp;h=177&amp;w=177&amp;sz=57&amp;hl=en&amp;start=2&amp;um=1&amp;tbnid=yq7bubUHHFO5QM:&amp;tbnh=101&amp;tbnw=101&amp;prev=/images?q=the+ohio+state+university+logo&amp;um=1&amp;hl=en&amp;sa=N" TargetMode="Externa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en-US" sz="2400">
                <a:latin typeface="Times New Roman" pitchFamily="18" charset="0"/>
              </a:endParaRPr>
            </a:p>
          </p:txBody>
        </p:sp>
        <p:grpSp>
          <p:nvGrpSpPr>
            <p:cNvPr id="3"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en-US"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en-US"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en-US"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en-US"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en-US"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en-US"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en-US"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en-US"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en-US"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en-US" sz="2400">
                  <a:latin typeface="Times New Roman" pitchFamily="18" charset="0"/>
                </a:endParaRPr>
              </a:p>
            </p:txBody>
          </p:sp>
        </p:grpSp>
      </p:grpSp>
      <p:sp>
        <p:nvSpPr>
          <p:cNvPr id="2152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ltLang="zh-CN" smtClean="0"/>
              <a:t>Click to edit Master title style</a:t>
            </a:r>
            <a:endParaRPr lang="zh-CN" altLang="en-US"/>
          </a:p>
        </p:txBody>
      </p:sp>
      <p:sp>
        <p:nvSpPr>
          <p:cNvPr id="21524"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ltLang="zh-CN" smtClean="0"/>
              <a:t>Click to edit Master subtitle style</a:t>
            </a:r>
            <a:endParaRPr lang="zh-CN" altLang="en-US"/>
          </a:p>
        </p:txBody>
      </p:sp>
      <p:sp>
        <p:nvSpPr>
          <p:cNvPr id="18" name="Rectangle 16"/>
          <p:cNvSpPr>
            <a:spLocks noGrp="1" noChangeArrowheads="1"/>
          </p:cNvSpPr>
          <p:nvPr>
            <p:ph type="dt" sz="half" idx="10"/>
          </p:nvPr>
        </p:nvSpPr>
        <p:spPr bwMode="auto">
          <a:xfrm>
            <a:off x="457200" y="6248400"/>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smtClean="0"/>
            </a:lvl1pPr>
          </a:lstStyle>
          <a:p>
            <a:fld id="{2A176521-9808-420A-9613-D206CA5B1911}" type="datetime1">
              <a:rPr lang="zh-CN" altLang="en-US" smtClean="0"/>
              <a:pPr/>
              <a:t>2015/4/24</a:t>
            </a:fld>
            <a:endParaRPr lang="zh-CN" altLang="en-US"/>
          </a:p>
        </p:txBody>
      </p:sp>
      <p:sp>
        <p:nvSpPr>
          <p:cNvPr id="19" name="Rectangle 17"/>
          <p:cNvSpPr>
            <a:spLocks noGrp="1" noChangeArrowheads="1"/>
          </p:cNvSpPr>
          <p:nvPr>
            <p:ph type="ftr" sz="quarter" idx="11"/>
          </p:nvPr>
        </p:nvSpPr>
        <p:spPr/>
        <p:txBody>
          <a:bodyPr/>
          <a:lstStyle>
            <a:lvl1pPr>
              <a:defRPr smtClean="0"/>
            </a:lvl1pPr>
          </a:lstStyle>
          <a:p>
            <a:endParaRPr lang="zh-CN" altLang="en-US"/>
          </a:p>
        </p:txBody>
      </p:sp>
      <p:pic>
        <p:nvPicPr>
          <p:cNvPr id="20" name="Picture 4" descr="Ohio_State_Logo">
            <a:hlinkClick r:id="rId2"/>
          </p:cNvPr>
          <p:cNvPicPr>
            <a:picLocks noChangeAspect="1" noChangeArrowheads="1"/>
          </p:cNvPicPr>
          <p:nvPr userDrawn="1"/>
        </p:nvPicPr>
        <p:blipFill>
          <a:blip r:embed="rId3" cstate="print"/>
          <a:srcRect/>
          <a:stretch>
            <a:fillRect/>
          </a:stretch>
        </p:blipFill>
        <p:spPr bwMode="auto">
          <a:xfrm>
            <a:off x="8348663" y="123825"/>
            <a:ext cx="679450" cy="6794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57200"/>
            <a:ext cx="82296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2"/>
          <p:cNvSpPr>
            <a:spLocks noGrp="1" noChangeArrowheads="1"/>
          </p:cNvSpPr>
          <p:nvPr>
            <p:ph type="ftr" sz="quarter" idx="10"/>
          </p:nvPr>
        </p:nvSpPr>
        <p:spPr>
          <a:ln/>
        </p:spPr>
        <p:txBody>
          <a:bodyPr/>
          <a:lstStyle>
            <a:lvl1pPr>
              <a:defRPr/>
            </a:lvl1pPr>
          </a:lstStyle>
          <a:p>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a:xfrm>
            <a:off x="6400800" y="6356350"/>
            <a:ext cx="2289048" cy="365760"/>
          </a:xfrm>
          <a:prstGeom prst="rect">
            <a:avLst/>
          </a:prstGeom>
        </p:spPr>
        <p:txBody>
          <a:bodyPr/>
          <a:lstStyle/>
          <a:p>
            <a:fld id="{7A850D54-25E0-45B9-A344-DEE95D1988FF}" type="datetime1">
              <a:rPr lang="zh-CN" altLang="en-US" smtClean="0"/>
              <a:pPr/>
              <a:t>2015/4/24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8" name="内容占位符 7"/>
          <p:cNvSpPr>
            <a:spLocks noGrp="1"/>
          </p:cNvSpPr>
          <p:nvPr>
            <p:ph sz="quarter" idx="1"/>
          </p:nvPr>
        </p:nvSpPr>
        <p:spPr>
          <a:xfrm>
            <a:off x="457200" y="1219200"/>
            <a:ext cx="8229600"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199A22F-CB40-4E9C-87C6-8DE3BC036D1E}" type="datetime1">
              <a:rPr lang="zh-CN" altLang="en-US" smtClean="0"/>
              <a:pPr>
                <a:defRPr/>
              </a:pPr>
              <a:t>2015/4/24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874031A-F0E3-4F23-9EC7-A5B245F88138}"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8926D1E-B2C9-4865-979A-98A663C26D9F}" type="datetime1">
              <a:rPr lang="zh-CN" altLang="en-US" smtClean="0"/>
              <a:pPr>
                <a:defRPr/>
              </a:pPr>
              <a:t>2015/4/24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1DD4814-750C-4EB4-B687-35FCD880CDF9}"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8E60071-AF62-47D3-8422-4166FCDA493B}" type="datetime1">
              <a:rPr lang="zh-CN" altLang="en-US" smtClean="0"/>
              <a:pPr>
                <a:defRPr/>
              </a:pPr>
              <a:t>2015/4/24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7DEEF48-617D-477B-B42E-FA69964D5178}"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65374D9-0E35-4094-B3C1-BB3768B4DB2E}" type="datetime1">
              <a:rPr lang="zh-CN" altLang="en-US" smtClean="0"/>
              <a:pPr>
                <a:defRPr/>
              </a:pPr>
              <a:t>2015/4/24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C15AD06-B270-4119-9CA5-2F1B269AEBC7}"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246BCB0-2717-4A56-8EE3-2378233CF298}" type="datetime1">
              <a:rPr lang="zh-CN" altLang="en-US" smtClean="0"/>
              <a:pPr>
                <a:defRPr/>
              </a:pPr>
              <a:t>2015/4/24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AA2752B-A8DE-4BE1-9FE0-26E384F14FB1}"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1C4EF13-7618-4AD9-934E-41C5593BB5F8}" type="datetime1">
              <a:rPr lang="zh-CN" altLang="en-US" smtClean="0"/>
              <a:pPr>
                <a:defRPr/>
              </a:pPr>
              <a:t>2015/4/24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A58A231-57AC-45A5-9949-5F23BAFB0ED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4B92D4E-85D5-4860-8CEA-698864F18A79}" type="datetime1">
              <a:rPr lang="zh-CN" altLang="en-US" smtClean="0"/>
              <a:pPr>
                <a:defRPr/>
              </a:pPr>
              <a:t>2015/4/24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2170BCF-D8E6-4BA3-8DFA-27C4A92A4C41}"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EB25FD1-111F-4004-95B6-0A30B74A86A0}" type="datetime1">
              <a:rPr lang="zh-CN" altLang="en-US" smtClean="0"/>
              <a:pPr>
                <a:defRPr/>
              </a:pPr>
              <a:t>2015/4/24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6AA736F-ACA1-4577-AA8D-1AD8A089917D}"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FE69E6D-612D-4B2D-A6C6-EF68BE7E6B72}" type="datetime1">
              <a:rPr lang="zh-CN" altLang="en-US" smtClean="0"/>
              <a:pPr>
                <a:defRPr/>
              </a:pPr>
              <a:t>2015/4/24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EAEDB30-A741-4AF3-97FB-E0C590A3D1C2}"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2561CB5-1DAD-416B-AAD5-4EBD3168DD67}" type="datetime1">
              <a:rPr lang="zh-CN" altLang="en-US" smtClean="0"/>
              <a:pPr>
                <a:defRPr/>
              </a:pPr>
              <a:t>2015/4/24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2F244CF-4E1F-4819-870A-DB7E33C72838}"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0A37C1E-0325-47A9-9E5C-7EED7C28FF0C}" type="datetime1">
              <a:rPr lang="zh-CN" altLang="en-US" smtClean="0"/>
              <a:pPr>
                <a:defRPr/>
              </a:pPr>
              <a:t>2015/4/24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2838C1B-1123-4ABF-B528-691FD22C84E5}"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lang="zh-CN" sz="2400">
                <a:latin typeface="Times New Roman" charset="0"/>
                <a:ea typeface="宋体" charset="0"/>
                <a:cs typeface="宋体"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endParaRPr lang="zh-CN" sz="2400">
                <a:latin typeface="Times New Roman" charset="0"/>
                <a:ea typeface="宋体" charset="0"/>
                <a:cs typeface="宋体"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endParaRPr lang="zh-CN" sz="2400">
                  <a:latin typeface="Times New Roman" charset="0"/>
                  <a:ea typeface="宋体" charset="0"/>
                  <a:cs typeface="宋体"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endParaRPr lang="zh-CN" sz="2400">
                  <a:latin typeface="Times New Roman" charset="0"/>
                  <a:ea typeface="宋体" charset="0"/>
                  <a:cs typeface="宋体"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endParaRPr lang="zh-CN" sz="2400">
                  <a:latin typeface="Times New Roman" charset="0"/>
                  <a:ea typeface="宋体" charset="0"/>
                  <a:cs typeface="宋体"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endParaRPr lang="zh-CN" sz="2400">
                  <a:latin typeface="Times New Roman" charset="0"/>
                  <a:ea typeface="宋体" charset="0"/>
                  <a:cs typeface="宋体"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endParaRPr lang="zh-CN" sz="2400">
                  <a:latin typeface="Times New Roman" charset="0"/>
                  <a:ea typeface="宋体" charset="0"/>
                  <a:cs typeface="宋体"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endParaRPr lang="zh-CN" sz="2400">
                  <a:latin typeface="Times New Roman" charset="0"/>
                  <a:ea typeface="宋体" charset="0"/>
                  <a:cs typeface="宋体"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endParaRPr lang="zh-CN" sz="2400">
                  <a:latin typeface="Times New Roman" charset="0"/>
                  <a:ea typeface="宋体" charset="0"/>
                  <a:cs typeface="宋体"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endParaRPr lang="zh-CN" sz="2400">
                  <a:latin typeface="Times New Roman" charset="0"/>
                  <a:ea typeface="宋体" charset="0"/>
                  <a:cs typeface="宋体"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endParaRPr lang="zh-CN" sz="2400">
                  <a:latin typeface="Times New Roman" charset="0"/>
                  <a:ea typeface="宋体" charset="0"/>
                  <a:cs typeface="宋体"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endParaRPr lang="zh-CN" sz="2400">
                  <a:latin typeface="Times New Roman" charset="0"/>
                  <a:ea typeface="宋体" charset="0"/>
                  <a:cs typeface="宋体" charset="0"/>
                </a:endParaRPr>
              </a:p>
            </p:txBody>
          </p:sp>
        </p:grpSp>
      </p:grpSp>
      <p:pic>
        <p:nvPicPr>
          <p:cNvPr id="18" name="Picture 4" descr="Ohio_State_Log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8663" y="123825"/>
            <a:ext cx="67945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2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ltLang="zh-CN" smtClean="0"/>
              <a:t>Click to edit Master title style</a:t>
            </a:r>
            <a:endParaRPr lang="zh-CN" altLang="en-US"/>
          </a:p>
        </p:txBody>
      </p:sp>
      <p:sp>
        <p:nvSpPr>
          <p:cNvPr id="21524"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ltLang="zh-CN" smtClean="0"/>
              <a:t>Click to edit Master subtitle style</a:t>
            </a:r>
            <a:endParaRPr lang="zh-CN" altLang="en-US"/>
          </a:p>
        </p:txBody>
      </p:sp>
      <p:sp>
        <p:nvSpPr>
          <p:cNvPr id="19" name="Rectangle 16"/>
          <p:cNvSpPr>
            <a:spLocks noGrp="1" noChangeArrowheads="1"/>
          </p:cNvSpPr>
          <p:nvPr>
            <p:ph type="dt" sz="half" idx="10"/>
          </p:nvPr>
        </p:nvSpPr>
        <p:spPr bwMode="auto">
          <a:xfrm>
            <a:off x="457200" y="6248400"/>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Times New Roman" charset="0"/>
                <a:ea typeface="宋体" charset="0"/>
                <a:cs typeface="宋体" charset="0"/>
              </a:defRPr>
            </a:lvl1pPr>
          </a:lstStyle>
          <a:p>
            <a:fld id="{2A176521-9808-420A-9613-D206CA5B1911}" type="datetime1">
              <a:rPr lang="zh-CN" altLang="en-US" smtClean="0"/>
              <a:pPr/>
              <a:t>2015/4/24</a:t>
            </a:fld>
            <a:endParaRPr lang="zh-CN" altLang="en-US"/>
          </a:p>
        </p:txBody>
      </p:sp>
      <p:sp>
        <p:nvSpPr>
          <p:cNvPr id="20" name="Rectangle 17"/>
          <p:cNvSpPr>
            <a:spLocks noGrp="1" noChangeArrowheads="1"/>
          </p:cNvSpPr>
          <p:nvPr>
            <p:ph type="ftr" sz="quarter" idx="11"/>
          </p:nvPr>
        </p:nvSpPr>
        <p:spPr/>
        <p:txBody>
          <a:bodyPr/>
          <a:lstStyle>
            <a:lvl1pPr>
              <a:defRPr/>
            </a:lvl1pPr>
          </a:lstStyle>
          <a:p>
            <a:endParaRPr lang="zh-CN" altLang="en-US"/>
          </a:p>
        </p:txBody>
      </p:sp>
      <p:pic>
        <p:nvPicPr>
          <p:cNvPr id="21" name="Picture 4" descr="Ohio_State_Logo">
            <a:hlinkClick r:id="rId2"/>
          </p:cNvPr>
          <p:cNvPicPr>
            <a:picLocks noChangeAspect="1" noChangeArrowheads="1"/>
          </p:cNvPicPr>
          <p:nvPr userDrawn="1"/>
        </p:nvPicPr>
        <p:blipFill>
          <a:blip r:embed="rId3" cstate="print"/>
          <a:srcRect/>
          <a:stretch>
            <a:fillRect/>
          </a:stretch>
        </p:blipFill>
        <p:spPr bwMode="auto">
          <a:xfrm>
            <a:off x="8348663" y="123825"/>
            <a:ext cx="679450" cy="679450"/>
          </a:xfrm>
          <a:prstGeom prst="rect">
            <a:avLst/>
          </a:prstGeom>
          <a:noFill/>
          <a:ln w="9525">
            <a:noFill/>
            <a:miter lim="800000"/>
            <a:headEnd/>
            <a:tailEnd/>
          </a:ln>
        </p:spPr>
      </p:pic>
    </p:spTree>
    <p:extLst>
      <p:ext uri="{BB962C8B-B14F-4D97-AF65-F5344CB8AC3E}">
        <p14:creationId xmlns:p14="http://schemas.microsoft.com/office/powerpoint/2010/main" val="13168241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6" name="内容占位符 7"/>
          <p:cNvSpPr>
            <a:spLocks noGrp="1"/>
          </p:cNvSpPr>
          <p:nvPr>
            <p:ph sz="quarter" idx="1"/>
          </p:nvPr>
        </p:nvSpPr>
        <p:spPr>
          <a:xfrm>
            <a:off x="457200" y="1371600"/>
            <a:ext cx="8229600" cy="478536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标题 1"/>
          <p:cNvSpPr>
            <a:spLocks noGrp="1"/>
          </p:cNvSpPr>
          <p:nvPr>
            <p:ph type="title"/>
          </p:nvPr>
        </p:nvSpPr>
        <p:spPr>
          <a:xfrm>
            <a:off x="457200" y="457200"/>
            <a:ext cx="8229600" cy="914400"/>
          </a:xfrm>
        </p:spPr>
        <p:txBody>
          <a:bodyPr/>
          <a:lstStyle/>
          <a:p>
            <a:r>
              <a:rPr lang="en-US" altLang="zh-CN" smtClean="0"/>
              <a:t>Click to edit Master title style</a:t>
            </a:r>
            <a:endParaRPr lang="en-US"/>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172886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6987180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0968884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03489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zh-CN" altLang="en-US"/>
          </a:p>
        </p:txBody>
      </p:sp>
      <p:sp>
        <p:nvSpPr>
          <p:cNvPr id="3" name="Rectangle 3"/>
          <p:cNvSpPr>
            <a:spLocks noGrp="1" noChangeArrowheads="1"/>
          </p:cNvSpPr>
          <p:nvPr>
            <p:ph type="sldNum" sz="quarter" idx="11"/>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9186091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5621974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9118295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7126387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0770185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3233050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57200"/>
            <a:ext cx="82296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2"/>
          <p:cNvSpPr>
            <a:spLocks noGrp="1" noChangeArrowheads="1"/>
          </p:cNvSpPr>
          <p:nvPr>
            <p:ph type="ftr" sz="quarter" idx="10"/>
          </p:nvPr>
        </p:nvSpPr>
        <p:spPr>
          <a:ln/>
        </p:spPr>
        <p:txBody>
          <a:bodyPr/>
          <a:lstStyle>
            <a:lvl1pPr>
              <a:defRPr/>
            </a:lvl1pPr>
          </a:lstStyle>
          <a:p>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7878024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Times New Roman" charset="0"/>
                <a:ea typeface="宋体" charset="0"/>
                <a:cs typeface="宋体" charset="0"/>
              </a:defRPr>
            </a:lvl1pPr>
          </a:lstStyle>
          <a:p>
            <a:fld id="{E6DABAC4-76E2-B340-AED5-80EB4E79C335}" type="datetime1">
              <a:rPr lang="zh-CN" altLang="en-US"/>
              <a:pPr/>
              <a:t>2015/4/24</a:t>
            </a:fld>
            <a:endParaRPr lang="en-US" altLang="zh-CN"/>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781702739"/>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7E1C7E70-965E-F540-A766-44A039821105}" type="datetimeFigureOut">
              <a:rPr lang="en-US" altLang="zh-CN"/>
              <a:pPr/>
              <a:t>4/24/2015</a:t>
            </a:fld>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525C09CA-D4F5-0C4B-AB3D-B5305A80F724}" type="slidenum">
              <a:rPr lang="en-US" altLang="zh-CN"/>
              <a:pPr/>
              <a:t>‹#›</a:t>
            </a:fld>
            <a:endParaRPr lang="en-US" altLang="zh-CN"/>
          </a:p>
        </p:txBody>
      </p:sp>
    </p:spTree>
    <p:extLst>
      <p:ext uri="{BB962C8B-B14F-4D97-AF65-F5344CB8AC3E}">
        <p14:creationId xmlns:p14="http://schemas.microsoft.com/office/powerpoint/2010/main" val="22661448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6855CF9-7B37-2942-B8AC-FDC51C52411D}" type="datetimeFigureOut">
              <a:rPr lang="en-US" altLang="zh-CN"/>
              <a:pPr/>
              <a:t>4/24/2015</a:t>
            </a:fld>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1BBBC190-5E00-6E46-82E4-AB83397295A7}" type="slidenum">
              <a:rPr lang="en-US" altLang="zh-CN"/>
              <a:pPr/>
              <a:t>‹#›</a:t>
            </a:fld>
            <a:endParaRPr lang="en-US" altLang="zh-CN"/>
          </a:p>
        </p:txBody>
      </p:sp>
    </p:spTree>
    <p:extLst>
      <p:ext uri="{BB962C8B-B14F-4D97-AF65-F5344CB8AC3E}">
        <p14:creationId xmlns:p14="http://schemas.microsoft.com/office/powerpoint/2010/main" val="1542435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6E2426BD-9EA1-344B-98B5-7CC594875101}" type="datetimeFigureOut">
              <a:rPr lang="en-US" altLang="zh-CN"/>
              <a:pPr/>
              <a:t>4/24/2015</a:t>
            </a:fld>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B4B4FD4D-5832-8143-92F7-E400F9AEFEE8}" type="slidenum">
              <a:rPr lang="en-US" altLang="zh-CN"/>
              <a:pPr/>
              <a:t>‹#›</a:t>
            </a:fld>
            <a:endParaRPr lang="en-US" altLang="zh-CN"/>
          </a:p>
        </p:txBody>
      </p:sp>
    </p:spTree>
    <p:extLst>
      <p:ext uri="{BB962C8B-B14F-4D97-AF65-F5344CB8AC3E}">
        <p14:creationId xmlns:p14="http://schemas.microsoft.com/office/powerpoint/2010/main" val="26685233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22B7F0A5-D6F4-864E-B503-E0F18714A9A6}" type="datetimeFigureOut">
              <a:rPr lang="en-US" altLang="zh-CN"/>
              <a:pPr/>
              <a:t>4/24/2015</a:t>
            </a:fld>
            <a:endParaRPr lang="en-US" altLang="zh-CN"/>
          </a:p>
        </p:txBody>
      </p:sp>
      <p:sp>
        <p:nvSpPr>
          <p:cNvPr id="6" name="Footer Placeholder 4"/>
          <p:cNvSpPr>
            <a:spLocks noGrp="1"/>
          </p:cNvSpPr>
          <p:nvPr>
            <p:ph type="ftr" sz="quarter" idx="11"/>
          </p:nvPr>
        </p:nvSpPr>
        <p:spPr/>
        <p:txBody>
          <a:bodyPr/>
          <a:lstStyle>
            <a:lvl1pPr>
              <a:defRPr/>
            </a:lvl1pPr>
          </a:lstStyle>
          <a:p>
            <a:endParaRPr lang="en-US" altLang="zh-CN"/>
          </a:p>
        </p:txBody>
      </p:sp>
      <p:sp>
        <p:nvSpPr>
          <p:cNvPr id="7" name="Slide Number Placeholder 5"/>
          <p:cNvSpPr>
            <a:spLocks noGrp="1"/>
          </p:cNvSpPr>
          <p:nvPr>
            <p:ph type="sldNum" sz="quarter" idx="12"/>
          </p:nvPr>
        </p:nvSpPr>
        <p:spPr/>
        <p:txBody>
          <a:bodyPr/>
          <a:lstStyle>
            <a:lvl1pPr>
              <a:defRPr/>
            </a:lvl1pPr>
          </a:lstStyle>
          <a:p>
            <a:fld id="{BF9E1840-42A7-0D4E-A558-5A71AC8322F7}" type="slidenum">
              <a:rPr lang="en-US" altLang="zh-CN"/>
              <a:pPr/>
              <a:t>‹#›</a:t>
            </a:fld>
            <a:endParaRPr lang="en-US" altLang="zh-CN"/>
          </a:p>
        </p:txBody>
      </p:sp>
    </p:spTree>
    <p:extLst>
      <p:ext uri="{BB962C8B-B14F-4D97-AF65-F5344CB8AC3E}">
        <p14:creationId xmlns:p14="http://schemas.microsoft.com/office/powerpoint/2010/main" val="10768806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241EF813-684D-034C-A6F3-547EEB57E624}" type="datetimeFigureOut">
              <a:rPr lang="en-US" altLang="zh-CN"/>
              <a:pPr/>
              <a:t>4/24/2015</a:t>
            </a:fld>
            <a:endParaRPr lang="en-US" altLang="zh-CN"/>
          </a:p>
        </p:txBody>
      </p:sp>
      <p:sp>
        <p:nvSpPr>
          <p:cNvPr id="8" name="Footer Placeholder 4"/>
          <p:cNvSpPr>
            <a:spLocks noGrp="1"/>
          </p:cNvSpPr>
          <p:nvPr>
            <p:ph type="ftr" sz="quarter" idx="11"/>
          </p:nvPr>
        </p:nvSpPr>
        <p:spPr/>
        <p:txBody>
          <a:bodyPr/>
          <a:lstStyle>
            <a:lvl1pPr>
              <a:defRPr/>
            </a:lvl1pPr>
          </a:lstStyle>
          <a:p>
            <a:endParaRPr lang="en-US" altLang="zh-CN"/>
          </a:p>
        </p:txBody>
      </p:sp>
      <p:sp>
        <p:nvSpPr>
          <p:cNvPr id="9" name="Slide Number Placeholder 5"/>
          <p:cNvSpPr>
            <a:spLocks noGrp="1"/>
          </p:cNvSpPr>
          <p:nvPr>
            <p:ph type="sldNum" sz="quarter" idx="12"/>
          </p:nvPr>
        </p:nvSpPr>
        <p:spPr/>
        <p:txBody>
          <a:bodyPr/>
          <a:lstStyle>
            <a:lvl1pPr>
              <a:defRPr/>
            </a:lvl1pPr>
          </a:lstStyle>
          <a:p>
            <a:fld id="{8D18572E-1D2E-9143-AD6E-60DA06D12B2B}" type="slidenum">
              <a:rPr lang="en-US" altLang="zh-CN"/>
              <a:pPr/>
              <a:t>‹#›</a:t>
            </a:fld>
            <a:endParaRPr lang="en-US" altLang="zh-CN"/>
          </a:p>
        </p:txBody>
      </p:sp>
    </p:spTree>
    <p:extLst>
      <p:ext uri="{BB962C8B-B14F-4D97-AF65-F5344CB8AC3E}">
        <p14:creationId xmlns:p14="http://schemas.microsoft.com/office/powerpoint/2010/main" val="28558430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0FD0C604-4B15-E74B-BAE3-EB39E3B15930}" type="datetimeFigureOut">
              <a:rPr lang="en-US" altLang="zh-CN"/>
              <a:pPr/>
              <a:t>4/24/2015</a:t>
            </a:fld>
            <a:endParaRPr lang="en-US" altLang="zh-CN"/>
          </a:p>
        </p:txBody>
      </p:sp>
      <p:sp>
        <p:nvSpPr>
          <p:cNvPr id="4" name="Footer Placeholder 4"/>
          <p:cNvSpPr>
            <a:spLocks noGrp="1"/>
          </p:cNvSpPr>
          <p:nvPr>
            <p:ph type="ftr" sz="quarter" idx="11"/>
          </p:nvPr>
        </p:nvSpPr>
        <p:spPr/>
        <p:txBody>
          <a:bodyPr/>
          <a:lstStyle>
            <a:lvl1pPr>
              <a:defRPr/>
            </a:lvl1pPr>
          </a:lstStyle>
          <a:p>
            <a:endParaRPr lang="en-US" altLang="zh-CN"/>
          </a:p>
        </p:txBody>
      </p:sp>
      <p:sp>
        <p:nvSpPr>
          <p:cNvPr id="5" name="Slide Number Placeholder 5"/>
          <p:cNvSpPr>
            <a:spLocks noGrp="1"/>
          </p:cNvSpPr>
          <p:nvPr>
            <p:ph type="sldNum" sz="quarter" idx="12"/>
          </p:nvPr>
        </p:nvSpPr>
        <p:spPr/>
        <p:txBody>
          <a:bodyPr/>
          <a:lstStyle>
            <a:lvl1pPr>
              <a:defRPr/>
            </a:lvl1pPr>
          </a:lstStyle>
          <a:p>
            <a:fld id="{2D5B024B-5FCE-944F-B99C-0111C0881237}" type="slidenum">
              <a:rPr lang="en-US" altLang="zh-CN"/>
              <a:pPr/>
              <a:t>‹#›</a:t>
            </a:fld>
            <a:endParaRPr lang="en-US" altLang="zh-CN"/>
          </a:p>
        </p:txBody>
      </p:sp>
    </p:spTree>
    <p:extLst>
      <p:ext uri="{BB962C8B-B14F-4D97-AF65-F5344CB8AC3E}">
        <p14:creationId xmlns:p14="http://schemas.microsoft.com/office/powerpoint/2010/main" val="40712388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16A54E08-BCA6-AC4A-9B77-5441D800E6FA}" type="datetimeFigureOut">
              <a:rPr lang="en-US" altLang="zh-CN"/>
              <a:pPr/>
              <a:t>4/24/2015</a:t>
            </a:fld>
            <a:endParaRPr lang="en-US" altLang="zh-CN"/>
          </a:p>
        </p:txBody>
      </p:sp>
      <p:sp>
        <p:nvSpPr>
          <p:cNvPr id="3" name="Footer Placeholder 4"/>
          <p:cNvSpPr>
            <a:spLocks noGrp="1"/>
          </p:cNvSpPr>
          <p:nvPr>
            <p:ph type="ftr" sz="quarter" idx="11"/>
          </p:nvPr>
        </p:nvSpPr>
        <p:spPr/>
        <p:txBody>
          <a:bodyPr/>
          <a:lstStyle>
            <a:lvl1pPr>
              <a:defRPr/>
            </a:lvl1pPr>
          </a:lstStyle>
          <a:p>
            <a:endParaRPr lang="en-US" altLang="zh-CN"/>
          </a:p>
        </p:txBody>
      </p:sp>
      <p:sp>
        <p:nvSpPr>
          <p:cNvPr id="4" name="Slide Number Placeholder 5"/>
          <p:cNvSpPr>
            <a:spLocks noGrp="1"/>
          </p:cNvSpPr>
          <p:nvPr>
            <p:ph type="sldNum" sz="quarter" idx="12"/>
          </p:nvPr>
        </p:nvSpPr>
        <p:spPr/>
        <p:txBody>
          <a:bodyPr/>
          <a:lstStyle>
            <a:lvl1pPr>
              <a:defRPr/>
            </a:lvl1pPr>
          </a:lstStyle>
          <a:p>
            <a:fld id="{D1463D45-AB94-7C41-86E4-28192E1C52AE}" type="slidenum">
              <a:rPr lang="en-US" altLang="zh-CN"/>
              <a:pPr/>
              <a:t>‹#›</a:t>
            </a:fld>
            <a:endParaRPr lang="en-US" altLang="zh-CN"/>
          </a:p>
        </p:txBody>
      </p:sp>
    </p:spTree>
    <p:extLst>
      <p:ext uri="{BB962C8B-B14F-4D97-AF65-F5344CB8AC3E}">
        <p14:creationId xmlns:p14="http://schemas.microsoft.com/office/powerpoint/2010/main" val="26083676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A6188322-BA6A-5540-9715-5337A2B62FF9}" type="datetimeFigureOut">
              <a:rPr lang="en-US" altLang="zh-CN"/>
              <a:pPr/>
              <a:t>4/24/2015</a:t>
            </a:fld>
            <a:endParaRPr lang="en-US" altLang="zh-CN"/>
          </a:p>
        </p:txBody>
      </p:sp>
      <p:sp>
        <p:nvSpPr>
          <p:cNvPr id="6" name="Footer Placeholder 4"/>
          <p:cNvSpPr>
            <a:spLocks noGrp="1"/>
          </p:cNvSpPr>
          <p:nvPr>
            <p:ph type="ftr" sz="quarter" idx="11"/>
          </p:nvPr>
        </p:nvSpPr>
        <p:spPr/>
        <p:txBody>
          <a:bodyPr/>
          <a:lstStyle>
            <a:lvl1pPr>
              <a:defRPr/>
            </a:lvl1pPr>
          </a:lstStyle>
          <a:p>
            <a:endParaRPr lang="en-US" altLang="zh-CN"/>
          </a:p>
        </p:txBody>
      </p:sp>
      <p:sp>
        <p:nvSpPr>
          <p:cNvPr id="7" name="Slide Number Placeholder 5"/>
          <p:cNvSpPr>
            <a:spLocks noGrp="1"/>
          </p:cNvSpPr>
          <p:nvPr>
            <p:ph type="sldNum" sz="quarter" idx="12"/>
          </p:nvPr>
        </p:nvSpPr>
        <p:spPr/>
        <p:txBody>
          <a:bodyPr/>
          <a:lstStyle>
            <a:lvl1pPr>
              <a:defRPr/>
            </a:lvl1pPr>
          </a:lstStyle>
          <a:p>
            <a:fld id="{39D3D93C-F6DD-2A43-BCE6-7417238C2CEA}" type="slidenum">
              <a:rPr lang="en-US" altLang="zh-CN"/>
              <a:pPr/>
              <a:t>‹#›</a:t>
            </a:fld>
            <a:endParaRPr lang="en-US" altLang="zh-CN"/>
          </a:p>
        </p:txBody>
      </p:sp>
    </p:spTree>
    <p:extLst>
      <p:ext uri="{BB962C8B-B14F-4D97-AF65-F5344CB8AC3E}">
        <p14:creationId xmlns:p14="http://schemas.microsoft.com/office/powerpoint/2010/main" val="37693124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7B0DD4FF-8822-4743-A595-0500BAC06F8B}" type="datetimeFigureOut">
              <a:rPr lang="en-US" altLang="zh-CN"/>
              <a:pPr/>
              <a:t>4/24/2015</a:t>
            </a:fld>
            <a:endParaRPr lang="en-US" altLang="zh-CN"/>
          </a:p>
        </p:txBody>
      </p:sp>
      <p:sp>
        <p:nvSpPr>
          <p:cNvPr id="6" name="Footer Placeholder 4"/>
          <p:cNvSpPr>
            <a:spLocks noGrp="1"/>
          </p:cNvSpPr>
          <p:nvPr>
            <p:ph type="ftr" sz="quarter" idx="11"/>
          </p:nvPr>
        </p:nvSpPr>
        <p:spPr/>
        <p:txBody>
          <a:bodyPr/>
          <a:lstStyle>
            <a:lvl1pPr>
              <a:defRPr/>
            </a:lvl1pPr>
          </a:lstStyle>
          <a:p>
            <a:endParaRPr lang="en-US" altLang="zh-CN"/>
          </a:p>
        </p:txBody>
      </p:sp>
      <p:sp>
        <p:nvSpPr>
          <p:cNvPr id="7" name="Slide Number Placeholder 5"/>
          <p:cNvSpPr>
            <a:spLocks noGrp="1"/>
          </p:cNvSpPr>
          <p:nvPr>
            <p:ph type="sldNum" sz="quarter" idx="12"/>
          </p:nvPr>
        </p:nvSpPr>
        <p:spPr/>
        <p:txBody>
          <a:bodyPr/>
          <a:lstStyle>
            <a:lvl1pPr>
              <a:defRPr/>
            </a:lvl1pPr>
          </a:lstStyle>
          <a:p>
            <a:fld id="{40B542D7-91EA-8E41-8BF1-3A976DC63FB0}" type="slidenum">
              <a:rPr lang="en-US" altLang="zh-CN"/>
              <a:pPr/>
              <a:t>‹#›</a:t>
            </a:fld>
            <a:endParaRPr lang="en-US" altLang="zh-CN"/>
          </a:p>
        </p:txBody>
      </p:sp>
    </p:spTree>
    <p:extLst>
      <p:ext uri="{BB962C8B-B14F-4D97-AF65-F5344CB8AC3E}">
        <p14:creationId xmlns:p14="http://schemas.microsoft.com/office/powerpoint/2010/main" val="287225856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CC92B49-A6C6-3C45-B6DD-99BBE7DED412}" type="datetimeFigureOut">
              <a:rPr lang="en-US" altLang="zh-CN"/>
              <a:pPr/>
              <a:t>4/24/2015</a:t>
            </a:fld>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AB419FE9-20AD-3441-AA88-A9AB936ABABD}" type="slidenum">
              <a:rPr lang="en-US" altLang="zh-CN"/>
              <a:pPr/>
              <a:t>‹#›</a:t>
            </a:fld>
            <a:endParaRPr lang="en-US" altLang="zh-CN"/>
          </a:p>
        </p:txBody>
      </p:sp>
    </p:spTree>
    <p:extLst>
      <p:ext uri="{BB962C8B-B14F-4D97-AF65-F5344CB8AC3E}">
        <p14:creationId xmlns:p14="http://schemas.microsoft.com/office/powerpoint/2010/main" val="102106704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EC4573E-6597-4B4E-9C68-C40C06AA67FA}" type="datetimeFigureOut">
              <a:rPr lang="en-US" altLang="zh-CN"/>
              <a:pPr/>
              <a:t>4/24/2015</a:t>
            </a:fld>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F813EBBB-8319-B542-82E6-AFFD22E7F12A}" type="slidenum">
              <a:rPr lang="en-US" altLang="zh-CN"/>
              <a:pPr/>
              <a:t>‹#›</a:t>
            </a:fld>
            <a:endParaRPr lang="en-US" altLang="zh-CN"/>
          </a:p>
        </p:txBody>
      </p:sp>
    </p:spTree>
    <p:extLst>
      <p:ext uri="{BB962C8B-B14F-4D97-AF65-F5344CB8AC3E}">
        <p14:creationId xmlns:p14="http://schemas.microsoft.com/office/powerpoint/2010/main" val="1131875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zh-CN" altLang="en-US"/>
          </a:p>
        </p:txBody>
      </p:sp>
      <p:sp>
        <p:nvSpPr>
          <p:cNvPr id="3" name="Rectangle 3"/>
          <p:cNvSpPr>
            <a:spLocks noGrp="1" noChangeArrowheads="1"/>
          </p:cNvSpPr>
          <p:nvPr>
            <p:ph type="sldNum" sz="quarter" idx="11"/>
          </p:nvPr>
        </p:nvSpPr>
        <p:spPr>
          <a:ln/>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images.google.com/imgres?imgurl=http://people.cohums.ohio-state.edu/gurney13/Pictures/Ohio_State_Logo.jpg&amp;imgrefurl=http://people.cohums.ohio-state.edu/gurney13/&amp;h=177&amp;w=177&amp;sz=57&amp;hl=en&amp;start=2&amp;um=1&amp;tbnid=yq7bubUHHFO5QM:&amp;tbnh=101&amp;tbnw=101&amp;prev=/images?q=the+ohio+state+university+logo&amp;um=1&amp;hl=en&amp;sa=N"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1.jpe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hyperlink" Target="http://images.google.com/imgres?imgurl=http://people.cohums.ohio-state.edu/gurney13/Pictures/Ohio_State_Logo.jpg&amp;imgrefurl=http://people.cohums.ohio-state.edu/gurney13/&amp;h=177&amp;w=177&amp;sz=57&amp;hl=en&amp;start=2&amp;um=1&amp;tbnid=yq7bubUHHFO5QM:&amp;tbnh=101&amp;tbnw=101&amp;prev=/images?q=the+ohio+state+university+logo&amp;um=1&amp;hl=en&amp;sa=N" TargetMode="Externa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lvl1pPr>
          </a:lstStyle>
          <a:p>
            <a:endParaRPr lang="zh-CN" altLang="en-US"/>
          </a:p>
        </p:txBody>
      </p:sp>
      <p:sp>
        <p:nvSpPr>
          <p:cNvPr id="20483" name="Rectangle 3"/>
          <p:cNvSpPr>
            <a:spLocks noGrp="1" noChangeArrowheads="1"/>
          </p:cNvSpPr>
          <p:nvPr>
            <p:ph type="sldNum" sz="quarter" idx="4"/>
          </p:nvPr>
        </p:nvSpPr>
        <p:spPr bwMode="auto">
          <a:xfrm>
            <a:off x="6934200" y="64008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Black" pitchFamily="34" charset="0"/>
              </a:defRPr>
            </a:lvl1pPr>
          </a:lstStyle>
          <a:p>
            <a:fld id="{0C913308-F349-4B6D-A68A-DD1791B4A57B}" type="slidenum">
              <a:rPr lang="zh-CN" altLang="en-US" smtClean="0"/>
              <a:pPr/>
              <a:t>‹#›</a:t>
            </a:fld>
            <a:endParaRPr lang="zh-CN" altLang="en-US"/>
          </a:p>
        </p:txBody>
      </p:sp>
      <p:grpSp>
        <p:nvGrpSpPr>
          <p:cNvPr id="2" name="Group 4"/>
          <p:cNvGrpSpPr>
            <a:grpSpLocks/>
          </p:cNvGrpSpPr>
          <p:nvPr/>
        </p:nvGrpSpPr>
        <p:grpSpPr bwMode="auto">
          <a:xfrm>
            <a:off x="0" y="0"/>
            <a:ext cx="9144000" cy="546100"/>
            <a:chOff x="0" y="0"/>
            <a:chExt cx="5760" cy="344"/>
          </a:xfrm>
        </p:grpSpPr>
        <p:sp>
          <p:nvSpPr>
            <p:cNvPr id="20485"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20486"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en-US" sz="2400">
                <a:latin typeface="Times New Roman" pitchFamily="18" charset="0"/>
              </a:endParaRPr>
            </a:p>
          </p:txBody>
        </p:sp>
        <p:sp>
          <p:nvSpPr>
            <p:cNvPr id="20487"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en-US">
                <a:solidFill>
                  <a:schemeClr val="hlink"/>
                </a:solidFill>
              </a:endParaRPr>
            </a:p>
          </p:txBody>
        </p:sp>
        <p:sp>
          <p:nvSpPr>
            <p:cNvPr id="20488"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en-US">
                <a:solidFill>
                  <a:schemeClr val="hlink"/>
                </a:solidFill>
              </a:endParaRPr>
            </a:p>
          </p:txBody>
        </p:sp>
        <p:sp>
          <p:nvSpPr>
            <p:cNvPr id="20489"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en-US">
                <a:solidFill>
                  <a:schemeClr val="accent2"/>
                </a:solidFill>
              </a:endParaRPr>
            </a:p>
          </p:txBody>
        </p:sp>
        <p:sp>
          <p:nvSpPr>
            <p:cNvPr id="20490"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en-US">
                <a:solidFill>
                  <a:schemeClr val="hlink"/>
                </a:solidFill>
              </a:endParaRPr>
            </a:p>
          </p:txBody>
        </p:sp>
        <p:sp>
          <p:nvSpPr>
            <p:cNvPr id="20491"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en-US" sz="2400">
                <a:latin typeface="Times New Roman" pitchFamily="18" charset="0"/>
              </a:endParaRPr>
            </a:p>
          </p:txBody>
        </p:sp>
        <p:sp>
          <p:nvSpPr>
            <p:cNvPr id="20492"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en-US">
                <a:solidFill>
                  <a:schemeClr val="accent2"/>
                </a:solidFill>
              </a:endParaRPr>
            </a:p>
          </p:txBody>
        </p:sp>
        <p:sp>
          <p:nvSpPr>
            <p:cNvPr id="20493"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en-US">
                <a:solidFill>
                  <a:schemeClr val="accent2"/>
                </a:solidFill>
              </a:endParaRPr>
            </a:p>
          </p:txBody>
        </p:sp>
      </p:grpSp>
      <p:sp>
        <p:nvSpPr>
          <p:cNvPr id="13317"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3318"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3319" name="Picture 4" descr="Ohio_State_Logo">
            <a:hlinkClick r:id="rId15"/>
          </p:cNvPr>
          <p:cNvPicPr>
            <a:picLocks noChangeAspect="1" noChangeArrowheads="1"/>
          </p:cNvPicPr>
          <p:nvPr/>
        </p:nvPicPr>
        <p:blipFill>
          <a:blip r:embed="rId16" cstate="print"/>
          <a:srcRect/>
          <a:stretch>
            <a:fillRect/>
          </a:stretch>
        </p:blipFill>
        <p:spPr bwMode="auto">
          <a:xfrm>
            <a:off x="8348663" y="123825"/>
            <a:ext cx="679450" cy="6794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Lst>
  <p:timing>
    <p:tnLst>
      <p:par>
        <p:cTn id="1" dur="indefinite" restart="never" nodeType="tmRoot"/>
      </p:par>
    </p:tnLst>
  </p:timing>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ea typeface="宋体" pitchFamily="2" charset="-122"/>
        </a:defRPr>
      </a:lvl2pPr>
      <a:lvl3pPr algn="l" rtl="0" eaLnBrk="1" fontAlgn="base" hangingPunct="1">
        <a:spcBef>
          <a:spcPct val="0"/>
        </a:spcBef>
        <a:spcAft>
          <a:spcPct val="0"/>
        </a:spcAft>
        <a:defRPr sz="4400">
          <a:solidFill>
            <a:schemeClr val="tx1"/>
          </a:solidFill>
          <a:latin typeface="Arial" charset="0"/>
          <a:ea typeface="宋体" pitchFamily="2" charset="-122"/>
        </a:defRPr>
      </a:lvl3pPr>
      <a:lvl4pPr algn="l" rtl="0" eaLnBrk="1" fontAlgn="base" hangingPunct="1">
        <a:spcBef>
          <a:spcPct val="0"/>
        </a:spcBef>
        <a:spcAft>
          <a:spcPct val="0"/>
        </a:spcAft>
        <a:defRPr sz="4400">
          <a:solidFill>
            <a:schemeClr val="tx1"/>
          </a:solidFill>
          <a:latin typeface="Arial" charset="0"/>
          <a:ea typeface="宋体" pitchFamily="2" charset="-122"/>
        </a:defRPr>
      </a:lvl4pPr>
      <a:lvl5pPr algn="l" rtl="0" eaLnBrk="1" fontAlgn="base" hangingPunct="1">
        <a:spcBef>
          <a:spcPct val="0"/>
        </a:spcBef>
        <a:spcAft>
          <a:spcPct val="0"/>
        </a:spcAft>
        <a:defRPr sz="4400">
          <a:solidFill>
            <a:schemeClr val="tx1"/>
          </a:solidFill>
          <a:latin typeface="Arial" charset="0"/>
          <a:ea typeface="宋体" pitchFamily="2" charset="-122"/>
        </a:defRPr>
      </a:lvl5pPr>
      <a:lvl6pPr marL="457200" algn="l" rtl="0" eaLnBrk="1" fontAlgn="base" hangingPunct="1">
        <a:spcBef>
          <a:spcPct val="0"/>
        </a:spcBef>
        <a:spcAft>
          <a:spcPct val="0"/>
        </a:spcAft>
        <a:defRPr sz="4400">
          <a:solidFill>
            <a:schemeClr val="tx1"/>
          </a:solidFill>
          <a:latin typeface="Arial" charset="0"/>
          <a:ea typeface="宋体" pitchFamily="2" charset="-122"/>
        </a:defRPr>
      </a:lvl6pPr>
      <a:lvl7pPr marL="914400" algn="l" rtl="0" eaLnBrk="1" fontAlgn="base" hangingPunct="1">
        <a:spcBef>
          <a:spcPct val="0"/>
        </a:spcBef>
        <a:spcAft>
          <a:spcPct val="0"/>
        </a:spcAft>
        <a:defRPr sz="4400">
          <a:solidFill>
            <a:schemeClr val="tx1"/>
          </a:solidFill>
          <a:latin typeface="Arial" charset="0"/>
          <a:ea typeface="宋体" pitchFamily="2" charset="-122"/>
        </a:defRPr>
      </a:lvl7pPr>
      <a:lvl8pPr marL="1371600" algn="l" rtl="0" eaLnBrk="1" fontAlgn="base" hangingPunct="1">
        <a:spcBef>
          <a:spcPct val="0"/>
        </a:spcBef>
        <a:spcAft>
          <a:spcPct val="0"/>
        </a:spcAft>
        <a:defRPr sz="4400">
          <a:solidFill>
            <a:schemeClr val="tx1"/>
          </a:solidFill>
          <a:latin typeface="Arial" charset="0"/>
          <a:ea typeface="宋体" pitchFamily="2" charset="-122"/>
        </a:defRPr>
      </a:lvl8pPr>
      <a:lvl9pPr marL="1828800" algn="l" rtl="0" eaLnBrk="1" fontAlgn="base" hangingPunct="1">
        <a:spcBef>
          <a:spcPct val="0"/>
        </a:spcBef>
        <a:spcAft>
          <a:spcPct val="0"/>
        </a:spcAft>
        <a:defRPr sz="4400">
          <a:solidFill>
            <a:schemeClr val="tx1"/>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33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33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defRPr>
            </a:lvl1pPr>
          </a:lstStyle>
          <a:p>
            <a:pPr>
              <a:defRPr/>
            </a:pPr>
            <a:fld id="{76C13BE2-FE74-491B-B1B4-C6FB2CD0D353}" type="datetime1">
              <a:rPr lang="zh-CN" altLang="en-US" smtClean="0"/>
              <a:pPr>
                <a:defRPr/>
              </a:pPr>
              <a:t>2015/4/24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rgbClr val="898989"/>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40528B09-D9EE-45C4-BFF6-C4F3362D7F8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Times New Roman" charset="0"/>
                <a:ea typeface="宋体" charset="0"/>
                <a:cs typeface="宋体" charset="0"/>
              </a:defRPr>
            </a:lvl1pPr>
          </a:lstStyle>
          <a:p>
            <a:endParaRPr lang="zh-CN" altLang="en-US"/>
          </a:p>
        </p:txBody>
      </p:sp>
      <p:sp>
        <p:nvSpPr>
          <p:cNvPr id="20483" name="Rectangle 3"/>
          <p:cNvSpPr>
            <a:spLocks noGrp="1" noChangeArrowheads="1"/>
          </p:cNvSpPr>
          <p:nvPr>
            <p:ph type="sldNum" sz="quarter" idx="4"/>
          </p:nvPr>
        </p:nvSpPr>
        <p:spPr bwMode="auto">
          <a:xfrm>
            <a:off x="6934200" y="64008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Black" charset="0"/>
                <a:ea typeface="宋体" charset="0"/>
                <a:cs typeface="宋体" charset="0"/>
              </a:defRPr>
            </a:lvl1pPr>
          </a:lstStyle>
          <a:p>
            <a:fld id="{0C913308-F349-4B6D-A68A-DD1791B4A57B}" type="slidenum">
              <a:rPr lang="zh-CN" altLang="en-US" smtClean="0"/>
              <a:pPr/>
              <a:t>‹#›</a:t>
            </a:fld>
            <a:endParaRPr lang="zh-CN" altLang="en-US"/>
          </a:p>
        </p:txBody>
      </p:sp>
      <p:grpSp>
        <p:nvGrpSpPr>
          <p:cNvPr id="3076"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lang="zh-CN" sz="2400">
                <a:latin typeface="Times New Roman" charset="0"/>
                <a:ea typeface="宋体" charset="0"/>
                <a:cs typeface="宋体"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endParaRPr lang="zh-CN" sz="2400">
                <a:latin typeface="Times New Roman" charset="0"/>
                <a:ea typeface="宋体" charset="0"/>
                <a:cs typeface="宋体"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endParaRPr lang="zh-CN">
                <a:solidFill>
                  <a:schemeClr val="hlink"/>
                </a:solidFill>
                <a:latin typeface="Times New Roman" charset="0"/>
                <a:ea typeface="宋体" charset="0"/>
                <a:cs typeface="宋体" charset="0"/>
              </a:endParaRPr>
            </a:p>
          </p:txBody>
        </p:sp>
        <p:sp>
          <p:nvSpPr>
            <p:cNvPr id="1035"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endParaRPr lang="zh-CN">
                <a:solidFill>
                  <a:schemeClr val="hlink"/>
                </a:solidFill>
                <a:latin typeface="Times New Roman" charset="0"/>
                <a:ea typeface="宋体" charset="0"/>
                <a:cs typeface="宋体" charset="0"/>
              </a:endParaRPr>
            </a:p>
          </p:txBody>
        </p:sp>
        <p:sp>
          <p:nvSpPr>
            <p:cNvPr id="1036"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endParaRPr lang="zh-CN">
                <a:solidFill>
                  <a:schemeClr val="accent2"/>
                </a:solidFill>
                <a:latin typeface="Times New Roman" charset="0"/>
                <a:ea typeface="宋体" charset="0"/>
                <a:cs typeface="宋体" charset="0"/>
              </a:endParaRPr>
            </a:p>
          </p:txBody>
        </p:sp>
        <p:sp>
          <p:nvSpPr>
            <p:cNvPr id="1037"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endParaRPr lang="zh-CN">
                <a:solidFill>
                  <a:schemeClr val="hlink"/>
                </a:solidFill>
                <a:latin typeface="Times New Roman" charset="0"/>
                <a:ea typeface="宋体" charset="0"/>
                <a:cs typeface="宋体" charset="0"/>
              </a:endParaRPr>
            </a:p>
          </p:txBody>
        </p:sp>
        <p:sp>
          <p:nvSpPr>
            <p:cNvPr id="1038"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endParaRPr lang="zh-CN" sz="2400">
                <a:latin typeface="Times New Roman" charset="0"/>
                <a:ea typeface="宋体" charset="0"/>
                <a:cs typeface="宋体"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endParaRPr lang="zh-CN">
                <a:solidFill>
                  <a:schemeClr val="accent2"/>
                </a:solidFill>
                <a:latin typeface="Times New Roman" charset="0"/>
                <a:ea typeface="宋体" charset="0"/>
                <a:cs typeface="宋体" charset="0"/>
              </a:endParaRPr>
            </a:p>
          </p:txBody>
        </p:sp>
        <p:sp>
          <p:nvSpPr>
            <p:cNvPr id="1040"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endParaRPr lang="zh-CN">
                <a:solidFill>
                  <a:schemeClr val="accent2"/>
                </a:solidFill>
                <a:latin typeface="Times New Roman" charset="0"/>
                <a:ea typeface="宋体" charset="0"/>
                <a:cs typeface="宋体" charset="0"/>
              </a:endParaRPr>
            </a:p>
          </p:txBody>
        </p:sp>
      </p:grpSp>
      <p:sp>
        <p:nvSpPr>
          <p:cNvPr id="3077"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3078"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3079" name="Picture 4" descr="Ohio_State_Logo">
            <a:hlinkClick r:id="rId15"/>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48663" y="123825"/>
            <a:ext cx="67945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Lst>
  <p:timing>
    <p:tnLst>
      <p:par>
        <p:cTn id="1" dur="indefinite" restart="never" nodeType="tmRoot"/>
      </p:par>
    </p:tnLst>
  </p:timing>
  <p:hf hdr="0" ftr="0" dt="0"/>
  <p:txStyles>
    <p:titleStyle>
      <a:lvl1pPr algn="l" rtl="0" eaLnBrk="1" fontAlgn="base" hangingPunct="1">
        <a:spcBef>
          <a:spcPct val="0"/>
        </a:spcBef>
        <a:spcAft>
          <a:spcPct val="0"/>
        </a:spcAft>
        <a:defRPr sz="4400">
          <a:solidFill>
            <a:schemeClr val="tx1"/>
          </a:solidFill>
          <a:latin typeface="Times New Roman"/>
          <a:ea typeface="ＭＳ Ｐゴシック" charset="0"/>
          <a:cs typeface="Times New Roman"/>
        </a:defRPr>
      </a:lvl1pPr>
      <a:lvl2pPr algn="l" rtl="0" eaLnBrk="1" fontAlgn="base" hangingPunct="1">
        <a:spcBef>
          <a:spcPct val="0"/>
        </a:spcBef>
        <a:spcAft>
          <a:spcPct val="0"/>
        </a:spcAft>
        <a:defRPr sz="4400">
          <a:solidFill>
            <a:schemeClr val="tx1"/>
          </a:solidFill>
          <a:latin typeface="Arial" charset="0"/>
          <a:ea typeface="ＭＳ Ｐゴシック" charset="0"/>
        </a:defRPr>
      </a:lvl2pPr>
      <a:lvl3pPr algn="l" rtl="0" eaLnBrk="1" fontAlgn="base" hangingPunct="1">
        <a:spcBef>
          <a:spcPct val="0"/>
        </a:spcBef>
        <a:spcAft>
          <a:spcPct val="0"/>
        </a:spcAft>
        <a:defRPr sz="4400">
          <a:solidFill>
            <a:schemeClr val="tx1"/>
          </a:solidFill>
          <a:latin typeface="Arial" charset="0"/>
          <a:ea typeface="ＭＳ Ｐゴシック" charset="0"/>
        </a:defRPr>
      </a:lvl3pPr>
      <a:lvl4pPr algn="l" rtl="0" eaLnBrk="1" fontAlgn="base" hangingPunct="1">
        <a:spcBef>
          <a:spcPct val="0"/>
        </a:spcBef>
        <a:spcAft>
          <a:spcPct val="0"/>
        </a:spcAft>
        <a:defRPr sz="4400">
          <a:solidFill>
            <a:schemeClr val="tx1"/>
          </a:solidFill>
          <a:latin typeface="Arial" charset="0"/>
          <a:ea typeface="ＭＳ Ｐゴシック" charset="0"/>
        </a:defRPr>
      </a:lvl4pPr>
      <a:lvl5pPr algn="l" rtl="0" eaLnBrk="1" fontAlgn="base" hangingPunct="1">
        <a:spcBef>
          <a:spcPct val="0"/>
        </a:spcBef>
        <a:spcAft>
          <a:spcPct val="0"/>
        </a:spcAft>
        <a:defRPr sz="4400">
          <a:solidFill>
            <a:schemeClr val="tx1"/>
          </a:solidFill>
          <a:latin typeface="Arial" charset="0"/>
          <a:ea typeface="ＭＳ Ｐゴシック" charset="0"/>
        </a:defRPr>
      </a:lvl5pPr>
      <a:lvl6pPr marL="457200" algn="l" rtl="0" eaLnBrk="1" fontAlgn="base" hangingPunct="1">
        <a:spcBef>
          <a:spcPct val="0"/>
        </a:spcBef>
        <a:spcAft>
          <a:spcPct val="0"/>
        </a:spcAft>
        <a:defRPr sz="4400">
          <a:solidFill>
            <a:schemeClr val="tx1"/>
          </a:solidFill>
          <a:latin typeface="Arial" charset="0"/>
          <a:ea typeface="宋体" pitchFamily="2" charset="-122"/>
        </a:defRPr>
      </a:lvl6pPr>
      <a:lvl7pPr marL="914400" algn="l" rtl="0" eaLnBrk="1" fontAlgn="base" hangingPunct="1">
        <a:spcBef>
          <a:spcPct val="0"/>
        </a:spcBef>
        <a:spcAft>
          <a:spcPct val="0"/>
        </a:spcAft>
        <a:defRPr sz="4400">
          <a:solidFill>
            <a:schemeClr val="tx1"/>
          </a:solidFill>
          <a:latin typeface="Arial" charset="0"/>
          <a:ea typeface="宋体" pitchFamily="2" charset="-122"/>
        </a:defRPr>
      </a:lvl7pPr>
      <a:lvl8pPr marL="1371600" algn="l" rtl="0" eaLnBrk="1" fontAlgn="base" hangingPunct="1">
        <a:spcBef>
          <a:spcPct val="0"/>
        </a:spcBef>
        <a:spcAft>
          <a:spcPct val="0"/>
        </a:spcAft>
        <a:defRPr sz="4400">
          <a:solidFill>
            <a:schemeClr val="tx1"/>
          </a:solidFill>
          <a:latin typeface="Arial" charset="0"/>
          <a:ea typeface="宋体" pitchFamily="2" charset="-122"/>
        </a:defRPr>
      </a:lvl8pPr>
      <a:lvl9pPr marL="1828800" algn="l" rtl="0" eaLnBrk="1" fontAlgn="base" hangingPunct="1">
        <a:spcBef>
          <a:spcPct val="0"/>
        </a:spcBef>
        <a:spcAft>
          <a:spcPct val="0"/>
        </a:spcAft>
        <a:defRPr sz="4400">
          <a:solidFill>
            <a:schemeClr val="tx1"/>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bg2"/>
        </a:buClr>
        <a:buSzPct val="75000"/>
        <a:buFont typeface="Wingdings" charset="0"/>
        <a:buChar char="n"/>
        <a:defRPr sz="3200">
          <a:solidFill>
            <a:schemeClr val="tx1"/>
          </a:solidFill>
          <a:latin typeface="Times New Roman"/>
          <a:ea typeface="ＭＳ Ｐゴシック" charset="0"/>
          <a:cs typeface="Times New Roman"/>
        </a:defRPr>
      </a:lvl1pPr>
      <a:lvl2pPr marL="742950" indent="-285750" algn="l" rtl="0" eaLnBrk="1" fontAlgn="base" hangingPunct="1">
        <a:spcBef>
          <a:spcPct val="20000"/>
        </a:spcBef>
        <a:spcAft>
          <a:spcPct val="0"/>
        </a:spcAft>
        <a:buClr>
          <a:schemeClr val="accent2"/>
        </a:buClr>
        <a:buSzPct val="80000"/>
        <a:buFont typeface="Wingdings" charset="0"/>
        <a:buChar char="¨"/>
        <a:defRPr sz="2800">
          <a:solidFill>
            <a:schemeClr val="tx1"/>
          </a:solidFill>
          <a:latin typeface="Times New Roman"/>
          <a:ea typeface="ＭＳ Ｐゴシック" charset="0"/>
          <a:cs typeface="Times New Roman"/>
        </a:defRPr>
      </a:lvl2pPr>
      <a:lvl3pPr marL="1143000" indent="-228600" algn="l" rtl="0" eaLnBrk="1" fontAlgn="base" hangingPunct="1">
        <a:spcBef>
          <a:spcPct val="20000"/>
        </a:spcBef>
        <a:spcAft>
          <a:spcPct val="0"/>
        </a:spcAft>
        <a:buClr>
          <a:schemeClr val="bg2"/>
        </a:buClr>
        <a:buSzPct val="65000"/>
        <a:buFont typeface="Wingdings" charset="0"/>
        <a:buChar char="n"/>
        <a:defRPr sz="2400">
          <a:solidFill>
            <a:schemeClr val="tx1"/>
          </a:solidFill>
          <a:latin typeface="Times New Roman"/>
          <a:ea typeface="ＭＳ Ｐゴシック" charset="0"/>
          <a:cs typeface="Times New Roman"/>
        </a:defRPr>
      </a:lvl3pPr>
      <a:lvl4pPr marL="1600200" indent="-228600" algn="l" rtl="0" eaLnBrk="1" fontAlgn="base" hangingPunct="1">
        <a:spcBef>
          <a:spcPct val="20000"/>
        </a:spcBef>
        <a:spcAft>
          <a:spcPct val="0"/>
        </a:spcAft>
        <a:buClr>
          <a:schemeClr val="accent2"/>
        </a:buClr>
        <a:buSzPct val="70000"/>
        <a:buFont typeface="Wingdings" charset="0"/>
        <a:buChar char="¨"/>
        <a:defRPr sz="2000">
          <a:solidFill>
            <a:schemeClr val="tx1"/>
          </a:solidFill>
          <a:latin typeface="Times New Roman"/>
          <a:ea typeface="ＭＳ Ｐゴシック" charset="0"/>
          <a:cs typeface="Times New Roman"/>
        </a:defRPr>
      </a:lvl4pPr>
      <a:lvl5pPr marL="2057400" indent="-228600" algn="l" rtl="0" eaLnBrk="1" fontAlgn="base" hangingPunct="1">
        <a:spcBef>
          <a:spcPct val="20000"/>
        </a:spcBef>
        <a:spcAft>
          <a:spcPct val="0"/>
        </a:spcAft>
        <a:buClr>
          <a:schemeClr val="bg2"/>
        </a:buClr>
        <a:buFont typeface="Wingdings" charset="0"/>
        <a:buChar char="§"/>
        <a:defRPr sz="2000">
          <a:solidFill>
            <a:schemeClr val="tx1"/>
          </a:solidFill>
          <a:latin typeface="Times New Roman"/>
          <a:ea typeface="ＭＳ Ｐゴシック" charset="0"/>
          <a:cs typeface="Times New Roman"/>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endParaRPr lang="en-US" altLang="zh-CN"/>
          </a:p>
        </p:txBody>
      </p:sp>
      <p:sp>
        <p:nvSpPr>
          <p:cNvPr id="4099"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ltLang="zh-CN"/>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ea typeface="宋体" charset="0"/>
                <a:cs typeface="宋体" charset="0"/>
              </a:defRPr>
            </a:lvl1pPr>
          </a:lstStyle>
          <a:p>
            <a:fld id="{1F8346F7-BC46-7C4B-9F2A-2026E66217F6}" type="datetimeFigureOut">
              <a:rPr lang="en-US" altLang="zh-CN"/>
              <a:pPr/>
              <a:t>4/24/2015</a:t>
            </a:fld>
            <a:endParaRPr lang="en-US" altLang="zh-CN"/>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宋体" charset="0"/>
                <a:cs typeface="宋体" charset="0"/>
              </a:defRPr>
            </a:lvl1pPr>
          </a:lstStyle>
          <a:p>
            <a:endParaRPr lang="en-US" altLang="zh-C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ea typeface="宋体" charset="0"/>
                <a:cs typeface="宋体" charset="0"/>
              </a:defRPr>
            </a:lvl1pPr>
          </a:lstStyle>
          <a:p>
            <a:fld id="{4B304162-AF9E-744C-ADDC-6703676799A0}"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ctr" rtl="0" eaLnBrk="1" fontAlgn="base" hangingPunct="1">
        <a:spcBef>
          <a:spcPct val="0"/>
        </a:spcBef>
        <a:spcAft>
          <a:spcPct val="0"/>
        </a:spcAft>
        <a:defRPr sz="4400" kern="1200">
          <a:solidFill>
            <a:schemeClr val="tx1"/>
          </a:solidFill>
          <a:latin typeface="+mj-lt"/>
          <a:ea typeface="ＭＳ Ｐゴシック" charset="0"/>
          <a:cs typeface="+mj-cs"/>
        </a:defRPr>
      </a:lvl1pPr>
      <a:lvl2pPr algn="ctr" rtl="0" eaLnBrk="1" fontAlgn="base" hangingPunct="1">
        <a:spcBef>
          <a:spcPct val="0"/>
        </a:spcBef>
        <a:spcAft>
          <a:spcPct val="0"/>
        </a:spcAft>
        <a:defRPr sz="4400">
          <a:solidFill>
            <a:schemeClr val="tx1"/>
          </a:solidFill>
          <a:latin typeface="Calibri" pitchFamily="34" charset="0"/>
          <a:ea typeface="ＭＳ Ｐゴシック" charset="0"/>
        </a:defRPr>
      </a:lvl2pPr>
      <a:lvl3pPr algn="ctr" rtl="0" eaLnBrk="1" fontAlgn="base" hangingPunct="1">
        <a:spcBef>
          <a:spcPct val="0"/>
        </a:spcBef>
        <a:spcAft>
          <a:spcPct val="0"/>
        </a:spcAft>
        <a:defRPr sz="4400">
          <a:solidFill>
            <a:schemeClr val="tx1"/>
          </a:solidFill>
          <a:latin typeface="Calibri" pitchFamily="34" charset="0"/>
          <a:ea typeface="ＭＳ Ｐゴシック" charset="0"/>
        </a:defRPr>
      </a:lvl3pPr>
      <a:lvl4pPr algn="ctr" rtl="0" eaLnBrk="1" fontAlgn="base" hangingPunct="1">
        <a:spcBef>
          <a:spcPct val="0"/>
        </a:spcBef>
        <a:spcAft>
          <a:spcPct val="0"/>
        </a:spcAft>
        <a:defRPr sz="4400">
          <a:solidFill>
            <a:schemeClr val="tx1"/>
          </a:solidFill>
          <a:latin typeface="Calibri" pitchFamily="34" charset="0"/>
          <a:ea typeface="ＭＳ Ｐゴシック" charset="0"/>
        </a:defRPr>
      </a:lvl4pPr>
      <a:lvl5pPr algn="ctr" rtl="0" eaLnBrk="1" fontAlgn="base" hangingPunct="1">
        <a:spcBef>
          <a:spcPct val="0"/>
        </a:spcBef>
        <a:spcAft>
          <a:spcPct val="0"/>
        </a:spcAft>
        <a:defRPr sz="4400">
          <a:solidFill>
            <a:schemeClr val="tx1"/>
          </a:solidFill>
          <a:latin typeface="Calibri" pitchFamily="34" charset="0"/>
          <a:ea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2.xml.rels><?xml version="1.0" encoding="UTF-8" standalone="yes"?>
<Relationships xmlns="http://schemas.openxmlformats.org/package/2006/relationships"><Relationship Id="rId3" Type="http://schemas.openxmlformats.org/officeDocument/2006/relationships/hyperlink" Target="http://www.cs.uic.edu/~jbell/CourseNotes/OperatingSystems/8_MainMemory.html" TargetMode="External"/><Relationship Id="rId2" Type="http://schemas.openxmlformats.org/officeDocument/2006/relationships/hyperlink" Target="https://www.cs.rutgers.edu/~pxk/416/notes/09-memory.html" TargetMode="External"/><Relationship Id="rId1" Type="http://schemas.openxmlformats.org/officeDocument/2006/relationships/slideLayout" Target="../slideLayouts/slideLayout37.xml"/><Relationship Id="rId6" Type="http://schemas.openxmlformats.org/officeDocument/2006/relationships/hyperlink" Target="https://mobworld.wordpress.com/2010/07/05/memory-management-in-android/" TargetMode="External"/><Relationship Id="rId5" Type="http://schemas.openxmlformats.org/officeDocument/2006/relationships/hyperlink" Target="http://developer.android.com/training/articles/memory.html" TargetMode="External"/><Relationship Id="rId4" Type="http://schemas.openxmlformats.org/officeDocument/2006/relationships/hyperlink" Target="http://www.tutorialspoint.com/operating_system/os_memory_management.ht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1600200" y="1905000"/>
            <a:ext cx="7162800" cy="2209800"/>
          </a:xfrm>
        </p:spPr>
        <p:txBody>
          <a:bodyPr/>
          <a:lstStyle/>
          <a:p>
            <a:pPr algn="ctr" eaLnBrk="1" hangingPunct="1"/>
            <a:r>
              <a:rPr lang="en-US" altLang="zh-CN" sz="3600" dirty="0" smtClean="0">
                <a:ea typeface="宋体" panose="02010600030101010101" pitchFamily="2" charset="-122"/>
              </a:rPr>
              <a:t>Mobile Handset </a:t>
            </a:r>
            <a:br>
              <a:rPr lang="en-US" altLang="zh-CN" sz="3600" dirty="0" smtClean="0">
                <a:ea typeface="宋体" panose="02010600030101010101" pitchFamily="2" charset="-122"/>
              </a:rPr>
            </a:br>
            <a:r>
              <a:rPr lang="en-US" altLang="zh-CN" sz="3600" dirty="0" smtClean="0">
                <a:ea typeface="宋体" panose="02010600030101010101" pitchFamily="2" charset="-122"/>
              </a:rPr>
              <a:t>Memory Management</a:t>
            </a:r>
            <a:endParaRPr lang="en-US" altLang="zh-CN" sz="3600" dirty="0">
              <a:ea typeface="宋体" panose="02010600030101010101" pitchFamily="2" charset="-122"/>
            </a:endParaRPr>
          </a:p>
        </p:txBody>
      </p:sp>
    </p:spTree>
    <p:extLst>
      <p:ext uri="{BB962C8B-B14F-4D97-AF65-F5344CB8AC3E}">
        <p14:creationId xmlns:p14="http://schemas.microsoft.com/office/powerpoint/2010/main" val="988012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Major Memory Management Techniques </a:t>
            </a:r>
            <a:endParaRPr lang="en-US" dirty="0">
              <a:solidFill>
                <a:srgbClr val="FF0000"/>
              </a:solidFill>
            </a:endParaRPr>
          </a:p>
        </p:txBody>
      </p:sp>
      <p:sp>
        <p:nvSpPr>
          <p:cNvPr id="3" name="Content Placeholder 2"/>
          <p:cNvSpPr>
            <a:spLocks noGrp="1"/>
          </p:cNvSpPr>
          <p:nvPr>
            <p:ph idx="1"/>
          </p:nvPr>
        </p:nvSpPr>
        <p:spPr>
          <a:xfrm>
            <a:off x="457200" y="1981200"/>
            <a:ext cx="8229600" cy="4876800"/>
          </a:xfrm>
        </p:spPr>
        <p:txBody>
          <a:bodyPr/>
          <a:lstStyle/>
          <a:p>
            <a:r>
              <a:rPr lang="en-US" dirty="0" smtClean="0"/>
              <a:t>Base and limit registers</a:t>
            </a:r>
          </a:p>
          <a:p>
            <a:r>
              <a:rPr lang="en-US" dirty="0" smtClean="0"/>
              <a:t>Virtual memory</a:t>
            </a:r>
          </a:p>
          <a:p>
            <a:r>
              <a:rPr lang="en-US" dirty="0" smtClean="0"/>
              <a:t>Swapping</a:t>
            </a:r>
          </a:p>
          <a:p>
            <a:r>
              <a:rPr lang="en-US" dirty="0"/>
              <a:t>Segmentation</a:t>
            </a:r>
          </a:p>
          <a:p>
            <a:r>
              <a:rPr lang="en-US" dirty="0" smtClean="0"/>
              <a:t>Paging</a:t>
            </a:r>
          </a:p>
          <a:p>
            <a:endParaRPr lang="en-US" dirty="0"/>
          </a:p>
          <a:p>
            <a:endParaRPr lang="en-US" dirty="0" smtClean="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10</a:t>
            </a:fld>
            <a:endParaRPr lang="zh-CN" altLang="en-US" dirty="0"/>
          </a:p>
        </p:txBody>
      </p:sp>
    </p:spTree>
    <p:extLst>
      <p:ext uri="{BB962C8B-B14F-4D97-AF65-F5344CB8AC3E}">
        <p14:creationId xmlns:p14="http://schemas.microsoft.com/office/powerpoint/2010/main" val="46973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and Limit Registers(1)</a:t>
            </a:r>
            <a:endParaRPr lang="en-US" dirty="0"/>
          </a:p>
        </p:txBody>
      </p:sp>
      <p:sp>
        <p:nvSpPr>
          <p:cNvPr id="3" name="Content Placeholder 2"/>
          <p:cNvSpPr>
            <a:spLocks noGrp="1"/>
          </p:cNvSpPr>
          <p:nvPr>
            <p:ph idx="1"/>
          </p:nvPr>
        </p:nvSpPr>
        <p:spPr>
          <a:xfrm>
            <a:off x="457200" y="1981200"/>
            <a:ext cx="8229600" cy="4876800"/>
          </a:xfrm>
        </p:spPr>
        <p:txBody>
          <a:bodyPr/>
          <a:lstStyle/>
          <a:p>
            <a:r>
              <a:rPr lang="en-US" dirty="0" smtClean="0"/>
              <a:t>Processes must be restricted so that they can only access memory locations that belong to that particular process</a:t>
            </a:r>
          </a:p>
          <a:p>
            <a:r>
              <a:rPr lang="en-US" dirty="0" smtClean="0"/>
              <a:t>Each process has a base register and limit register</a:t>
            </a:r>
          </a:p>
          <a:p>
            <a:pPr lvl="1"/>
            <a:r>
              <a:rPr lang="en-US" dirty="0" smtClean="0"/>
              <a:t>The base register holds the smallest valid memory address </a:t>
            </a:r>
          </a:p>
          <a:p>
            <a:pPr lvl="1"/>
            <a:r>
              <a:rPr lang="en-US" dirty="0" smtClean="0"/>
              <a:t>The limit register specifies the size of the range</a:t>
            </a:r>
            <a:endParaRPr lang="en-US" dirty="0"/>
          </a:p>
          <a:p>
            <a:endParaRPr lang="en-US" dirty="0"/>
          </a:p>
          <a:p>
            <a:endParaRPr lang="en-US" dirty="0" smtClean="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11</a:t>
            </a:fld>
            <a:endParaRPr lang="zh-CN" altLang="en-US" dirty="0"/>
          </a:p>
        </p:txBody>
      </p:sp>
    </p:spTree>
    <p:extLst>
      <p:ext uri="{BB962C8B-B14F-4D97-AF65-F5344CB8AC3E}">
        <p14:creationId xmlns:p14="http://schemas.microsoft.com/office/powerpoint/2010/main" val="21265214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and Limit </a:t>
            </a:r>
            <a:r>
              <a:rPr lang="en-US" dirty="0" smtClean="0"/>
              <a:t>Registers(2)</a:t>
            </a:r>
            <a:endParaRPr lang="en-US" dirty="0"/>
          </a:p>
        </p:txBody>
      </p:sp>
      <p:sp>
        <p:nvSpPr>
          <p:cNvPr id="3" name="Content Placeholder 2"/>
          <p:cNvSpPr>
            <a:spLocks noGrp="1"/>
          </p:cNvSpPr>
          <p:nvPr>
            <p:ph idx="1"/>
          </p:nvPr>
        </p:nvSpPr>
        <p:spPr>
          <a:xfrm>
            <a:off x="457200" y="1981200"/>
            <a:ext cx="4144546" cy="4876800"/>
          </a:xfrm>
        </p:spPr>
        <p:txBody>
          <a:bodyPr/>
          <a:lstStyle/>
          <a:p>
            <a:r>
              <a:rPr lang="en-US" dirty="0" smtClean="0"/>
              <a:t>For example, the valid memory address for process 2 is from 300040 to 420940</a:t>
            </a:r>
            <a:endParaRPr lang="en-US" dirty="0"/>
          </a:p>
          <a:p>
            <a:endParaRPr lang="en-US" dirty="0" smtClean="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12</a:t>
            </a:fld>
            <a:endParaRPr lang="zh-CN" altLang="en-US" dirty="0"/>
          </a:p>
        </p:txBody>
      </p:sp>
      <p:pic>
        <p:nvPicPr>
          <p:cNvPr id="1026" name="Picture 2" descr="http://www.cs.uic.edu/~jbell/CourseNotes/OperatingSystems/images/Chapter8/8_01_LogicalAddressSpa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2102916"/>
            <a:ext cx="3733800" cy="40671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641738" y="3995772"/>
            <a:ext cx="300082" cy="369332"/>
          </a:xfrm>
          <a:prstGeom prst="rect">
            <a:avLst/>
          </a:prstGeom>
          <a:noFill/>
        </p:spPr>
        <p:txBody>
          <a:bodyPr wrap="none" rtlCol="0">
            <a:spAutoFit/>
          </a:bodyPr>
          <a:lstStyle/>
          <a:p>
            <a:r>
              <a:rPr lang="en-US" dirty="0" smtClean="0"/>
              <a:t>2</a:t>
            </a:r>
            <a:endParaRPr lang="en-US" dirty="0"/>
          </a:p>
        </p:txBody>
      </p:sp>
      <p:sp>
        <p:nvSpPr>
          <p:cNvPr id="7" name="TextBox 6"/>
          <p:cNvSpPr txBox="1"/>
          <p:nvPr/>
        </p:nvSpPr>
        <p:spPr>
          <a:xfrm>
            <a:off x="6634118" y="3203684"/>
            <a:ext cx="300082" cy="369332"/>
          </a:xfrm>
          <a:prstGeom prst="rect">
            <a:avLst/>
          </a:prstGeom>
          <a:noFill/>
        </p:spPr>
        <p:txBody>
          <a:bodyPr wrap="none" rtlCol="0">
            <a:spAutoFit/>
          </a:bodyPr>
          <a:lstStyle/>
          <a:p>
            <a:r>
              <a:rPr lang="en-US" dirty="0"/>
              <a:t>1</a:t>
            </a:r>
          </a:p>
        </p:txBody>
      </p:sp>
      <p:sp>
        <p:nvSpPr>
          <p:cNvPr id="8" name="TextBox 7"/>
          <p:cNvSpPr txBox="1"/>
          <p:nvPr/>
        </p:nvSpPr>
        <p:spPr>
          <a:xfrm>
            <a:off x="6685404" y="4869160"/>
            <a:ext cx="300082"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2328635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and Limit </a:t>
            </a:r>
            <a:r>
              <a:rPr lang="en-US" dirty="0" smtClean="0"/>
              <a:t>Registers(3)</a:t>
            </a:r>
            <a:endParaRPr lang="en-US" dirty="0"/>
          </a:p>
        </p:txBody>
      </p:sp>
      <p:sp>
        <p:nvSpPr>
          <p:cNvPr id="3" name="Content Placeholder 2"/>
          <p:cNvSpPr>
            <a:spLocks noGrp="1"/>
          </p:cNvSpPr>
          <p:nvPr>
            <p:ph idx="1"/>
          </p:nvPr>
        </p:nvSpPr>
        <p:spPr>
          <a:xfrm>
            <a:off x="457200" y="1981200"/>
            <a:ext cx="8229600" cy="4876800"/>
          </a:xfrm>
        </p:spPr>
        <p:txBody>
          <a:bodyPr/>
          <a:lstStyle/>
          <a:p>
            <a:r>
              <a:rPr lang="en-US" sz="2800" dirty="0" smtClean="0"/>
              <a:t>Every memory access from a user process is checked against these two registers</a:t>
            </a:r>
          </a:p>
          <a:p>
            <a:endParaRPr lang="en-US" sz="2800" dirty="0"/>
          </a:p>
          <a:p>
            <a:endParaRPr lang="en-US" sz="2800" dirty="0" smtClean="0"/>
          </a:p>
          <a:p>
            <a:endParaRPr lang="en-US" sz="2800" dirty="0"/>
          </a:p>
          <a:p>
            <a:endParaRPr lang="en-US" sz="2800" dirty="0" smtClean="0"/>
          </a:p>
          <a:p>
            <a:endParaRPr lang="en-US" sz="2800" dirty="0"/>
          </a:p>
          <a:p>
            <a:r>
              <a:rPr lang="en-US" sz="2800" dirty="0" smtClean="0"/>
              <a:t>The OS kernel has access to all memory locations as it needs to manage the whole memory</a:t>
            </a:r>
            <a:endParaRPr lang="en-US" sz="2800" dirty="0"/>
          </a:p>
          <a:p>
            <a:endParaRPr lang="en-US" dirty="0" smtClean="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13</a:t>
            </a:fld>
            <a:endParaRPr lang="zh-CN" altLang="en-US" dirty="0"/>
          </a:p>
        </p:txBody>
      </p:sp>
      <p:pic>
        <p:nvPicPr>
          <p:cNvPr id="2050" name="Picture 2" descr="http://www.cs.uic.edu/~jbell/CourseNotes/OperatingSystems/images/Chapter8/8_02_HardwareAddressProte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943753"/>
            <a:ext cx="5544616" cy="2504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9933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 (1)</a:t>
            </a:r>
            <a:endParaRPr lang="en-US" dirty="0"/>
          </a:p>
        </p:txBody>
      </p:sp>
      <p:sp>
        <p:nvSpPr>
          <p:cNvPr id="3" name="Content Placeholder 2"/>
          <p:cNvSpPr>
            <a:spLocks noGrp="1"/>
          </p:cNvSpPr>
          <p:nvPr>
            <p:ph idx="1"/>
          </p:nvPr>
        </p:nvSpPr>
        <p:spPr>
          <a:xfrm>
            <a:off x="457200" y="1981200"/>
            <a:ext cx="8229600" cy="4876800"/>
          </a:xfrm>
        </p:spPr>
        <p:txBody>
          <a:bodyPr/>
          <a:lstStyle/>
          <a:p>
            <a:r>
              <a:rPr lang="en-US" sz="2800" dirty="0" smtClean="0"/>
              <a:t>Virtual memory (VM) is the basic abstraction that OS provides for memory management. “Virtual” means “using a level of indirection”</a:t>
            </a:r>
          </a:p>
          <a:p>
            <a:pPr lvl="1"/>
            <a:r>
              <a:rPr lang="en-US" sz="2400" dirty="0" smtClean="0"/>
              <a:t>All programs use virtual memory addresses</a:t>
            </a:r>
          </a:p>
          <a:p>
            <a:pPr lvl="1"/>
            <a:r>
              <a:rPr lang="en-US" sz="2400" dirty="0" smtClean="0"/>
              <a:t>Virtual address is converted to a physical address</a:t>
            </a:r>
          </a:p>
          <a:p>
            <a:pPr lvl="1"/>
            <a:r>
              <a:rPr lang="en-US" sz="2400" dirty="0" smtClean="0"/>
              <a:t>Physical address indicates the real physical location of data</a:t>
            </a:r>
          </a:p>
          <a:p>
            <a:pPr lvl="1"/>
            <a:r>
              <a:rPr lang="en-US" sz="2400" dirty="0" smtClean="0"/>
              <a:t>Physical location can be memory or disk</a:t>
            </a:r>
          </a:p>
          <a:p>
            <a:pPr lvl="1"/>
            <a:endParaRPr lang="en-US" sz="2400" dirty="0" smtClean="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14</a:t>
            </a:fld>
            <a:endParaRPr lang="zh-CN" altLang="en-US" dirty="0"/>
          </a:p>
        </p:txBody>
      </p:sp>
      <p:pic>
        <p:nvPicPr>
          <p:cNvPr id="5" name="Picture 4"/>
          <p:cNvPicPr>
            <a:picLocks noChangeAspect="1"/>
          </p:cNvPicPr>
          <p:nvPr/>
        </p:nvPicPr>
        <p:blipFill>
          <a:blip r:embed="rId2"/>
          <a:stretch>
            <a:fillRect/>
          </a:stretch>
        </p:blipFill>
        <p:spPr>
          <a:xfrm>
            <a:off x="2195736" y="5301615"/>
            <a:ext cx="5276850" cy="1085850"/>
          </a:xfrm>
          <a:prstGeom prst="rect">
            <a:avLst/>
          </a:prstGeom>
        </p:spPr>
      </p:pic>
    </p:spTree>
    <p:extLst>
      <p:ext uri="{BB962C8B-B14F-4D97-AF65-F5344CB8AC3E}">
        <p14:creationId xmlns:p14="http://schemas.microsoft.com/office/powerpoint/2010/main" val="40063520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 (2)</a:t>
            </a:r>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15</a:t>
            </a:fld>
            <a:endParaRPr lang="zh-CN" altLang="en-US" dirty="0"/>
          </a:p>
        </p:txBody>
      </p:sp>
      <p:pic>
        <p:nvPicPr>
          <p:cNvPr id="7" name="Picture 6"/>
          <p:cNvPicPr>
            <a:picLocks noChangeAspect="1"/>
          </p:cNvPicPr>
          <p:nvPr/>
        </p:nvPicPr>
        <p:blipFill>
          <a:blip r:embed="rId2"/>
          <a:stretch>
            <a:fillRect/>
          </a:stretch>
        </p:blipFill>
        <p:spPr>
          <a:xfrm>
            <a:off x="4228262" y="2655411"/>
            <a:ext cx="4736226" cy="2645797"/>
          </a:xfrm>
          <a:prstGeom prst="rect">
            <a:avLst/>
          </a:prstGeom>
        </p:spPr>
      </p:pic>
      <p:pic>
        <p:nvPicPr>
          <p:cNvPr id="8" name="Picture 7"/>
          <p:cNvPicPr>
            <a:picLocks noChangeAspect="1"/>
          </p:cNvPicPr>
          <p:nvPr/>
        </p:nvPicPr>
        <p:blipFill>
          <a:blip r:embed="rId3"/>
          <a:stretch>
            <a:fillRect/>
          </a:stretch>
        </p:blipFill>
        <p:spPr>
          <a:xfrm>
            <a:off x="323527" y="2827093"/>
            <a:ext cx="3644141" cy="2402107"/>
          </a:xfrm>
          <a:prstGeom prst="rect">
            <a:avLst/>
          </a:prstGeom>
        </p:spPr>
      </p:pic>
      <p:sp>
        <p:nvSpPr>
          <p:cNvPr id="9" name="TextBox 8"/>
          <p:cNvSpPr txBox="1"/>
          <p:nvPr/>
        </p:nvSpPr>
        <p:spPr>
          <a:xfrm>
            <a:off x="1115616" y="2218487"/>
            <a:ext cx="2432461" cy="369332"/>
          </a:xfrm>
          <a:prstGeom prst="rect">
            <a:avLst/>
          </a:prstGeom>
          <a:noFill/>
        </p:spPr>
        <p:txBody>
          <a:bodyPr wrap="none" rtlCol="0">
            <a:spAutoFit/>
          </a:bodyPr>
          <a:lstStyle/>
          <a:p>
            <a:r>
              <a:rPr lang="en-US" dirty="0" smtClean="0"/>
              <a:t>Without virtual memory</a:t>
            </a:r>
            <a:endParaRPr lang="en-US" dirty="0"/>
          </a:p>
        </p:txBody>
      </p:sp>
      <p:sp>
        <p:nvSpPr>
          <p:cNvPr id="11" name="Rectangle 10"/>
          <p:cNvSpPr/>
          <p:nvPr/>
        </p:nvSpPr>
        <p:spPr>
          <a:xfrm>
            <a:off x="5692824" y="3043521"/>
            <a:ext cx="90355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596374" y="3043521"/>
            <a:ext cx="896649" cy="622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i="1" dirty="0" smtClean="0">
                <a:solidFill>
                  <a:schemeClr val="tx1"/>
                </a:solidFill>
              </a:rPr>
              <a:t>Address Translation</a:t>
            </a:r>
            <a:endParaRPr lang="en-US" b="1" i="1" dirty="0">
              <a:solidFill>
                <a:schemeClr val="tx1"/>
              </a:solidFill>
            </a:endParaRPr>
          </a:p>
        </p:txBody>
      </p:sp>
      <p:sp>
        <p:nvSpPr>
          <p:cNvPr id="14" name="TextBox 13"/>
          <p:cNvSpPr txBox="1"/>
          <p:nvPr/>
        </p:nvSpPr>
        <p:spPr>
          <a:xfrm>
            <a:off x="5700444" y="2218487"/>
            <a:ext cx="2124684" cy="369332"/>
          </a:xfrm>
          <a:prstGeom prst="rect">
            <a:avLst/>
          </a:prstGeom>
          <a:noFill/>
        </p:spPr>
        <p:txBody>
          <a:bodyPr wrap="none" rtlCol="0">
            <a:spAutoFit/>
          </a:bodyPr>
          <a:lstStyle/>
          <a:p>
            <a:r>
              <a:rPr lang="en-US" dirty="0" smtClean="0"/>
              <a:t>With virtual memory</a:t>
            </a:r>
            <a:endParaRPr lang="en-US" dirty="0"/>
          </a:p>
        </p:txBody>
      </p:sp>
    </p:spTree>
    <p:extLst>
      <p:ext uri="{BB962C8B-B14F-4D97-AF65-F5344CB8AC3E}">
        <p14:creationId xmlns:p14="http://schemas.microsoft.com/office/powerpoint/2010/main" val="260549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 (3)</a:t>
            </a:r>
            <a:endParaRPr lang="en-US" dirty="0"/>
          </a:p>
        </p:txBody>
      </p:sp>
      <p:sp>
        <p:nvSpPr>
          <p:cNvPr id="3" name="Content Placeholder 2"/>
          <p:cNvSpPr>
            <a:spLocks noGrp="1"/>
          </p:cNvSpPr>
          <p:nvPr>
            <p:ph idx="1"/>
          </p:nvPr>
        </p:nvSpPr>
        <p:spPr>
          <a:xfrm>
            <a:off x="457200" y="1981200"/>
            <a:ext cx="4402832" cy="4876800"/>
          </a:xfrm>
        </p:spPr>
        <p:txBody>
          <a:bodyPr/>
          <a:lstStyle/>
          <a:p>
            <a:r>
              <a:rPr lang="en-US" sz="2800" dirty="0" smtClean="0"/>
              <a:t>The translation of virtual to physical addresses is handled by the memory-management unit (MMU).</a:t>
            </a:r>
          </a:p>
          <a:p>
            <a:r>
              <a:rPr lang="en-US" sz="2800" dirty="0" smtClean="0"/>
              <a:t>MMU uses a relocation register whose value is added to every memory request at the hardware level</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16</a:t>
            </a:fld>
            <a:endParaRPr lang="zh-CN" altLang="en-US" dirty="0"/>
          </a:p>
        </p:txBody>
      </p:sp>
      <p:pic>
        <p:nvPicPr>
          <p:cNvPr id="6" name="Picture 5"/>
          <p:cNvPicPr>
            <a:picLocks noChangeAspect="1"/>
          </p:cNvPicPr>
          <p:nvPr/>
        </p:nvPicPr>
        <p:blipFill>
          <a:blip r:embed="rId2"/>
          <a:stretch>
            <a:fillRect/>
          </a:stretch>
        </p:blipFill>
        <p:spPr>
          <a:xfrm>
            <a:off x="4716016" y="2276872"/>
            <a:ext cx="4413390" cy="3177033"/>
          </a:xfrm>
          <a:prstGeom prst="rect">
            <a:avLst/>
          </a:prstGeom>
        </p:spPr>
      </p:pic>
    </p:spTree>
    <p:extLst>
      <p:ext uri="{BB962C8B-B14F-4D97-AF65-F5344CB8AC3E}">
        <p14:creationId xmlns:p14="http://schemas.microsoft.com/office/powerpoint/2010/main" val="13608167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Swapping (1)</a:t>
            </a:r>
            <a:endParaRPr lang="en-US" dirty="0"/>
          </a:p>
        </p:txBody>
      </p:sp>
      <p:sp>
        <p:nvSpPr>
          <p:cNvPr id="3" name="Content Placeholder 2"/>
          <p:cNvSpPr>
            <a:spLocks noGrp="1"/>
          </p:cNvSpPr>
          <p:nvPr>
            <p:ph idx="1"/>
          </p:nvPr>
        </p:nvSpPr>
        <p:spPr>
          <a:xfrm>
            <a:off x="457200" y="1772816"/>
            <a:ext cx="8229600" cy="4876800"/>
          </a:xfrm>
        </p:spPr>
        <p:txBody>
          <a:bodyPr/>
          <a:lstStyle/>
          <a:p>
            <a:r>
              <a:rPr lang="en-US" sz="2800" dirty="0" smtClean="0"/>
              <a:t>Swapping is a technique in which a process can be swapped temporarily out of memory to a backing store, and then brought back into memory for continued execution</a:t>
            </a:r>
          </a:p>
          <a:p>
            <a:r>
              <a:rPr lang="en-US" sz="2800" dirty="0" smtClean="0"/>
              <a:t>Backing store is usually a hard drive which is fast in access and large enough to store copies of memory images</a:t>
            </a:r>
          </a:p>
          <a:p>
            <a:r>
              <a:rPr lang="en-US" sz="2800" dirty="0" smtClean="0"/>
              <a:t>If there is not enough memory available to keep all running processes in memory at the same time, some processes who are not currently using the CPU may have their memory swapped out to the backing store</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17</a:t>
            </a:fld>
            <a:endParaRPr lang="zh-CN" altLang="en-US" dirty="0"/>
          </a:p>
        </p:txBody>
      </p:sp>
    </p:spTree>
    <p:extLst>
      <p:ext uri="{BB962C8B-B14F-4D97-AF65-F5344CB8AC3E}">
        <p14:creationId xmlns:p14="http://schemas.microsoft.com/office/powerpoint/2010/main" val="7855568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Swapping (2)</a:t>
            </a:r>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18</a:t>
            </a:fld>
            <a:endParaRPr lang="zh-CN" altLang="en-US" dirty="0"/>
          </a:p>
        </p:txBody>
      </p:sp>
      <p:pic>
        <p:nvPicPr>
          <p:cNvPr id="6" name="Picture 5"/>
          <p:cNvPicPr>
            <a:picLocks noChangeAspect="1"/>
          </p:cNvPicPr>
          <p:nvPr/>
        </p:nvPicPr>
        <p:blipFill>
          <a:blip r:embed="rId2"/>
          <a:stretch>
            <a:fillRect/>
          </a:stretch>
        </p:blipFill>
        <p:spPr>
          <a:xfrm>
            <a:off x="1835696" y="2060848"/>
            <a:ext cx="5461682" cy="4239903"/>
          </a:xfrm>
          <a:prstGeom prst="rect">
            <a:avLst/>
          </a:prstGeom>
        </p:spPr>
      </p:pic>
    </p:spTree>
    <p:extLst>
      <p:ext uri="{BB962C8B-B14F-4D97-AF65-F5344CB8AC3E}">
        <p14:creationId xmlns:p14="http://schemas.microsoft.com/office/powerpoint/2010/main" val="15891563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Swapping (3)</a:t>
            </a:r>
            <a:endParaRPr lang="en-US" dirty="0"/>
          </a:p>
        </p:txBody>
      </p:sp>
      <p:sp>
        <p:nvSpPr>
          <p:cNvPr id="3" name="Content Placeholder 2"/>
          <p:cNvSpPr>
            <a:spLocks noGrp="1"/>
          </p:cNvSpPr>
          <p:nvPr>
            <p:ph idx="1"/>
          </p:nvPr>
        </p:nvSpPr>
        <p:spPr>
          <a:xfrm>
            <a:off x="457200" y="1981200"/>
            <a:ext cx="8229600" cy="4876800"/>
          </a:xfrm>
        </p:spPr>
        <p:txBody>
          <a:bodyPr/>
          <a:lstStyle/>
          <a:p>
            <a:r>
              <a:rPr lang="en-US" dirty="0" smtClean="0"/>
              <a:t>Swapping is a very slow process. The major time consuming part is the data transfer time</a:t>
            </a:r>
          </a:p>
          <a:p>
            <a:pPr lvl="1"/>
            <a:r>
              <a:rPr lang="en-US" dirty="0" smtClean="0"/>
              <a:t>E.g., if a process occupies 10MB memory and the transfer rate for the backing store is 40MB per second, it will take 0.25 second just to do the data transfer. Adding in the time for swapping in new data, the overall transfer time can be half a second, which is a huge delay</a:t>
            </a:r>
          </a:p>
          <a:p>
            <a:r>
              <a:rPr lang="en-US" dirty="0" smtClean="0"/>
              <a:t>Some OSes no longer use swapping because it is too slow </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19</a:t>
            </a:fld>
            <a:endParaRPr lang="zh-CN" altLang="en-US" dirty="0"/>
          </a:p>
        </p:txBody>
      </p:sp>
    </p:spTree>
    <p:extLst>
      <p:ext uri="{BB962C8B-B14F-4D97-AF65-F5344CB8AC3E}">
        <p14:creationId xmlns:p14="http://schemas.microsoft.com/office/powerpoint/2010/main" val="776291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981200"/>
            <a:ext cx="8229600" cy="4876800"/>
          </a:xfrm>
        </p:spPr>
        <p:txBody>
          <a:bodyPr/>
          <a:lstStyle/>
          <a:p>
            <a:r>
              <a:rPr lang="en-US" b="1" dirty="0" smtClean="0"/>
              <a:t>Introduction</a:t>
            </a:r>
          </a:p>
          <a:p>
            <a:r>
              <a:rPr lang="en-US" dirty="0" smtClean="0"/>
              <a:t>Memory Management Basics</a:t>
            </a:r>
          </a:p>
          <a:p>
            <a:r>
              <a:rPr lang="en-US" dirty="0"/>
              <a:t>Android Memory Management</a:t>
            </a:r>
          </a:p>
          <a:p>
            <a:r>
              <a:rPr lang="en-US" dirty="0" smtClean="0"/>
              <a:t>iOS Memory Management</a:t>
            </a:r>
          </a:p>
          <a:p>
            <a:endParaRPr lang="en-US" dirty="0" smtClean="0"/>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2</a:t>
            </a:fld>
            <a:endParaRPr lang="zh-CN" altLang="en-US" dirty="0"/>
          </a:p>
        </p:txBody>
      </p:sp>
    </p:spTree>
    <p:extLst>
      <p:ext uri="{BB962C8B-B14F-4D97-AF65-F5344CB8AC3E}">
        <p14:creationId xmlns:p14="http://schemas.microsoft.com/office/powerpoint/2010/main" val="33689819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 (1)</a:t>
            </a:r>
            <a:endParaRPr lang="en-US" dirty="0"/>
          </a:p>
        </p:txBody>
      </p:sp>
      <p:sp>
        <p:nvSpPr>
          <p:cNvPr id="3" name="Content Placeholder 2"/>
          <p:cNvSpPr>
            <a:spLocks noGrp="1"/>
          </p:cNvSpPr>
          <p:nvPr>
            <p:ph idx="1"/>
          </p:nvPr>
        </p:nvSpPr>
        <p:spPr>
          <a:xfrm>
            <a:off x="457200" y="1981200"/>
            <a:ext cx="4593629" cy="4328120"/>
          </a:xfrm>
        </p:spPr>
        <p:txBody>
          <a:bodyPr/>
          <a:lstStyle/>
          <a:p>
            <a:r>
              <a:rPr lang="en-US" sz="2400" dirty="0" smtClean="0"/>
              <a:t>Segmentation is a technique to break memory into logical pieces where each piece represents a group of related information. For example, stack, heap, data or code segments for each process, data segments for OS kernel, etc.</a:t>
            </a:r>
          </a:p>
          <a:p>
            <a:r>
              <a:rPr lang="en-US" sz="2400" dirty="0" smtClean="0"/>
              <a:t>Breaking up the memory into smaller chucks increases chances of finding free memory</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20</a:t>
            </a:fld>
            <a:endParaRPr lang="zh-CN" altLang="en-US" dirty="0"/>
          </a:p>
        </p:txBody>
      </p:sp>
      <p:pic>
        <p:nvPicPr>
          <p:cNvPr id="6" name="Picture 5"/>
          <p:cNvPicPr>
            <a:picLocks noChangeAspect="1"/>
          </p:cNvPicPr>
          <p:nvPr/>
        </p:nvPicPr>
        <p:blipFill>
          <a:blip r:embed="rId2"/>
          <a:stretch>
            <a:fillRect/>
          </a:stretch>
        </p:blipFill>
        <p:spPr>
          <a:xfrm>
            <a:off x="5073639" y="2276872"/>
            <a:ext cx="3769643" cy="3390257"/>
          </a:xfrm>
          <a:prstGeom prst="rect">
            <a:avLst/>
          </a:prstGeom>
        </p:spPr>
      </p:pic>
      <p:sp>
        <p:nvSpPr>
          <p:cNvPr id="7" name="TextBox 6"/>
          <p:cNvSpPr txBox="1"/>
          <p:nvPr/>
        </p:nvSpPr>
        <p:spPr>
          <a:xfrm>
            <a:off x="6012160" y="5664632"/>
            <a:ext cx="2300694" cy="369332"/>
          </a:xfrm>
          <a:prstGeom prst="rect">
            <a:avLst/>
          </a:prstGeom>
          <a:noFill/>
        </p:spPr>
        <p:txBody>
          <a:bodyPr wrap="none" rtlCol="0">
            <a:spAutoFit/>
          </a:bodyPr>
          <a:lstStyle/>
          <a:p>
            <a:r>
              <a:rPr lang="en-US" dirty="0" smtClean="0"/>
              <a:t>Logical Address Space</a:t>
            </a:r>
            <a:endParaRPr lang="en-US" dirty="0"/>
          </a:p>
        </p:txBody>
      </p:sp>
    </p:spTree>
    <p:extLst>
      <p:ext uri="{BB962C8B-B14F-4D97-AF65-F5344CB8AC3E}">
        <p14:creationId xmlns:p14="http://schemas.microsoft.com/office/powerpoint/2010/main" val="36871909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 (2)</a:t>
            </a:r>
            <a:endParaRPr lang="en-US" dirty="0"/>
          </a:p>
        </p:txBody>
      </p:sp>
      <p:sp>
        <p:nvSpPr>
          <p:cNvPr id="3" name="Content Placeholder 2"/>
          <p:cNvSpPr>
            <a:spLocks noGrp="1"/>
          </p:cNvSpPr>
          <p:nvPr>
            <p:ph idx="1"/>
          </p:nvPr>
        </p:nvSpPr>
        <p:spPr>
          <a:xfrm>
            <a:off x="457200" y="1981200"/>
            <a:ext cx="8229600" cy="4876800"/>
          </a:xfrm>
        </p:spPr>
        <p:txBody>
          <a:bodyPr/>
          <a:lstStyle/>
          <a:p>
            <a:r>
              <a:rPr lang="en-US" dirty="0" smtClean="0"/>
              <a:t>Each segment has a pair of registers</a:t>
            </a:r>
          </a:p>
          <a:p>
            <a:pPr lvl="1"/>
            <a:r>
              <a:rPr lang="en-US" dirty="0"/>
              <a:t>B</a:t>
            </a:r>
            <a:r>
              <a:rPr lang="en-US" dirty="0" smtClean="0"/>
              <a:t>ase register: contains the starting physical address where the segment reside in memory</a:t>
            </a:r>
          </a:p>
          <a:p>
            <a:pPr lvl="1"/>
            <a:r>
              <a:rPr lang="en-US" dirty="0" smtClean="0"/>
              <a:t>Limit register: specifies the length of the segment</a:t>
            </a:r>
          </a:p>
          <a:p>
            <a:r>
              <a:rPr lang="en-US" dirty="0" smtClean="0"/>
              <a:t>Segment table stores the base and limit register information for each segment</a:t>
            </a:r>
          </a:p>
          <a:p>
            <a:endParaRPr lang="en-US" dirty="0" smtClean="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21</a:t>
            </a:fld>
            <a:endParaRPr lang="zh-CN" altLang="en-US" dirty="0"/>
          </a:p>
        </p:txBody>
      </p:sp>
      <p:grpSp>
        <p:nvGrpSpPr>
          <p:cNvPr id="5" name="Group 24"/>
          <p:cNvGrpSpPr>
            <a:grpSpLocks/>
          </p:cNvGrpSpPr>
          <p:nvPr/>
        </p:nvGrpSpPr>
        <p:grpSpPr bwMode="auto">
          <a:xfrm>
            <a:off x="3953321" y="5189219"/>
            <a:ext cx="2205261" cy="1279376"/>
            <a:chOff x="1968" y="1056"/>
            <a:chExt cx="1248" cy="576"/>
          </a:xfrm>
        </p:grpSpPr>
        <p:sp>
          <p:nvSpPr>
            <p:cNvPr id="6" name="Rectangle 25"/>
            <p:cNvSpPr>
              <a:spLocks noChangeArrowheads="1"/>
            </p:cNvSpPr>
            <p:nvPr/>
          </p:nvSpPr>
          <p:spPr bwMode="auto">
            <a:xfrm>
              <a:off x="2592" y="1248"/>
              <a:ext cx="624"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EFE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10000"/>
                </a:spcBef>
              </a:pPr>
              <a:r>
                <a:rPr lang="en-US" altLang="en-US" sz="1400" dirty="0">
                  <a:latin typeface="Arial" panose="020B0604020202020204" pitchFamily="34" charset="0"/>
                </a:rPr>
                <a:t>base</a:t>
              </a:r>
            </a:p>
          </p:txBody>
        </p:sp>
        <p:sp>
          <p:nvSpPr>
            <p:cNvPr id="7" name="Rectangle 26"/>
            <p:cNvSpPr>
              <a:spLocks noChangeArrowheads="1"/>
            </p:cNvSpPr>
            <p:nvPr/>
          </p:nvSpPr>
          <p:spPr bwMode="auto">
            <a:xfrm>
              <a:off x="1968" y="1248"/>
              <a:ext cx="624"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EFE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10000"/>
                </a:spcBef>
              </a:pPr>
              <a:r>
                <a:rPr lang="en-US" altLang="en-US" sz="1400" dirty="0">
                  <a:latin typeface="Arial" panose="020B0604020202020204" pitchFamily="34" charset="0"/>
                </a:rPr>
                <a:t>limit</a:t>
              </a:r>
            </a:p>
          </p:txBody>
        </p:sp>
        <p:sp>
          <p:nvSpPr>
            <p:cNvPr id="8" name="Rectangle 27"/>
            <p:cNvSpPr>
              <a:spLocks noChangeArrowheads="1"/>
            </p:cNvSpPr>
            <p:nvPr/>
          </p:nvSpPr>
          <p:spPr bwMode="auto">
            <a:xfrm>
              <a:off x="2592" y="1056"/>
              <a:ext cx="624"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EFE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10000"/>
                </a:spcBef>
              </a:pPr>
              <a:endParaRPr lang="en-US" altLang="en-US" sz="1400">
                <a:latin typeface="Arial" panose="020B0604020202020204" pitchFamily="34" charset="0"/>
              </a:endParaRPr>
            </a:p>
          </p:txBody>
        </p:sp>
        <p:sp>
          <p:nvSpPr>
            <p:cNvPr id="9" name="Rectangle 28"/>
            <p:cNvSpPr>
              <a:spLocks noChangeArrowheads="1"/>
            </p:cNvSpPr>
            <p:nvPr/>
          </p:nvSpPr>
          <p:spPr bwMode="auto">
            <a:xfrm>
              <a:off x="1968" y="1056"/>
              <a:ext cx="624"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EFE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10000"/>
                </a:spcBef>
              </a:pPr>
              <a:endParaRPr lang="en-US" altLang="en-US" sz="1400">
                <a:latin typeface="Arial" panose="020B0604020202020204" pitchFamily="34" charset="0"/>
              </a:endParaRPr>
            </a:p>
          </p:txBody>
        </p:sp>
        <p:sp>
          <p:nvSpPr>
            <p:cNvPr id="10" name="Rectangle 29"/>
            <p:cNvSpPr>
              <a:spLocks noChangeArrowheads="1"/>
            </p:cNvSpPr>
            <p:nvPr/>
          </p:nvSpPr>
          <p:spPr bwMode="auto">
            <a:xfrm>
              <a:off x="2592" y="1440"/>
              <a:ext cx="624"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EFE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10000"/>
                </a:spcBef>
              </a:pPr>
              <a:endParaRPr lang="en-US" altLang="en-US" sz="1400">
                <a:latin typeface="Arial" panose="020B0604020202020204" pitchFamily="34" charset="0"/>
              </a:endParaRPr>
            </a:p>
          </p:txBody>
        </p:sp>
        <p:sp>
          <p:nvSpPr>
            <p:cNvPr id="11" name="Rectangle 30"/>
            <p:cNvSpPr>
              <a:spLocks noChangeArrowheads="1"/>
            </p:cNvSpPr>
            <p:nvPr/>
          </p:nvSpPr>
          <p:spPr bwMode="auto">
            <a:xfrm>
              <a:off x="1968" y="1440"/>
              <a:ext cx="624"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EFE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10000"/>
                </a:spcBef>
              </a:pPr>
              <a:endParaRPr lang="en-US" altLang="en-US" sz="1400">
                <a:latin typeface="Arial" panose="020B0604020202020204" pitchFamily="34" charset="0"/>
              </a:endParaRPr>
            </a:p>
          </p:txBody>
        </p:sp>
      </p:grpSp>
      <p:sp>
        <p:nvSpPr>
          <p:cNvPr id="12" name="Rectangle 31"/>
          <p:cNvSpPr>
            <a:spLocks noChangeArrowheads="1"/>
          </p:cNvSpPr>
          <p:nvPr/>
        </p:nvSpPr>
        <p:spPr bwMode="auto">
          <a:xfrm>
            <a:off x="3850838" y="6509409"/>
            <a:ext cx="2278351" cy="307777"/>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10000"/>
              </a:spcBef>
            </a:pPr>
            <a:r>
              <a:rPr lang="en-US" altLang="en-US" sz="1400" b="1" dirty="0">
                <a:latin typeface="Arial" panose="020B0604020202020204" pitchFamily="34" charset="0"/>
              </a:rPr>
              <a:t>Segment </a:t>
            </a:r>
            <a:r>
              <a:rPr lang="en-US" altLang="en-US" sz="1400" b="1" dirty="0" smtClean="0">
                <a:latin typeface="Arial" panose="020B0604020202020204" pitchFamily="34" charset="0"/>
              </a:rPr>
              <a:t>Table</a:t>
            </a:r>
            <a:endParaRPr lang="en-US" altLang="en-US" sz="1400" b="1" dirty="0">
              <a:latin typeface="Arial" panose="020B0604020202020204" pitchFamily="34" charset="0"/>
            </a:endParaRPr>
          </a:p>
        </p:txBody>
      </p:sp>
      <p:sp>
        <p:nvSpPr>
          <p:cNvPr id="13" name="TextBox 12"/>
          <p:cNvSpPr txBox="1"/>
          <p:nvPr/>
        </p:nvSpPr>
        <p:spPr>
          <a:xfrm>
            <a:off x="2787617" y="5174330"/>
            <a:ext cx="1165704" cy="369332"/>
          </a:xfrm>
          <a:prstGeom prst="rect">
            <a:avLst/>
          </a:prstGeom>
          <a:noFill/>
        </p:spPr>
        <p:txBody>
          <a:bodyPr wrap="none" rtlCol="0">
            <a:spAutoFit/>
          </a:bodyPr>
          <a:lstStyle/>
          <a:p>
            <a:r>
              <a:rPr lang="en-US" dirty="0" smtClean="0"/>
              <a:t>Segment 1</a:t>
            </a:r>
            <a:endParaRPr lang="en-US" dirty="0"/>
          </a:p>
        </p:txBody>
      </p:sp>
      <p:sp>
        <p:nvSpPr>
          <p:cNvPr id="14" name="TextBox 13"/>
          <p:cNvSpPr txBox="1"/>
          <p:nvPr/>
        </p:nvSpPr>
        <p:spPr>
          <a:xfrm>
            <a:off x="2805923" y="5656492"/>
            <a:ext cx="1165704" cy="369332"/>
          </a:xfrm>
          <a:prstGeom prst="rect">
            <a:avLst/>
          </a:prstGeom>
          <a:noFill/>
        </p:spPr>
        <p:txBody>
          <a:bodyPr wrap="none" rtlCol="0">
            <a:spAutoFit/>
          </a:bodyPr>
          <a:lstStyle/>
          <a:p>
            <a:r>
              <a:rPr lang="en-US" dirty="0" smtClean="0"/>
              <a:t>Segment 2</a:t>
            </a:r>
            <a:endParaRPr lang="en-US" dirty="0"/>
          </a:p>
        </p:txBody>
      </p:sp>
      <p:sp>
        <p:nvSpPr>
          <p:cNvPr id="15" name="TextBox 14"/>
          <p:cNvSpPr txBox="1"/>
          <p:nvPr/>
        </p:nvSpPr>
        <p:spPr>
          <a:xfrm>
            <a:off x="2787616" y="6129336"/>
            <a:ext cx="1165704" cy="369332"/>
          </a:xfrm>
          <a:prstGeom prst="rect">
            <a:avLst/>
          </a:prstGeom>
          <a:noFill/>
        </p:spPr>
        <p:txBody>
          <a:bodyPr wrap="none" rtlCol="0">
            <a:spAutoFit/>
          </a:bodyPr>
          <a:lstStyle/>
          <a:p>
            <a:r>
              <a:rPr lang="en-US" dirty="0" smtClean="0"/>
              <a:t>Segment 3</a:t>
            </a:r>
            <a:endParaRPr lang="en-US" dirty="0"/>
          </a:p>
        </p:txBody>
      </p:sp>
    </p:spTree>
    <p:extLst>
      <p:ext uri="{BB962C8B-B14F-4D97-AF65-F5344CB8AC3E}">
        <p14:creationId xmlns:p14="http://schemas.microsoft.com/office/powerpoint/2010/main" val="12304482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 (3)</a:t>
            </a:r>
            <a:endParaRPr lang="en-US" dirty="0"/>
          </a:p>
        </p:txBody>
      </p:sp>
      <p:sp>
        <p:nvSpPr>
          <p:cNvPr id="3" name="Content Placeholder 2"/>
          <p:cNvSpPr>
            <a:spLocks noGrp="1"/>
          </p:cNvSpPr>
          <p:nvPr>
            <p:ph idx="1"/>
          </p:nvPr>
        </p:nvSpPr>
        <p:spPr>
          <a:xfrm>
            <a:off x="457200" y="1981200"/>
            <a:ext cx="8229600" cy="4876800"/>
          </a:xfrm>
        </p:spPr>
        <p:txBody>
          <a:bodyPr/>
          <a:lstStyle/>
          <a:p>
            <a:r>
              <a:rPr lang="en-US" dirty="0" smtClean="0"/>
              <a:t>When using segmentation, the virtual memory address is a pair: &lt;</a:t>
            </a:r>
            <a:r>
              <a:rPr lang="en-US" b="1" dirty="0" smtClean="0"/>
              <a:t>segment number</a:t>
            </a:r>
            <a:r>
              <a:rPr lang="en-US" dirty="0" smtClean="0"/>
              <a:t>, </a:t>
            </a:r>
            <a:r>
              <a:rPr lang="en-US" b="1" dirty="0" smtClean="0"/>
              <a:t>offset</a:t>
            </a:r>
            <a:r>
              <a:rPr lang="en-US" dirty="0" smtClean="0"/>
              <a:t>&gt;</a:t>
            </a:r>
          </a:p>
          <a:p>
            <a:r>
              <a:rPr lang="en-US" dirty="0" smtClean="0"/>
              <a:t>Segment number is used as index into the segment table to find a specific entry</a:t>
            </a:r>
          </a:p>
          <a:p>
            <a:r>
              <a:rPr lang="en-US" dirty="0" smtClean="0"/>
              <a:t>Offset is first compared against the limit and then combined with base address to calculate the physical memory address</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22</a:t>
            </a:fld>
            <a:endParaRPr lang="zh-CN" altLang="en-US" dirty="0"/>
          </a:p>
        </p:txBody>
      </p:sp>
    </p:spTree>
    <p:extLst>
      <p:ext uri="{BB962C8B-B14F-4D97-AF65-F5344CB8AC3E}">
        <p14:creationId xmlns:p14="http://schemas.microsoft.com/office/powerpoint/2010/main" val="42495701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 (4)</a:t>
            </a:r>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23</a:t>
            </a:fld>
            <a:endParaRPr lang="zh-CN" altLang="en-US" dirty="0"/>
          </a:p>
        </p:txBody>
      </p:sp>
      <p:sp>
        <p:nvSpPr>
          <p:cNvPr id="6" name="Rectangle 3"/>
          <p:cNvSpPr>
            <a:spLocks noChangeArrowheads="1"/>
          </p:cNvSpPr>
          <p:nvPr/>
        </p:nvSpPr>
        <p:spPr bwMode="auto">
          <a:xfrm>
            <a:off x="6732240" y="2789694"/>
            <a:ext cx="1143000" cy="5334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10000"/>
              </a:spcBef>
            </a:pPr>
            <a:r>
              <a:rPr lang="en-US" altLang="en-US" sz="1600" dirty="0">
                <a:latin typeface="Arial" panose="020B0604020202020204" pitchFamily="34" charset="0"/>
              </a:rPr>
              <a:t>segment 0</a:t>
            </a:r>
          </a:p>
        </p:txBody>
      </p:sp>
      <p:sp>
        <p:nvSpPr>
          <p:cNvPr id="7" name="Rectangle 4"/>
          <p:cNvSpPr>
            <a:spLocks noChangeArrowheads="1"/>
          </p:cNvSpPr>
          <p:nvPr/>
        </p:nvSpPr>
        <p:spPr bwMode="auto">
          <a:xfrm>
            <a:off x="6732240" y="3323094"/>
            <a:ext cx="1143000" cy="3810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10000"/>
              </a:spcBef>
            </a:pPr>
            <a:r>
              <a:rPr lang="en-US" altLang="en-US" sz="1600" dirty="0">
                <a:latin typeface="Arial" panose="020B0604020202020204" pitchFamily="34" charset="0"/>
              </a:rPr>
              <a:t>segment 1</a:t>
            </a:r>
          </a:p>
        </p:txBody>
      </p:sp>
      <p:sp>
        <p:nvSpPr>
          <p:cNvPr id="8" name="Rectangle 5"/>
          <p:cNvSpPr>
            <a:spLocks noChangeArrowheads="1"/>
          </p:cNvSpPr>
          <p:nvPr/>
        </p:nvSpPr>
        <p:spPr bwMode="auto">
          <a:xfrm>
            <a:off x="6732240" y="4008894"/>
            <a:ext cx="1143000" cy="3810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10000"/>
              </a:spcBef>
            </a:pPr>
            <a:r>
              <a:rPr lang="en-US" altLang="en-US" sz="1600" dirty="0">
                <a:latin typeface="Arial" panose="020B0604020202020204" pitchFamily="34" charset="0"/>
              </a:rPr>
              <a:t>segment 2</a:t>
            </a:r>
          </a:p>
        </p:txBody>
      </p:sp>
      <p:sp>
        <p:nvSpPr>
          <p:cNvPr id="9" name="Rectangle 6"/>
          <p:cNvSpPr>
            <a:spLocks noChangeArrowheads="1"/>
          </p:cNvSpPr>
          <p:nvPr/>
        </p:nvSpPr>
        <p:spPr bwMode="auto">
          <a:xfrm>
            <a:off x="6732240" y="4618494"/>
            <a:ext cx="11430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10000"/>
              </a:spcBef>
            </a:pPr>
            <a:r>
              <a:rPr lang="en-US" altLang="en-US" sz="1600" dirty="0">
                <a:latin typeface="Arial" panose="020B0604020202020204" pitchFamily="34" charset="0"/>
              </a:rPr>
              <a:t>segment 3</a:t>
            </a:r>
          </a:p>
        </p:txBody>
      </p:sp>
      <p:sp>
        <p:nvSpPr>
          <p:cNvPr id="10" name="Rectangle 7"/>
          <p:cNvSpPr>
            <a:spLocks noChangeArrowheads="1"/>
          </p:cNvSpPr>
          <p:nvPr/>
        </p:nvSpPr>
        <p:spPr bwMode="auto">
          <a:xfrm>
            <a:off x="6732240" y="5380494"/>
            <a:ext cx="1143000" cy="7620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10000"/>
              </a:spcBef>
            </a:pPr>
            <a:r>
              <a:rPr lang="en-US" altLang="en-US" sz="1600">
                <a:latin typeface="Arial" panose="020B0604020202020204" pitchFamily="34" charset="0"/>
              </a:rPr>
              <a:t>segment 4</a:t>
            </a:r>
          </a:p>
        </p:txBody>
      </p:sp>
      <p:sp>
        <p:nvSpPr>
          <p:cNvPr id="11" name="Rectangle 8"/>
          <p:cNvSpPr>
            <a:spLocks noChangeArrowheads="1"/>
          </p:cNvSpPr>
          <p:nvPr/>
        </p:nvSpPr>
        <p:spPr bwMode="auto">
          <a:xfrm>
            <a:off x="6427440" y="2484894"/>
            <a:ext cx="1633538" cy="30480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10000"/>
              </a:spcBef>
            </a:pPr>
            <a:r>
              <a:rPr lang="en-US" altLang="en-US" sz="1400" b="1">
                <a:latin typeface="Arial" panose="020B0604020202020204" pitchFamily="34" charset="0"/>
              </a:rPr>
              <a:t>physical memory</a:t>
            </a:r>
          </a:p>
        </p:txBody>
      </p:sp>
      <p:sp>
        <p:nvSpPr>
          <p:cNvPr id="12" name="Rectangle 9"/>
          <p:cNvSpPr>
            <a:spLocks noChangeArrowheads="1"/>
          </p:cNvSpPr>
          <p:nvPr/>
        </p:nvSpPr>
        <p:spPr bwMode="auto">
          <a:xfrm>
            <a:off x="788640" y="3170694"/>
            <a:ext cx="10668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EFE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10000"/>
              </a:spcBef>
            </a:pPr>
            <a:r>
              <a:rPr lang="en-US" altLang="en-US" sz="1400">
                <a:latin typeface="Arial" panose="020B0604020202020204" pitchFamily="34" charset="0"/>
              </a:rPr>
              <a:t>segment #</a:t>
            </a:r>
          </a:p>
        </p:txBody>
      </p:sp>
      <p:sp>
        <p:nvSpPr>
          <p:cNvPr id="13" name="Oval 10"/>
          <p:cNvSpPr>
            <a:spLocks noChangeArrowheads="1"/>
          </p:cNvSpPr>
          <p:nvPr/>
        </p:nvSpPr>
        <p:spPr bwMode="auto">
          <a:xfrm>
            <a:off x="4979640" y="4466094"/>
            <a:ext cx="457200" cy="457200"/>
          </a:xfrm>
          <a:prstGeom prst="ellipse">
            <a:avLst/>
          </a:prstGeom>
          <a:solidFill>
            <a:srgbClr val="F0EBEB"/>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10000"/>
              </a:spcBef>
            </a:pPr>
            <a:r>
              <a:rPr lang="en-US" altLang="en-US" sz="1800">
                <a:latin typeface="Arial" panose="020B0604020202020204" pitchFamily="34" charset="0"/>
              </a:rPr>
              <a:t>+</a:t>
            </a:r>
          </a:p>
        </p:txBody>
      </p:sp>
      <p:sp>
        <p:nvSpPr>
          <p:cNvPr id="14" name="Rectangle 11"/>
          <p:cNvSpPr>
            <a:spLocks noChangeArrowheads="1"/>
          </p:cNvSpPr>
          <p:nvPr/>
        </p:nvSpPr>
        <p:spPr bwMode="auto">
          <a:xfrm>
            <a:off x="349723" y="3553271"/>
            <a:ext cx="2206053" cy="307777"/>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10000"/>
              </a:spcBef>
            </a:pPr>
            <a:r>
              <a:rPr lang="en-US" altLang="en-US" sz="1400" b="1" dirty="0">
                <a:latin typeface="Arial" panose="020B0604020202020204" pitchFamily="34" charset="0"/>
              </a:rPr>
              <a:t>virtual </a:t>
            </a:r>
            <a:r>
              <a:rPr lang="en-US" altLang="en-US" sz="1400" b="1" dirty="0" smtClean="0">
                <a:latin typeface="Arial" panose="020B0604020202020204" pitchFamily="34" charset="0"/>
              </a:rPr>
              <a:t>memory address</a:t>
            </a:r>
            <a:endParaRPr lang="en-US" altLang="en-US" sz="1400" b="1" dirty="0">
              <a:latin typeface="Arial" panose="020B0604020202020204" pitchFamily="34" charset="0"/>
            </a:endParaRPr>
          </a:p>
        </p:txBody>
      </p:sp>
      <p:sp>
        <p:nvSpPr>
          <p:cNvPr id="15" name="Line 12"/>
          <p:cNvSpPr>
            <a:spLocks noChangeShapeType="1"/>
          </p:cNvSpPr>
          <p:nvPr/>
        </p:nvSpPr>
        <p:spPr bwMode="auto">
          <a:xfrm>
            <a:off x="5436840" y="4694694"/>
            <a:ext cx="1219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3"/>
          <p:cNvSpPr>
            <a:spLocks noChangeShapeType="1"/>
          </p:cNvSpPr>
          <p:nvPr/>
        </p:nvSpPr>
        <p:spPr bwMode="auto">
          <a:xfrm>
            <a:off x="3836640" y="4694694"/>
            <a:ext cx="1066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Rectangle 14"/>
          <p:cNvSpPr>
            <a:spLocks noChangeArrowheads="1"/>
          </p:cNvSpPr>
          <p:nvPr/>
        </p:nvSpPr>
        <p:spPr bwMode="auto">
          <a:xfrm>
            <a:off x="6732240" y="3704094"/>
            <a:ext cx="1143000" cy="304800"/>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Rectangle 15"/>
          <p:cNvSpPr>
            <a:spLocks noChangeArrowheads="1"/>
          </p:cNvSpPr>
          <p:nvPr/>
        </p:nvSpPr>
        <p:spPr bwMode="auto">
          <a:xfrm>
            <a:off x="6732240" y="4389894"/>
            <a:ext cx="1143000" cy="228600"/>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Rectangle 16"/>
          <p:cNvSpPr>
            <a:spLocks noChangeArrowheads="1"/>
          </p:cNvSpPr>
          <p:nvPr/>
        </p:nvSpPr>
        <p:spPr bwMode="auto">
          <a:xfrm>
            <a:off x="6732240" y="4923294"/>
            <a:ext cx="1143000" cy="457200"/>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Rectangle 17"/>
          <p:cNvSpPr>
            <a:spLocks noChangeArrowheads="1"/>
          </p:cNvSpPr>
          <p:nvPr/>
        </p:nvSpPr>
        <p:spPr bwMode="auto">
          <a:xfrm>
            <a:off x="6732240" y="6142494"/>
            <a:ext cx="1143000" cy="228600"/>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AutoShape 18"/>
          <p:cNvSpPr>
            <a:spLocks noChangeArrowheads="1"/>
          </p:cNvSpPr>
          <p:nvPr/>
        </p:nvSpPr>
        <p:spPr bwMode="auto">
          <a:xfrm>
            <a:off x="3379440" y="4466094"/>
            <a:ext cx="457200" cy="457200"/>
          </a:xfrm>
          <a:prstGeom prst="diamond">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10000"/>
              </a:spcBef>
            </a:pPr>
            <a:r>
              <a:rPr lang="en-US" altLang="en-US" sz="1800">
                <a:latin typeface="Arial" panose="020B0604020202020204" pitchFamily="34" charset="0"/>
              </a:rPr>
              <a:t>&lt;?</a:t>
            </a:r>
          </a:p>
        </p:txBody>
      </p:sp>
      <p:sp>
        <p:nvSpPr>
          <p:cNvPr id="22" name="Line 19"/>
          <p:cNvSpPr>
            <a:spLocks noChangeShapeType="1"/>
          </p:cNvSpPr>
          <p:nvPr/>
        </p:nvSpPr>
        <p:spPr bwMode="auto">
          <a:xfrm>
            <a:off x="3608040" y="4923294"/>
            <a:ext cx="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Rectangle 20"/>
          <p:cNvSpPr>
            <a:spLocks noChangeArrowheads="1"/>
          </p:cNvSpPr>
          <p:nvPr/>
        </p:nvSpPr>
        <p:spPr bwMode="auto">
          <a:xfrm>
            <a:off x="3289700" y="5456694"/>
            <a:ext cx="633507" cy="544765"/>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10000"/>
              </a:spcBef>
            </a:pPr>
            <a:r>
              <a:rPr lang="en-US" altLang="en-US" sz="1400" b="1" dirty="0">
                <a:solidFill>
                  <a:srgbClr val="FF0000"/>
                </a:solidFill>
                <a:latin typeface="Arial" panose="020B0604020202020204" pitchFamily="34" charset="0"/>
              </a:rPr>
              <a:t>raise</a:t>
            </a:r>
          </a:p>
          <a:p>
            <a:pPr algn="ctr">
              <a:spcBef>
                <a:spcPct val="10000"/>
              </a:spcBef>
            </a:pPr>
            <a:r>
              <a:rPr lang="en-US" altLang="en-US" sz="1400" b="1" dirty="0">
                <a:solidFill>
                  <a:srgbClr val="FF0000"/>
                </a:solidFill>
                <a:latin typeface="Arial" panose="020B0604020202020204" pitchFamily="34" charset="0"/>
              </a:rPr>
              <a:t> </a:t>
            </a:r>
            <a:r>
              <a:rPr lang="en-US" altLang="en-US" sz="1400" b="1" dirty="0" err="1" smtClean="0">
                <a:solidFill>
                  <a:srgbClr val="FF0000"/>
                </a:solidFill>
                <a:latin typeface="Arial" panose="020B0604020202020204" pitchFamily="34" charset="0"/>
              </a:rPr>
              <a:t>eorr</a:t>
            </a:r>
            <a:r>
              <a:rPr lang="en-US" altLang="en-US" sz="1400" b="1" dirty="0" smtClean="0">
                <a:solidFill>
                  <a:srgbClr val="FF0000"/>
                </a:solidFill>
                <a:latin typeface="Arial" panose="020B0604020202020204" pitchFamily="34" charset="0"/>
              </a:rPr>
              <a:t> </a:t>
            </a:r>
            <a:endParaRPr lang="en-US" altLang="en-US" sz="1400" b="1" dirty="0">
              <a:solidFill>
                <a:srgbClr val="FF0000"/>
              </a:solidFill>
              <a:latin typeface="Arial" panose="020B0604020202020204" pitchFamily="34" charset="0"/>
            </a:endParaRPr>
          </a:p>
        </p:txBody>
      </p:sp>
      <p:sp>
        <p:nvSpPr>
          <p:cNvPr id="24" name="Rectangle 21"/>
          <p:cNvSpPr>
            <a:spLocks noChangeArrowheads="1"/>
          </p:cNvSpPr>
          <p:nvPr/>
        </p:nvSpPr>
        <p:spPr bwMode="auto">
          <a:xfrm>
            <a:off x="3565178" y="4947107"/>
            <a:ext cx="409575" cy="33655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10000"/>
              </a:spcBef>
            </a:pPr>
            <a:r>
              <a:rPr lang="en-US" altLang="en-US" sz="1600">
                <a:latin typeface="Arial" panose="020B0604020202020204" pitchFamily="34" charset="0"/>
              </a:rPr>
              <a:t>no</a:t>
            </a:r>
          </a:p>
        </p:txBody>
      </p:sp>
      <p:sp>
        <p:nvSpPr>
          <p:cNvPr id="25" name="Rectangle 22"/>
          <p:cNvSpPr>
            <a:spLocks noChangeArrowheads="1"/>
          </p:cNvSpPr>
          <p:nvPr/>
        </p:nvSpPr>
        <p:spPr bwMode="auto">
          <a:xfrm>
            <a:off x="3793778" y="4389894"/>
            <a:ext cx="500062" cy="33655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10000"/>
              </a:spcBef>
            </a:pPr>
            <a:r>
              <a:rPr lang="en-US" altLang="en-US" sz="1600">
                <a:latin typeface="Arial" panose="020B0604020202020204" pitchFamily="34" charset="0"/>
              </a:rPr>
              <a:t>yes</a:t>
            </a:r>
          </a:p>
        </p:txBody>
      </p:sp>
      <p:sp>
        <p:nvSpPr>
          <p:cNvPr id="26" name="Rectangle 23"/>
          <p:cNvSpPr>
            <a:spLocks noChangeArrowheads="1"/>
          </p:cNvSpPr>
          <p:nvPr/>
        </p:nvSpPr>
        <p:spPr bwMode="auto">
          <a:xfrm>
            <a:off x="1855440" y="3170694"/>
            <a:ext cx="10668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EFE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10000"/>
              </a:spcBef>
            </a:pPr>
            <a:r>
              <a:rPr lang="en-US" altLang="en-US" sz="1400">
                <a:latin typeface="Arial" panose="020B0604020202020204" pitchFamily="34" charset="0"/>
              </a:rPr>
              <a:t>offset</a:t>
            </a:r>
          </a:p>
        </p:txBody>
      </p:sp>
      <p:grpSp>
        <p:nvGrpSpPr>
          <p:cNvPr id="27" name="Group 24"/>
          <p:cNvGrpSpPr>
            <a:grpSpLocks/>
          </p:cNvGrpSpPr>
          <p:nvPr/>
        </p:nvGrpSpPr>
        <p:grpSpPr bwMode="auto">
          <a:xfrm>
            <a:off x="3684240" y="2332494"/>
            <a:ext cx="1676400" cy="914400"/>
            <a:chOff x="1968" y="1056"/>
            <a:chExt cx="1248" cy="576"/>
          </a:xfrm>
        </p:grpSpPr>
        <p:sp>
          <p:nvSpPr>
            <p:cNvPr id="28" name="Rectangle 25"/>
            <p:cNvSpPr>
              <a:spLocks noChangeArrowheads="1"/>
            </p:cNvSpPr>
            <p:nvPr/>
          </p:nvSpPr>
          <p:spPr bwMode="auto">
            <a:xfrm>
              <a:off x="2592" y="1248"/>
              <a:ext cx="624"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EFE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10000"/>
                </a:spcBef>
              </a:pPr>
              <a:r>
                <a:rPr lang="en-US" altLang="en-US" sz="1400">
                  <a:latin typeface="Arial" panose="020B0604020202020204" pitchFamily="34" charset="0"/>
                </a:rPr>
                <a:t>base</a:t>
              </a:r>
            </a:p>
          </p:txBody>
        </p:sp>
        <p:sp>
          <p:nvSpPr>
            <p:cNvPr id="29" name="Rectangle 26"/>
            <p:cNvSpPr>
              <a:spLocks noChangeArrowheads="1"/>
            </p:cNvSpPr>
            <p:nvPr/>
          </p:nvSpPr>
          <p:spPr bwMode="auto">
            <a:xfrm>
              <a:off x="1968" y="1248"/>
              <a:ext cx="624"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EFE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10000"/>
                </a:spcBef>
              </a:pPr>
              <a:r>
                <a:rPr lang="en-US" altLang="en-US" sz="1400">
                  <a:latin typeface="Arial" panose="020B0604020202020204" pitchFamily="34" charset="0"/>
                </a:rPr>
                <a:t>limit</a:t>
              </a:r>
            </a:p>
          </p:txBody>
        </p:sp>
        <p:sp>
          <p:nvSpPr>
            <p:cNvPr id="30" name="Rectangle 27"/>
            <p:cNvSpPr>
              <a:spLocks noChangeArrowheads="1"/>
            </p:cNvSpPr>
            <p:nvPr/>
          </p:nvSpPr>
          <p:spPr bwMode="auto">
            <a:xfrm>
              <a:off x="2592" y="1056"/>
              <a:ext cx="624"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EFE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10000"/>
                </a:spcBef>
              </a:pPr>
              <a:endParaRPr lang="en-US" altLang="en-US" sz="1400">
                <a:latin typeface="Arial" panose="020B0604020202020204" pitchFamily="34" charset="0"/>
              </a:endParaRPr>
            </a:p>
          </p:txBody>
        </p:sp>
        <p:sp>
          <p:nvSpPr>
            <p:cNvPr id="31" name="Rectangle 28"/>
            <p:cNvSpPr>
              <a:spLocks noChangeArrowheads="1"/>
            </p:cNvSpPr>
            <p:nvPr/>
          </p:nvSpPr>
          <p:spPr bwMode="auto">
            <a:xfrm>
              <a:off x="1968" y="1056"/>
              <a:ext cx="624"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EFE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10000"/>
                </a:spcBef>
              </a:pPr>
              <a:endParaRPr lang="en-US" altLang="en-US" sz="1400">
                <a:latin typeface="Arial" panose="020B0604020202020204" pitchFamily="34" charset="0"/>
              </a:endParaRPr>
            </a:p>
          </p:txBody>
        </p:sp>
        <p:sp>
          <p:nvSpPr>
            <p:cNvPr id="32" name="Rectangle 29"/>
            <p:cNvSpPr>
              <a:spLocks noChangeArrowheads="1"/>
            </p:cNvSpPr>
            <p:nvPr/>
          </p:nvSpPr>
          <p:spPr bwMode="auto">
            <a:xfrm>
              <a:off x="2592" y="1440"/>
              <a:ext cx="624"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EFE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10000"/>
                </a:spcBef>
              </a:pPr>
              <a:endParaRPr lang="en-US" altLang="en-US" sz="1400">
                <a:latin typeface="Arial" panose="020B0604020202020204" pitchFamily="34" charset="0"/>
              </a:endParaRPr>
            </a:p>
          </p:txBody>
        </p:sp>
        <p:sp>
          <p:nvSpPr>
            <p:cNvPr id="33" name="Rectangle 30"/>
            <p:cNvSpPr>
              <a:spLocks noChangeArrowheads="1"/>
            </p:cNvSpPr>
            <p:nvPr/>
          </p:nvSpPr>
          <p:spPr bwMode="auto">
            <a:xfrm>
              <a:off x="1968" y="1440"/>
              <a:ext cx="624"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EFE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10000"/>
                </a:spcBef>
              </a:pPr>
              <a:endParaRPr lang="en-US" altLang="en-US" sz="1400">
                <a:latin typeface="Arial" panose="020B0604020202020204" pitchFamily="34" charset="0"/>
              </a:endParaRPr>
            </a:p>
          </p:txBody>
        </p:sp>
      </p:grpSp>
      <p:sp>
        <p:nvSpPr>
          <p:cNvPr id="34" name="Rectangle 31"/>
          <p:cNvSpPr>
            <a:spLocks noChangeArrowheads="1"/>
          </p:cNvSpPr>
          <p:nvPr/>
        </p:nvSpPr>
        <p:spPr bwMode="auto">
          <a:xfrm>
            <a:off x="3801178" y="2027694"/>
            <a:ext cx="1444114" cy="307777"/>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10000"/>
              </a:spcBef>
            </a:pPr>
            <a:r>
              <a:rPr lang="en-US" altLang="en-US" sz="1400" b="1" dirty="0">
                <a:latin typeface="Arial" panose="020B0604020202020204" pitchFamily="34" charset="0"/>
              </a:rPr>
              <a:t>Segment </a:t>
            </a:r>
            <a:r>
              <a:rPr lang="en-US" altLang="en-US" sz="1400" b="1" dirty="0" smtClean="0">
                <a:latin typeface="Arial" panose="020B0604020202020204" pitchFamily="34" charset="0"/>
              </a:rPr>
              <a:t>Table</a:t>
            </a:r>
            <a:endParaRPr lang="en-US" altLang="en-US" sz="1400" b="1" dirty="0">
              <a:latin typeface="Arial" panose="020B0604020202020204" pitchFamily="34" charset="0"/>
            </a:endParaRPr>
          </a:p>
        </p:txBody>
      </p:sp>
      <p:sp>
        <p:nvSpPr>
          <p:cNvPr id="35" name="Freeform 32"/>
          <p:cNvSpPr>
            <a:spLocks/>
          </p:cNvSpPr>
          <p:nvPr/>
        </p:nvSpPr>
        <p:spPr bwMode="auto">
          <a:xfrm>
            <a:off x="2236440" y="3475494"/>
            <a:ext cx="1066800" cy="1219200"/>
          </a:xfrm>
          <a:custGeom>
            <a:avLst/>
            <a:gdLst>
              <a:gd name="T0" fmla="*/ 48 w 672"/>
              <a:gd name="T1" fmla="*/ 0 h 768"/>
              <a:gd name="T2" fmla="*/ 48 w 672"/>
              <a:gd name="T3" fmla="*/ 480 h 768"/>
              <a:gd name="T4" fmla="*/ 336 w 672"/>
              <a:gd name="T5" fmla="*/ 720 h 768"/>
              <a:gd name="T6" fmla="*/ 672 w 672"/>
              <a:gd name="T7" fmla="*/ 768 h 768"/>
            </a:gdLst>
            <a:ahLst/>
            <a:cxnLst>
              <a:cxn ang="0">
                <a:pos x="T0" y="T1"/>
              </a:cxn>
              <a:cxn ang="0">
                <a:pos x="T2" y="T3"/>
              </a:cxn>
              <a:cxn ang="0">
                <a:pos x="T4" y="T5"/>
              </a:cxn>
              <a:cxn ang="0">
                <a:pos x="T6" y="T7"/>
              </a:cxn>
            </a:cxnLst>
            <a:rect l="0" t="0" r="r" b="b"/>
            <a:pathLst>
              <a:path w="672" h="768">
                <a:moveTo>
                  <a:pt x="48" y="0"/>
                </a:moveTo>
                <a:cubicBezTo>
                  <a:pt x="24" y="180"/>
                  <a:pt x="0" y="360"/>
                  <a:pt x="48" y="480"/>
                </a:cubicBezTo>
                <a:cubicBezTo>
                  <a:pt x="96" y="600"/>
                  <a:pt x="232" y="672"/>
                  <a:pt x="336" y="720"/>
                </a:cubicBezTo>
                <a:cubicBezTo>
                  <a:pt x="440" y="768"/>
                  <a:pt x="556" y="768"/>
                  <a:pt x="672" y="768"/>
                </a:cubicBezTo>
              </a:path>
            </a:pathLst>
          </a:custGeom>
          <a:noFill/>
          <a:ln w="127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EBEB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Freeform 33"/>
          <p:cNvSpPr>
            <a:spLocks/>
          </p:cNvSpPr>
          <p:nvPr/>
        </p:nvSpPr>
        <p:spPr bwMode="auto">
          <a:xfrm>
            <a:off x="1080740" y="2789694"/>
            <a:ext cx="2527300" cy="381000"/>
          </a:xfrm>
          <a:custGeom>
            <a:avLst/>
            <a:gdLst>
              <a:gd name="T0" fmla="*/ 104 w 1592"/>
              <a:gd name="T1" fmla="*/ 240 h 240"/>
              <a:gd name="T2" fmla="*/ 248 w 1592"/>
              <a:gd name="T3" fmla="*/ 48 h 240"/>
              <a:gd name="T4" fmla="*/ 1592 w 1592"/>
              <a:gd name="T5" fmla="*/ 0 h 240"/>
            </a:gdLst>
            <a:ahLst/>
            <a:cxnLst>
              <a:cxn ang="0">
                <a:pos x="T0" y="T1"/>
              </a:cxn>
              <a:cxn ang="0">
                <a:pos x="T2" y="T3"/>
              </a:cxn>
              <a:cxn ang="0">
                <a:pos x="T4" y="T5"/>
              </a:cxn>
            </a:cxnLst>
            <a:rect l="0" t="0" r="r" b="b"/>
            <a:pathLst>
              <a:path w="1592" h="240">
                <a:moveTo>
                  <a:pt x="104" y="240"/>
                </a:moveTo>
                <a:cubicBezTo>
                  <a:pt x="52" y="164"/>
                  <a:pt x="0" y="88"/>
                  <a:pt x="248" y="48"/>
                </a:cubicBezTo>
                <a:cubicBezTo>
                  <a:pt x="496" y="8"/>
                  <a:pt x="1044" y="4"/>
                  <a:pt x="1592" y="0"/>
                </a:cubicBezTo>
              </a:path>
            </a:pathLst>
          </a:custGeom>
          <a:noFill/>
          <a:ln w="127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EBEB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Freeform 34"/>
          <p:cNvSpPr>
            <a:spLocks/>
          </p:cNvSpPr>
          <p:nvPr/>
        </p:nvSpPr>
        <p:spPr bwMode="auto">
          <a:xfrm>
            <a:off x="3265140" y="2865894"/>
            <a:ext cx="419100" cy="1524000"/>
          </a:xfrm>
          <a:custGeom>
            <a:avLst/>
            <a:gdLst>
              <a:gd name="T0" fmla="*/ 264 w 264"/>
              <a:gd name="T1" fmla="*/ 0 h 960"/>
              <a:gd name="T2" fmla="*/ 72 w 264"/>
              <a:gd name="T3" fmla="*/ 144 h 960"/>
              <a:gd name="T4" fmla="*/ 24 w 264"/>
              <a:gd name="T5" fmla="*/ 480 h 960"/>
              <a:gd name="T6" fmla="*/ 216 w 264"/>
              <a:gd name="T7" fmla="*/ 960 h 960"/>
            </a:gdLst>
            <a:ahLst/>
            <a:cxnLst>
              <a:cxn ang="0">
                <a:pos x="T0" y="T1"/>
              </a:cxn>
              <a:cxn ang="0">
                <a:pos x="T2" y="T3"/>
              </a:cxn>
              <a:cxn ang="0">
                <a:pos x="T4" y="T5"/>
              </a:cxn>
              <a:cxn ang="0">
                <a:pos x="T6" y="T7"/>
              </a:cxn>
            </a:cxnLst>
            <a:rect l="0" t="0" r="r" b="b"/>
            <a:pathLst>
              <a:path w="264" h="960">
                <a:moveTo>
                  <a:pt x="264" y="0"/>
                </a:moveTo>
                <a:cubicBezTo>
                  <a:pt x="188" y="32"/>
                  <a:pt x="112" y="64"/>
                  <a:pt x="72" y="144"/>
                </a:cubicBezTo>
                <a:cubicBezTo>
                  <a:pt x="32" y="224"/>
                  <a:pt x="0" y="344"/>
                  <a:pt x="24" y="480"/>
                </a:cubicBezTo>
                <a:cubicBezTo>
                  <a:pt x="48" y="616"/>
                  <a:pt x="132" y="788"/>
                  <a:pt x="216" y="960"/>
                </a:cubicBezTo>
              </a:path>
            </a:pathLst>
          </a:custGeom>
          <a:noFill/>
          <a:ln w="127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EBEB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Freeform 35"/>
          <p:cNvSpPr>
            <a:spLocks/>
          </p:cNvSpPr>
          <p:nvPr/>
        </p:nvSpPr>
        <p:spPr bwMode="auto">
          <a:xfrm>
            <a:off x="5208240" y="2751594"/>
            <a:ext cx="482600" cy="1638300"/>
          </a:xfrm>
          <a:custGeom>
            <a:avLst/>
            <a:gdLst>
              <a:gd name="T0" fmla="*/ 96 w 304"/>
              <a:gd name="T1" fmla="*/ 24 h 1032"/>
              <a:gd name="T2" fmla="*/ 288 w 304"/>
              <a:gd name="T3" fmla="*/ 168 h 1032"/>
              <a:gd name="T4" fmla="*/ 0 w 304"/>
              <a:gd name="T5" fmla="*/ 1032 h 1032"/>
            </a:gdLst>
            <a:ahLst/>
            <a:cxnLst>
              <a:cxn ang="0">
                <a:pos x="T0" y="T1"/>
              </a:cxn>
              <a:cxn ang="0">
                <a:pos x="T2" y="T3"/>
              </a:cxn>
              <a:cxn ang="0">
                <a:pos x="T4" y="T5"/>
              </a:cxn>
            </a:cxnLst>
            <a:rect l="0" t="0" r="r" b="b"/>
            <a:pathLst>
              <a:path w="304" h="1032">
                <a:moveTo>
                  <a:pt x="96" y="24"/>
                </a:moveTo>
                <a:cubicBezTo>
                  <a:pt x="200" y="12"/>
                  <a:pt x="304" y="0"/>
                  <a:pt x="288" y="168"/>
                </a:cubicBezTo>
                <a:cubicBezTo>
                  <a:pt x="272" y="336"/>
                  <a:pt x="136" y="684"/>
                  <a:pt x="0" y="1032"/>
                </a:cubicBezTo>
              </a:path>
            </a:pathLst>
          </a:custGeom>
          <a:noFill/>
          <a:ln w="127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EBEB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Text Box 36"/>
          <p:cNvSpPr txBox="1">
            <a:spLocks noChangeArrowheads="1"/>
          </p:cNvSpPr>
          <p:nvPr/>
        </p:nvSpPr>
        <p:spPr bwMode="auto">
          <a:xfrm>
            <a:off x="1245840" y="2103894"/>
            <a:ext cx="1752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600" dirty="0"/>
              <a:t>Index to segment </a:t>
            </a:r>
            <a:r>
              <a:rPr lang="en-US" altLang="en-US" sz="1600" dirty="0" smtClean="0"/>
              <a:t> table</a:t>
            </a:r>
            <a:endParaRPr lang="en-US" altLang="en-US" sz="1600" dirty="0"/>
          </a:p>
        </p:txBody>
      </p:sp>
      <p:sp>
        <p:nvSpPr>
          <p:cNvPr id="40" name="Text Box 37"/>
          <p:cNvSpPr txBox="1">
            <a:spLocks noChangeArrowheads="1"/>
          </p:cNvSpPr>
          <p:nvPr/>
        </p:nvSpPr>
        <p:spPr bwMode="auto">
          <a:xfrm>
            <a:off x="5436840" y="4847094"/>
            <a:ext cx="1219200"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65000"/>
              </a:lnSpc>
              <a:spcBef>
                <a:spcPct val="50000"/>
              </a:spcBef>
            </a:pPr>
            <a:r>
              <a:rPr lang="en-US" altLang="en-US" sz="1600" b="1" dirty="0"/>
              <a:t>Physical </a:t>
            </a:r>
          </a:p>
          <a:p>
            <a:pPr eaLnBrk="1" hangingPunct="1">
              <a:lnSpc>
                <a:spcPct val="65000"/>
              </a:lnSpc>
              <a:spcBef>
                <a:spcPct val="50000"/>
              </a:spcBef>
            </a:pPr>
            <a:r>
              <a:rPr lang="en-US" altLang="en-US" sz="1600" b="1" dirty="0"/>
              <a:t>Address</a:t>
            </a:r>
          </a:p>
        </p:txBody>
      </p:sp>
    </p:spTree>
    <p:extLst>
      <p:ext uri="{BB962C8B-B14F-4D97-AF65-F5344CB8AC3E}">
        <p14:creationId xmlns:p14="http://schemas.microsoft.com/office/powerpoint/2010/main" val="19680145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(1)</a:t>
            </a:r>
            <a:endParaRPr lang="en-US" dirty="0"/>
          </a:p>
        </p:txBody>
      </p:sp>
      <p:sp>
        <p:nvSpPr>
          <p:cNvPr id="3" name="Content Placeholder 2"/>
          <p:cNvSpPr>
            <a:spLocks noGrp="1"/>
          </p:cNvSpPr>
          <p:nvPr>
            <p:ph idx="1"/>
          </p:nvPr>
        </p:nvSpPr>
        <p:spPr>
          <a:xfrm>
            <a:off x="457200" y="1981200"/>
            <a:ext cx="8229600" cy="4876800"/>
          </a:xfrm>
        </p:spPr>
        <p:txBody>
          <a:bodyPr/>
          <a:lstStyle/>
          <a:p>
            <a:r>
              <a:rPr lang="en-US" dirty="0" smtClean="0"/>
              <a:t>Sometimes the available memory </a:t>
            </a:r>
            <a:r>
              <a:rPr lang="en-US" dirty="0"/>
              <a:t>is broken up into lots of little pieces, none of </a:t>
            </a:r>
            <a:r>
              <a:rPr lang="en-US" dirty="0" smtClean="0"/>
              <a:t>which is big enough to satisfy the next memory requirement, although the sum total could</a:t>
            </a:r>
          </a:p>
          <a:p>
            <a:r>
              <a:rPr lang="en-US" dirty="0" smtClean="0"/>
              <a:t>This problem is called fragmentation and many memory allocation strategies suffer from it</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24</a:t>
            </a:fld>
            <a:endParaRPr lang="zh-CN" altLang="en-US" dirty="0"/>
          </a:p>
        </p:txBody>
      </p:sp>
    </p:spTree>
    <p:extLst>
      <p:ext uri="{BB962C8B-B14F-4D97-AF65-F5344CB8AC3E}">
        <p14:creationId xmlns:p14="http://schemas.microsoft.com/office/powerpoint/2010/main" val="33558305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(2)</a:t>
            </a:r>
            <a:endParaRPr lang="en-US" dirty="0"/>
          </a:p>
        </p:txBody>
      </p:sp>
      <p:sp>
        <p:nvSpPr>
          <p:cNvPr id="3" name="Content Placeholder 2"/>
          <p:cNvSpPr>
            <a:spLocks noGrp="1"/>
          </p:cNvSpPr>
          <p:nvPr>
            <p:ph idx="1"/>
          </p:nvPr>
        </p:nvSpPr>
        <p:spPr>
          <a:xfrm>
            <a:off x="457200" y="1981200"/>
            <a:ext cx="8229600" cy="4876800"/>
          </a:xfrm>
        </p:spPr>
        <p:txBody>
          <a:bodyPr/>
          <a:lstStyle/>
          <a:p>
            <a:r>
              <a:rPr lang="en-US" dirty="0" smtClean="0"/>
              <a:t>Paging is a memory management technique that allows the process’s physical memory to be discontinuous</a:t>
            </a:r>
          </a:p>
          <a:p>
            <a:r>
              <a:rPr lang="en-US" dirty="0" smtClean="0"/>
              <a:t>It eliminates the fragmentation problem by allocating memory in equal sized blocks known as pages</a:t>
            </a:r>
          </a:p>
          <a:p>
            <a:r>
              <a:rPr lang="en-US" dirty="0" smtClean="0"/>
              <a:t>It is the predominant memory management technique now</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25</a:t>
            </a:fld>
            <a:endParaRPr lang="zh-CN" altLang="en-US" dirty="0"/>
          </a:p>
        </p:txBody>
      </p:sp>
    </p:spTree>
    <p:extLst>
      <p:ext uri="{BB962C8B-B14F-4D97-AF65-F5344CB8AC3E}">
        <p14:creationId xmlns:p14="http://schemas.microsoft.com/office/powerpoint/2010/main" val="31026293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(3)</a:t>
            </a:r>
            <a:endParaRPr lang="en-US" dirty="0"/>
          </a:p>
        </p:txBody>
      </p:sp>
      <p:sp>
        <p:nvSpPr>
          <p:cNvPr id="3" name="Content Placeholder 2"/>
          <p:cNvSpPr>
            <a:spLocks noGrp="1"/>
          </p:cNvSpPr>
          <p:nvPr>
            <p:ph idx="1"/>
          </p:nvPr>
        </p:nvSpPr>
        <p:spPr>
          <a:xfrm>
            <a:off x="457200" y="1981200"/>
            <a:ext cx="8229600" cy="4876800"/>
          </a:xfrm>
        </p:spPr>
        <p:txBody>
          <a:bodyPr/>
          <a:lstStyle/>
          <a:p>
            <a:r>
              <a:rPr lang="en-US" dirty="0" smtClean="0"/>
              <a:t>Paging divides physical memory into a number of equal sized blocks called frames and divides a process’s logical memory space into equal sized blocks called pages</a:t>
            </a:r>
          </a:p>
          <a:p>
            <a:r>
              <a:rPr lang="en-US" dirty="0" smtClean="0"/>
              <a:t>Any page from any process can be placed into any available frame</a:t>
            </a:r>
          </a:p>
          <a:p>
            <a:r>
              <a:rPr lang="en-US" dirty="0" smtClean="0"/>
              <a:t>A page table is used to look up what frame a particular page is stored in at the moment</a:t>
            </a:r>
          </a:p>
          <a:p>
            <a:endParaRPr lang="en-US" dirty="0" smtClean="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26</a:t>
            </a:fld>
            <a:endParaRPr lang="zh-CN" altLang="en-US" dirty="0"/>
          </a:p>
        </p:txBody>
      </p:sp>
    </p:spTree>
    <p:extLst>
      <p:ext uri="{BB962C8B-B14F-4D97-AF65-F5344CB8AC3E}">
        <p14:creationId xmlns:p14="http://schemas.microsoft.com/office/powerpoint/2010/main" val="24869454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(4)</a:t>
            </a:r>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27</a:t>
            </a:fld>
            <a:endParaRPr lang="zh-CN" altLang="en-US" dirty="0"/>
          </a:p>
        </p:txBody>
      </p:sp>
      <p:sp>
        <p:nvSpPr>
          <p:cNvPr id="6" name="Rectangle 4"/>
          <p:cNvSpPr>
            <a:spLocks noChangeArrowheads="1"/>
          </p:cNvSpPr>
          <p:nvPr/>
        </p:nvSpPr>
        <p:spPr bwMode="auto">
          <a:xfrm>
            <a:off x="3820021" y="2738264"/>
            <a:ext cx="1143000" cy="5334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frame 0</a:t>
            </a:r>
          </a:p>
        </p:txBody>
      </p:sp>
      <p:sp>
        <p:nvSpPr>
          <p:cNvPr id="7" name="Rectangle 5"/>
          <p:cNvSpPr>
            <a:spLocks noChangeArrowheads="1"/>
          </p:cNvSpPr>
          <p:nvPr/>
        </p:nvSpPr>
        <p:spPr bwMode="auto">
          <a:xfrm>
            <a:off x="3820021" y="3271664"/>
            <a:ext cx="1143000" cy="5334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frame 1</a:t>
            </a:r>
          </a:p>
        </p:txBody>
      </p:sp>
      <p:sp>
        <p:nvSpPr>
          <p:cNvPr id="8" name="Rectangle 6"/>
          <p:cNvSpPr>
            <a:spLocks noChangeArrowheads="1"/>
          </p:cNvSpPr>
          <p:nvPr/>
        </p:nvSpPr>
        <p:spPr bwMode="auto">
          <a:xfrm>
            <a:off x="3820021" y="3805064"/>
            <a:ext cx="1143000" cy="5334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frame 2</a:t>
            </a:r>
          </a:p>
        </p:txBody>
      </p:sp>
      <p:sp>
        <p:nvSpPr>
          <p:cNvPr id="9" name="Rectangle 8"/>
          <p:cNvSpPr>
            <a:spLocks noChangeArrowheads="1"/>
          </p:cNvSpPr>
          <p:nvPr/>
        </p:nvSpPr>
        <p:spPr bwMode="auto">
          <a:xfrm>
            <a:off x="3820021" y="4871864"/>
            <a:ext cx="1143000" cy="5334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a:t>frame Y</a:t>
            </a:r>
          </a:p>
        </p:txBody>
      </p:sp>
      <p:sp>
        <p:nvSpPr>
          <p:cNvPr id="10" name="Rectangle 16"/>
          <p:cNvSpPr>
            <a:spLocks noChangeArrowheads="1"/>
          </p:cNvSpPr>
          <p:nvPr/>
        </p:nvSpPr>
        <p:spPr bwMode="auto">
          <a:xfrm>
            <a:off x="3408412" y="2276872"/>
            <a:ext cx="2171700" cy="30480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dirty="0">
                <a:solidFill>
                  <a:srgbClr val="FF0000"/>
                </a:solidFill>
              </a:rPr>
              <a:t>physical address space</a:t>
            </a:r>
          </a:p>
        </p:txBody>
      </p:sp>
      <p:sp>
        <p:nvSpPr>
          <p:cNvPr id="11" name="Rectangle 18"/>
          <p:cNvSpPr>
            <a:spLocks noChangeArrowheads="1"/>
          </p:cNvSpPr>
          <p:nvPr/>
        </p:nvSpPr>
        <p:spPr bwMode="auto">
          <a:xfrm rot="-5400000">
            <a:off x="4105771" y="4435301"/>
            <a:ext cx="438150" cy="396875"/>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dirty="0"/>
              <a:t>…</a:t>
            </a:r>
          </a:p>
        </p:txBody>
      </p:sp>
      <p:sp>
        <p:nvSpPr>
          <p:cNvPr id="12" name="Rectangle 19"/>
          <p:cNvSpPr>
            <a:spLocks noChangeArrowheads="1"/>
          </p:cNvSpPr>
          <p:nvPr/>
        </p:nvSpPr>
        <p:spPr bwMode="auto">
          <a:xfrm>
            <a:off x="941883" y="2585864"/>
            <a:ext cx="1143000" cy="5334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page 0</a:t>
            </a:r>
          </a:p>
        </p:txBody>
      </p:sp>
      <p:sp>
        <p:nvSpPr>
          <p:cNvPr id="13" name="Rectangle 20"/>
          <p:cNvSpPr>
            <a:spLocks noChangeArrowheads="1"/>
          </p:cNvSpPr>
          <p:nvPr/>
        </p:nvSpPr>
        <p:spPr bwMode="auto">
          <a:xfrm>
            <a:off x="941883" y="3119264"/>
            <a:ext cx="1143000" cy="5334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a:t>page 1</a:t>
            </a:r>
          </a:p>
        </p:txBody>
      </p:sp>
      <p:sp>
        <p:nvSpPr>
          <p:cNvPr id="14" name="Rectangle 21"/>
          <p:cNvSpPr>
            <a:spLocks noChangeArrowheads="1"/>
          </p:cNvSpPr>
          <p:nvPr/>
        </p:nvSpPr>
        <p:spPr bwMode="auto">
          <a:xfrm>
            <a:off x="941883" y="3652664"/>
            <a:ext cx="1143000" cy="5334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page 2</a:t>
            </a:r>
          </a:p>
        </p:txBody>
      </p:sp>
      <p:sp>
        <p:nvSpPr>
          <p:cNvPr id="15" name="Rectangle 22"/>
          <p:cNvSpPr>
            <a:spLocks noChangeArrowheads="1"/>
          </p:cNvSpPr>
          <p:nvPr/>
        </p:nvSpPr>
        <p:spPr bwMode="auto">
          <a:xfrm>
            <a:off x="941883" y="5176664"/>
            <a:ext cx="1143000" cy="5334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page X</a:t>
            </a:r>
          </a:p>
        </p:txBody>
      </p:sp>
      <p:sp>
        <p:nvSpPr>
          <p:cNvPr id="16" name="Rectangle 23"/>
          <p:cNvSpPr>
            <a:spLocks noChangeArrowheads="1"/>
          </p:cNvSpPr>
          <p:nvPr/>
        </p:nvSpPr>
        <p:spPr bwMode="auto">
          <a:xfrm>
            <a:off x="560288" y="2204864"/>
            <a:ext cx="1995488" cy="30480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dirty="0">
                <a:solidFill>
                  <a:srgbClr val="FF0000"/>
                </a:solidFill>
              </a:rPr>
              <a:t>virtual address space</a:t>
            </a:r>
          </a:p>
        </p:txBody>
      </p:sp>
      <p:sp>
        <p:nvSpPr>
          <p:cNvPr id="17" name="Rectangle 24"/>
          <p:cNvSpPr>
            <a:spLocks noChangeArrowheads="1"/>
          </p:cNvSpPr>
          <p:nvPr/>
        </p:nvSpPr>
        <p:spPr bwMode="auto">
          <a:xfrm rot="-5400000">
            <a:off x="1226046" y="4759151"/>
            <a:ext cx="438150" cy="396875"/>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t>…</a:t>
            </a:r>
          </a:p>
        </p:txBody>
      </p:sp>
      <p:sp>
        <p:nvSpPr>
          <p:cNvPr id="18" name="Rectangle 25"/>
          <p:cNvSpPr>
            <a:spLocks noChangeArrowheads="1"/>
          </p:cNvSpPr>
          <p:nvPr/>
        </p:nvSpPr>
        <p:spPr bwMode="auto">
          <a:xfrm>
            <a:off x="941883" y="4186064"/>
            <a:ext cx="1143000" cy="5334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page 3</a:t>
            </a:r>
          </a:p>
        </p:txBody>
      </p:sp>
      <p:sp>
        <p:nvSpPr>
          <p:cNvPr id="19" name="Line 26"/>
          <p:cNvSpPr>
            <a:spLocks noChangeShapeType="1"/>
          </p:cNvSpPr>
          <p:nvPr/>
        </p:nvSpPr>
        <p:spPr bwMode="auto">
          <a:xfrm flipV="1">
            <a:off x="2084883" y="4033664"/>
            <a:ext cx="167640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27"/>
          <p:cNvSpPr>
            <a:spLocks noChangeShapeType="1"/>
          </p:cNvSpPr>
          <p:nvPr/>
        </p:nvSpPr>
        <p:spPr bwMode="auto">
          <a:xfrm>
            <a:off x="2084883" y="3424064"/>
            <a:ext cx="1752600" cy="1752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8"/>
          <p:cNvSpPr>
            <a:spLocks noChangeShapeType="1"/>
          </p:cNvSpPr>
          <p:nvPr/>
        </p:nvSpPr>
        <p:spPr bwMode="auto">
          <a:xfrm flipV="1">
            <a:off x="2084883" y="3576464"/>
            <a:ext cx="1676400" cy="1828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 name="Group 24"/>
          <p:cNvGrpSpPr>
            <a:grpSpLocks/>
          </p:cNvGrpSpPr>
          <p:nvPr/>
        </p:nvGrpSpPr>
        <p:grpSpPr bwMode="auto">
          <a:xfrm>
            <a:off x="6831237" y="3515897"/>
            <a:ext cx="1102631" cy="1279376"/>
            <a:chOff x="1968" y="1056"/>
            <a:chExt cx="624" cy="576"/>
          </a:xfrm>
        </p:grpSpPr>
        <p:sp>
          <p:nvSpPr>
            <p:cNvPr id="24" name="Rectangle 26"/>
            <p:cNvSpPr>
              <a:spLocks noChangeArrowheads="1"/>
            </p:cNvSpPr>
            <p:nvPr/>
          </p:nvSpPr>
          <p:spPr bwMode="auto">
            <a:xfrm>
              <a:off x="1968" y="1248"/>
              <a:ext cx="624"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EFE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10000"/>
                </a:spcBef>
              </a:pPr>
              <a:endParaRPr lang="en-US" altLang="en-US" sz="1400" dirty="0">
                <a:latin typeface="Arial" panose="020B0604020202020204" pitchFamily="34" charset="0"/>
              </a:endParaRPr>
            </a:p>
          </p:txBody>
        </p:sp>
        <p:sp>
          <p:nvSpPr>
            <p:cNvPr id="26" name="Rectangle 28"/>
            <p:cNvSpPr>
              <a:spLocks noChangeArrowheads="1"/>
            </p:cNvSpPr>
            <p:nvPr/>
          </p:nvSpPr>
          <p:spPr bwMode="auto">
            <a:xfrm>
              <a:off x="1968" y="1056"/>
              <a:ext cx="624"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EFE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10000"/>
                </a:spcBef>
              </a:pPr>
              <a:endParaRPr lang="en-US" altLang="en-US" sz="1400">
                <a:latin typeface="Arial" panose="020B0604020202020204" pitchFamily="34" charset="0"/>
              </a:endParaRPr>
            </a:p>
          </p:txBody>
        </p:sp>
        <p:sp>
          <p:nvSpPr>
            <p:cNvPr id="28" name="Rectangle 30"/>
            <p:cNvSpPr>
              <a:spLocks noChangeArrowheads="1"/>
            </p:cNvSpPr>
            <p:nvPr/>
          </p:nvSpPr>
          <p:spPr bwMode="auto">
            <a:xfrm>
              <a:off x="1968" y="1440"/>
              <a:ext cx="624"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EFE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10000"/>
                </a:spcBef>
              </a:pPr>
              <a:endParaRPr lang="en-US" altLang="en-US" sz="1400">
                <a:latin typeface="Arial" panose="020B0604020202020204" pitchFamily="34" charset="0"/>
              </a:endParaRPr>
            </a:p>
          </p:txBody>
        </p:sp>
      </p:grpSp>
      <p:sp>
        <p:nvSpPr>
          <p:cNvPr id="29" name="Rectangle 31"/>
          <p:cNvSpPr>
            <a:spLocks noChangeArrowheads="1"/>
          </p:cNvSpPr>
          <p:nvPr/>
        </p:nvSpPr>
        <p:spPr bwMode="auto">
          <a:xfrm>
            <a:off x="6243375" y="2458463"/>
            <a:ext cx="2278351" cy="307777"/>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10000"/>
              </a:spcBef>
            </a:pPr>
            <a:r>
              <a:rPr lang="en-US" altLang="en-US" sz="1400" b="1" dirty="0" smtClean="0">
                <a:latin typeface="Arial" panose="020B0604020202020204" pitchFamily="34" charset="0"/>
              </a:rPr>
              <a:t>Page Table</a:t>
            </a:r>
            <a:endParaRPr lang="en-US" altLang="en-US" sz="1400" b="1" dirty="0">
              <a:latin typeface="Arial" panose="020B0604020202020204" pitchFamily="34" charset="0"/>
            </a:endParaRPr>
          </a:p>
        </p:txBody>
      </p:sp>
      <p:sp>
        <p:nvSpPr>
          <p:cNvPr id="30" name="TextBox 29"/>
          <p:cNvSpPr txBox="1"/>
          <p:nvPr/>
        </p:nvSpPr>
        <p:spPr>
          <a:xfrm>
            <a:off x="6428670" y="3548895"/>
            <a:ext cx="300082" cy="369332"/>
          </a:xfrm>
          <a:prstGeom prst="rect">
            <a:avLst/>
          </a:prstGeom>
          <a:noFill/>
        </p:spPr>
        <p:txBody>
          <a:bodyPr wrap="none" rtlCol="0">
            <a:spAutoFit/>
          </a:bodyPr>
          <a:lstStyle/>
          <a:p>
            <a:r>
              <a:rPr lang="en-US" dirty="0" smtClean="0"/>
              <a:t>1</a:t>
            </a:r>
            <a:endParaRPr lang="en-US" dirty="0"/>
          </a:p>
        </p:txBody>
      </p:sp>
      <p:sp>
        <p:nvSpPr>
          <p:cNvPr id="31" name="TextBox 30"/>
          <p:cNvSpPr txBox="1"/>
          <p:nvPr/>
        </p:nvSpPr>
        <p:spPr>
          <a:xfrm>
            <a:off x="6448082" y="3970919"/>
            <a:ext cx="300082" cy="369332"/>
          </a:xfrm>
          <a:prstGeom prst="rect">
            <a:avLst/>
          </a:prstGeom>
          <a:noFill/>
        </p:spPr>
        <p:txBody>
          <a:bodyPr wrap="none" rtlCol="0">
            <a:spAutoFit/>
          </a:bodyPr>
          <a:lstStyle/>
          <a:p>
            <a:r>
              <a:rPr lang="en-US" dirty="0" smtClean="0"/>
              <a:t>2</a:t>
            </a:r>
            <a:endParaRPr lang="en-US" dirty="0"/>
          </a:p>
        </p:txBody>
      </p:sp>
      <p:sp>
        <p:nvSpPr>
          <p:cNvPr id="32" name="TextBox 31"/>
          <p:cNvSpPr txBox="1"/>
          <p:nvPr/>
        </p:nvSpPr>
        <p:spPr>
          <a:xfrm>
            <a:off x="6475496" y="4421005"/>
            <a:ext cx="300082" cy="369332"/>
          </a:xfrm>
          <a:prstGeom prst="rect">
            <a:avLst/>
          </a:prstGeom>
          <a:noFill/>
        </p:spPr>
        <p:txBody>
          <a:bodyPr wrap="none" rtlCol="0">
            <a:spAutoFit/>
          </a:bodyPr>
          <a:lstStyle/>
          <a:p>
            <a:r>
              <a:rPr lang="en-US" dirty="0" smtClean="0"/>
              <a:t>3</a:t>
            </a:r>
            <a:endParaRPr lang="en-US" dirty="0"/>
          </a:p>
        </p:txBody>
      </p:sp>
      <p:sp>
        <p:nvSpPr>
          <p:cNvPr id="33" name="Rectangle 28"/>
          <p:cNvSpPr>
            <a:spLocks noChangeArrowheads="1"/>
          </p:cNvSpPr>
          <p:nvPr/>
        </p:nvSpPr>
        <p:spPr bwMode="auto">
          <a:xfrm>
            <a:off x="6836917" y="3105185"/>
            <a:ext cx="1102631" cy="42645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EFE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10000"/>
              </a:spcBef>
            </a:pPr>
            <a:endParaRPr lang="en-US" altLang="en-US" sz="1400">
              <a:latin typeface="Arial" panose="020B0604020202020204" pitchFamily="34" charset="0"/>
            </a:endParaRPr>
          </a:p>
        </p:txBody>
      </p:sp>
      <p:sp>
        <p:nvSpPr>
          <p:cNvPr id="34" name="TextBox 33"/>
          <p:cNvSpPr txBox="1"/>
          <p:nvPr/>
        </p:nvSpPr>
        <p:spPr>
          <a:xfrm>
            <a:off x="6448082" y="3130593"/>
            <a:ext cx="300082" cy="369332"/>
          </a:xfrm>
          <a:prstGeom prst="rect">
            <a:avLst/>
          </a:prstGeom>
          <a:noFill/>
        </p:spPr>
        <p:txBody>
          <a:bodyPr wrap="none" rtlCol="0">
            <a:spAutoFit/>
          </a:bodyPr>
          <a:lstStyle/>
          <a:p>
            <a:r>
              <a:rPr lang="en-US" dirty="0" smtClean="0"/>
              <a:t>0</a:t>
            </a:r>
            <a:endParaRPr lang="en-US" dirty="0"/>
          </a:p>
        </p:txBody>
      </p:sp>
      <p:sp>
        <p:nvSpPr>
          <p:cNvPr id="35" name="Rectangle 26"/>
          <p:cNvSpPr>
            <a:spLocks noChangeArrowheads="1"/>
          </p:cNvSpPr>
          <p:nvPr/>
        </p:nvSpPr>
        <p:spPr bwMode="auto">
          <a:xfrm>
            <a:off x="6831236" y="4376273"/>
            <a:ext cx="1102631" cy="42645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EFE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10000"/>
              </a:spcBef>
            </a:pPr>
            <a:r>
              <a:rPr lang="en-US" altLang="en-US" sz="1400" dirty="0" smtClean="0">
                <a:latin typeface="Arial" panose="020B0604020202020204" pitchFamily="34" charset="0"/>
              </a:rPr>
              <a:t>2</a:t>
            </a:r>
            <a:endParaRPr lang="en-US" altLang="en-US" sz="1400" dirty="0">
              <a:latin typeface="Arial" panose="020B0604020202020204" pitchFamily="34" charset="0"/>
            </a:endParaRPr>
          </a:p>
        </p:txBody>
      </p:sp>
      <p:sp>
        <p:nvSpPr>
          <p:cNvPr id="36" name="Rectangle 26"/>
          <p:cNvSpPr>
            <a:spLocks noChangeArrowheads="1"/>
          </p:cNvSpPr>
          <p:nvPr/>
        </p:nvSpPr>
        <p:spPr bwMode="auto">
          <a:xfrm>
            <a:off x="6825557" y="3515896"/>
            <a:ext cx="1102631" cy="42645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EFE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10000"/>
              </a:spcBef>
            </a:pPr>
            <a:r>
              <a:rPr lang="en-US" altLang="en-US" sz="1400" dirty="0" smtClean="0">
                <a:latin typeface="Arial" panose="020B0604020202020204" pitchFamily="34" charset="0"/>
              </a:rPr>
              <a:t>Y</a:t>
            </a:r>
            <a:endParaRPr lang="en-US" altLang="en-US" sz="1400" dirty="0">
              <a:latin typeface="Arial" panose="020B0604020202020204" pitchFamily="34" charset="0"/>
            </a:endParaRPr>
          </a:p>
        </p:txBody>
      </p:sp>
      <p:sp>
        <p:nvSpPr>
          <p:cNvPr id="37" name="Rectangle 18"/>
          <p:cNvSpPr>
            <a:spLocks noChangeArrowheads="1"/>
          </p:cNvSpPr>
          <p:nvPr/>
        </p:nvSpPr>
        <p:spPr bwMode="auto">
          <a:xfrm rot="-5400000">
            <a:off x="7071643" y="4868093"/>
            <a:ext cx="438150" cy="396875"/>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dirty="0"/>
              <a:t>…</a:t>
            </a:r>
          </a:p>
        </p:txBody>
      </p:sp>
      <p:sp>
        <p:nvSpPr>
          <p:cNvPr id="38" name="Rectangle 28"/>
          <p:cNvSpPr>
            <a:spLocks noChangeArrowheads="1"/>
          </p:cNvSpPr>
          <p:nvPr/>
        </p:nvSpPr>
        <p:spPr bwMode="auto">
          <a:xfrm>
            <a:off x="6851503" y="5268269"/>
            <a:ext cx="1102631" cy="42645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EFE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10000"/>
              </a:spcBef>
            </a:pPr>
            <a:endParaRPr lang="en-US" altLang="en-US" sz="1400">
              <a:latin typeface="Arial" panose="020B0604020202020204" pitchFamily="34" charset="0"/>
            </a:endParaRPr>
          </a:p>
        </p:txBody>
      </p:sp>
      <p:sp>
        <p:nvSpPr>
          <p:cNvPr id="39" name="Rectangle 26"/>
          <p:cNvSpPr>
            <a:spLocks noChangeArrowheads="1"/>
          </p:cNvSpPr>
          <p:nvPr/>
        </p:nvSpPr>
        <p:spPr bwMode="auto">
          <a:xfrm>
            <a:off x="6851503" y="5268270"/>
            <a:ext cx="1102631" cy="42645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EFE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10000"/>
              </a:spcBef>
            </a:pPr>
            <a:r>
              <a:rPr lang="en-US" altLang="en-US" sz="1400" dirty="0" smtClean="0">
                <a:latin typeface="Arial" panose="020B0604020202020204" pitchFamily="34" charset="0"/>
              </a:rPr>
              <a:t>1</a:t>
            </a:r>
            <a:endParaRPr lang="en-US" altLang="en-US" sz="1400" dirty="0">
              <a:latin typeface="Arial" panose="020B0604020202020204" pitchFamily="34" charset="0"/>
            </a:endParaRPr>
          </a:p>
        </p:txBody>
      </p:sp>
      <p:sp>
        <p:nvSpPr>
          <p:cNvPr id="40" name="TextBox 39"/>
          <p:cNvSpPr txBox="1"/>
          <p:nvPr/>
        </p:nvSpPr>
        <p:spPr>
          <a:xfrm>
            <a:off x="6475496" y="5309836"/>
            <a:ext cx="351378" cy="369332"/>
          </a:xfrm>
          <a:prstGeom prst="rect">
            <a:avLst/>
          </a:prstGeom>
          <a:noFill/>
        </p:spPr>
        <p:txBody>
          <a:bodyPr wrap="none" rtlCol="0">
            <a:spAutoFit/>
          </a:bodyPr>
          <a:lstStyle/>
          <a:p>
            <a:r>
              <a:rPr lang="en-US" dirty="0"/>
              <a:t>X</a:t>
            </a:r>
          </a:p>
        </p:txBody>
      </p:sp>
    </p:spTree>
    <p:extLst>
      <p:ext uri="{BB962C8B-B14F-4D97-AF65-F5344CB8AC3E}">
        <p14:creationId xmlns:p14="http://schemas.microsoft.com/office/powerpoint/2010/main" val="22726746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(5)</a:t>
            </a:r>
            <a:endParaRPr lang="en-US" dirty="0"/>
          </a:p>
        </p:txBody>
      </p:sp>
      <p:sp>
        <p:nvSpPr>
          <p:cNvPr id="3" name="Content Placeholder 2"/>
          <p:cNvSpPr>
            <a:spLocks noGrp="1"/>
          </p:cNvSpPr>
          <p:nvPr>
            <p:ph idx="1"/>
          </p:nvPr>
        </p:nvSpPr>
        <p:spPr>
          <a:xfrm>
            <a:off x="457200" y="1981200"/>
            <a:ext cx="8229600" cy="4876800"/>
          </a:xfrm>
        </p:spPr>
        <p:txBody>
          <a:bodyPr/>
          <a:lstStyle/>
          <a:p>
            <a:r>
              <a:rPr lang="en-US" dirty="0" smtClean="0"/>
              <a:t>When using paging, a virtual memory address if a pair: &lt;</a:t>
            </a:r>
            <a:r>
              <a:rPr lang="en-US" b="1" dirty="0" smtClean="0"/>
              <a:t>page number</a:t>
            </a:r>
            <a:r>
              <a:rPr lang="en-US" dirty="0" smtClean="0"/>
              <a:t>, </a:t>
            </a:r>
            <a:r>
              <a:rPr lang="en-US" b="1" dirty="0" smtClean="0"/>
              <a:t>offset</a:t>
            </a:r>
            <a:r>
              <a:rPr lang="en-US" dirty="0" smtClean="0"/>
              <a:t> &gt;</a:t>
            </a:r>
          </a:p>
          <a:p>
            <a:r>
              <a:rPr lang="en-US" dirty="0" smtClean="0"/>
              <a:t>Page number is used as an index into the page table to find the entry for this page</a:t>
            </a:r>
          </a:p>
          <a:p>
            <a:r>
              <a:rPr lang="en-US" dirty="0" smtClean="0"/>
              <a:t>Offset is combined with base address to define the physical memory address</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28</a:t>
            </a:fld>
            <a:endParaRPr lang="zh-CN" altLang="en-US" dirty="0"/>
          </a:p>
        </p:txBody>
      </p:sp>
    </p:spTree>
    <p:extLst>
      <p:ext uri="{BB962C8B-B14F-4D97-AF65-F5344CB8AC3E}">
        <p14:creationId xmlns:p14="http://schemas.microsoft.com/office/powerpoint/2010/main" val="1096165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(6)</a:t>
            </a:r>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29</a:t>
            </a:fld>
            <a:endParaRPr lang="zh-CN" altLang="en-US" dirty="0"/>
          </a:p>
        </p:txBody>
      </p:sp>
      <p:sp>
        <p:nvSpPr>
          <p:cNvPr id="6" name="Rectangle 2052"/>
          <p:cNvSpPr>
            <a:spLocks noChangeArrowheads="1"/>
          </p:cNvSpPr>
          <p:nvPr/>
        </p:nvSpPr>
        <p:spPr bwMode="auto">
          <a:xfrm>
            <a:off x="7504039" y="2979440"/>
            <a:ext cx="1143000" cy="5334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dirty="0" smtClean="0"/>
              <a:t>frame </a:t>
            </a:r>
            <a:r>
              <a:rPr lang="en-US" sz="1600" dirty="0"/>
              <a:t>0</a:t>
            </a:r>
          </a:p>
        </p:txBody>
      </p:sp>
      <p:sp>
        <p:nvSpPr>
          <p:cNvPr id="7" name="Rectangle 2053"/>
          <p:cNvSpPr>
            <a:spLocks noChangeArrowheads="1"/>
          </p:cNvSpPr>
          <p:nvPr/>
        </p:nvSpPr>
        <p:spPr bwMode="auto">
          <a:xfrm>
            <a:off x="7504039" y="3512840"/>
            <a:ext cx="1143000" cy="5334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dirty="0" smtClean="0"/>
              <a:t>frame </a:t>
            </a:r>
            <a:r>
              <a:rPr lang="en-US" sz="1600" dirty="0"/>
              <a:t>1</a:t>
            </a:r>
          </a:p>
        </p:txBody>
      </p:sp>
      <p:sp>
        <p:nvSpPr>
          <p:cNvPr id="8" name="Rectangle 2054"/>
          <p:cNvSpPr>
            <a:spLocks noChangeArrowheads="1"/>
          </p:cNvSpPr>
          <p:nvPr/>
        </p:nvSpPr>
        <p:spPr bwMode="auto">
          <a:xfrm>
            <a:off x="7504039" y="4046240"/>
            <a:ext cx="1143000" cy="5334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dirty="0" smtClean="0"/>
              <a:t>frame </a:t>
            </a:r>
            <a:r>
              <a:rPr lang="en-US" sz="1600" dirty="0"/>
              <a:t>2</a:t>
            </a:r>
          </a:p>
        </p:txBody>
      </p:sp>
      <p:sp>
        <p:nvSpPr>
          <p:cNvPr id="9" name="Rectangle 2055"/>
          <p:cNvSpPr>
            <a:spLocks noChangeArrowheads="1"/>
          </p:cNvSpPr>
          <p:nvPr/>
        </p:nvSpPr>
        <p:spPr bwMode="auto">
          <a:xfrm>
            <a:off x="7504039" y="5646440"/>
            <a:ext cx="1143000" cy="5334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dirty="0" smtClean="0"/>
              <a:t>frame </a:t>
            </a:r>
            <a:r>
              <a:rPr lang="en-US" sz="1600" dirty="0"/>
              <a:t>Y</a:t>
            </a:r>
          </a:p>
        </p:txBody>
      </p:sp>
      <p:sp>
        <p:nvSpPr>
          <p:cNvPr id="10" name="Rectangle 2056"/>
          <p:cNvSpPr>
            <a:spLocks noChangeArrowheads="1"/>
          </p:cNvSpPr>
          <p:nvPr/>
        </p:nvSpPr>
        <p:spPr bwMode="auto">
          <a:xfrm rot="-5400000">
            <a:off x="7789789" y="5209877"/>
            <a:ext cx="438150" cy="396875"/>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t>…</a:t>
            </a:r>
          </a:p>
        </p:txBody>
      </p:sp>
      <p:sp>
        <p:nvSpPr>
          <p:cNvPr id="11" name="Rectangle 2057"/>
          <p:cNvSpPr>
            <a:spLocks noChangeArrowheads="1"/>
          </p:cNvSpPr>
          <p:nvPr/>
        </p:nvSpPr>
        <p:spPr bwMode="auto">
          <a:xfrm>
            <a:off x="7504039" y="4579640"/>
            <a:ext cx="1143000" cy="5334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dirty="0" smtClean="0"/>
              <a:t>frame </a:t>
            </a:r>
            <a:r>
              <a:rPr lang="en-US" sz="1600" dirty="0"/>
              <a:t>3</a:t>
            </a:r>
          </a:p>
        </p:txBody>
      </p:sp>
      <p:sp>
        <p:nvSpPr>
          <p:cNvPr id="12" name="Rectangle 2058"/>
          <p:cNvSpPr>
            <a:spLocks noChangeArrowheads="1"/>
          </p:cNvSpPr>
          <p:nvPr/>
        </p:nvSpPr>
        <p:spPr bwMode="auto">
          <a:xfrm>
            <a:off x="7275439" y="2598440"/>
            <a:ext cx="1633537" cy="30480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0000"/>
                </a:solidFill>
              </a:rPr>
              <a:t>physical memory</a:t>
            </a:r>
          </a:p>
        </p:txBody>
      </p:sp>
      <p:sp>
        <p:nvSpPr>
          <p:cNvPr id="13" name="Rectangle 2059"/>
          <p:cNvSpPr>
            <a:spLocks noChangeArrowheads="1"/>
          </p:cNvSpPr>
          <p:nvPr/>
        </p:nvSpPr>
        <p:spPr bwMode="auto">
          <a:xfrm>
            <a:off x="5860976" y="4198640"/>
            <a:ext cx="9144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EFE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dirty="0"/>
              <a:t>offset</a:t>
            </a:r>
          </a:p>
        </p:txBody>
      </p:sp>
      <p:sp>
        <p:nvSpPr>
          <p:cNvPr id="14" name="Rectangle 2060"/>
          <p:cNvSpPr>
            <a:spLocks noChangeArrowheads="1"/>
          </p:cNvSpPr>
          <p:nvPr/>
        </p:nvSpPr>
        <p:spPr bwMode="auto">
          <a:xfrm>
            <a:off x="4468739" y="3893840"/>
            <a:ext cx="1620837" cy="30480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0000"/>
                </a:solidFill>
              </a:rPr>
              <a:t>physical address</a:t>
            </a:r>
          </a:p>
        </p:txBody>
      </p:sp>
      <p:sp>
        <p:nvSpPr>
          <p:cNvPr id="15" name="Rectangle 2061"/>
          <p:cNvSpPr>
            <a:spLocks noChangeArrowheads="1"/>
          </p:cNvSpPr>
          <p:nvPr/>
        </p:nvSpPr>
        <p:spPr bwMode="auto">
          <a:xfrm>
            <a:off x="4413176" y="4198640"/>
            <a:ext cx="14478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EFE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dirty="0" smtClean="0"/>
              <a:t> </a:t>
            </a:r>
            <a:r>
              <a:rPr lang="en-US" sz="1600" dirty="0"/>
              <a:t>frame </a:t>
            </a:r>
            <a:r>
              <a:rPr lang="en-US" sz="1600" dirty="0" smtClean="0"/>
              <a:t>number</a:t>
            </a:r>
            <a:endParaRPr lang="en-US" sz="1600" dirty="0"/>
          </a:p>
        </p:txBody>
      </p:sp>
      <p:sp>
        <p:nvSpPr>
          <p:cNvPr id="16" name="Line 2062"/>
          <p:cNvSpPr>
            <a:spLocks noChangeShapeType="1"/>
          </p:cNvSpPr>
          <p:nvPr/>
        </p:nvSpPr>
        <p:spPr bwMode="auto">
          <a:xfrm>
            <a:off x="6775376" y="435104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Rectangle 2063"/>
          <p:cNvSpPr>
            <a:spLocks noChangeArrowheads="1"/>
          </p:cNvSpPr>
          <p:nvPr/>
        </p:nvSpPr>
        <p:spPr bwMode="auto">
          <a:xfrm>
            <a:off x="2050976" y="4198640"/>
            <a:ext cx="14478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dirty="0" smtClean="0"/>
              <a:t>Frame number </a:t>
            </a:r>
            <a:endParaRPr lang="en-US" sz="1600" dirty="0"/>
          </a:p>
        </p:txBody>
      </p:sp>
      <p:sp>
        <p:nvSpPr>
          <p:cNvPr id="18" name="Rectangle 2064"/>
          <p:cNvSpPr>
            <a:spLocks noChangeArrowheads="1"/>
          </p:cNvSpPr>
          <p:nvPr/>
        </p:nvSpPr>
        <p:spPr bwMode="auto">
          <a:xfrm>
            <a:off x="2050976" y="4503440"/>
            <a:ext cx="1447800" cy="304800"/>
          </a:xfrm>
          <a:prstGeom prst="rect">
            <a:avLst/>
          </a:prstGeom>
          <a:solidFill>
            <a:srgbClr val="F6F2F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Rectangle 2065"/>
          <p:cNvSpPr>
            <a:spLocks noChangeArrowheads="1"/>
          </p:cNvSpPr>
          <p:nvPr/>
        </p:nvSpPr>
        <p:spPr bwMode="auto">
          <a:xfrm>
            <a:off x="2050976" y="4808240"/>
            <a:ext cx="1447800" cy="304800"/>
          </a:xfrm>
          <a:prstGeom prst="rect">
            <a:avLst/>
          </a:prstGeom>
          <a:solidFill>
            <a:srgbClr val="F6F2F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Rectangle 2066"/>
          <p:cNvSpPr>
            <a:spLocks noChangeArrowheads="1"/>
          </p:cNvSpPr>
          <p:nvPr/>
        </p:nvSpPr>
        <p:spPr bwMode="auto">
          <a:xfrm>
            <a:off x="2050976" y="3893840"/>
            <a:ext cx="1447800" cy="304800"/>
          </a:xfrm>
          <a:prstGeom prst="rect">
            <a:avLst/>
          </a:prstGeom>
          <a:solidFill>
            <a:srgbClr val="F6F2F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Rectangle 2067"/>
          <p:cNvSpPr>
            <a:spLocks noChangeArrowheads="1"/>
          </p:cNvSpPr>
          <p:nvPr/>
        </p:nvSpPr>
        <p:spPr bwMode="auto">
          <a:xfrm>
            <a:off x="2050976" y="5113040"/>
            <a:ext cx="1447800" cy="304800"/>
          </a:xfrm>
          <a:prstGeom prst="rect">
            <a:avLst/>
          </a:prstGeom>
          <a:solidFill>
            <a:srgbClr val="F6F2F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Rectangle 2068"/>
          <p:cNvSpPr>
            <a:spLocks noChangeArrowheads="1"/>
          </p:cNvSpPr>
          <p:nvPr/>
        </p:nvSpPr>
        <p:spPr bwMode="auto">
          <a:xfrm>
            <a:off x="2050976" y="3589040"/>
            <a:ext cx="1447800" cy="304800"/>
          </a:xfrm>
          <a:prstGeom prst="rect">
            <a:avLst/>
          </a:prstGeom>
          <a:solidFill>
            <a:srgbClr val="F6F2F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Rectangle 2069"/>
          <p:cNvSpPr>
            <a:spLocks noChangeArrowheads="1"/>
          </p:cNvSpPr>
          <p:nvPr/>
        </p:nvSpPr>
        <p:spPr bwMode="auto">
          <a:xfrm>
            <a:off x="2050976" y="5417840"/>
            <a:ext cx="1447800" cy="304800"/>
          </a:xfrm>
          <a:prstGeom prst="rect">
            <a:avLst/>
          </a:prstGeom>
          <a:solidFill>
            <a:srgbClr val="F6F2F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Rectangle 2070"/>
          <p:cNvSpPr>
            <a:spLocks noChangeArrowheads="1"/>
          </p:cNvSpPr>
          <p:nvPr/>
        </p:nvSpPr>
        <p:spPr bwMode="auto">
          <a:xfrm>
            <a:off x="2236714" y="3284240"/>
            <a:ext cx="1058862" cy="30480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0000"/>
                </a:solidFill>
              </a:rPr>
              <a:t>page table</a:t>
            </a:r>
          </a:p>
        </p:txBody>
      </p:sp>
      <p:sp>
        <p:nvSpPr>
          <p:cNvPr id="25" name="Rectangle 2071"/>
          <p:cNvSpPr>
            <a:spLocks noChangeArrowheads="1"/>
          </p:cNvSpPr>
          <p:nvPr/>
        </p:nvSpPr>
        <p:spPr bwMode="auto">
          <a:xfrm>
            <a:off x="2203376" y="2293640"/>
            <a:ext cx="9144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EFE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a:t>offset</a:t>
            </a:r>
          </a:p>
        </p:txBody>
      </p:sp>
      <p:sp>
        <p:nvSpPr>
          <p:cNvPr id="26" name="Rectangle 2072"/>
          <p:cNvSpPr>
            <a:spLocks noChangeArrowheads="1"/>
          </p:cNvSpPr>
          <p:nvPr/>
        </p:nvSpPr>
        <p:spPr bwMode="auto">
          <a:xfrm>
            <a:off x="1150864" y="1988840"/>
            <a:ext cx="1444625" cy="30480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dirty="0">
                <a:solidFill>
                  <a:srgbClr val="FF0000"/>
                </a:solidFill>
              </a:rPr>
              <a:t>virtual address</a:t>
            </a:r>
          </a:p>
        </p:txBody>
      </p:sp>
      <p:sp>
        <p:nvSpPr>
          <p:cNvPr id="27" name="Rectangle 2073"/>
          <p:cNvSpPr>
            <a:spLocks noChangeArrowheads="1"/>
          </p:cNvSpPr>
          <p:nvPr/>
        </p:nvSpPr>
        <p:spPr bwMode="auto">
          <a:xfrm>
            <a:off x="755576" y="2293640"/>
            <a:ext cx="14478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EFE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dirty="0" smtClean="0"/>
              <a:t>page number</a:t>
            </a:r>
            <a:endParaRPr lang="en-US" sz="1600" dirty="0"/>
          </a:p>
        </p:txBody>
      </p:sp>
      <p:sp>
        <p:nvSpPr>
          <p:cNvPr id="28" name="Freeform 2074"/>
          <p:cNvSpPr>
            <a:spLocks/>
          </p:cNvSpPr>
          <p:nvPr/>
        </p:nvSpPr>
        <p:spPr bwMode="auto">
          <a:xfrm>
            <a:off x="1441376" y="2598440"/>
            <a:ext cx="533400" cy="1752600"/>
          </a:xfrm>
          <a:custGeom>
            <a:avLst/>
            <a:gdLst>
              <a:gd name="T0" fmla="*/ 0 w 336"/>
              <a:gd name="T1" fmla="*/ 0 h 1104"/>
              <a:gd name="T2" fmla="*/ 0 w 336"/>
              <a:gd name="T3" fmla="*/ 1104 h 1104"/>
              <a:gd name="T4" fmla="*/ 336 w 336"/>
              <a:gd name="T5" fmla="*/ 1104 h 1104"/>
            </a:gdLst>
            <a:ahLst/>
            <a:cxnLst>
              <a:cxn ang="0">
                <a:pos x="T0" y="T1"/>
              </a:cxn>
              <a:cxn ang="0">
                <a:pos x="T2" y="T3"/>
              </a:cxn>
              <a:cxn ang="0">
                <a:pos x="T4" y="T5"/>
              </a:cxn>
            </a:cxnLst>
            <a:rect l="0" t="0" r="r" b="b"/>
            <a:pathLst>
              <a:path w="336" h="1104">
                <a:moveTo>
                  <a:pt x="0" y="0"/>
                </a:moveTo>
                <a:lnTo>
                  <a:pt x="0" y="1104"/>
                </a:lnTo>
                <a:lnTo>
                  <a:pt x="336" y="1104"/>
                </a:lnTo>
              </a:path>
            </a:pathLst>
          </a:custGeom>
          <a:noFill/>
          <a:ln w="127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EBEB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Freeform 2075"/>
          <p:cNvSpPr>
            <a:spLocks/>
          </p:cNvSpPr>
          <p:nvPr/>
        </p:nvSpPr>
        <p:spPr bwMode="auto">
          <a:xfrm>
            <a:off x="2660576" y="2598440"/>
            <a:ext cx="3657600" cy="1600200"/>
          </a:xfrm>
          <a:custGeom>
            <a:avLst/>
            <a:gdLst>
              <a:gd name="T0" fmla="*/ 0 w 2304"/>
              <a:gd name="T1" fmla="*/ 0 h 960"/>
              <a:gd name="T2" fmla="*/ 0 w 2304"/>
              <a:gd name="T3" fmla="*/ 144 h 960"/>
              <a:gd name="T4" fmla="*/ 2304 w 2304"/>
              <a:gd name="T5" fmla="*/ 144 h 960"/>
              <a:gd name="T6" fmla="*/ 2304 w 2304"/>
              <a:gd name="T7" fmla="*/ 960 h 960"/>
            </a:gdLst>
            <a:ahLst/>
            <a:cxnLst>
              <a:cxn ang="0">
                <a:pos x="T0" y="T1"/>
              </a:cxn>
              <a:cxn ang="0">
                <a:pos x="T2" y="T3"/>
              </a:cxn>
              <a:cxn ang="0">
                <a:pos x="T4" y="T5"/>
              </a:cxn>
              <a:cxn ang="0">
                <a:pos x="T6" y="T7"/>
              </a:cxn>
            </a:cxnLst>
            <a:rect l="0" t="0" r="r" b="b"/>
            <a:pathLst>
              <a:path w="2304" h="960">
                <a:moveTo>
                  <a:pt x="0" y="0"/>
                </a:moveTo>
                <a:lnTo>
                  <a:pt x="0" y="144"/>
                </a:lnTo>
                <a:lnTo>
                  <a:pt x="2304" y="144"/>
                </a:lnTo>
                <a:lnTo>
                  <a:pt x="2304" y="960"/>
                </a:lnTo>
              </a:path>
            </a:pathLst>
          </a:custGeom>
          <a:noFill/>
          <a:ln w="127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EBEB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077"/>
          <p:cNvSpPr>
            <a:spLocks noChangeShapeType="1"/>
          </p:cNvSpPr>
          <p:nvPr/>
        </p:nvSpPr>
        <p:spPr bwMode="auto">
          <a:xfrm>
            <a:off x="3498776" y="4351040"/>
            <a:ext cx="838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0094270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Goal of Memory Management</a:t>
            </a:r>
            <a:endParaRPr lang="en-US" dirty="0">
              <a:solidFill>
                <a:srgbClr val="FF0000"/>
              </a:solidFill>
            </a:endParaRPr>
          </a:p>
        </p:txBody>
      </p:sp>
      <p:sp>
        <p:nvSpPr>
          <p:cNvPr id="3" name="Content Placeholder 2"/>
          <p:cNvSpPr>
            <a:spLocks noGrp="1"/>
          </p:cNvSpPr>
          <p:nvPr>
            <p:ph idx="1"/>
          </p:nvPr>
        </p:nvSpPr>
        <p:spPr>
          <a:xfrm>
            <a:off x="457200" y="1981200"/>
            <a:ext cx="8229600" cy="4876800"/>
          </a:xfrm>
        </p:spPr>
        <p:txBody>
          <a:bodyPr/>
          <a:lstStyle/>
          <a:p>
            <a:r>
              <a:rPr lang="en-US" dirty="0" smtClean="0"/>
              <a:t>Memory management is part of an operating system which allocates memory among competing processes, maximizing memory utilization and system throughput</a:t>
            </a:r>
          </a:p>
          <a:p>
            <a:r>
              <a:rPr lang="en-US" dirty="0" smtClean="0"/>
              <a:t>Provide isolation between processes</a:t>
            </a:r>
          </a:p>
          <a:p>
            <a:r>
              <a:rPr lang="en-US" dirty="0" smtClean="0"/>
              <a:t>Provide a convenient high level abstraction of low level hardware for programmers and compilers</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3</a:t>
            </a:fld>
            <a:endParaRPr lang="zh-CN" altLang="en-US" dirty="0"/>
          </a:p>
        </p:txBody>
      </p:sp>
    </p:spTree>
    <p:extLst>
      <p:ext uri="{BB962C8B-B14F-4D97-AF65-F5344CB8AC3E}">
        <p14:creationId xmlns:p14="http://schemas.microsoft.com/office/powerpoint/2010/main" val="20855975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(7)</a:t>
            </a:r>
            <a:endParaRPr lang="en-US" dirty="0"/>
          </a:p>
        </p:txBody>
      </p:sp>
      <p:sp>
        <p:nvSpPr>
          <p:cNvPr id="3" name="Content Placeholder 2"/>
          <p:cNvSpPr>
            <a:spLocks noGrp="1"/>
          </p:cNvSpPr>
          <p:nvPr>
            <p:ph idx="1"/>
          </p:nvPr>
        </p:nvSpPr>
        <p:spPr>
          <a:xfrm>
            <a:off x="457200" y="1981200"/>
            <a:ext cx="8229600" cy="4876800"/>
          </a:xfrm>
        </p:spPr>
        <p:txBody>
          <a:bodyPr/>
          <a:lstStyle/>
          <a:p>
            <a:r>
              <a:rPr lang="en-US" dirty="0" smtClean="0"/>
              <a:t>An example of address translation for paging</a:t>
            </a:r>
          </a:p>
          <a:p>
            <a:pPr lvl="1"/>
            <a:r>
              <a:rPr lang="en-US" dirty="0" smtClean="0"/>
              <a:t>Virtual memory address is 0x</a:t>
            </a:r>
            <a:r>
              <a:rPr lang="en-US" dirty="0" smtClean="0">
                <a:solidFill>
                  <a:srgbClr val="FF0000"/>
                </a:solidFill>
              </a:rPr>
              <a:t>13325</a:t>
            </a:r>
            <a:r>
              <a:rPr lang="en-US" dirty="0" smtClean="0">
                <a:solidFill>
                  <a:schemeClr val="bg2">
                    <a:lumMod val="60000"/>
                    <a:lumOff val="40000"/>
                  </a:schemeClr>
                </a:solidFill>
              </a:rPr>
              <a:t>328</a:t>
            </a:r>
          </a:p>
          <a:p>
            <a:pPr lvl="1"/>
            <a:r>
              <a:rPr lang="en-US" dirty="0"/>
              <a:t>Page table entry 0x13325 contains value </a:t>
            </a:r>
            <a:r>
              <a:rPr lang="en-US" dirty="0" smtClean="0"/>
              <a:t>0x03004</a:t>
            </a:r>
          </a:p>
          <a:p>
            <a:pPr lvl="1"/>
            <a:r>
              <a:rPr lang="en-US" dirty="0" smtClean="0"/>
              <a:t>What is the physical address </a:t>
            </a:r>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30</a:t>
            </a:fld>
            <a:endParaRPr lang="zh-CN" altLang="en-US" dirty="0"/>
          </a:p>
        </p:txBody>
      </p:sp>
      <p:sp>
        <p:nvSpPr>
          <p:cNvPr id="5" name="Content Placeholder 2"/>
          <p:cNvSpPr txBox="1">
            <a:spLocks/>
          </p:cNvSpPr>
          <p:nvPr/>
        </p:nvSpPr>
        <p:spPr bwMode="auto">
          <a:xfrm>
            <a:off x="457200" y="4149080"/>
            <a:ext cx="8157592" cy="3652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charset="0"/>
              <a:buChar char="n"/>
              <a:defRPr sz="3200">
                <a:solidFill>
                  <a:schemeClr val="tx1"/>
                </a:solidFill>
                <a:latin typeface="Times New Roman"/>
                <a:ea typeface="ＭＳ Ｐゴシック" charset="0"/>
                <a:cs typeface="Times New Roman"/>
              </a:defRPr>
            </a:lvl1pPr>
            <a:lvl2pPr marL="742950" indent="-285750" algn="l" rtl="0" eaLnBrk="1" fontAlgn="base" hangingPunct="1">
              <a:spcBef>
                <a:spcPct val="20000"/>
              </a:spcBef>
              <a:spcAft>
                <a:spcPct val="0"/>
              </a:spcAft>
              <a:buClr>
                <a:schemeClr val="accent2"/>
              </a:buClr>
              <a:buSzPct val="80000"/>
              <a:buFont typeface="Wingdings" charset="0"/>
              <a:buChar char="¨"/>
              <a:defRPr sz="2800">
                <a:solidFill>
                  <a:schemeClr val="tx1"/>
                </a:solidFill>
                <a:latin typeface="Times New Roman"/>
                <a:ea typeface="ＭＳ Ｐゴシック" charset="0"/>
                <a:cs typeface="Times New Roman"/>
              </a:defRPr>
            </a:lvl2pPr>
            <a:lvl3pPr marL="1143000" indent="-228600" algn="l" rtl="0" eaLnBrk="1" fontAlgn="base" hangingPunct="1">
              <a:spcBef>
                <a:spcPct val="20000"/>
              </a:spcBef>
              <a:spcAft>
                <a:spcPct val="0"/>
              </a:spcAft>
              <a:buClr>
                <a:schemeClr val="bg2"/>
              </a:buClr>
              <a:buSzPct val="65000"/>
              <a:buFont typeface="Wingdings" charset="0"/>
              <a:buChar char="n"/>
              <a:defRPr sz="2400">
                <a:solidFill>
                  <a:schemeClr val="tx1"/>
                </a:solidFill>
                <a:latin typeface="Times New Roman"/>
                <a:ea typeface="ＭＳ Ｐゴシック" charset="0"/>
                <a:cs typeface="Times New Roman"/>
              </a:defRPr>
            </a:lvl3pPr>
            <a:lvl4pPr marL="1600200" indent="-228600" algn="l" rtl="0" eaLnBrk="1" fontAlgn="base" hangingPunct="1">
              <a:spcBef>
                <a:spcPct val="20000"/>
              </a:spcBef>
              <a:spcAft>
                <a:spcPct val="0"/>
              </a:spcAft>
              <a:buClr>
                <a:schemeClr val="accent2"/>
              </a:buClr>
              <a:buSzPct val="70000"/>
              <a:buFont typeface="Wingdings" charset="0"/>
              <a:buChar char="¨"/>
              <a:defRPr sz="2000">
                <a:solidFill>
                  <a:schemeClr val="tx1"/>
                </a:solidFill>
                <a:latin typeface="Times New Roman"/>
                <a:ea typeface="ＭＳ Ｐゴシック" charset="0"/>
                <a:cs typeface="Times New Roman"/>
              </a:defRPr>
            </a:lvl4pPr>
            <a:lvl5pPr marL="2057400" indent="-228600" algn="l" rtl="0" eaLnBrk="1" fontAlgn="base" hangingPunct="1">
              <a:spcBef>
                <a:spcPct val="20000"/>
              </a:spcBef>
              <a:spcAft>
                <a:spcPct val="0"/>
              </a:spcAft>
              <a:buClr>
                <a:schemeClr val="bg2"/>
              </a:buClr>
              <a:buFont typeface="Wingdings" charset="0"/>
              <a:buChar char="§"/>
              <a:defRPr sz="2000">
                <a:solidFill>
                  <a:schemeClr val="tx1"/>
                </a:solidFill>
                <a:latin typeface="Times New Roman"/>
                <a:ea typeface="ＭＳ Ｐゴシック" charset="0"/>
                <a:cs typeface="Times New Roman"/>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r>
              <a:rPr lang="en-US" kern="0" dirty="0" smtClean="0"/>
              <a:t>Physical address is 0x</a:t>
            </a:r>
            <a:r>
              <a:rPr lang="en-US" kern="0" dirty="0" smtClean="0">
                <a:solidFill>
                  <a:srgbClr val="FF0000"/>
                </a:solidFill>
              </a:rPr>
              <a:t>03004</a:t>
            </a:r>
            <a:r>
              <a:rPr lang="en-US" kern="0" dirty="0" smtClean="0">
                <a:solidFill>
                  <a:schemeClr val="accent1">
                    <a:lumMod val="50000"/>
                  </a:schemeClr>
                </a:solidFill>
              </a:rPr>
              <a:t>328</a:t>
            </a:r>
          </a:p>
          <a:p>
            <a:pPr lvl="1"/>
            <a:r>
              <a:rPr lang="en-US" kern="0" dirty="0" smtClean="0"/>
              <a:t>Page number is 0x13325 and offset is 0x328</a:t>
            </a:r>
          </a:p>
          <a:p>
            <a:pPr lvl="1"/>
            <a:r>
              <a:rPr lang="en-US" kern="0" dirty="0" smtClean="0"/>
              <a:t>The corresponding frame number is 0x03004</a:t>
            </a:r>
            <a:endParaRPr lang="en-US" kern="0" dirty="0"/>
          </a:p>
        </p:txBody>
      </p:sp>
    </p:spTree>
    <p:extLst>
      <p:ext uri="{BB962C8B-B14F-4D97-AF65-F5344CB8AC3E}">
        <p14:creationId xmlns:p14="http://schemas.microsoft.com/office/powerpoint/2010/main" val="3577645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981200"/>
            <a:ext cx="8229600" cy="4876800"/>
          </a:xfrm>
        </p:spPr>
        <p:txBody>
          <a:bodyPr/>
          <a:lstStyle/>
          <a:p>
            <a:r>
              <a:rPr lang="en-US" dirty="0" smtClean="0"/>
              <a:t>Introduction</a:t>
            </a:r>
          </a:p>
          <a:p>
            <a:r>
              <a:rPr lang="en-US" dirty="0" smtClean="0"/>
              <a:t>Memory Management Basics</a:t>
            </a:r>
          </a:p>
          <a:p>
            <a:r>
              <a:rPr lang="en-US" b="1" dirty="0"/>
              <a:t>Android Memory Management</a:t>
            </a:r>
          </a:p>
          <a:p>
            <a:r>
              <a:rPr lang="en-US" dirty="0" smtClean="0"/>
              <a:t>iOS Memory Management</a:t>
            </a:r>
          </a:p>
          <a:p>
            <a:endParaRPr lang="en-US" dirty="0" smtClean="0"/>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31</a:t>
            </a:fld>
            <a:endParaRPr lang="zh-CN" altLang="en-US" dirty="0"/>
          </a:p>
        </p:txBody>
      </p:sp>
    </p:spTree>
    <p:extLst>
      <p:ext uri="{BB962C8B-B14F-4D97-AF65-F5344CB8AC3E}">
        <p14:creationId xmlns:p14="http://schemas.microsoft.com/office/powerpoint/2010/main" val="30407916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Memory Management (1)</a:t>
            </a:r>
            <a:endParaRPr lang="en-US" dirty="0"/>
          </a:p>
        </p:txBody>
      </p:sp>
      <p:sp>
        <p:nvSpPr>
          <p:cNvPr id="3" name="Content Placeholder 2"/>
          <p:cNvSpPr>
            <a:spLocks noGrp="1"/>
          </p:cNvSpPr>
          <p:nvPr>
            <p:ph idx="1"/>
          </p:nvPr>
        </p:nvSpPr>
        <p:spPr>
          <a:xfrm>
            <a:off x="457200" y="1981200"/>
            <a:ext cx="8229600" cy="4876800"/>
          </a:xfrm>
        </p:spPr>
        <p:txBody>
          <a:bodyPr/>
          <a:lstStyle/>
          <a:p>
            <a:r>
              <a:rPr lang="en-US" dirty="0" smtClean="0"/>
              <a:t>Android uses virtual memory and paging</a:t>
            </a:r>
          </a:p>
          <a:p>
            <a:r>
              <a:rPr lang="en-US" dirty="0" smtClean="0"/>
              <a:t>Android does not support swapping</a:t>
            </a:r>
          </a:p>
          <a:p>
            <a:pPr lvl="1"/>
            <a:r>
              <a:rPr lang="en-US" dirty="0" smtClean="0"/>
              <a:t>It uses flash memory for persistent storage like the hard drives in a desktop, so there is not as much space available</a:t>
            </a:r>
          </a:p>
          <a:p>
            <a:pPr lvl="1"/>
            <a:r>
              <a:rPr lang="en-US" dirty="0" smtClean="0"/>
              <a:t>Flash memory can only be written to a limited number of times before it becomes unreliable </a:t>
            </a:r>
          </a:p>
          <a:p>
            <a:pPr lvl="1"/>
            <a:r>
              <a:rPr lang="en-US" dirty="0" smtClean="0"/>
              <a:t>The bandwidth to flash memory is lower</a:t>
            </a:r>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32</a:t>
            </a:fld>
            <a:endParaRPr lang="zh-CN" altLang="en-US" dirty="0"/>
          </a:p>
        </p:txBody>
      </p:sp>
    </p:spTree>
    <p:extLst>
      <p:ext uri="{BB962C8B-B14F-4D97-AF65-F5344CB8AC3E}">
        <p14:creationId xmlns:p14="http://schemas.microsoft.com/office/powerpoint/2010/main" val="17585750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Memory </a:t>
            </a:r>
            <a:r>
              <a:rPr lang="en-US" dirty="0"/>
              <a:t>Management </a:t>
            </a:r>
            <a:r>
              <a:rPr lang="en-US" dirty="0" smtClean="0"/>
              <a:t>(</a:t>
            </a:r>
            <a:r>
              <a:rPr lang="en-US" dirty="0"/>
              <a:t>2</a:t>
            </a:r>
            <a:r>
              <a:rPr lang="en-US" dirty="0" smtClean="0"/>
              <a:t>)</a:t>
            </a:r>
            <a:endParaRPr lang="en-US" dirty="0"/>
          </a:p>
        </p:txBody>
      </p:sp>
      <p:sp>
        <p:nvSpPr>
          <p:cNvPr id="3" name="Content Placeholder 2"/>
          <p:cNvSpPr>
            <a:spLocks noGrp="1"/>
          </p:cNvSpPr>
          <p:nvPr>
            <p:ph idx="1"/>
          </p:nvPr>
        </p:nvSpPr>
        <p:spPr>
          <a:xfrm>
            <a:off x="457200" y="1981200"/>
            <a:ext cx="8229600" cy="4876800"/>
          </a:xfrm>
        </p:spPr>
        <p:txBody>
          <a:bodyPr/>
          <a:lstStyle/>
          <a:p>
            <a:r>
              <a:rPr lang="en-US" dirty="0" smtClean="0"/>
              <a:t>Processes can share memory</a:t>
            </a:r>
          </a:p>
          <a:p>
            <a:pPr lvl="1"/>
            <a:r>
              <a:rPr lang="en-US" dirty="0" smtClean="0"/>
              <a:t>Each process is forked from the Zygote process (as we talked in last class). </a:t>
            </a:r>
          </a:p>
          <a:p>
            <a:pPr lvl="1"/>
            <a:r>
              <a:rPr lang="en-US" dirty="0" smtClean="0"/>
              <a:t>The Zygote process starts when the system boots and loads common framework code and resources into memory</a:t>
            </a:r>
          </a:p>
          <a:p>
            <a:pPr lvl="1"/>
            <a:r>
              <a:rPr lang="en-US" dirty="0" smtClean="0"/>
              <a:t>Memory pages of framework code and resources can be shared across all application processes </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33</a:t>
            </a:fld>
            <a:endParaRPr lang="zh-CN" altLang="en-US" dirty="0"/>
          </a:p>
        </p:txBody>
      </p:sp>
    </p:spTree>
    <p:extLst>
      <p:ext uri="{BB962C8B-B14F-4D97-AF65-F5344CB8AC3E}">
        <p14:creationId xmlns:p14="http://schemas.microsoft.com/office/powerpoint/2010/main" val="37437599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Memory </a:t>
            </a:r>
            <a:r>
              <a:rPr lang="en-US" dirty="0"/>
              <a:t>Management </a:t>
            </a:r>
            <a:r>
              <a:rPr lang="en-US" dirty="0" smtClean="0"/>
              <a:t>(3)</a:t>
            </a:r>
            <a:endParaRPr lang="en-US" dirty="0"/>
          </a:p>
        </p:txBody>
      </p:sp>
      <p:sp>
        <p:nvSpPr>
          <p:cNvPr id="3" name="Content Placeholder 2"/>
          <p:cNvSpPr>
            <a:spLocks noGrp="1"/>
          </p:cNvSpPr>
          <p:nvPr>
            <p:ph idx="1"/>
          </p:nvPr>
        </p:nvSpPr>
        <p:spPr>
          <a:xfrm>
            <a:off x="457200" y="1981200"/>
            <a:ext cx="8229600" cy="4876800"/>
          </a:xfrm>
        </p:spPr>
        <p:txBody>
          <a:bodyPr/>
          <a:lstStyle/>
          <a:p>
            <a:r>
              <a:rPr lang="en-US" sz="2800" dirty="0" err="1" smtClean="0"/>
              <a:t>Dalvik</a:t>
            </a:r>
            <a:r>
              <a:rPr lang="en-US" sz="2800" dirty="0" smtClean="0"/>
              <a:t> garbage collection: </a:t>
            </a:r>
          </a:p>
          <a:p>
            <a:pPr lvl="1"/>
            <a:r>
              <a:rPr lang="en-US" sz="2400" dirty="0" smtClean="0"/>
              <a:t>Each Android app runs in a </a:t>
            </a:r>
            <a:r>
              <a:rPr lang="en-US" sz="2400" dirty="0" err="1" smtClean="0"/>
              <a:t>Dalvik</a:t>
            </a:r>
            <a:r>
              <a:rPr lang="en-US" sz="2400" dirty="0" smtClean="0"/>
              <a:t> virtual machine and has its own </a:t>
            </a:r>
            <a:r>
              <a:rPr lang="en-US" sz="2400" dirty="0" err="1" smtClean="0"/>
              <a:t>Dalvik</a:t>
            </a:r>
            <a:r>
              <a:rPr lang="en-US" sz="2400" dirty="0" smtClean="0"/>
              <a:t> garbage collector</a:t>
            </a:r>
          </a:p>
          <a:p>
            <a:pPr lvl="1"/>
            <a:r>
              <a:rPr lang="en-US" sz="2400" dirty="0" smtClean="0"/>
              <a:t>The garbage collector maintains a free list which contains all the free memory blocks</a:t>
            </a:r>
          </a:p>
          <a:p>
            <a:pPr lvl="1"/>
            <a:r>
              <a:rPr lang="en-US" sz="2400" dirty="0" smtClean="0"/>
              <a:t>If a process requests a free block and the free list is empty, the garbage collector will be triggered to work:</a:t>
            </a:r>
          </a:p>
          <a:p>
            <a:pPr lvl="2"/>
            <a:r>
              <a:rPr lang="en-US" sz="2000" dirty="0" smtClean="0"/>
              <a:t>Each block has a bit to indicate if it is in use</a:t>
            </a:r>
          </a:p>
          <a:p>
            <a:pPr lvl="2"/>
            <a:r>
              <a:rPr lang="en-US" sz="2000" dirty="0" smtClean="0"/>
              <a:t>Mark the bits for blocks that are in use and cannot be collected. These mark bits are stored in a separate memory area</a:t>
            </a:r>
          </a:p>
          <a:p>
            <a:pPr lvl="2"/>
            <a:r>
              <a:rPr lang="en-US" sz="2000" dirty="0" smtClean="0"/>
              <a:t>Sweep and collect all unmarked blocks and put them back to the free list </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34</a:t>
            </a:fld>
            <a:endParaRPr lang="zh-CN" altLang="en-US" dirty="0"/>
          </a:p>
        </p:txBody>
      </p:sp>
    </p:spTree>
    <p:extLst>
      <p:ext uri="{BB962C8B-B14F-4D97-AF65-F5344CB8AC3E}">
        <p14:creationId xmlns:p14="http://schemas.microsoft.com/office/powerpoint/2010/main" val="16426324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Memory </a:t>
            </a:r>
            <a:r>
              <a:rPr lang="en-US" dirty="0"/>
              <a:t>Management </a:t>
            </a:r>
            <a:r>
              <a:rPr lang="en-US" dirty="0" smtClean="0"/>
              <a:t>(4)</a:t>
            </a:r>
            <a:endParaRPr lang="en-US" dirty="0"/>
          </a:p>
        </p:txBody>
      </p:sp>
      <p:sp>
        <p:nvSpPr>
          <p:cNvPr id="3" name="Content Placeholder 2"/>
          <p:cNvSpPr>
            <a:spLocks noGrp="1"/>
          </p:cNvSpPr>
          <p:nvPr>
            <p:ph idx="1"/>
          </p:nvPr>
        </p:nvSpPr>
        <p:spPr>
          <a:xfrm>
            <a:off x="457200" y="1981200"/>
            <a:ext cx="8229600" cy="4876800"/>
          </a:xfrm>
        </p:spPr>
        <p:txBody>
          <a:bodyPr/>
          <a:lstStyle/>
          <a:p>
            <a:r>
              <a:rPr lang="en-US" sz="2800" dirty="0" smtClean="0"/>
              <a:t>Restricting application memory: </a:t>
            </a:r>
          </a:p>
          <a:p>
            <a:pPr lvl="1"/>
            <a:r>
              <a:rPr lang="en-US" sz="2400" dirty="0" smtClean="0"/>
              <a:t>Android sets a hard limit on the heap size for each application</a:t>
            </a:r>
          </a:p>
          <a:p>
            <a:pPr lvl="1"/>
            <a:r>
              <a:rPr lang="en-US" sz="2400" dirty="0" smtClean="0"/>
              <a:t>If an app has reached the heap capacity and tries to allocated more memory, it will receive an </a:t>
            </a:r>
            <a:r>
              <a:rPr lang="en-US" sz="2400" dirty="0" err="1" smtClean="0"/>
              <a:t>OutOfMemoryError</a:t>
            </a:r>
            <a:endParaRPr lang="en-US" sz="2000" dirty="0" smtClean="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35</a:t>
            </a:fld>
            <a:endParaRPr lang="zh-CN" altLang="en-US" dirty="0"/>
          </a:p>
        </p:txBody>
      </p:sp>
    </p:spTree>
    <p:extLst>
      <p:ext uri="{BB962C8B-B14F-4D97-AF65-F5344CB8AC3E}">
        <p14:creationId xmlns:p14="http://schemas.microsoft.com/office/powerpoint/2010/main" val="41550086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Memory </a:t>
            </a:r>
            <a:r>
              <a:rPr lang="en-US" dirty="0"/>
              <a:t>Management </a:t>
            </a:r>
            <a:r>
              <a:rPr lang="en-US" dirty="0" smtClean="0"/>
              <a:t>(5)</a:t>
            </a:r>
            <a:endParaRPr lang="en-US" dirty="0"/>
          </a:p>
        </p:txBody>
      </p:sp>
      <p:sp>
        <p:nvSpPr>
          <p:cNvPr id="3" name="Content Placeholder 2"/>
          <p:cNvSpPr>
            <a:spLocks noGrp="1"/>
          </p:cNvSpPr>
          <p:nvPr>
            <p:ph idx="1"/>
          </p:nvPr>
        </p:nvSpPr>
        <p:spPr>
          <a:xfrm>
            <a:off x="457200" y="1981200"/>
            <a:ext cx="8229600" cy="4876800"/>
          </a:xfrm>
        </p:spPr>
        <p:txBody>
          <a:bodyPr/>
          <a:lstStyle/>
          <a:p>
            <a:r>
              <a:rPr lang="en-US" sz="2800" dirty="0" smtClean="0"/>
              <a:t>Switching apps: </a:t>
            </a:r>
          </a:p>
          <a:p>
            <a:pPr lvl="1"/>
            <a:r>
              <a:rPr lang="en-US" sz="2400" dirty="0" smtClean="0"/>
              <a:t>When the user switches between apps, Android keeps apps which are not currently visible to the user in a least-recently used (LRU) cache </a:t>
            </a:r>
          </a:p>
          <a:p>
            <a:pPr lvl="1"/>
            <a:r>
              <a:rPr lang="en-US" sz="2400" dirty="0" smtClean="0"/>
              <a:t>When the user later returns to the cached app, the app is reused for faster switching</a:t>
            </a:r>
          </a:p>
          <a:p>
            <a:pPr lvl="1"/>
            <a:r>
              <a:rPr lang="en-US" sz="2400" dirty="0" smtClean="0"/>
              <a:t>When the system runs low on memory, it will kill apps in the LRU cache beginning with the one least recently used</a:t>
            </a:r>
            <a:endParaRPr lang="en-US" sz="2000" dirty="0" smtClean="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36</a:t>
            </a:fld>
            <a:endParaRPr lang="zh-CN" altLang="en-US" dirty="0"/>
          </a:p>
        </p:txBody>
      </p:sp>
    </p:spTree>
    <p:extLst>
      <p:ext uri="{BB962C8B-B14F-4D97-AF65-F5344CB8AC3E}">
        <p14:creationId xmlns:p14="http://schemas.microsoft.com/office/powerpoint/2010/main" val="4112135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981200"/>
            <a:ext cx="8229600" cy="4876800"/>
          </a:xfrm>
        </p:spPr>
        <p:txBody>
          <a:bodyPr/>
          <a:lstStyle/>
          <a:p>
            <a:r>
              <a:rPr lang="en-US" dirty="0" smtClean="0"/>
              <a:t>Introduction</a:t>
            </a:r>
          </a:p>
          <a:p>
            <a:r>
              <a:rPr lang="en-US" dirty="0" smtClean="0"/>
              <a:t>Memory Management Basics</a:t>
            </a:r>
          </a:p>
          <a:p>
            <a:r>
              <a:rPr lang="en-US" dirty="0"/>
              <a:t>Android Memory Management</a:t>
            </a:r>
          </a:p>
          <a:p>
            <a:r>
              <a:rPr lang="en-US" b="1" dirty="0" smtClean="0"/>
              <a:t>iOS Memory Management</a:t>
            </a:r>
          </a:p>
          <a:p>
            <a:endParaRPr lang="en-US" dirty="0" smtClean="0"/>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37</a:t>
            </a:fld>
            <a:endParaRPr lang="zh-CN" altLang="en-US" dirty="0"/>
          </a:p>
        </p:txBody>
      </p:sp>
    </p:spTree>
    <p:extLst>
      <p:ext uri="{BB962C8B-B14F-4D97-AF65-F5344CB8AC3E}">
        <p14:creationId xmlns:p14="http://schemas.microsoft.com/office/powerpoint/2010/main" val="23070978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iOS Memory Management (1)</a:t>
            </a:r>
            <a:endParaRPr lang="en-US" dirty="0"/>
          </a:p>
        </p:txBody>
      </p:sp>
      <p:sp>
        <p:nvSpPr>
          <p:cNvPr id="3" name="Content Placeholder 2"/>
          <p:cNvSpPr>
            <a:spLocks noGrp="1"/>
          </p:cNvSpPr>
          <p:nvPr>
            <p:ph idx="1"/>
          </p:nvPr>
        </p:nvSpPr>
        <p:spPr>
          <a:xfrm>
            <a:off x="457200" y="1981200"/>
            <a:ext cx="8229600" cy="4876800"/>
          </a:xfrm>
        </p:spPr>
        <p:txBody>
          <a:bodyPr/>
          <a:lstStyle/>
          <a:p>
            <a:r>
              <a:rPr lang="en-US" dirty="0" smtClean="0"/>
              <a:t>iOS include a fully-integrated virtual memory system that is always on</a:t>
            </a:r>
          </a:p>
          <a:p>
            <a:r>
              <a:rPr lang="en-US" dirty="0" smtClean="0"/>
              <a:t>Like Android, iOS does not support swapping for the same reason (in fact, most mobile platform does not support swapping)</a:t>
            </a:r>
          </a:p>
          <a:p>
            <a:pPr marL="0" indent="0">
              <a:buNone/>
            </a:pPr>
            <a:r>
              <a:rPr lang="en-US" dirty="0" smtClean="0"/>
              <a:t> </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38</a:t>
            </a:fld>
            <a:endParaRPr lang="zh-CN" altLang="en-US" dirty="0"/>
          </a:p>
        </p:txBody>
      </p:sp>
    </p:spTree>
    <p:extLst>
      <p:ext uri="{BB962C8B-B14F-4D97-AF65-F5344CB8AC3E}">
        <p14:creationId xmlns:p14="http://schemas.microsoft.com/office/powerpoint/2010/main" val="30838050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iOS Memory Management </a:t>
            </a:r>
            <a:r>
              <a:rPr lang="en-US" dirty="0" smtClean="0"/>
              <a:t>(2)</a:t>
            </a:r>
            <a:endParaRPr lang="en-US" dirty="0"/>
          </a:p>
        </p:txBody>
      </p:sp>
      <p:sp>
        <p:nvSpPr>
          <p:cNvPr id="3" name="Content Placeholder 2"/>
          <p:cNvSpPr>
            <a:spLocks noGrp="1"/>
          </p:cNvSpPr>
          <p:nvPr>
            <p:ph idx="1"/>
          </p:nvPr>
        </p:nvSpPr>
        <p:spPr>
          <a:xfrm>
            <a:off x="457200" y="1981200"/>
            <a:ext cx="8229600" cy="4876800"/>
          </a:xfrm>
        </p:spPr>
        <p:txBody>
          <a:bodyPr/>
          <a:lstStyle/>
          <a:p>
            <a:r>
              <a:rPr lang="en-US" dirty="0" smtClean="0"/>
              <a:t>The principles to free up memory</a:t>
            </a:r>
          </a:p>
          <a:p>
            <a:pPr lvl="1"/>
            <a:r>
              <a:rPr lang="en-US" dirty="0" smtClean="0"/>
              <a:t>Read-only data which has a copy on the flash is simply removed from memory and reloaded from flash as needed </a:t>
            </a:r>
          </a:p>
          <a:p>
            <a:pPr lvl="1"/>
            <a:r>
              <a:rPr lang="en-US" dirty="0" smtClean="0"/>
              <a:t>Modified data is never removed from memory by the OS</a:t>
            </a:r>
          </a:p>
          <a:p>
            <a:pPr lvl="1"/>
            <a:r>
              <a:rPr lang="en-US" dirty="0" smtClean="0"/>
              <a:t>The system asks the running apps to free up memory voluntarily to make room for new data</a:t>
            </a:r>
          </a:p>
          <a:p>
            <a:pPr lvl="1"/>
            <a:r>
              <a:rPr lang="en-US" dirty="0" smtClean="0"/>
              <a:t>Apps that fail to free up sufficient memory will be terminated by the OS </a:t>
            </a:r>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39</a:t>
            </a:fld>
            <a:endParaRPr lang="zh-CN" altLang="en-US" dirty="0"/>
          </a:p>
        </p:txBody>
      </p:sp>
    </p:spTree>
    <p:extLst>
      <p:ext uri="{BB962C8B-B14F-4D97-AF65-F5344CB8AC3E}">
        <p14:creationId xmlns:p14="http://schemas.microsoft.com/office/powerpoint/2010/main" val="2668568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Tasks of Memory Management</a:t>
            </a:r>
            <a:endParaRPr lang="en-US" dirty="0">
              <a:solidFill>
                <a:srgbClr val="FF0000"/>
              </a:solidFill>
            </a:endParaRPr>
          </a:p>
        </p:txBody>
      </p:sp>
      <p:sp>
        <p:nvSpPr>
          <p:cNvPr id="3" name="Content Placeholder 2"/>
          <p:cNvSpPr>
            <a:spLocks noGrp="1"/>
          </p:cNvSpPr>
          <p:nvPr>
            <p:ph idx="1"/>
          </p:nvPr>
        </p:nvSpPr>
        <p:spPr>
          <a:xfrm>
            <a:off x="457200" y="1981200"/>
            <a:ext cx="8229600" cy="4876800"/>
          </a:xfrm>
        </p:spPr>
        <p:txBody>
          <a:bodyPr/>
          <a:lstStyle/>
          <a:p>
            <a:r>
              <a:rPr lang="en-US" dirty="0" smtClean="0"/>
              <a:t>It </a:t>
            </a:r>
            <a:r>
              <a:rPr lang="en-US" dirty="0"/>
              <a:t>keeps track of each memory location either it is allocated to some process or it is free</a:t>
            </a:r>
          </a:p>
          <a:p>
            <a:r>
              <a:rPr lang="en-US" dirty="0"/>
              <a:t>It checks how much memory should be allocated to processes</a:t>
            </a:r>
          </a:p>
          <a:p>
            <a:r>
              <a:rPr lang="en-US" dirty="0"/>
              <a:t>It decides which process will get memory at what time</a:t>
            </a:r>
          </a:p>
          <a:p>
            <a:r>
              <a:rPr lang="en-US" dirty="0"/>
              <a:t>It tracks whenever some memory gets unallocated and correspondingly it updates the status</a:t>
            </a:r>
          </a:p>
          <a:p>
            <a:endParaRPr lang="en-US" dirty="0"/>
          </a:p>
          <a:p>
            <a:endParaRPr lang="en-US" dirty="0" smtClean="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4</a:t>
            </a:fld>
            <a:endParaRPr lang="zh-CN" altLang="en-US" dirty="0"/>
          </a:p>
        </p:txBody>
      </p:sp>
    </p:spTree>
    <p:extLst>
      <p:ext uri="{BB962C8B-B14F-4D97-AF65-F5344CB8AC3E}">
        <p14:creationId xmlns:p14="http://schemas.microsoft.com/office/powerpoint/2010/main" val="2812134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iOS Memory Management </a:t>
            </a:r>
            <a:r>
              <a:rPr lang="en-US" dirty="0" smtClean="0"/>
              <a:t>(3)</a:t>
            </a:r>
            <a:endParaRPr lang="en-US" dirty="0"/>
          </a:p>
        </p:txBody>
      </p:sp>
      <p:sp>
        <p:nvSpPr>
          <p:cNvPr id="3" name="Content Placeholder 2"/>
          <p:cNvSpPr>
            <a:spLocks noGrp="1"/>
          </p:cNvSpPr>
          <p:nvPr>
            <p:ph idx="1"/>
          </p:nvPr>
        </p:nvSpPr>
        <p:spPr>
          <a:xfrm>
            <a:off x="457200" y="1981200"/>
            <a:ext cx="8229600" cy="4876800"/>
          </a:xfrm>
        </p:spPr>
        <p:txBody>
          <a:bodyPr/>
          <a:lstStyle/>
          <a:p>
            <a:r>
              <a:rPr lang="en-US" dirty="0" smtClean="0"/>
              <a:t>iOS also uses the concept of paging</a:t>
            </a:r>
          </a:p>
          <a:p>
            <a:r>
              <a:rPr lang="en-US" dirty="0" smtClean="0"/>
              <a:t>Besides, </a:t>
            </a:r>
            <a:r>
              <a:rPr lang="en-US" dirty="0"/>
              <a:t>i</a:t>
            </a:r>
            <a:r>
              <a:rPr lang="en-US" dirty="0" smtClean="0"/>
              <a:t>t divides the virtual address space of a process into a number of regions. Each region contains a known number of pages</a:t>
            </a:r>
          </a:p>
          <a:p>
            <a:r>
              <a:rPr lang="en-US" dirty="0" smtClean="0"/>
              <a:t>The kernel associates a virtual memory (VM) object with each region and uses VM objects to track and manage the memory  </a:t>
            </a:r>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40</a:t>
            </a:fld>
            <a:endParaRPr lang="zh-CN" altLang="en-US" dirty="0"/>
          </a:p>
        </p:txBody>
      </p:sp>
    </p:spTree>
    <p:extLst>
      <p:ext uri="{BB962C8B-B14F-4D97-AF65-F5344CB8AC3E}">
        <p14:creationId xmlns:p14="http://schemas.microsoft.com/office/powerpoint/2010/main" val="10863276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Summary</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41</a:t>
            </a:fld>
            <a:endParaRPr lang="zh-CN" altLang="en-US" dirty="0"/>
          </a:p>
        </p:txBody>
      </p:sp>
      <p:sp>
        <p:nvSpPr>
          <p:cNvPr id="5" name="Content Placeholder 4"/>
          <p:cNvSpPr>
            <a:spLocks noGrp="1"/>
          </p:cNvSpPr>
          <p:nvPr>
            <p:ph idx="1"/>
          </p:nvPr>
        </p:nvSpPr>
        <p:spPr>
          <a:xfrm>
            <a:off x="457200" y="1981200"/>
            <a:ext cx="8229600" cy="727720"/>
          </a:xfrm>
        </p:spPr>
        <p:txBody>
          <a:bodyPr/>
          <a:lstStyle/>
          <a:p>
            <a:r>
              <a:rPr lang="en-US" dirty="0" smtClean="0"/>
              <a:t>Compared with general techniques</a:t>
            </a:r>
          </a:p>
          <a:p>
            <a:pPr marL="0" indent="0">
              <a:buNone/>
            </a:pPr>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989118771"/>
              </p:ext>
            </p:extLst>
          </p:nvPr>
        </p:nvGraphicFramePr>
        <p:xfrm>
          <a:off x="683568" y="2705324"/>
          <a:ext cx="7416824" cy="3544943"/>
        </p:xfrm>
        <a:graphic>
          <a:graphicData uri="http://schemas.openxmlformats.org/drawingml/2006/table">
            <a:tbl>
              <a:tblPr firstRow="1" bandRow="1">
                <a:tableStyleId>{5C22544A-7EE6-4342-B048-85BDC9FD1C3A}</a:tableStyleId>
              </a:tblPr>
              <a:tblGrid>
                <a:gridCol w="1401760"/>
                <a:gridCol w="3066351"/>
                <a:gridCol w="2948713"/>
              </a:tblGrid>
              <a:tr h="1041494">
                <a:tc>
                  <a:txBody>
                    <a:bodyPr/>
                    <a:lstStyle/>
                    <a:p>
                      <a:endParaRPr lang="en-US" dirty="0"/>
                    </a:p>
                  </a:txBody>
                  <a:tcPr/>
                </a:tc>
                <a:tc>
                  <a:txBody>
                    <a:bodyPr/>
                    <a:lstStyle/>
                    <a:p>
                      <a:r>
                        <a:rPr lang="en-US" dirty="0" smtClean="0"/>
                        <a:t>Android</a:t>
                      </a:r>
                      <a:endParaRPr lang="en-US" dirty="0"/>
                    </a:p>
                  </a:txBody>
                  <a:tcPr/>
                </a:tc>
                <a:tc>
                  <a:txBody>
                    <a:bodyPr/>
                    <a:lstStyle/>
                    <a:p>
                      <a:r>
                        <a:rPr lang="en-US" dirty="0" smtClean="0"/>
                        <a:t>iOS</a:t>
                      </a:r>
                      <a:endParaRPr lang="en-US" dirty="0"/>
                    </a:p>
                  </a:txBody>
                  <a:tcPr/>
                </a:tc>
              </a:tr>
              <a:tr h="1040409">
                <a:tc>
                  <a:txBody>
                    <a:bodyPr/>
                    <a:lstStyle/>
                    <a:p>
                      <a:r>
                        <a:rPr lang="en-US" dirty="0" smtClean="0"/>
                        <a:t>Similarity</a:t>
                      </a:r>
                      <a:endParaRPr lang="en-US" dirty="0"/>
                    </a:p>
                  </a:txBody>
                  <a:tcPr/>
                </a:tc>
                <a:tc>
                  <a:txBody>
                    <a:bodyPr/>
                    <a:lstStyle/>
                    <a:p>
                      <a:r>
                        <a:rPr lang="en-US" dirty="0" smtClean="0"/>
                        <a:t>Use</a:t>
                      </a:r>
                      <a:r>
                        <a:rPr lang="en-US" baseline="0" dirty="0" smtClean="0"/>
                        <a:t> virtual memory and paging</a:t>
                      </a:r>
                    </a:p>
                    <a:p>
                      <a:r>
                        <a:rPr lang="en-US" baseline="0" dirty="0" smtClean="0"/>
                        <a:t>Do not use swapping</a:t>
                      </a:r>
                      <a:endParaRPr lang="en-US" dirty="0"/>
                    </a:p>
                  </a:txBody>
                  <a:tcPr/>
                </a:tc>
                <a:tc>
                  <a:txBody>
                    <a:bodyPr/>
                    <a:lstStyle/>
                    <a:p>
                      <a:r>
                        <a:rPr lang="en-US" dirty="0" smtClean="0"/>
                        <a:t>Use</a:t>
                      </a:r>
                      <a:r>
                        <a:rPr lang="en-US" baseline="0" dirty="0" smtClean="0"/>
                        <a:t> virtual memory and paging</a:t>
                      </a:r>
                    </a:p>
                    <a:p>
                      <a:r>
                        <a:rPr lang="en-US" baseline="0" dirty="0" smtClean="0"/>
                        <a:t>Do not use swapping</a:t>
                      </a:r>
                      <a:endParaRPr lang="en-US" dirty="0" smtClean="0"/>
                    </a:p>
                  </a:txBody>
                  <a:tcPr/>
                </a:tc>
              </a:tr>
              <a:tr h="1378077">
                <a:tc>
                  <a:txBody>
                    <a:bodyPr/>
                    <a:lstStyle/>
                    <a:p>
                      <a:r>
                        <a:rPr lang="en-US" dirty="0" smtClean="0"/>
                        <a:t>Difference</a:t>
                      </a:r>
                      <a:endParaRPr lang="en-US" dirty="0"/>
                    </a:p>
                  </a:txBody>
                  <a:tcPr/>
                </a:tc>
                <a:tc>
                  <a:txBody>
                    <a:bodyPr/>
                    <a:lstStyle/>
                    <a:p>
                      <a:r>
                        <a:rPr lang="en-US" dirty="0" smtClean="0"/>
                        <a:t>Memory share</a:t>
                      </a:r>
                    </a:p>
                    <a:p>
                      <a:r>
                        <a:rPr lang="en-US" dirty="0" smtClean="0"/>
                        <a:t>Garbage</a:t>
                      </a:r>
                      <a:r>
                        <a:rPr lang="en-US" baseline="0" dirty="0" smtClean="0"/>
                        <a:t> collection</a:t>
                      </a:r>
                    </a:p>
                    <a:p>
                      <a:r>
                        <a:rPr lang="en-US" dirty="0" smtClean="0"/>
                        <a:t>Heap restriction</a:t>
                      </a:r>
                    </a:p>
                    <a:p>
                      <a:r>
                        <a:rPr lang="en-US" dirty="0" smtClean="0"/>
                        <a:t>Application</a:t>
                      </a:r>
                      <a:r>
                        <a:rPr lang="en-US" baseline="0" dirty="0" smtClean="0"/>
                        <a:t> cache</a:t>
                      </a:r>
                      <a:endParaRPr lang="en-US" dirty="0"/>
                    </a:p>
                  </a:txBody>
                  <a:tcPr/>
                </a:tc>
                <a:tc>
                  <a:txBody>
                    <a:bodyPr/>
                    <a:lstStyle/>
                    <a:p>
                      <a:r>
                        <a:rPr lang="en-US" dirty="0" smtClean="0"/>
                        <a:t>Voluntarily memory free up principle</a:t>
                      </a:r>
                    </a:p>
                    <a:p>
                      <a:r>
                        <a:rPr lang="en-US" dirty="0" smtClean="0"/>
                        <a:t>Memory region</a:t>
                      </a:r>
                      <a:r>
                        <a:rPr lang="en-US" baseline="0" dirty="0" smtClean="0"/>
                        <a:t> concept</a:t>
                      </a:r>
                    </a:p>
                    <a:p>
                      <a:r>
                        <a:rPr lang="en-US" baseline="0" dirty="0" smtClean="0"/>
                        <a:t>VM objects</a:t>
                      </a:r>
                      <a:endParaRPr lang="en-US" dirty="0" smtClean="0"/>
                    </a:p>
                    <a:p>
                      <a:endParaRPr lang="en-US" dirty="0"/>
                    </a:p>
                  </a:txBody>
                  <a:tcPr/>
                </a:tc>
              </a:tr>
            </a:tbl>
          </a:graphicData>
        </a:graphic>
      </p:graphicFrame>
    </p:spTree>
    <p:extLst>
      <p:ext uri="{BB962C8B-B14F-4D97-AF65-F5344CB8AC3E}">
        <p14:creationId xmlns:p14="http://schemas.microsoft.com/office/powerpoint/2010/main" val="12735456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(1)</a:t>
            </a:r>
            <a:endParaRPr lang="en-US" dirty="0"/>
          </a:p>
        </p:txBody>
      </p:sp>
      <p:sp>
        <p:nvSpPr>
          <p:cNvPr id="3" name="Content Placeholder 2"/>
          <p:cNvSpPr>
            <a:spLocks noGrp="1"/>
          </p:cNvSpPr>
          <p:nvPr>
            <p:ph idx="1"/>
          </p:nvPr>
        </p:nvSpPr>
        <p:spPr>
          <a:xfrm>
            <a:off x="457200" y="1728192"/>
            <a:ext cx="8229600" cy="4672608"/>
          </a:xfrm>
        </p:spPr>
        <p:txBody>
          <a:bodyPr/>
          <a:lstStyle/>
          <a:p>
            <a:r>
              <a:rPr lang="en-US" sz="2000" dirty="0">
                <a:hlinkClick r:id="rId2"/>
              </a:rPr>
              <a:t>https://www.cs.rutgers.edu/~</a:t>
            </a:r>
            <a:r>
              <a:rPr lang="en-US" sz="2000" dirty="0" smtClean="0">
                <a:hlinkClick r:id="rId2"/>
              </a:rPr>
              <a:t>pxk/416/notes/09-memory.html</a:t>
            </a:r>
            <a:endParaRPr lang="en-US" sz="2000" dirty="0" smtClean="0"/>
          </a:p>
          <a:p>
            <a:r>
              <a:rPr lang="en-US" sz="2000" dirty="0">
                <a:hlinkClick r:id="rId3"/>
              </a:rPr>
              <a:t>http://www.cs.uic.edu/~</a:t>
            </a:r>
            <a:r>
              <a:rPr lang="en-US" sz="2000" dirty="0" smtClean="0">
                <a:hlinkClick r:id="rId3"/>
              </a:rPr>
              <a:t>jbell/CourseNotes/OperatingSystems/8_MainMemory.html</a:t>
            </a:r>
            <a:endParaRPr lang="en-US" sz="2000" dirty="0" smtClean="0"/>
          </a:p>
          <a:p>
            <a:r>
              <a:rPr lang="en-US" sz="2000" dirty="0">
                <a:hlinkClick r:id="rId4"/>
              </a:rPr>
              <a:t>http://</a:t>
            </a:r>
            <a:r>
              <a:rPr lang="en-US" sz="2000" dirty="0" smtClean="0">
                <a:hlinkClick r:id="rId4"/>
              </a:rPr>
              <a:t>www.tutorialspoint.com/operating_system/os_memory_management.htm</a:t>
            </a:r>
            <a:endParaRPr lang="en-US" sz="2000" dirty="0" smtClean="0"/>
          </a:p>
          <a:p>
            <a:r>
              <a:rPr lang="en-US" sz="2000" dirty="0">
                <a:hlinkClick r:id="rId5"/>
              </a:rPr>
              <a:t>http://</a:t>
            </a:r>
            <a:r>
              <a:rPr lang="en-US" sz="2000" dirty="0" smtClean="0">
                <a:hlinkClick r:id="rId5"/>
              </a:rPr>
              <a:t>developer.android.com/training/articles/memory.html</a:t>
            </a:r>
            <a:endParaRPr lang="en-US" sz="2000" dirty="0" smtClean="0"/>
          </a:p>
          <a:p>
            <a:r>
              <a:rPr lang="en-US" sz="2000" dirty="0">
                <a:hlinkClick r:id="rId6"/>
              </a:rPr>
              <a:t>https://mobworld.wordpress.com/2010/07/05/memory-management-in-android</a:t>
            </a:r>
            <a:r>
              <a:rPr lang="en-US" sz="2000" dirty="0" smtClean="0">
                <a:hlinkClick r:id="rId6"/>
              </a:rPr>
              <a:t>/</a:t>
            </a:r>
            <a:endParaRPr lang="en-US" sz="2000" dirty="0" smtClean="0"/>
          </a:p>
          <a:p>
            <a:r>
              <a:rPr lang="en-US" sz="2000" dirty="0"/>
              <a:t>http://courses.cs.washington.edu/courses/cse451/13au/lectures.html</a:t>
            </a:r>
            <a:endParaRPr lang="en-US" sz="2000" dirty="0" smtClean="0"/>
          </a:p>
          <a:p>
            <a:endParaRPr lang="en-US" sz="2000" dirty="0" smtClean="0"/>
          </a:p>
          <a:p>
            <a:endParaRPr lang="en-US" sz="2000" dirty="0" smtClean="0"/>
          </a:p>
          <a:p>
            <a:endParaRPr lang="en-US" sz="2000" dirty="0" smtClean="0"/>
          </a:p>
          <a:p>
            <a:endParaRPr lang="en-US" sz="2000" dirty="0"/>
          </a:p>
          <a:p>
            <a:endParaRPr lang="en-US" dirty="0" smtClean="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42</a:t>
            </a:fld>
            <a:endParaRPr lang="zh-CN" altLang="en-US" dirty="0"/>
          </a:p>
        </p:txBody>
      </p:sp>
    </p:spTree>
    <p:extLst>
      <p:ext uri="{BB962C8B-B14F-4D97-AF65-F5344CB8AC3E}">
        <p14:creationId xmlns:p14="http://schemas.microsoft.com/office/powerpoint/2010/main" val="29850851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259632" y="2889576"/>
            <a:ext cx="7272808" cy="2232248"/>
          </a:xfrm>
          <a:prstGeom prst="rect">
            <a:avLst/>
          </a:prstGeom>
          <a:solidFill>
            <a:srgbClr val="FF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Memory Management in OS</a:t>
            </a:r>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5</a:t>
            </a:fld>
            <a:endParaRPr lang="zh-CN" altLang="en-US" dirty="0"/>
          </a:p>
        </p:txBody>
      </p:sp>
      <p:sp>
        <p:nvSpPr>
          <p:cNvPr id="7" name="Rectangle 6"/>
          <p:cNvSpPr/>
          <p:nvPr/>
        </p:nvSpPr>
        <p:spPr>
          <a:xfrm>
            <a:off x="1547664" y="2273424"/>
            <a:ext cx="5338396" cy="576064"/>
          </a:xfrm>
          <a:prstGeom prst="rect">
            <a:avLst/>
          </a:prstGeom>
          <a:solidFill>
            <a:srgbClr val="0070C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smtClean="0"/>
              <a:t>User Programs</a:t>
            </a:r>
            <a:endParaRPr lang="en-US" dirty="0"/>
          </a:p>
        </p:txBody>
      </p:sp>
      <p:sp>
        <p:nvSpPr>
          <p:cNvPr id="8" name="Rectangle 7"/>
          <p:cNvSpPr/>
          <p:nvPr/>
        </p:nvSpPr>
        <p:spPr>
          <a:xfrm>
            <a:off x="1525983" y="2951212"/>
            <a:ext cx="5338396" cy="576064"/>
          </a:xfrm>
          <a:prstGeom prst="rect">
            <a:avLst/>
          </a:prstGeom>
          <a:solidFill>
            <a:srgbClr val="00206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smtClean="0"/>
              <a:t>User Interface</a:t>
            </a:r>
            <a:endParaRPr lang="en-US" dirty="0"/>
          </a:p>
        </p:txBody>
      </p:sp>
      <p:sp>
        <p:nvSpPr>
          <p:cNvPr id="9" name="Rectangle 8"/>
          <p:cNvSpPr/>
          <p:nvPr/>
        </p:nvSpPr>
        <p:spPr>
          <a:xfrm>
            <a:off x="1547664" y="3641576"/>
            <a:ext cx="5338396" cy="576064"/>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smtClean="0"/>
              <a:t>System Calls</a:t>
            </a:r>
            <a:endParaRPr lang="en-US" dirty="0"/>
          </a:p>
        </p:txBody>
      </p:sp>
      <p:sp>
        <p:nvSpPr>
          <p:cNvPr id="10" name="Rectangle 9"/>
          <p:cNvSpPr/>
          <p:nvPr/>
        </p:nvSpPr>
        <p:spPr>
          <a:xfrm>
            <a:off x="1547664" y="4433664"/>
            <a:ext cx="1008112" cy="576064"/>
          </a:xfrm>
          <a:prstGeom prst="rect">
            <a:avLst/>
          </a:prstGeom>
          <a:solidFill>
            <a:schemeClr val="bg1">
              <a:lumMod val="5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1200" dirty="0" smtClean="0"/>
              <a:t>File Management</a:t>
            </a:r>
            <a:endParaRPr lang="en-US" sz="1200" dirty="0"/>
          </a:p>
        </p:txBody>
      </p:sp>
      <p:sp>
        <p:nvSpPr>
          <p:cNvPr id="11" name="Rectangle 10"/>
          <p:cNvSpPr/>
          <p:nvPr/>
        </p:nvSpPr>
        <p:spPr>
          <a:xfrm>
            <a:off x="2621055" y="4433664"/>
            <a:ext cx="1014841" cy="576064"/>
          </a:xfrm>
          <a:prstGeom prst="rec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1200" dirty="0" smtClean="0"/>
              <a:t>Memory</a:t>
            </a:r>
          </a:p>
          <a:p>
            <a:pPr algn="ctr"/>
            <a:r>
              <a:rPr lang="en-US" altLang="zh-CN" sz="1200" dirty="0" smtClean="0"/>
              <a:t>Management</a:t>
            </a:r>
          </a:p>
        </p:txBody>
      </p:sp>
      <p:sp>
        <p:nvSpPr>
          <p:cNvPr id="12" name="Rectangle 11"/>
          <p:cNvSpPr/>
          <p:nvPr/>
        </p:nvSpPr>
        <p:spPr>
          <a:xfrm>
            <a:off x="3671900" y="4433664"/>
            <a:ext cx="1044116" cy="576064"/>
          </a:xfrm>
          <a:prstGeom prst="rect">
            <a:avLst/>
          </a:prstGeom>
          <a:solidFill>
            <a:schemeClr val="bg1">
              <a:lumMod val="5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1200" dirty="0" smtClean="0"/>
              <a:t>Process</a:t>
            </a:r>
          </a:p>
          <a:p>
            <a:pPr algn="ctr"/>
            <a:r>
              <a:rPr lang="en-US" altLang="zh-CN" sz="1200" dirty="0" smtClean="0"/>
              <a:t>Management</a:t>
            </a:r>
          </a:p>
        </p:txBody>
      </p:sp>
      <p:sp>
        <p:nvSpPr>
          <p:cNvPr id="13" name="Rectangle 12"/>
          <p:cNvSpPr/>
          <p:nvPr/>
        </p:nvSpPr>
        <p:spPr>
          <a:xfrm>
            <a:off x="4803591" y="4433664"/>
            <a:ext cx="992545" cy="576064"/>
          </a:xfrm>
          <a:prstGeom prst="rect">
            <a:avLst/>
          </a:prstGeom>
          <a:solidFill>
            <a:schemeClr val="bg1">
              <a:lumMod val="5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1200" dirty="0" smtClean="0"/>
              <a:t>Network</a:t>
            </a:r>
          </a:p>
          <a:p>
            <a:pPr algn="ctr"/>
            <a:r>
              <a:rPr lang="en-US" altLang="zh-CN" sz="1200" dirty="0" smtClean="0"/>
              <a:t>Management</a:t>
            </a:r>
          </a:p>
        </p:txBody>
      </p:sp>
      <p:sp>
        <p:nvSpPr>
          <p:cNvPr id="14" name="Rectangle 13"/>
          <p:cNvSpPr/>
          <p:nvPr/>
        </p:nvSpPr>
        <p:spPr>
          <a:xfrm>
            <a:off x="5893515" y="4433664"/>
            <a:ext cx="992545" cy="576064"/>
          </a:xfrm>
          <a:prstGeom prst="rect">
            <a:avLst/>
          </a:prstGeom>
          <a:solidFill>
            <a:schemeClr val="bg1">
              <a:lumMod val="5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1200" dirty="0" smtClean="0"/>
              <a:t>Power</a:t>
            </a:r>
          </a:p>
          <a:p>
            <a:pPr algn="ctr"/>
            <a:r>
              <a:rPr lang="en-US" altLang="zh-CN" sz="1200" dirty="0" smtClean="0"/>
              <a:t>Management</a:t>
            </a:r>
          </a:p>
        </p:txBody>
      </p:sp>
      <p:sp>
        <p:nvSpPr>
          <p:cNvPr id="15" name="Rectangle 14"/>
          <p:cNvSpPr/>
          <p:nvPr/>
        </p:nvSpPr>
        <p:spPr>
          <a:xfrm>
            <a:off x="1524760" y="5157192"/>
            <a:ext cx="5338396" cy="576064"/>
          </a:xfrm>
          <a:prstGeom prst="rect">
            <a:avLst/>
          </a:prstGeom>
          <a:solidFill>
            <a:srgbClr val="00B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Hardware</a:t>
            </a:r>
            <a:endParaRPr lang="en-US" dirty="0"/>
          </a:p>
        </p:txBody>
      </p:sp>
      <p:sp>
        <p:nvSpPr>
          <p:cNvPr id="17" name="TextBox 16"/>
          <p:cNvSpPr txBox="1"/>
          <p:nvPr/>
        </p:nvSpPr>
        <p:spPr>
          <a:xfrm>
            <a:off x="7174092" y="3495437"/>
            <a:ext cx="1165704" cy="646331"/>
          </a:xfrm>
          <a:prstGeom prst="rect">
            <a:avLst/>
          </a:prstGeom>
          <a:noFill/>
        </p:spPr>
        <p:txBody>
          <a:bodyPr wrap="none" rtlCol="0">
            <a:spAutoFit/>
          </a:bodyPr>
          <a:lstStyle/>
          <a:p>
            <a:r>
              <a:rPr lang="en-US" dirty="0" smtClean="0"/>
              <a:t>Operating </a:t>
            </a:r>
          </a:p>
          <a:p>
            <a:r>
              <a:rPr lang="en-US" dirty="0" smtClean="0"/>
              <a:t>System</a:t>
            </a:r>
            <a:endParaRPr lang="en-US" dirty="0"/>
          </a:p>
        </p:txBody>
      </p:sp>
    </p:spTree>
    <p:extLst>
      <p:ext uri="{BB962C8B-B14F-4D97-AF65-F5344CB8AC3E}">
        <p14:creationId xmlns:p14="http://schemas.microsoft.com/office/powerpoint/2010/main" val="2261186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Handset </a:t>
            </a:r>
            <a:br>
              <a:rPr lang="en-US" dirty="0" smtClean="0"/>
            </a:br>
            <a:r>
              <a:rPr lang="en-US" dirty="0" smtClean="0"/>
              <a:t>Memory Management</a:t>
            </a:r>
            <a:endParaRPr lang="en-US" dirty="0"/>
          </a:p>
        </p:txBody>
      </p:sp>
      <p:sp>
        <p:nvSpPr>
          <p:cNvPr id="3" name="Content Placeholder 2"/>
          <p:cNvSpPr>
            <a:spLocks noGrp="1"/>
          </p:cNvSpPr>
          <p:nvPr>
            <p:ph idx="1"/>
          </p:nvPr>
        </p:nvSpPr>
        <p:spPr>
          <a:xfrm>
            <a:off x="457200" y="1981200"/>
            <a:ext cx="8229600" cy="4876800"/>
          </a:xfrm>
        </p:spPr>
        <p:txBody>
          <a:bodyPr/>
          <a:lstStyle/>
          <a:p>
            <a:r>
              <a:rPr lang="en-US" dirty="0" smtClean="0"/>
              <a:t>The memory management in mobile handset is based on the general computer memory management techniques </a:t>
            </a:r>
          </a:p>
          <a:p>
            <a:r>
              <a:rPr lang="en-US" dirty="0" smtClean="0"/>
              <a:t>We first review general memory management techniques and then choose Android and iOS as typical mobile platforms to show the differences</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6</a:t>
            </a:fld>
            <a:endParaRPr lang="zh-CN" altLang="en-US" dirty="0"/>
          </a:p>
        </p:txBody>
      </p:sp>
    </p:spTree>
    <p:extLst>
      <p:ext uri="{BB962C8B-B14F-4D97-AF65-F5344CB8AC3E}">
        <p14:creationId xmlns:p14="http://schemas.microsoft.com/office/powerpoint/2010/main" val="31641782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981200"/>
            <a:ext cx="8229600" cy="4876800"/>
          </a:xfrm>
        </p:spPr>
        <p:txBody>
          <a:bodyPr/>
          <a:lstStyle/>
          <a:p>
            <a:r>
              <a:rPr lang="en-US" dirty="0" smtClean="0"/>
              <a:t>Introduction</a:t>
            </a:r>
          </a:p>
          <a:p>
            <a:r>
              <a:rPr lang="en-US" b="1" dirty="0" smtClean="0"/>
              <a:t>Memory Management Basics</a:t>
            </a:r>
          </a:p>
          <a:p>
            <a:r>
              <a:rPr lang="en-US" dirty="0"/>
              <a:t>Android Memory Management</a:t>
            </a:r>
          </a:p>
          <a:p>
            <a:r>
              <a:rPr lang="en-US" dirty="0" smtClean="0"/>
              <a:t>iOS Memory Management</a:t>
            </a:r>
          </a:p>
          <a:p>
            <a:endParaRPr lang="en-US" dirty="0" smtClean="0"/>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7</a:t>
            </a:fld>
            <a:endParaRPr lang="zh-CN" altLang="en-US" dirty="0"/>
          </a:p>
        </p:txBody>
      </p:sp>
    </p:spTree>
    <p:extLst>
      <p:ext uri="{BB962C8B-B14F-4D97-AF65-F5344CB8AC3E}">
        <p14:creationId xmlns:p14="http://schemas.microsoft.com/office/powerpoint/2010/main" val="2621807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Hardware Facts</a:t>
            </a:r>
            <a:endParaRPr lang="en-US" dirty="0">
              <a:solidFill>
                <a:srgbClr val="FF0000"/>
              </a:solidFill>
            </a:endParaRPr>
          </a:p>
        </p:txBody>
      </p:sp>
      <p:sp>
        <p:nvSpPr>
          <p:cNvPr id="3" name="Content Placeholder 2"/>
          <p:cNvSpPr>
            <a:spLocks noGrp="1"/>
          </p:cNvSpPr>
          <p:nvPr>
            <p:ph idx="1"/>
          </p:nvPr>
        </p:nvSpPr>
        <p:spPr>
          <a:xfrm>
            <a:off x="457200" y="1981200"/>
            <a:ext cx="8229600" cy="4876800"/>
          </a:xfrm>
        </p:spPr>
        <p:txBody>
          <a:bodyPr/>
          <a:lstStyle/>
          <a:p>
            <a:r>
              <a:rPr lang="en-US" sz="2800" dirty="0" smtClean="0"/>
              <a:t>The CPU can only access its registers and memory. It cannot make direct access to the hard drive. Data stored there must first be transferred into the memory before CPU processes it</a:t>
            </a:r>
          </a:p>
          <a:p>
            <a:r>
              <a:rPr lang="en-US" sz="2800" dirty="0" smtClean="0"/>
              <a:t>Accesses to registers are very fast, generally 1 nanosecond. Accesses to memory are relatively slow, generally 100 nanoseconds  (use cache to speedup). Accesses to hard drive are slowest, generally 10 millisecond  </a:t>
            </a:r>
            <a:endParaRPr lang="en-US" sz="2800" dirty="0"/>
          </a:p>
          <a:p>
            <a:endParaRPr lang="en-US" dirty="0"/>
          </a:p>
          <a:p>
            <a:endParaRPr lang="en-US" dirty="0" smtClean="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8</a:t>
            </a:fld>
            <a:endParaRPr lang="zh-CN" altLang="en-US" dirty="0"/>
          </a:p>
        </p:txBody>
      </p:sp>
    </p:spTree>
    <p:extLst>
      <p:ext uri="{BB962C8B-B14F-4D97-AF65-F5344CB8AC3E}">
        <p14:creationId xmlns:p14="http://schemas.microsoft.com/office/powerpoint/2010/main" val="37802721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Terms</a:t>
            </a:r>
            <a:endParaRPr lang="en-US" dirty="0"/>
          </a:p>
        </p:txBody>
      </p:sp>
      <p:sp>
        <p:nvSpPr>
          <p:cNvPr id="3" name="Content Placeholder 2"/>
          <p:cNvSpPr>
            <a:spLocks noGrp="1"/>
          </p:cNvSpPr>
          <p:nvPr>
            <p:ph idx="1"/>
          </p:nvPr>
        </p:nvSpPr>
        <p:spPr>
          <a:xfrm>
            <a:off x="457200" y="1981200"/>
            <a:ext cx="8229600" cy="4876800"/>
          </a:xfrm>
        </p:spPr>
        <p:txBody>
          <a:bodyPr/>
          <a:lstStyle/>
          <a:p>
            <a:r>
              <a:rPr lang="en-US" sz="2800" dirty="0" smtClean="0"/>
              <a:t>Register: A high-speed storage area inside the CPU</a:t>
            </a:r>
          </a:p>
          <a:p>
            <a:r>
              <a:rPr lang="en-US" sz="2800" dirty="0" smtClean="0"/>
              <a:t>When a typical program gets loaded into memory, it consists of four memory areas:</a:t>
            </a:r>
          </a:p>
          <a:p>
            <a:pPr lvl="1"/>
            <a:r>
              <a:rPr lang="en-US" sz="2400" dirty="0" smtClean="0"/>
              <a:t>Stack: stores temporary variables created by each function of that program</a:t>
            </a:r>
          </a:p>
          <a:p>
            <a:pPr lvl="1"/>
            <a:r>
              <a:rPr lang="en-US" sz="2400" dirty="0" smtClean="0"/>
              <a:t>Heap: the area particularly for dynamic memory allocation</a:t>
            </a:r>
          </a:p>
          <a:p>
            <a:pPr lvl="1"/>
            <a:r>
              <a:rPr lang="en-US" sz="2400" dirty="0" smtClean="0"/>
              <a:t>Data: stores global and static variables of that program</a:t>
            </a:r>
          </a:p>
          <a:p>
            <a:pPr lvl="1"/>
            <a:r>
              <a:rPr lang="en-US" sz="2400" dirty="0" smtClean="0"/>
              <a:t>Code: stores instructions of that program</a:t>
            </a:r>
          </a:p>
          <a:p>
            <a:endParaRPr lang="en-US" sz="2800" dirty="0"/>
          </a:p>
          <a:p>
            <a:endParaRPr lang="en-US" dirty="0"/>
          </a:p>
          <a:p>
            <a:endParaRPr lang="en-US" dirty="0" smtClean="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9</a:t>
            </a:fld>
            <a:endParaRPr lang="zh-CN" altLang="en-US" dirty="0"/>
          </a:p>
        </p:txBody>
      </p:sp>
    </p:spTree>
    <p:extLst>
      <p:ext uri="{BB962C8B-B14F-4D97-AF65-F5344CB8AC3E}">
        <p14:creationId xmlns:p14="http://schemas.microsoft.com/office/powerpoint/2010/main" val="2061732964"/>
      </p:ext>
    </p:extLst>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XuanPresent">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xuan_connected_coverage_2010</Template>
  <TotalTime>7854</TotalTime>
  <Words>1939</Words>
  <Application>Microsoft Office PowerPoint</Application>
  <PresentationFormat>On-screen Show (4:3)</PresentationFormat>
  <Paragraphs>325</Paragraphs>
  <Slides>42</Slides>
  <Notes>1</Notes>
  <HiddenSlides>0</HiddenSlides>
  <MMClips>0</MMClips>
  <ScaleCrop>false</ScaleCrop>
  <HeadingPairs>
    <vt:vector size="4" baseType="variant">
      <vt:variant>
        <vt:lpstr>Theme</vt:lpstr>
      </vt:variant>
      <vt:variant>
        <vt:i4>4</vt:i4>
      </vt:variant>
      <vt:variant>
        <vt:lpstr>Slide Titles</vt:lpstr>
      </vt:variant>
      <vt:variant>
        <vt:i4>42</vt:i4>
      </vt:variant>
    </vt:vector>
  </HeadingPairs>
  <TitlesOfParts>
    <vt:vector size="46" baseType="lpstr">
      <vt:lpstr>Pixel</vt:lpstr>
      <vt:lpstr>Custom Design</vt:lpstr>
      <vt:lpstr>XuanPresent</vt:lpstr>
      <vt:lpstr>1_Custom Design</vt:lpstr>
      <vt:lpstr>Mobile Handset  Memory Management</vt:lpstr>
      <vt:lpstr>Outline</vt:lpstr>
      <vt:lpstr>Goal of Memory Management</vt:lpstr>
      <vt:lpstr>Tasks of Memory Management</vt:lpstr>
      <vt:lpstr>Memory Management in OS</vt:lpstr>
      <vt:lpstr>Mobile Handset  Memory Management</vt:lpstr>
      <vt:lpstr>Outline</vt:lpstr>
      <vt:lpstr>Hardware Facts</vt:lpstr>
      <vt:lpstr>Some Terms</vt:lpstr>
      <vt:lpstr>Major Memory Management Techniques </vt:lpstr>
      <vt:lpstr>Base and Limit Registers(1)</vt:lpstr>
      <vt:lpstr>Base and Limit Registers(2)</vt:lpstr>
      <vt:lpstr>Base and Limit Registers(3)</vt:lpstr>
      <vt:lpstr>Virtual Memory (1)</vt:lpstr>
      <vt:lpstr>Virtual Memory (2)</vt:lpstr>
      <vt:lpstr>Virtual Memory (3)</vt:lpstr>
      <vt:lpstr>Swapping (1)</vt:lpstr>
      <vt:lpstr>Swapping (2)</vt:lpstr>
      <vt:lpstr>Swapping (3)</vt:lpstr>
      <vt:lpstr>Segmentation (1)</vt:lpstr>
      <vt:lpstr>Segmentation (2)</vt:lpstr>
      <vt:lpstr>Segmentation (3)</vt:lpstr>
      <vt:lpstr>Segmentation (4)</vt:lpstr>
      <vt:lpstr>Paging (1)</vt:lpstr>
      <vt:lpstr>Paging (2)</vt:lpstr>
      <vt:lpstr>Paging (3)</vt:lpstr>
      <vt:lpstr>Paging (4)</vt:lpstr>
      <vt:lpstr>Paging (5)</vt:lpstr>
      <vt:lpstr>Paging (6)</vt:lpstr>
      <vt:lpstr>Paging (7)</vt:lpstr>
      <vt:lpstr>Outline</vt:lpstr>
      <vt:lpstr>Android Memory Management (1)</vt:lpstr>
      <vt:lpstr>Android Memory Management (2)</vt:lpstr>
      <vt:lpstr>Android Memory Management (3)</vt:lpstr>
      <vt:lpstr>Android Memory Management (4)</vt:lpstr>
      <vt:lpstr>Android Memory Management (5)</vt:lpstr>
      <vt:lpstr>Outline</vt:lpstr>
      <vt:lpstr>iOS Memory Management (1)</vt:lpstr>
      <vt:lpstr>iOS Memory Management (2)</vt:lpstr>
      <vt:lpstr>iOS Memory Management (3)</vt:lpstr>
      <vt:lpstr>Summary</vt:lpstr>
      <vt:lpstr>References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 Efficient Visual Surveillance with Electronic Footprints</dc:title>
  <dc:creator>Jinteng</dc:creator>
  <cp:lastModifiedBy>xuan</cp:lastModifiedBy>
  <cp:revision>521</cp:revision>
  <dcterms:created xsi:type="dcterms:W3CDTF">2011-10-04T00:48:55Z</dcterms:created>
  <dcterms:modified xsi:type="dcterms:W3CDTF">2015-04-24T13:12:27Z</dcterms:modified>
</cp:coreProperties>
</file>