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76" r:id="rId3"/>
    <p:sldId id="277" r:id="rId4"/>
    <p:sldId id="26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3" r:id="rId14"/>
    <p:sldId id="267" r:id="rId15"/>
    <p:sldId id="290" r:id="rId16"/>
    <p:sldId id="288" r:id="rId17"/>
    <p:sldId id="273" r:id="rId18"/>
    <p:sldId id="289" r:id="rId19"/>
    <p:sldId id="291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6F5"/>
    <a:srgbClr val="DDEEEB"/>
    <a:srgbClr val="FDFBFC"/>
    <a:srgbClr val="FE0D49"/>
    <a:srgbClr val="07CBE5"/>
    <a:srgbClr val="10223B"/>
    <a:srgbClr val="E6E6E6"/>
    <a:srgbClr val="FFE8CB"/>
    <a:srgbClr val="ED7D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162C-1343-43DC-9FD2-03CA47D6EB4A}" type="doc">
      <dgm:prSet loTypeId="urn:microsoft.com/office/officeart/2005/8/layout/matrix1" loCatId="matrix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9E94C410-E1DB-4AB0-8B0A-78A7A90A1F59}">
      <dgm:prSet phldrT="[텍스트]" custT="1"/>
      <dgm:spPr>
        <a:solidFill>
          <a:srgbClr val="07CBE5"/>
        </a:solidFill>
        <a:ln>
          <a:solidFill>
            <a:srgbClr val="07CBE5"/>
          </a:solidFill>
        </a:ln>
      </dgm:spPr>
      <dgm:t>
        <a:bodyPr/>
        <a:lstStyle/>
        <a:p>
          <a:pPr latinLnBrk="1"/>
          <a:endParaRPr lang="en-US" altLang="ko-KR" sz="3600" dirty="0" smtClean="0"/>
        </a:p>
      </dgm:t>
    </dgm:pt>
    <dgm:pt modelId="{BF25B467-3585-48E1-A64A-47302D898EF3}" type="sibTrans" cxnId="{5AEC4037-E5F5-48F3-AEFE-E1E637995F85}">
      <dgm:prSet/>
      <dgm:spPr/>
      <dgm:t>
        <a:bodyPr/>
        <a:lstStyle/>
        <a:p>
          <a:pPr latinLnBrk="1"/>
          <a:endParaRPr lang="ko-KR" altLang="en-US"/>
        </a:p>
      </dgm:t>
    </dgm:pt>
    <dgm:pt modelId="{0FE35B15-54B1-430C-8824-BFF029932474}" type="parTrans" cxnId="{5AEC4037-E5F5-48F3-AEFE-E1E637995F85}">
      <dgm:prSet/>
      <dgm:spPr/>
      <dgm:t>
        <a:bodyPr/>
        <a:lstStyle/>
        <a:p>
          <a:pPr latinLnBrk="1"/>
          <a:endParaRPr lang="ko-KR" altLang="en-US"/>
        </a:p>
      </dgm:t>
    </dgm:pt>
    <dgm:pt modelId="{F56AC88F-79A0-4B8D-9AB7-F5FB61E1EE13}" type="pres">
      <dgm:prSet presAssocID="{51AC162C-1343-43DC-9FD2-03CA47D6EB4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985C1A-D6EB-4A2B-AD0B-2BFF1E8ED887}" type="pres">
      <dgm:prSet presAssocID="{51AC162C-1343-43DC-9FD2-03CA47D6EB4A}" presName="matrix" presStyleCnt="0"/>
      <dgm:spPr/>
    </dgm:pt>
    <dgm:pt modelId="{3E8673B7-7E34-4435-AE63-724E2E07BC42}" type="pres">
      <dgm:prSet presAssocID="{51AC162C-1343-43DC-9FD2-03CA47D6EB4A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C420185-DC01-4F2E-A7D6-CA883E00784B}" type="pres">
      <dgm:prSet presAssocID="{51AC162C-1343-43DC-9FD2-03CA47D6EB4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5B428B-BA1D-4946-8F13-8BB21F5364C4}" type="pres">
      <dgm:prSet presAssocID="{51AC162C-1343-43DC-9FD2-03CA47D6EB4A}" presName="tile2" presStyleLbl="node1" presStyleIdx="1" presStyleCnt="4"/>
      <dgm:spPr/>
    </dgm:pt>
    <dgm:pt modelId="{EE472AD8-7208-4E14-B46D-B67A6C4783B3}" type="pres">
      <dgm:prSet presAssocID="{51AC162C-1343-43DC-9FD2-03CA47D6EB4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FBFB5AA-979B-46D8-99A1-58D5CD536C2B}" type="pres">
      <dgm:prSet presAssocID="{51AC162C-1343-43DC-9FD2-03CA47D6EB4A}" presName="tile3" presStyleLbl="node1" presStyleIdx="2" presStyleCnt="4"/>
      <dgm:spPr>
        <a:solidFill>
          <a:srgbClr val="DDEEEB"/>
        </a:solidFill>
      </dgm:spPr>
    </dgm:pt>
    <dgm:pt modelId="{9DB95E71-2211-4A4F-85E6-8EBD877AC0B7}" type="pres">
      <dgm:prSet presAssocID="{51AC162C-1343-43DC-9FD2-03CA47D6EB4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C2E1E8-C1E8-49B2-89AF-B89B8DA9A1F5}" type="pres">
      <dgm:prSet presAssocID="{51AC162C-1343-43DC-9FD2-03CA47D6EB4A}" presName="tile4" presStyleLbl="node1" presStyleIdx="3" presStyleCnt="4"/>
      <dgm:spPr>
        <a:solidFill>
          <a:srgbClr val="DDEEEB"/>
        </a:solidFill>
      </dgm:spPr>
    </dgm:pt>
    <dgm:pt modelId="{CBBAA895-4499-4457-A8D3-37870DF17FCF}" type="pres">
      <dgm:prSet presAssocID="{51AC162C-1343-43DC-9FD2-03CA47D6EB4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647A02B-9804-48C0-9089-6DC66DF3FA4E}" type="pres">
      <dgm:prSet presAssocID="{51AC162C-1343-43DC-9FD2-03CA47D6EB4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3B95C3-98D3-4AF2-A1AF-85BBDEE2E04F}" type="presOf" srcId="{9E94C410-E1DB-4AB0-8B0A-78A7A90A1F59}" destId="{3647A02B-9804-48C0-9089-6DC66DF3FA4E}" srcOrd="0" destOrd="0" presId="urn:microsoft.com/office/officeart/2005/8/layout/matrix1"/>
    <dgm:cxn modelId="{5AEC4037-E5F5-48F3-AEFE-E1E637995F85}" srcId="{51AC162C-1343-43DC-9FD2-03CA47D6EB4A}" destId="{9E94C410-E1DB-4AB0-8B0A-78A7A90A1F59}" srcOrd="0" destOrd="0" parTransId="{0FE35B15-54B1-430C-8824-BFF029932474}" sibTransId="{BF25B467-3585-48E1-A64A-47302D898EF3}"/>
    <dgm:cxn modelId="{81896454-D576-4D32-8796-34B323F1C761}" type="presOf" srcId="{51AC162C-1343-43DC-9FD2-03CA47D6EB4A}" destId="{F56AC88F-79A0-4B8D-9AB7-F5FB61E1EE13}" srcOrd="0" destOrd="0" presId="urn:microsoft.com/office/officeart/2005/8/layout/matrix1"/>
    <dgm:cxn modelId="{CECA8319-BB6F-455A-AD20-0E6DFC8F8519}" type="presParOf" srcId="{F56AC88F-79A0-4B8D-9AB7-F5FB61E1EE13}" destId="{E6985C1A-D6EB-4A2B-AD0B-2BFF1E8ED887}" srcOrd="0" destOrd="0" presId="urn:microsoft.com/office/officeart/2005/8/layout/matrix1"/>
    <dgm:cxn modelId="{CBB916DB-BC34-4B51-9C42-B28719C05D26}" type="presParOf" srcId="{E6985C1A-D6EB-4A2B-AD0B-2BFF1E8ED887}" destId="{3E8673B7-7E34-4435-AE63-724E2E07BC42}" srcOrd="0" destOrd="0" presId="urn:microsoft.com/office/officeart/2005/8/layout/matrix1"/>
    <dgm:cxn modelId="{D68F3DE9-6F2A-4938-92B4-E1A273188F4B}" type="presParOf" srcId="{E6985C1A-D6EB-4A2B-AD0B-2BFF1E8ED887}" destId="{EC420185-DC01-4F2E-A7D6-CA883E00784B}" srcOrd="1" destOrd="0" presId="urn:microsoft.com/office/officeart/2005/8/layout/matrix1"/>
    <dgm:cxn modelId="{E76AB8A3-2C69-490F-8799-348E202C6F3D}" type="presParOf" srcId="{E6985C1A-D6EB-4A2B-AD0B-2BFF1E8ED887}" destId="{AA5B428B-BA1D-4946-8F13-8BB21F5364C4}" srcOrd="2" destOrd="0" presId="urn:microsoft.com/office/officeart/2005/8/layout/matrix1"/>
    <dgm:cxn modelId="{90D24523-754B-4DBB-B5BF-4A5D608C4AC0}" type="presParOf" srcId="{E6985C1A-D6EB-4A2B-AD0B-2BFF1E8ED887}" destId="{EE472AD8-7208-4E14-B46D-B67A6C4783B3}" srcOrd="3" destOrd="0" presId="urn:microsoft.com/office/officeart/2005/8/layout/matrix1"/>
    <dgm:cxn modelId="{06ABDDDD-8078-4B4B-9A0A-483C54E9C668}" type="presParOf" srcId="{E6985C1A-D6EB-4A2B-AD0B-2BFF1E8ED887}" destId="{BFBFB5AA-979B-46D8-99A1-58D5CD536C2B}" srcOrd="4" destOrd="0" presId="urn:microsoft.com/office/officeart/2005/8/layout/matrix1"/>
    <dgm:cxn modelId="{373182D5-E193-4869-9CD8-0F111707224D}" type="presParOf" srcId="{E6985C1A-D6EB-4A2B-AD0B-2BFF1E8ED887}" destId="{9DB95E71-2211-4A4F-85E6-8EBD877AC0B7}" srcOrd="5" destOrd="0" presId="urn:microsoft.com/office/officeart/2005/8/layout/matrix1"/>
    <dgm:cxn modelId="{62065A45-D5DF-433A-B9E6-C50A42F425F2}" type="presParOf" srcId="{E6985C1A-D6EB-4A2B-AD0B-2BFF1E8ED887}" destId="{53C2E1E8-C1E8-49B2-89AF-B89B8DA9A1F5}" srcOrd="6" destOrd="0" presId="urn:microsoft.com/office/officeart/2005/8/layout/matrix1"/>
    <dgm:cxn modelId="{03E5EFD0-8C15-4A7D-BE39-71FE9F57D4BB}" type="presParOf" srcId="{E6985C1A-D6EB-4A2B-AD0B-2BFF1E8ED887}" destId="{CBBAA895-4499-4457-A8D3-37870DF17FCF}" srcOrd="7" destOrd="0" presId="urn:microsoft.com/office/officeart/2005/8/layout/matrix1"/>
    <dgm:cxn modelId="{0B20D469-BD8E-4597-8561-DE9152F49E98}" type="presParOf" srcId="{F56AC88F-79A0-4B8D-9AB7-F5FB61E1EE13}" destId="{3647A02B-9804-48C0-9089-6DC66DF3FA4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73B7-7E34-4435-AE63-724E2E07BC42}">
      <dsp:nvSpPr>
        <dsp:cNvPr id="0" name=""/>
        <dsp:cNvSpPr/>
      </dsp:nvSpPr>
      <dsp:spPr>
        <a:xfrm rot="16200000">
          <a:off x="1008379" y="-1008379"/>
          <a:ext cx="2875280" cy="489203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B428B-BA1D-4946-8F13-8BB21F5364C4}">
      <dsp:nvSpPr>
        <dsp:cNvPr id="0" name=""/>
        <dsp:cNvSpPr/>
      </dsp:nvSpPr>
      <dsp:spPr>
        <a:xfrm>
          <a:off x="4892039" y="0"/>
          <a:ext cx="4892039" cy="28752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FB5AA-979B-46D8-99A1-58D5CD536C2B}">
      <dsp:nvSpPr>
        <dsp:cNvPr id="0" name=""/>
        <dsp:cNvSpPr/>
      </dsp:nvSpPr>
      <dsp:spPr>
        <a:xfrm rot="10800000">
          <a:off x="0" y="2875280"/>
          <a:ext cx="4892039" cy="2875280"/>
        </a:xfrm>
        <a:prstGeom prst="round1Rect">
          <a:avLst/>
        </a:prstGeom>
        <a:solidFill>
          <a:srgbClr val="DDEEEB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2E1E8-C1E8-49B2-89AF-B89B8DA9A1F5}">
      <dsp:nvSpPr>
        <dsp:cNvPr id="0" name=""/>
        <dsp:cNvSpPr/>
      </dsp:nvSpPr>
      <dsp:spPr>
        <a:xfrm rot="5400000">
          <a:off x="5900419" y="1866900"/>
          <a:ext cx="2875280" cy="4892039"/>
        </a:xfrm>
        <a:prstGeom prst="round1Rect">
          <a:avLst/>
        </a:prstGeom>
        <a:solidFill>
          <a:srgbClr val="DDEEEB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A02B-9804-48C0-9089-6DC66DF3FA4E}">
      <dsp:nvSpPr>
        <dsp:cNvPr id="0" name=""/>
        <dsp:cNvSpPr/>
      </dsp:nvSpPr>
      <dsp:spPr>
        <a:xfrm>
          <a:off x="3424428" y="2156460"/>
          <a:ext cx="2935224" cy="1437640"/>
        </a:xfrm>
        <a:prstGeom prst="roundRect">
          <a:avLst/>
        </a:prstGeom>
        <a:solidFill>
          <a:srgbClr val="07CBE5"/>
        </a:solidFill>
        <a:ln w="12700" cap="flat" cmpd="sng" algn="ctr">
          <a:solidFill>
            <a:srgbClr val="07CBE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3600" kern="1200" dirty="0" smtClean="0"/>
        </a:p>
      </dsp:txBody>
      <dsp:txXfrm>
        <a:off x="3494608" y="2226640"/>
        <a:ext cx="2794864" cy="129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8622D-586A-4EB7-8073-1B029F51054D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31257-671B-4316-8326-AC3F4AA11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2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48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19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943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6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83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87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83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139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80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3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04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31257-671B-4316-8326-AC3F4AA115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7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31257-671B-4316-8326-AC3F4AA115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3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97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36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85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270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25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8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3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7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561A-F968-4470-B1E1-650C9EB19015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D2CF-49DC-4FC9-B64B-4A6108996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llyoucaneat2021.duckdns.org:7080/AllYouCanEat/main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C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017D46B-01C4-496A-BC92-CDEF14C640A8}"/>
              </a:ext>
            </a:extLst>
          </p:cNvPr>
          <p:cNvSpPr txBox="1"/>
          <p:nvPr/>
        </p:nvSpPr>
        <p:spPr>
          <a:xfrm>
            <a:off x="103035" y="634821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쌍용교육센터 제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강의장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9AED56-F736-4BE0-A2A1-295467D07BD6}"/>
              </a:ext>
            </a:extLst>
          </p:cNvPr>
          <p:cNvSpPr/>
          <p:nvPr/>
        </p:nvSpPr>
        <p:spPr>
          <a:xfrm>
            <a:off x="3687267" y="3948444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b="1" dirty="0" smtClean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 </a:t>
            </a:r>
            <a:r>
              <a:rPr lang="ko-KR" altLang="en-US" b="1" dirty="0" err="1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최종발표</a:t>
            </a:r>
            <a:r>
              <a:rPr lang="ko-KR" altLang="en-US" b="1" dirty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3</a:t>
            </a:r>
            <a:r>
              <a:rPr lang="ko-KR" altLang="en-US" b="1" dirty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     </a:t>
            </a:r>
            <a:r>
              <a:rPr lang="en-US" altLang="ko-KR" b="1" dirty="0">
                <a:solidFill>
                  <a:srgbClr val="DDEEE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 Development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71" y="2628657"/>
            <a:ext cx="4870714" cy="1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DFBFC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INDEX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DFBFC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24453"/>
              </p:ext>
            </p:extLst>
          </p:nvPr>
        </p:nvGraphicFramePr>
        <p:xfrm>
          <a:off x="1" y="1907173"/>
          <a:ext cx="1273628" cy="41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24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endParaRPr lang="en-US" altLang="ko-KR" sz="13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주요기능구조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ERD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7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91933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11999"/>
              </p:ext>
            </p:extLst>
          </p:nvPr>
        </p:nvGraphicFramePr>
        <p:xfrm>
          <a:off x="1489166" y="1391028"/>
          <a:ext cx="10515599" cy="484952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66205">
                  <a:extLst>
                    <a:ext uri="{9D8B030D-6E8A-4147-A177-3AD203B41FA5}">
                      <a16:colId xmlns:a16="http://schemas.microsoft.com/office/drawing/2014/main" val="2599018757"/>
                    </a:ext>
                  </a:extLst>
                </a:gridCol>
                <a:gridCol w="509452">
                  <a:extLst>
                    <a:ext uri="{9D8B030D-6E8A-4147-A177-3AD203B41FA5}">
                      <a16:colId xmlns:a16="http://schemas.microsoft.com/office/drawing/2014/main" val="2743202200"/>
                    </a:ext>
                  </a:extLst>
                </a:gridCol>
                <a:gridCol w="680162">
                  <a:extLst>
                    <a:ext uri="{9D8B030D-6E8A-4147-A177-3AD203B41FA5}">
                      <a16:colId xmlns:a16="http://schemas.microsoft.com/office/drawing/2014/main" val="1432354947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val="1726331654"/>
                    </a:ext>
                  </a:extLst>
                </a:gridCol>
                <a:gridCol w="3596082">
                  <a:extLst>
                    <a:ext uri="{9D8B030D-6E8A-4147-A177-3AD203B41FA5}">
                      <a16:colId xmlns:a16="http://schemas.microsoft.com/office/drawing/2014/main" val="397209752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035310952"/>
                    </a:ext>
                  </a:extLst>
                </a:gridCol>
                <a:gridCol w="550233">
                  <a:extLst>
                    <a:ext uri="{9D8B030D-6E8A-4147-A177-3AD203B41FA5}">
                      <a16:colId xmlns:a16="http://schemas.microsoft.com/office/drawing/2014/main" val="67996574"/>
                    </a:ext>
                  </a:extLst>
                </a:gridCol>
                <a:gridCol w="459698">
                  <a:extLst>
                    <a:ext uri="{9D8B030D-6E8A-4147-A177-3AD203B41FA5}">
                      <a16:colId xmlns:a16="http://schemas.microsoft.com/office/drawing/2014/main" val="3418595364"/>
                    </a:ext>
                  </a:extLst>
                </a:gridCol>
                <a:gridCol w="502263">
                  <a:extLst>
                    <a:ext uri="{9D8B030D-6E8A-4147-A177-3AD203B41FA5}">
                      <a16:colId xmlns:a16="http://schemas.microsoft.com/office/drawing/2014/main" val="2587677109"/>
                    </a:ext>
                  </a:extLst>
                </a:gridCol>
                <a:gridCol w="987500">
                  <a:extLst>
                    <a:ext uri="{9D8B030D-6E8A-4147-A177-3AD203B41FA5}">
                      <a16:colId xmlns:a16="http://schemas.microsoft.com/office/drawing/2014/main" val="2667267530"/>
                    </a:ext>
                  </a:extLst>
                </a:gridCol>
                <a:gridCol w="961962">
                  <a:extLst>
                    <a:ext uri="{9D8B030D-6E8A-4147-A177-3AD203B41FA5}">
                      <a16:colId xmlns:a16="http://schemas.microsoft.com/office/drawing/2014/main" val="889864980"/>
                    </a:ext>
                  </a:extLst>
                </a:gridCol>
              </a:tblGrid>
              <a:tr h="2809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ID</a:t>
                      </a:r>
                      <a:endParaRPr 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요구사항명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요구사항내용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구분</a:t>
                      </a:r>
                      <a:b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</a:b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(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기능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/</a:t>
                      </a:r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화면</a:t>
                      </a:r>
                      <a:r>
                        <a:rPr lang="en-US" altLang="ko-KR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우선순위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작성자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작성일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err="1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진행단계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solidFill>
                            <a:srgbClr val="FDFBFC"/>
                          </a:solidFill>
                          <a:effectLst/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기타</a:t>
                      </a:r>
                      <a:endParaRPr lang="ko-KR" altLang="en-US" sz="1050" b="1" i="0" u="none" strike="noStrike" dirty="0">
                        <a:solidFill>
                          <a:srgbClr val="FDFBFC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6386" marR="6386" marT="6386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9434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PRO-001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프로필 정보</a:t>
                      </a: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사용자의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닉네임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리뷰수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포인트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92856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PRO-002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937029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PRO-003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프로필 정보 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프로필사진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닉네임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비밀번호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082550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BUYL-001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마이</a:t>
                      </a:r>
                      <a:endParaRPr lang="en-US" altLang="ko-KR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셰프딜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사용가능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셰프딜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구매내역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표시  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구매내역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은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사용가능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이전구매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나뉨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상호명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결제방법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구매금액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상태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표시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상태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: (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사용가능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), (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사용완료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), (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기간만료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), (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환불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b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 시 해당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셰프딜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상세 페이지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15897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BUYL-002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환불하기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구매한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셰프딜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환불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 가능한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셰프딜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중 선택하여 환불 진행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7680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REV-001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마이</a:t>
                      </a:r>
                      <a:endParaRPr lang="en-US" altLang="ko-KR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 리뷰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작성한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리뷰표시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/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상호명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리뷰내용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등록일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표시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리뷰 작성한 맛집은 자동으로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클릭됨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983011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REV-002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/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클릭한 맛집들 표시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눈도장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눈도장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클릭한 맛집들 표시</a:t>
                      </a:r>
                      <a:endParaRPr lang="en-US" altLang="ko-KR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 클릭 시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baseline="0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으로 이동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FE0D49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구현완료</a:t>
                      </a:r>
                      <a:endParaRPr lang="ko-KR" altLang="en-US" sz="1050" b="0" i="0" u="none" strike="noStrike" dirty="0">
                        <a:solidFill>
                          <a:srgbClr val="FE0D49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자바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92339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ML0-001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마이</a:t>
                      </a:r>
                      <a:endParaRPr lang="en-US" altLang="ko-KR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마이리스트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 만들기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리스트 제목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맛집 추가하기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(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발도장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), (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눈도장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), (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맛집찾기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 선택하여 추가</a:t>
                      </a:r>
                      <a:b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맛집찾기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맛집 페이지 이동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미구현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00802"/>
                  </a:ext>
                </a:extLst>
              </a:tr>
              <a:tr h="35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ML0-002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북마크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스크랩한 기행문의 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[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기행문 제목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], [</a:t>
                      </a:r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썸네일</a:t>
                      </a: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1050" b="0" i="0" u="none" strike="noStrike" dirty="0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10223B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미구현</a:t>
                      </a:r>
                      <a:endParaRPr lang="ko-KR" altLang="en-US" sz="1050" b="0" i="0" u="none" strike="noStrike" dirty="0">
                        <a:solidFill>
                          <a:srgbClr val="10223B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684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5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8784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180" name="TextBox 179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5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A380C9DE-9ECD-4EB3-97B1-71CB73228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411"/>
              </p:ext>
            </p:extLst>
          </p:nvPr>
        </p:nvGraphicFramePr>
        <p:xfrm>
          <a:off x="1429936" y="788682"/>
          <a:ext cx="10584871" cy="643225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2031710050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3518587409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2314418683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3489223364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2879776432"/>
                    </a:ext>
                  </a:extLst>
                </a:gridCol>
                <a:gridCol w="1323109">
                  <a:extLst>
                    <a:ext uri="{9D8B030D-6E8A-4147-A177-3AD203B41FA5}">
                      <a16:colId xmlns:a16="http://schemas.microsoft.com/office/drawing/2014/main" val="1098953448"/>
                    </a:ext>
                  </a:extLst>
                </a:gridCol>
                <a:gridCol w="1260841">
                  <a:extLst>
                    <a:ext uri="{9D8B030D-6E8A-4147-A177-3AD203B41FA5}">
                      <a16:colId xmlns:a16="http://schemas.microsoft.com/office/drawing/2014/main" val="1948505531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val="158106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Page</a:t>
                      </a:r>
                      <a:r>
                        <a:rPr lang="en-US" sz="1500" baseline="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Title</a:t>
                      </a:r>
                      <a:endParaRPr lang="en-US" sz="1500" dirty="0">
                        <a:solidFill>
                          <a:srgbClr val="07CBE5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 ID</a:t>
                      </a: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LG-001</a:t>
                      </a: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정인정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2021.07.06</a:t>
                      </a: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7190"/>
                  </a:ext>
                </a:extLst>
              </a:tr>
              <a:tr h="32318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en-US" sz="1500" b="1" baseline="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 Path</a:t>
                      </a:r>
                      <a:endParaRPr lang="en-US" sz="1500" b="1" dirty="0">
                        <a:solidFill>
                          <a:srgbClr val="07CBE5"/>
                        </a:solidFill>
                        <a:latin typeface="Arial" panose="020B0604020202020204" pitchFamily="34" charset="0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ko-KR" altLang="en-US" sz="1500" b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sz="1500" b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ea typeface="나눔스퀘어_ac Bold" panose="020B0600000101010101" pitchFamily="50" charset="-127"/>
                          <a:cs typeface="Arial" panose="020B0604020202020204" pitchFamily="34" charset="0"/>
                        </a:rPr>
                        <a:t>Related ID</a:t>
                      </a:r>
                    </a:p>
                  </a:txBody>
                  <a:tcPr marL="83127" marR="83127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35146"/>
                  </a:ext>
                </a:extLst>
              </a:tr>
            </a:tbl>
          </a:graphicData>
        </a:graphic>
      </p:graphicFrame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E8837569-2347-4AA2-ABC0-BEDAEB5766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42716"/>
              </p:ext>
            </p:extLst>
          </p:nvPr>
        </p:nvGraphicFramePr>
        <p:xfrm>
          <a:off x="9095771" y="1530591"/>
          <a:ext cx="2919036" cy="437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10">
                  <a:extLst>
                    <a:ext uri="{9D8B030D-6E8A-4147-A177-3AD203B41FA5}">
                      <a16:colId xmlns:a16="http://schemas.microsoft.com/office/drawing/2014/main" val="2031710050"/>
                    </a:ext>
                  </a:extLst>
                </a:gridCol>
                <a:gridCol w="2604226">
                  <a:extLst>
                    <a:ext uri="{9D8B030D-6E8A-4147-A177-3AD203B41FA5}">
                      <a16:colId xmlns:a16="http://schemas.microsoft.com/office/drawing/2014/main" val="3518587409"/>
                    </a:ext>
                  </a:extLst>
                </a:gridCol>
              </a:tblGrid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개인회원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기업회원 선택하여 로그인 진행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아이디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비밀번호 입력 후</a:t>
                      </a:r>
                      <a:r>
                        <a:rPr lang="ko-KR" altLang="en-US" sz="12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클릭하여 로그인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계정정보 분실 시 클릭하면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팝업창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계정 없는 경우 클릭하여 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83074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7993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7646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0783"/>
                  </a:ext>
                </a:extLst>
              </a:tr>
              <a:tr h="33857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</a:t>
                      </a:r>
                      <a:r>
                        <a:rPr lang="en-US" sz="1600" b="1" baseline="0" dirty="0">
                          <a:solidFill>
                            <a:srgbClr val="07CBE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Point</a:t>
                      </a:r>
                      <a:endParaRPr lang="en-US" sz="1600" b="1" dirty="0">
                        <a:solidFill>
                          <a:srgbClr val="07CBE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F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690224"/>
                  </a:ext>
                </a:extLst>
              </a:tr>
              <a:tr h="393499"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6764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915FA26-ABB2-46F8-8D16-0D7FE28A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36" y="1530592"/>
            <a:ext cx="7509528" cy="5014588"/>
          </a:xfrm>
          <a:prstGeom prst="rect">
            <a:avLst/>
          </a:prstGeom>
          <a:ln>
            <a:solidFill>
              <a:srgbClr val="07CBE5"/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937720E-51C2-4C5D-B1FA-CB3D88F59AE3}"/>
              </a:ext>
            </a:extLst>
          </p:cNvPr>
          <p:cNvSpPr/>
          <p:nvPr/>
        </p:nvSpPr>
        <p:spPr>
          <a:xfrm>
            <a:off x="3477884" y="2800168"/>
            <a:ext cx="313509" cy="312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BC07D4-A7C7-46F3-AF9C-2F54BE1AC40C}"/>
              </a:ext>
            </a:extLst>
          </p:cNvPr>
          <p:cNvSpPr/>
          <p:nvPr/>
        </p:nvSpPr>
        <p:spPr>
          <a:xfrm>
            <a:off x="5563587" y="4000299"/>
            <a:ext cx="313509" cy="312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35E0FB-036B-4D45-AEB6-B07A625ED543}"/>
              </a:ext>
            </a:extLst>
          </p:cNvPr>
          <p:cNvSpPr/>
          <p:nvPr/>
        </p:nvSpPr>
        <p:spPr>
          <a:xfrm>
            <a:off x="4230640" y="4624614"/>
            <a:ext cx="313509" cy="312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6E795C-1C6E-4998-BDC5-AB9B7F478B75}"/>
              </a:ext>
            </a:extLst>
          </p:cNvPr>
          <p:cNvSpPr/>
          <p:nvPr/>
        </p:nvSpPr>
        <p:spPr>
          <a:xfrm>
            <a:off x="4540934" y="5209177"/>
            <a:ext cx="313509" cy="3127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46996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5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F0F2159F-5C97-453F-A6FE-BBAD315F5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051999"/>
              </p:ext>
            </p:extLst>
          </p:nvPr>
        </p:nvGraphicFramePr>
        <p:xfrm>
          <a:off x="1638988" y="1443443"/>
          <a:ext cx="10022380" cy="24161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5612">
                  <a:extLst>
                    <a:ext uri="{9D8B030D-6E8A-4147-A177-3AD203B41FA5}">
                      <a16:colId xmlns:a16="http://schemas.microsoft.com/office/drawing/2014/main" val="2031710050"/>
                    </a:ext>
                  </a:extLst>
                </a:gridCol>
                <a:gridCol w="3185770">
                  <a:extLst>
                    <a:ext uri="{9D8B030D-6E8A-4147-A177-3AD203B41FA5}">
                      <a16:colId xmlns:a16="http://schemas.microsoft.com/office/drawing/2014/main" val="351858740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val="1873045077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val="61625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7190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조건 없이 검색 시도할 경우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직무 중 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이상 입력해 주세요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지역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직무 중 조건을 선택함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3514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2957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68167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7247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133435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8307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B781F3B-35B4-47DD-9A89-54A526BF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84897"/>
              </p:ext>
            </p:extLst>
          </p:nvPr>
        </p:nvGraphicFramePr>
        <p:xfrm>
          <a:off x="1638988" y="4683499"/>
          <a:ext cx="10022380" cy="17326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0883">
                  <a:extLst>
                    <a:ext uri="{9D8B030D-6E8A-4147-A177-3AD203B41FA5}">
                      <a16:colId xmlns:a16="http://schemas.microsoft.com/office/drawing/2014/main" val="1248702859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val="973137242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val="2570946140"/>
                    </a:ext>
                  </a:extLst>
                </a:gridCol>
                <a:gridCol w="2980499">
                  <a:extLst>
                    <a:ext uri="{9D8B030D-6E8A-4147-A177-3AD203B41FA5}">
                      <a16:colId xmlns:a16="http://schemas.microsoft.com/office/drawing/2014/main" val="1046543275"/>
                    </a:ext>
                  </a:extLst>
                </a:gridCol>
              </a:tblGrid>
              <a:tr h="3385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번호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상황</a:t>
                      </a:r>
                      <a:endParaRPr lang="en-US" sz="18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문구</a:t>
                      </a:r>
                      <a:endParaRPr lang="en-US" sz="18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처리시나리오</a:t>
                      </a:r>
                      <a:endParaRPr lang="en-US" sz="18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8332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 err="1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섹션별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최대 키워드 선택 개수 초과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경력 조건은 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개를 초과할 수 없습니다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초과된 개수 이후로 누적되지 </a:t>
                      </a:r>
                      <a:r>
                        <a:rPr lang="ko-KR" altLang="en-US" sz="1200" kern="1200" dirty="0" err="1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않게함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54382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검색 결과 없을 경우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채용정보 검색결과가 존재하지 않습니다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최근 선택 조건으로 되돌아감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89702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321066"/>
                  </a:ext>
                </a:extLst>
              </a:tr>
              <a:tr h="3417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8915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00F75-3567-435F-8643-75936FA90C41}"/>
              </a:ext>
            </a:extLst>
          </p:cNvPr>
          <p:cNvSpPr/>
          <p:nvPr/>
        </p:nvSpPr>
        <p:spPr>
          <a:xfrm>
            <a:off x="1556184" y="1040786"/>
            <a:ext cx="1107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필수입력항목</a:t>
            </a:r>
            <a:endParaRPr 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CF7CFD-9AF7-4519-9D0F-50C762265597}"/>
              </a:ext>
            </a:extLst>
          </p:cNvPr>
          <p:cNvSpPr/>
          <p:nvPr/>
        </p:nvSpPr>
        <p:spPr>
          <a:xfrm>
            <a:off x="1571454" y="4272194"/>
            <a:ext cx="95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유효성체크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26017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7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26017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graphicFrame>
        <p:nvGraphicFramePr>
          <p:cNvPr id="10" name="내용 개체 틀 4">
            <a:extLst>
              <a:ext uri="{FF2B5EF4-FFF2-40B4-BE49-F238E27FC236}">
                <a16:creationId xmlns:a16="http://schemas.microsoft.com/office/drawing/2014/main" id="{F0F2159F-5C97-453F-A6FE-BBAD315F5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16440"/>
              </p:ext>
            </p:extLst>
          </p:nvPr>
        </p:nvGraphicFramePr>
        <p:xfrm>
          <a:off x="1593669" y="1402770"/>
          <a:ext cx="10107264" cy="476966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29398">
                  <a:extLst>
                    <a:ext uri="{9D8B030D-6E8A-4147-A177-3AD203B41FA5}">
                      <a16:colId xmlns:a16="http://schemas.microsoft.com/office/drawing/2014/main" val="2031710050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3518587409"/>
                    </a:ext>
                  </a:extLst>
                </a:gridCol>
                <a:gridCol w="1236134">
                  <a:extLst>
                    <a:ext uri="{9D8B030D-6E8A-4147-A177-3AD203B41FA5}">
                      <a16:colId xmlns:a16="http://schemas.microsoft.com/office/drawing/2014/main" val="1873045077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616255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51253575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17477374"/>
                    </a:ext>
                  </a:extLst>
                </a:gridCol>
                <a:gridCol w="1212754">
                  <a:extLst>
                    <a:ext uri="{9D8B030D-6E8A-4147-A177-3AD203B41FA5}">
                      <a16:colId xmlns:a16="http://schemas.microsoft.com/office/drawing/2014/main" val="955988878"/>
                    </a:ext>
                  </a:extLst>
                </a:gridCol>
                <a:gridCol w="1801379">
                  <a:extLst>
                    <a:ext uri="{9D8B030D-6E8A-4147-A177-3AD203B41FA5}">
                      <a16:colId xmlns:a16="http://schemas.microsoft.com/office/drawing/2014/main" val="1609570454"/>
                    </a:ext>
                  </a:extLst>
                </a:gridCol>
              </a:tblGrid>
              <a:tr h="4053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대구분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중구분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사용자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보기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수정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삭제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쓰기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 panose="020B0604020202020204" pitchFamily="34" charset="0"/>
                        </a:rPr>
                        <a:t>비고</a:t>
                      </a:r>
                      <a:endParaRPr lang="en-US" sz="1600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87190"/>
                  </a:ext>
                </a:extLst>
              </a:tr>
              <a:tr h="433137">
                <a:tc rowSpan="11"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페이지별 </a:t>
                      </a:r>
                      <a:endParaRPr lang="en-US" altLang="ko-KR" sz="12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solidFill>
                            <a:srgbClr val="07CBE5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권한</a:t>
                      </a:r>
                      <a:endParaRPr lang="en-US" sz="1200" b="1" dirty="0">
                        <a:solidFill>
                          <a:srgbClr val="07CBE5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 err="1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맛집기행문</a:t>
                      </a:r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관리자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1200" kern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535146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사용자계정</a:t>
                      </a: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223B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29577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1022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958830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10223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68167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760519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7247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16493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13343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348315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83074"/>
                  </a:ext>
                </a:extLst>
              </a:tr>
              <a:tr h="393123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10223B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60438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00F75-3567-435F-8643-75936FA90C41}"/>
              </a:ext>
            </a:extLst>
          </p:cNvPr>
          <p:cNvSpPr/>
          <p:nvPr/>
        </p:nvSpPr>
        <p:spPr>
          <a:xfrm>
            <a:off x="1556184" y="1040786"/>
            <a:ext cx="1904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Permission (</a:t>
            </a:r>
            <a:r>
              <a: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권한정책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)</a:t>
            </a:r>
            <a:endParaRPr 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67611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</a:p>
                    <a:p>
                      <a:pPr lvl="0" algn="ctr" latinLnBrk="1"/>
                      <a:endParaRPr lang="en-US" altLang="ko-KR" sz="5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JAVA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6" y="1737360"/>
            <a:ext cx="5826034" cy="3511366"/>
          </a:xfrm>
          <a:prstGeom prst="rect">
            <a:avLst/>
          </a:prstGeom>
          <a:ln>
            <a:solidFill>
              <a:srgbClr val="07CBE5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C05477-A4D2-4111-BE36-5EDF5D96FB54}"/>
              </a:ext>
            </a:extLst>
          </p:cNvPr>
          <p:cNvSpPr txBox="1"/>
          <p:nvPr/>
        </p:nvSpPr>
        <p:spPr>
          <a:xfrm>
            <a:off x="1746670" y="749020"/>
            <a:ext cx="4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@@@@@@@@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0223B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1719795" y="1397927"/>
            <a:ext cx="4837400" cy="5286613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1740749" y="1092584"/>
            <a:ext cx="950122" cy="250561"/>
            <a:chOff x="2514928" y="3703458"/>
            <a:chExt cx="950122" cy="255095"/>
          </a:xfrm>
          <a:noFill/>
        </p:grpSpPr>
        <p:sp>
          <p:nvSpPr>
            <p:cNvPr id="23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07CBE5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CAPTURE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8959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JAVA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6903273" y="1397928"/>
            <a:ext cx="4837400" cy="2478748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6924227" y="1092584"/>
            <a:ext cx="950122" cy="250561"/>
            <a:chOff x="2514928" y="3703458"/>
            <a:chExt cx="950122" cy="255095"/>
          </a:xfrm>
          <a:noFill/>
        </p:grpSpPr>
        <p:sp>
          <p:nvSpPr>
            <p:cNvPr id="42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noProof="0" dirty="0" smtClean="0">
                  <a:solidFill>
                    <a:srgbClr val="07CBE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HTML/CSS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6903273" y="4205792"/>
            <a:ext cx="4837400" cy="2478748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6924227" y="3900448"/>
            <a:ext cx="950122" cy="250561"/>
            <a:chOff x="2514928" y="3703458"/>
            <a:chExt cx="950122" cy="255095"/>
          </a:xfrm>
          <a:noFill/>
        </p:grpSpPr>
        <p:sp>
          <p:nvSpPr>
            <p:cNvPr id="46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dirty="0" smtClean="0">
                  <a:solidFill>
                    <a:srgbClr val="07CBE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JS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1719795" y="1397927"/>
            <a:ext cx="4837400" cy="230757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1740749" y="1092584"/>
            <a:ext cx="950122" cy="250561"/>
            <a:chOff x="2514928" y="3703458"/>
            <a:chExt cx="950122" cy="255095"/>
          </a:xfrm>
          <a:noFill/>
        </p:grpSpPr>
        <p:sp>
          <p:nvSpPr>
            <p:cNvPr id="23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7CBE5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DAO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10485"/>
              </p:ext>
            </p:extLst>
          </p:nvPr>
        </p:nvGraphicFramePr>
        <p:xfrm>
          <a:off x="1" y="1907173"/>
          <a:ext cx="1273628" cy="4777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86173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 smtClean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r>
                        <a:rPr lang="en-US" altLang="ko-KR" sz="1400" kern="1200" dirty="0" smtClean="0">
                          <a:solidFill>
                            <a:srgbClr val="07CBE5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@@@</a:t>
                      </a:r>
                      <a:endParaRPr lang="en-US" altLang="ko-KR" sz="1400" kern="1200" dirty="0">
                        <a:solidFill>
                          <a:srgbClr val="07CBE5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l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요구사항정의서</a:t>
                      </a:r>
                      <a:endParaRPr lang="en-US" altLang="ko-KR" sz="12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워크플로우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화면설계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 </a:t>
                      </a:r>
                      <a:r>
                        <a:rPr lang="ko-KR" altLang="en-US" sz="12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화면구현</a:t>
                      </a:r>
                      <a:endParaRPr lang="en-US" altLang="ko-KR" sz="12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·</a:t>
                      </a:r>
                      <a:r>
                        <a:rPr lang="en-US" altLang="ko-KR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 JAVA</a:t>
                      </a:r>
                      <a:r>
                        <a:rPr lang="ko-KR" altLang="en-US" sz="1200" kern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구현</a:t>
                      </a:r>
                      <a:endParaRPr lang="en-US" altLang="ko-KR" sz="1200" kern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 </a:t>
                      </a:r>
                      <a:endParaRPr lang="ko-KR" altLang="en-US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6903273" y="1397928"/>
            <a:ext cx="4837400" cy="5286612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6924227" y="1092584"/>
            <a:ext cx="950122" cy="250561"/>
            <a:chOff x="2514928" y="3703458"/>
            <a:chExt cx="950122" cy="255095"/>
          </a:xfrm>
          <a:noFill/>
        </p:grpSpPr>
        <p:sp>
          <p:nvSpPr>
            <p:cNvPr id="42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dirty="0" smtClean="0">
                  <a:solidFill>
                    <a:srgbClr val="07CBE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JSP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325261" y="2383386"/>
            <a:ext cx="152638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10223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</a:t>
            </a:r>
            <a:r>
              <a:rPr lang="en-US" altLang="ko-KR" dirty="0" smtClean="0">
                <a:solidFill>
                  <a:srgbClr val="10223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 </a:t>
            </a:r>
            <a:r>
              <a:rPr lang="ko-KR" altLang="en-US" dirty="0" smtClean="0">
                <a:solidFill>
                  <a:srgbClr val="10223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포함</a:t>
            </a:r>
            <a:endParaRPr lang="en-US" altLang="ko-KR" dirty="0">
              <a:solidFill>
                <a:srgbClr val="10223B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FEA87-6F18-40BA-81C2-93772484222F}"/>
              </a:ext>
            </a:extLst>
          </p:cNvPr>
          <p:cNvSpPr/>
          <p:nvPr/>
        </p:nvSpPr>
        <p:spPr>
          <a:xfrm>
            <a:off x="1719795" y="4205793"/>
            <a:ext cx="4837400" cy="2478748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23540A-9466-4792-9836-FED62179234F}"/>
              </a:ext>
            </a:extLst>
          </p:cNvPr>
          <p:cNvGrpSpPr/>
          <p:nvPr/>
        </p:nvGrpSpPr>
        <p:grpSpPr>
          <a:xfrm>
            <a:off x="1740749" y="3900449"/>
            <a:ext cx="950122" cy="250561"/>
            <a:chOff x="2514928" y="3703458"/>
            <a:chExt cx="950122" cy="255095"/>
          </a:xfrm>
          <a:noFill/>
        </p:grpSpPr>
        <p:sp>
          <p:nvSpPr>
            <p:cNvPr id="25" name="사각형: 둥근 모서리 38">
              <a:extLst>
                <a:ext uri="{FF2B5EF4-FFF2-40B4-BE49-F238E27FC236}">
                  <a16:creationId xmlns:a16="http://schemas.microsoft.com/office/drawing/2014/main" id="{4C67ECBB-44FF-46AF-9EDC-C000DAF7D1A0}"/>
                </a:ext>
              </a:extLst>
            </p:cNvPr>
            <p:cNvSpPr/>
            <p:nvPr/>
          </p:nvSpPr>
          <p:spPr>
            <a:xfrm>
              <a:off x="2565488" y="3721010"/>
              <a:ext cx="891784" cy="237543"/>
            </a:xfrm>
            <a:prstGeom prst="roundRect">
              <a:avLst/>
            </a:prstGeom>
            <a:solidFill>
              <a:srgbClr val="FDFBFC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58F264-7A49-4B83-91F2-D17C39AEB6A7}"/>
                </a:ext>
              </a:extLst>
            </p:cNvPr>
            <p:cNvSpPr txBox="1"/>
            <p:nvPr/>
          </p:nvSpPr>
          <p:spPr>
            <a:xfrm>
              <a:off x="2514928" y="3703458"/>
              <a:ext cx="950122" cy="25067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1" noProof="0" dirty="0" smtClean="0">
                  <a:solidFill>
                    <a:srgbClr val="07CBE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DB/SQL</a:t>
              </a:r>
              <a:endParaRPr kumimoji="1" lang="ko-KR" alt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7CBE5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552888" y="5191251"/>
            <a:ext cx="107112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10223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</a:t>
            </a:r>
            <a:r>
              <a:rPr lang="en-US" altLang="ko-KR" dirty="0" smtClean="0">
                <a:solidFill>
                  <a:srgbClr val="10223B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</a:t>
            </a:r>
            <a:endParaRPr lang="en-US" altLang="ko-KR" dirty="0">
              <a:solidFill>
                <a:srgbClr val="10223B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C05477-A4D2-4111-BE36-5EDF5D96FB54}"/>
              </a:ext>
            </a:extLst>
          </p:cNvPr>
          <p:cNvSpPr txBox="1"/>
          <p:nvPr/>
        </p:nvSpPr>
        <p:spPr>
          <a:xfrm>
            <a:off x="1746670" y="749020"/>
            <a:ext cx="4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10223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@@@@@@@@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0223B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lang="en-US" altLang="ko-KR" sz="2000" noProof="0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@@@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E0D4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2335094761"/>
              </p:ext>
            </p:extLst>
          </p:nvPr>
        </p:nvGraphicFramePr>
        <p:xfrm>
          <a:off x="1820717" y="838515"/>
          <a:ext cx="9784080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669" y="130629"/>
            <a:ext cx="297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 </a:t>
            </a:r>
            <a:r>
              <a:rPr lang="ko-KR" altLang="en-US" sz="2000" dirty="0" err="1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최종리뷰</a:t>
            </a:r>
            <a:endParaRPr lang="ko-KR" altLang="en-US" sz="2000" dirty="0">
              <a:solidFill>
                <a:srgbClr val="10223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92132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err="1" smtClean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최종리뷰</a:t>
                      </a:r>
                      <a:endParaRPr lang="en-US" altLang="ko-KR" sz="16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2006" y="3105848"/>
            <a:ext cx="218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WE </a:t>
            </a:r>
            <a:r>
              <a:rPr lang="en-US" altLang="ko-KR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DID?</a:t>
            </a:r>
            <a:endParaRPr lang="ko-KR" altLang="en-US" dirty="0">
              <a:solidFill>
                <a:srgbClr val="FE0D4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8820" y="3927082"/>
            <a:ext cx="26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WHAT WE WILL </a:t>
            </a:r>
            <a:r>
              <a:rPr lang="en-US" altLang="ko-KR" dirty="0" smtClean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DO?</a:t>
            </a:r>
            <a:endParaRPr lang="ko-KR" altLang="en-US" dirty="0">
              <a:solidFill>
                <a:srgbClr val="FE0D4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3" b="56422"/>
          <a:stretch/>
        </p:blipFill>
        <p:spPr>
          <a:xfrm>
            <a:off x="6520872" y="3499723"/>
            <a:ext cx="452582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EE3E2E-6BFD-47CF-B30F-736B491EB235}"/>
              </a:ext>
            </a:extLst>
          </p:cNvPr>
          <p:cNvSpPr/>
          <p:nvPr/>
        </p:nvSpPr>
        <p:spPr>
          <a:xfrm>
            <a:off x="0" y="0"/>
            <a:ext cx="12191999" cy="94488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03F75-DF07-40B2-AF9E-5ACD648A0E42}"/>
              </a:ext>
            </a:extLst>
          </p:cNvPr>
          <p:cNvSpPr txBox="1"/>
          <p:nvPr/>
        </p:nvSpPr>
        <p:spPr>
          <a:xfrm>
            <a:off x="4294414" y="149274"/>
            <a:ext cx="338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DFBF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 O N T E N T S</a:t>
            </a:r>
            <a:endParaRPr lang="ko-KR" altLang="en-US" sz="3600" b="1" dirty="0">
              <a:solidFill>
                <a:srgbClr val="FDFBF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81AF4-BAD6-4B70-AF8F-4DEC94C95246}"/>
              </a:ext>
            </a:extLst>
          </p:cNvPr>
          <p:cNvSpPr txBox="1"/>
          <p:nvPr/>
        </p:nvSpPr>
        <p:spPr>
          <a:xfrm>
            <a:off x="7915306" y="5848252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07CBE5">
                    <a:alpha val="16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07CBE5">
                  <a:alpha val="16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00FF89-3F6D-47AA-ADAF-9974E8484432}"/>
              </a:ext>
            </a:extLst>
          </p:cNvPr>
          <p:cNvGrpSpPr/>
          <p:nvPr/>
        </p:nvGrpSpPr>
        <p:grpSpPr>
          <a:xfrm>
            <a:off x="2679027" y="2259409"/>
            <a:ext cx="6795954" cy="830997"/>
            <a:chOff x="2744344" y="2259409"/>
            <a:chExt cx="6795954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2C86E-21F7-477F-B434-95EACC32CCDE}"/>
                </a:ext>
              </a:extLst>
            </p:cNvPr>
            <p:cNvGrpSpPr/>
            <p:nvPr/>
          </p:nvGrpSpPr>
          <p:grpSpPr>
            <a:xfrm>
              <a:off x="2744344" y="2259409"/>
              <a:ext cx="1766618" cy="830997"/>
              <a:chOff x="3403338" y="2598003"/>
              <a:chExt cx="1766618" cy="83099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51F15B-5D78-4CCA-9692-3B29E6A84976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07CB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07CBE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10BE84-01C2-4877-88C2-760D52D8C2CD}"/>
                  </a:ext>
                </a:extLst>
              </p:cNvPr>
              <p:cNvSpPr txBox="1"/>
              <p:nvPr/>
            </p:nvSpPr>
            <p:spPr>
              <a:xfrm>
                <a:off x="4222261" y="2844223"/>
                <a:ext cx="9476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주제선정 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3597741-3DDE-47DC-92C5-0EEF046B49EF}"/>
                </a:ext>
              </a:extLst>
            </p:cNvPr>
            <p:cNvGrpSpPr/>
            <p:nvPr/>
          </p:nvGrpSpPr>
          <p:grpSpPr>
            <a:xfrm>
              <a:off x="5241680" y="2259409"/>
              <a:ext cx="1901832" cy="830997"/>
              <a:chOff x="6454034" y="2598003"/>
              <a:chExt cx="1901832" cy="83099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FA516-13C1-4DFE-AE51-DA321D906C4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07CB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07CBE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E50D69-E51C-4D53-A274-F45410BC1789}"/>
                  </a:ext>
                </a:extLst>
              </p:cNvPr>
              <p:cNvSpPr txBox="1"/>
              <p:nvPr/>
            </p:nvSpPr>
            <p:spPr>
              <a:xfrm>
                <a:off x="7297563" y="2721112"/>
                <a:ext cx="1058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조원 및 </a:t>
                </a:r>
                <a:endParaRPr lang="en-US" altLang="ko-KR" sz="1600" dirty="0">
                  <a:solidFill>
                    <a:srgbClr val="10223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Light" panose="000003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일정 소개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11F9521-5D45-4B6D-8DE6-F4009AEF3751}"/>
                </a:ext>
              </a:extLst>
            </p:cNvPr>
            <p:cNvGrpSpPr/>
            <p:nvPr/>
          </p:nvGrpSpPr>
          <p:grpSpPr>
            <a:xfrm>
              <a:off x="7908493" y="2259409"/>
              <a:ext cx="1631805" cy="830997"/>
              <a:chOff x="7639366" y="2286043"/>
              <a:chExt cx="1631805" cy="83099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287780-BD60-48E7-8BDE-FD721AE944CC}"/>
                  </a:ext>
                </a:extLst>
              </p:cNvPr>
              <p:cNvSpPr txBox="1"/>
              <p:nvPr/>
            </p:nvSpPr>
            <p:spPr>
              <a:xfrm>
                <a:off x="7639366" y="228604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07CB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07CBE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5B7FC2-E5EE-4396-8708-60F0A81F0030}"/>
                  </a:ext>
                </a:extLst>
              </p:cNvPr>
              <p:cNvSpPr txBox="1"/>
              <p:nvPr/>
            </p:nvSpPr>
            <p:spPr>
              <a:xfrm>
                <a:off x="8418052" y="2409152"/>
                <a:ext cx="8531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피드백 </a:t>
                </a:r>
                <a:endParaRPr lang="en-US" altLang="ko-KR" sz="1600" dirty="0">
                  <a:solidFill>
                    <a:srgbClr val="10223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반영</a:t>
                </a:r>
                <a:endParaRPr lang="ko-KR" altLang="en-US" sz="1600" dirty="0">
                  <a:solidFill>
                    <a:srgbClr val="10223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14AE882-0939-4D81-9DD5-7DE19FED3279}"/>
              </a:ext>
            </a:extLst>
          </p:cNvPr>
          <p:cNvGrpSpPr/>
          <p:nvPr/>
        </p:nvGrpSpPr>
        <p:grpSpPr>
          <a:xfrm>
            <a:off x="3912686" y="3804466"/>
            <a:ext cx="4322223" cy="830997"/>
            <a:chOff x="4116012" y="3804466"/>
            <a:chExt cx="4322223" cy="83099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6EE916-E569-4007-BE95-0EFD96F3FFF1}"/>
                </a:ext>
              </a:extLst>
            </p:cNvPr>
            <p:cNvGrpSpPr/>
            <p:nvPr/>
          </p:nvGrpSpPr>
          <p:grpSpPr>
            <a:xfrm>
              <a:off x="4116012" y="3804466"/>
              <a:ext cx="1761894" cy="830997"/>
              <a:chOff x="2253486" y="3772227"/>
              <a:chExt cx="1761894" cy="83099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9872C-A564-42E7-B309-2C8570B30D2A}"/>
                  </a:ext>
                </a:extLst>
              </p:cNvPr>
              <p:cNvSpPr txBox="1"/>
              <p:nvPr/>
            </p:nvSpPr>
            <p:spPr>
              <a:xfrm>
                <a:off x="2253486" y="3772227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07CB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07CBE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47CDC-3F8D-4AF1-8036-04C81FA1B30C}"/>
                  </a:ext>
                </a:extLst>
              </p:cNvPr>
              <p:cNvSpPr txBox="1"/>
              <p:nvPr/>
            </p:nvSpPr>
            <p:spPr>
              <a:xfrm>
                <a:off x="3086921" y="4018448"/>
                <a:ext cx="9284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Light" panose="00000300000000000000" pitchFamily="2" charset="-127"/>
                  </a:rPr>
                  <a:t>기능구현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18B3D4A-682E-42CA-B697-1621B6DC51BF}"/>
                </a:ext>
              </a:extLst>
            </p:cNvPr>
            <p:cNvGrpSpPr/>
            <p:nvPr/>
          </p:nvGrpSpPr>
          <p:grpSpPr>
            <a:xfrm>
              <a:off x="6613348" y="3804466"/>
              <a:ext cx="1824887" cy="830997"/>
              <a:chOff x="3403338" y="2598003"/>
              <a:chExt cx="1824887" cy="83099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E26C2E-9125-4788-AD78-F6F50AD02DC6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07CBE5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07CBE5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CC020B-5FA8-4C47-BF04-90D26017A610}"/>
                  </a:ext>
                </a:extLst>
              </p:cNvPr>
              <p:cNvSpPr txBox="1"/>
              <p:nvPr/>
            </p:nvSpPr>
            <p:spPr>
              <a:xfrm>
                <a:off x="4222822" y="2840163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 dirty="0" err="1">
                    <a:solidFill>
                      <a:srgbClr val="10223B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최종리뷰</a:t>
                </a:r>
                <a:endParaRPr lang="ko-KR" altLang="en-US" sz="1600" dirty="0">
                  <a:solidFill>
                    <a:srgbClr val="10223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87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AD72FE-C040-4FBF-A26E-46B3DFFD67B9}"/>
              </a:ext>
            </a:extLst>
          </p:cNvPr>
          <p:cNvSpPr/>
          <p:nvPr/>
        </p:nvSpPr>
        <p:spPr>
          <a:xfrm>
            <a:off x="0" y="889906"/>
            <a:ext cx="12192000" cy="5056851"/>
          </a:xfrm>
          <a:prstGeom prst="rect">
            <a:avLst/>
          </a:prstGeom>
          <a:solidFill>
            <a:srgbClr val="07CB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아리따-돋움4.0(TTF)-Bold" panose="02020603020101020101" pitchFamily="18" charset="-127"/>
              <a:ea typeface="아리따-돋움4.0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AF937-46F2-4AAC-86C2-123AE686A04C}"/>
              </a:ext>
            </a:extLst>
          </p:cNvPr>
          <p:cNvSpPr txBox="1"/>
          <p:nvPr/>
        </p:nvSpPr>
        <p:spPr>
          <a:xfrm>
            <a:off x="1364062" y="2558058"/>
            <a:ext cx="1034025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err="1">
                <a:solidFill>
                  <a:srgbClr val="FDFBF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화면시연</a:t>
            </a:r>
            <a:endParaRPr lang="en-US" altLang="ko-KR" sz="7200" dirty="0">
              <a:solidFill>
                <a:srgbClr val="FDFBF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http://all</a:t>
            </a:r>
            <a:r>
              <a:rPr lang="en-US" altLang="ko-KR" sz="2000" dirty="0">
                <a:solidFill>
                  <a:srgbClr val="FF66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</a:t>
            </a:r>
            <a:r>
              <a:rPr lang="en-US" altLang="ko-KR" sz="20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can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eat2021.duckdns.org:7080/All</a:t>
            </a:r>
            <a:r>
              <a:rPr lang="en-US" altLang="ko-KR" sz="2000" dirty="0">
                <a:solidFill>
                  <a:srgbClr val="FF66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You</a:t>
            </a:r>
            <a:r>
              <a:rPr lang="en-US" altLang="ko-KR" sz="20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Can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Eat/main/index.html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FAD72FE-C040-4FBF-A26E-46B3DFFD67B9}"/>
              </a:ext>
            </a:extLst>
          </p:cNvPr>
          <p:cNvSpPr/>
          <p:nvPr/>
        </p:nvSpPr>
        <p:spPr>
          <a:xfrm>
            <a:off x="0" y="889906"/>
            <a:ext cx="12192000" cy="5056851"/>
          </a:xfrm>
          <a:prstGeom prst="rect">
            <a:avLst/>
          </a:prstGeom>
          <a:solidFill>
            <a:srgbClr val="07CB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7CBE5"/>
              </a:solidFill>
              <a:latin typeface="아리따-돋움4.0(TTF)-Bold" panose="02020603020101020101" pitchFamily="18" charset="-127"/>
              <a:ea typeface="아리따-돋움4.0(TTF)-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AF937-46F2-4AAC-86C2-123AE686A04C}"/>
              </a:ext>
            </a:extLst>
          </p:cNvPr>
          <p:cNvSpPr txBox="1"/>
          <p:nvPr/>
        </p:nvSpPr>
        <p:spPr>
          <a:xfrm>
            <a:off x="1826640" y="4935497"/>
            <a:ext cx="4643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FDFBF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93953-10BF-45A3-9F66-912B158F80E0}"/>
              </a:ext>
            </a:extLst>
          </p:cNvPr>
          <p:cNvSpPr txBox="1"/>
          <p:nvPr/>
        </p:nvSpPr>
        <p:spPr>
          <a:xfrm>
            <a:off x="-143036" y="3550146"/>
            <a:ext cx="19696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0" spc="-51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DFBF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0000" dirty="0">
              <a:solidFill>
                <a:srgbClr val="FDFBFC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93669" y="130629"/>
            <a:ext cx="215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</a:t>
            </a:r>
            <a:r>
              <a:rPr lang="en-US" altLang="ko-KR" sz="4000" b="1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주제 선정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43834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0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669" y="130629"/>
            <a:ext cx="215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r>
              <a:rPr lang="en-US" altLang="ko-KR" sz="4000" b="1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조원 및 일정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36" y="2558200"/>
            <a:ext cx="929755" cy="9297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69" y="1602297"/>
            <a:ext cx="318450" cy="318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9" t="1" r="22468" b="50597"/>
          <a:stretch/>
        </p:blipFill>
        <p:spPr>
          <a:xfrm>
            <a:off x="2675720" y="2008308"/>
            <a:ext cx="544749" cy="477732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75" y="2558200"/>
            <a:ext cx="929755" cy="9297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14" y="2558200"/>
            <a:ext cx="929755" cy="92975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753" y="2558200"/>
            <a:ext cx="929755" cy="9297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6964C9-9FD5-45EB-A69F-05441EE67B21}"/>
              </a:ext>
            </a:extLst>
          </p:cNvPr>
          <p:cNvSpPr/>
          <p:nvPr/>
        </p:nvSpPr>
        <p:spPr>
          <a:xfrm>
            <a:off x="1758231" y="4120830"/>
            <a:ext cx="2386358" cy="121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크리에이터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64C9-9FD5-45EB-A69F-05441EE67B21}"/>
              </a:ext>
            </a:extLst>
          </p:cNvPr>
          <p:cNvSpPr/>
          <p:nvPr/>
        </p:nvSpPr>
        <p:spPr>
          <a:xfrm>
            <a:off x="4313971" y="4120830"/>
            <a:ext cx="2386358" cy="121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관리자 페이지</a:t>
            </a:r>
            <a:endParaRPr lang="en-US" altLang="ko-KR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6964C9-9FD5-45EB-A69F-05441EE67B21}"/>
              </a:ext>
            </a:extLst>
          </p:cNvPr>
          <p:cNvSpPr/>
          <p:nvPr/>
        </p:nvSpPr>
        <p:spPr>
          <a:xfrm>
            <a:off x="6869711" y="4120830"/>
            <a:ext cx="2386358" cy="121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</a:t>
            </a:r>
            <a:endParaRPr lang="en-US" altLang="ko-KR" dirty="0" smtClean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상품리스트</a:t>
            </a:r>
            <a:endParaRPr lang="en-US" altLang="ko-KR" dirty="0" smtClean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커뮤니티</a:t>
            </a:r>
            <a:endParaRPr lang="en-US" altLang="ko-KR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6964C9-9FD5-45EB-A69F-05441EE67B21}"/>
              </a:ext>
            </a:extLst>
          </p:cNvPr>
          <p:cNvSpPr/>
          <p:nvPr/>
        </p:nvSpPr>
        <p:spPr>
          <a:xfrm>
            <a:off x="9425451" y="4120830"/>
            <a:ext cx="2386358" cy="1219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dirty="0" smtClean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en-US" altLang="ko-KR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2013" y="3803787"/>
            <a:ext cx="113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권유라</a:t>
            </a:r>
            <a:endParaRPr lang="en-US" altLang="ko-KR" sz="2000" b="1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30098" y="380378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이소영</a:t>
            </a:r>
            <a:endParaRPr lang="en-US" altLang="ko-KR" sz="2000" b="1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85838" y="380378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정인정</a:t>
            </a:r>
            <a:endParaRPr lang="en-US" altLang="ko-KR" sz="2000" b="1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41577" y="380378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10223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최소영</a:t>
            </a:r>
            <a:endParaRPr lang="en-US" altLang="ko-KR" sz="2000" b="1" dirty="0">
              <a:solidFill>
                <a:srgbClr val="10223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86244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669" y="130629"/>
            <a:ext cx="215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</a:t>
            </a:r>
            <a:r>
              <a:rPr lang="en-US" altLang="ko-KR" sz="4000" b="1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조원 및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8909"/>
              </p:ext>
            </p:extLst>
          </p:nvPr>
        </p:nvGraphicFramePr>
        <p:xfrm>
          <a:off x="1593669" y="1737360"/>
          <a:ext cx="10371900" cy="451115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3106">
                  <a:extLst>
                    <a:ext uri="{9D8B030D-6E8A-4147-A177-3AD203B41FA5}">
                      <a16:colId xmlns:a16="http://schemas.microsoft.com/office/drawing/2014/main" val="1987081320"/>
                    </a:ext>
                  </a:extLst>
                </a:gridCol>
                <a:gridCol w="992881">
                  <a:extLst>
                    <a:ext uri="{9D8B030D-6E8A-4147-A177-3AD203B41FA5}">
                      <a16:colId xmlns:a16="http://schemas.microsoft.com/office/drawing/2014/main" val="89618506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2002210043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3742699281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1504434607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2881080446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3093063400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1439593199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3945236682"/>
                    </a:ext>
                  </a:extLst>
                </a:gridCol>
                <a:gridCol w="607215">
                  <a:extLst>
                    <a:ext uri="{9D8B030D-6E8A-4147-A177-3AD203B41FA5}">
                      <a16:colId xmlns:a16="http://schemas.microsoft.com/office/drawing/2014/main" val="2812641898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2913527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3058584886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373821702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1468191465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4235172883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2536308857"/>
                    </a:ext>
                  </a:extLst>
                </a:gridCol>
                <a:gridCol w="582599">
                  <a:extLst>
                    <a:ext uri="{9D8B030D-6E8A-4147-A177-3AD203B41FA5}">
                      <a16:colId xmlns:a16="http://schemas.microsoft.com/office/drawing/2014/main" val="3879753610"/>
                    </a:ext>
                  </a:extLst>
                </a:gridCol>
              </a:tblGrid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필요 작업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07-30 (</a:t>
                      </a:r>
                      <a:r>
                        <a:rPr lang="ko-KR" altLang="en-US" sz="900" u="none" strike="noStrike" dirty="0" smtClean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금</a:t>
                      </a:r>
                      <a:r>
                        <a:rPr lang="en-US" altLang="ko-KR" sz="900" u="none" strike="noStrike" dirty="0" smtClean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999231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요구사항 정의서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최종발표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466297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업무플로우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58731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JAVA</a:t>
                      </a:r>
                      <a:r>
                        <a:rPr lang="ko-KR" altLang="en-US" sz="900" u="none" strike="noStrike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기능모듈구현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56604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DB ERD </a:t>
                      </a:r>
                      <a:r>
                        <a:rPr lang="ko-KR" alt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설계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04669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DB ERD/SQL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03099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화면설계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1582"/>
                  </a:ext>
                </a:extLst>
              </a:tr>
              <a:tr h="56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화면구현</a:t>
                      </a:r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HTML,JS</a:t>
                      </a:r>
                      <a:r>
                        <a:rPr lang="ko-KR" altLang="en-US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</a:t>
                      </a:r>
                      <a:r>
                        <a:rPr lang="en-US" altLang="ko-KR" sz="900" u="none" strike="noStrike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239" marR="6239" marT="6239" marB="0" anchor="ctr">
                    <a:lnL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C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45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999E94-097F-4E3C-8B35-4FD8BD6B4811}"/>
              </a:ext>
            </a:extLst>
          </p:cNvPr>
          <p:cNvSpPr txBox="1"/>
          <p:nvPr/>
        </p:nvSpPr>
        <p:spPr>
          <a:xfrm>
            <a:off x="1593669" y="106598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7CBE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</a:t>
            </a:r>
            <a:r>
              <a:rPr lang="ko-KR" altLang="en-US" dirty="0">
                <a:solidFill>
                  <a:srgbClr val="07CBE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810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0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669" y="130629"/>
            <a:ext cx="2155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조원 및 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C49B2-6F41-42F1-A6DD-A986A30B332F}"/>
              </a:ext>
            </a:extLst>
          </p:cNvPr>
          <p:cNvSpPr txBox="1"/>
          <p:nvPr/>
        </p:nvSpPr>
        <p:spPr>
          <a:xfrm>
            <a:off x="1593669" y="106598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7CBE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</a:t>
            </a:r>
            <a:r>
              <a:rPr lang="ko-KR" altLang="en-US" dirty="0">
                <a:solidFill>
                  <a:srgbClr val="07CBE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회의록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159772-2553-4697-AF9E-5FEA21DE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4875"/>
              </p:ext>
            </p:extLst>
          </p:nvPr>
        </p:nvGraphicFramePr>
        <p:xfrm>
          <a:off x="1593669" y="1543502"/>
          <a:ext cx="10163106" cy="2395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56">
                  <a:extLst>
                    <a:ext uri="{9D8B030D-6E8A-4147-A177-3AD203B41FA5}">
                      <a16:colId xmlns:a16="http://schemas.microsoft.com/office/drawing/2014/main" val="4220527045"/>
                    </a:ext>
                  </a:extLst>
                </a:gridCol>
                <a:gridCol w="2159246">
                  <a:extLst>
                    <a:ext uri="{9D8B030D-6E8A-4147-A177-3AD203B41FA5}">
                      <a16:colId xmlns:a16="http://schemas.microsoft.com/office/drawing/2014/main" val="345744551"/>
                    </a:ext>
                  </a:extLst>
                </a:gridCol>
                <a:gridCol w="1119609">
                  <a:extLst>
                    <a:ext uri="{9D8B030D-6E8A-4147-A177-3AD203B41FA5}">
                      <a16:colId xmlns:a16="http://schemas.microsoft.com/office/drawing/2014/main" val="2588222221"/>
                    </a:ext>
                  </a:extLst>
                </a:gridCol>
                <a:gridCol w="4923995">
                  <a:extLst>
                    <a:ext uri="{9D8B030D-6E8A-4147-A177-3AD203B41FA5}">
                      <a16:colId xmlns:a16="http://schemas.microsoft.com/office/drawing/2014/main" val="2842175729"/>
                    </a:ext>
                  </a:extLst>
                </a:gridCol>
              </a:tblGrid>
              <a:tr h="30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 3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차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4931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2021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년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–8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5882"/>
                  </a:ext>
                </a:extLst>
              </a:tr>
              <a:tr h="38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 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 선정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DB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 및 역할분담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88809"/>
                  </a:ext>
                </a:extLst>
              </a:tr>
              <a:tr h="38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참여자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전원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1541"/>
                  </a:ext>
                </a:extLst>
              </a:tr>
              <a:tr h="964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1]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 선정</a:t>
                      </a:r>
                      <a:endParaRPr lang="en-US" altLang="ko-KR" sz="1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DB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설계</a:t>
                      </a:r>
                      <a:endParaRPr lang="en-US" altLang="ko-K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]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역할분담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1]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주제 선정 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크리에이터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펀딩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사이트 </a:t>
                      </a:r>
                      <a:endParaRPr lang="en-US" altLang="ko-K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2] DB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기초 설계 및 세부사항 결정</a:t>
                      </a:r>
                      <a:endParaRPr lang="en-US" altLang="ko-KR" sz="16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3] PPT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및 발표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 및 디자인 분담</a:t>
                      </a:r>
                      <a:r>
                        <a:rPr lang="en-US" altLang="ko-KR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895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9F471F9-9D66-4BE7-BFFF-91AB90448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85975"/>
              </p:ext>
            </p:extLst>
          </p:nvPr>
        </p:nvGraphicFramePr>
        <p:xfrm>
          <a:off x="1593669" y="4116968"/>
          <a:ext cx="10133442" cy="243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34">
                  <a:extLst>
                    <a:ext uri="{9D8B030D-6E8A-4147-A177-3AD203B41FA5}">
                      <a16:colId xmlns:a16="http://schemas.microsoft.com/office/drawing/2014/main" val="4220527045"/>
                    </a:ext>
                  </a:extLst>
                </a:gridCol>
                <a:gridCol w="2152944">
                  <a:extLst>
                    <a:ext uri="{9D8B030D-6E8A-4147-A177-3AD203B41FA5}">
                      <a16:colId xmlns:a16="http://schemas.microsoft.com/office/drawing/2014/main" val="345744551"/>
                    </a:ext>
                  </a:extLst>
                </a:gridCol>
                <a:gridCol w="1116341">
                  <a:extLst>
                    <a:ext uri="{9D8B030D-6E8A-4147-A177-3AD203B41FA5}">
                      <a16:colId xmlns:a16="http://schemas.microsoft.com/office/drawing/2014/main" val="2588222221"/>
                    </a:ext>
                  </a:extLst>
                </a:gridCol>
                <a:gridCol w="4909623">
                  <a:extLst>
                    <a:ext uri="{9D8B030D-6E8A-4147-A177-3AD203B41FA5}">
                      <a16:colId xmlns:a16="http://schemas.microsoft.com/office/drawing/2014/main" val="2842175729"/>
                    </a:ext>
                  </a:extLst>
                </a:gridCol>
              </a:tblGrid>
              <a:tr h="31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54931"/>
                  </a:ext>
                </a:extLst>
              </a:tr>
              <a:tr h="314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35882"/>
                  </a:ext>
                </a:extLst>
              </a:tr>
              <a:tr h="389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 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88809"/>
                  </a:ext>
                </a:extLst>
              </a:tr>
              <a:tr h="389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참여자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1541"/>
                  </a:ext>
                </a:extLst>
              </a:tr>
              <a:tr h="987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회의결과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8955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810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3669" y="130629"/>
            <a:ext cx="297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E0D4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</a:t>
            </a:r>
            <a:r>
              <a:rPr lang="en-US" altLang="ko-KR" sz="4000" b="1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10223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피드백 반영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FEE167-F8D3-4431-9A20-95CE47653CAB}"/>
              </a:ext>
            </a:extLst>
          </p:cNvPr>
          <p:cNvSpPr/>
          <p:nvPr/>
        </p:nvSpPr>
        <p:spPr>
          <a:xfrm>
            <a:off x="1686266" y="1275695"/>
            <a:ext cx="2793136" cy="20578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AAD28-29D8-4A7A-BFEF-2BACFEA497BF}"/>
              </a:ext>
            </a:extLst>
          </p:cNvPr>
          <p:cNvSpPr/>
          <p:nvPr/>
        </p:nvSpPr>
        <p:spPr>
          <a:xfrm>
            <a:off x="5067038" y="1275695"/>
            <a:ext cx="2793136" cy="20578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DE0263-3A73-4CAA-8B85-E488E4DB8CB3}"/>
              </a:ext>
            </a:extLst>
          </p:cNvPr>
          <p:cNvSpPr/>
          <p:nvPr/>
        </p:nvSpPr>
        <p:spPr>
          <a:xfrm>
            <a:off x="8447810" y="1275695"/>
            <a:ext cx="2793136" cy="20578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3E0055DA-3E08-4DF9-B665-BBA200F0E71C}"/>
              </a:ext>
            </a:extLst>
          </p:cNvPr>
          <p:cNvSpPr/>
          <p:nvPr/>
        </p:nvSpPr>
        <p:spPr>
          <a:xfrm rot="5400000">
            <a:off x="2789872" y="2979486"/>
            <a:ext cx="585924" cy="1513889"/>
          </a:xfrm>
          <a:prstGeom prst="chevron">
            <a:avLst/>
          </a:prstGeom>
          <a:solidFill>
            <a:srgbClr val="DD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BB3ED1C4-D4BA-430C-8826-E139CE32C146}"/>
              </a:ext>
            </a:extLst>
          </p:cNvPr>
          <p:cNvSpPr/>
          <p:nvPr/>
        </p:nvSpPr>
        <p:spPr>
          <a:xfrm rot="5400000">
            <a:off x="6170644" y="2979488"/>
            <a:ext cx="585924" cy="1513889"/>
          </a:xfrm>
          <a:prstGeom prst="chevron">
            <a:avLst/>
          </a:prstGeom>
          <a:solidFill>
            <a:srgbClr val="DD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D5B619CB-4B18-4D63-AEAA-1DECBECC0F55}"/>
              </a:ext>
            </a:extLst>
          </p:cNvPr>
          <p:cNvSpPr/>
          <p:nvPr/>
        </p:nvSpPr>
        <p:spPr>
          <a:xfrm rot="5400000">
            <a:off x="9551416" y="2979487"/>
            <a:ext cx="585924" cy="1513889"/>
          </a:xfrm>
          <a:prstGeom prst="chevron">
            <a:avLst/>
          </a:prstGeom>
          <a:solidFill>
            <a:srgbClr val="DD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3571F1-827D-4BA7-92DE-95023450AB48}"/>
              </a:ext>
            </a:extLst>
          </p:cNvPr>
          <p:cNvSpPr/>
          <p:nvPr/>
        </p:nvSpPr>
        <p:spPr>
          <a:xfrm>
            <a:off x="1686265" y="4190666"/>
            <a:ext cx="2793136" cy="2057814"/>
          </a:xfrm>
          <a:prstGeom prst="rect">
            <a:avLst/>
          </a:prstGeom>
          <a:solidFill>
            <a:srgbClr val="07CBE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2CDF7F-536F-4698-97B8-2B97AAD7DAB5}"/>
              </a:ext>
            </a:extLst>
          </p:cNvPr>
          <p:cNvSpPr/>
          <p:nvPr/>
        </p:nvSpPr>
        <p:spPr>
          <a:xfrm>
            <a:off x="5067038" y="4217594"/>
            <a:ext cx="2793136" cy="2057814"/>
          </a:xfrm>
          <a:prstGeom prst="rect">
            <a:avLst/>
          </a:prstGeom>
          <a:solidFill>
            <a:srgbClr val="07CBE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723389-6981-41A9-90D9-71F975E9BD33}"/>
              </a:ext>
            </a:extLst>
          </p:cNvPr>
          <p:cNvSpPr/>
          <p:nvPr/>
        </p:nvSpPr>
        <p:spPr>
          <a:xfrm>
            <a:off x="8447810" y="4217594"/>
            <a:ext cx="2793136" cy="2057814"/>
          </a:xfrm>
          <a:prstGeom prst="rect">
            <a:avLst/>
          </a:prstGeom>
          <a:solidFill>
            <a:srgbClr val="07CBE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0081A-96D0-4BF7-8993-86A710885AFE}"/>
              </a:ext>
            </a:extLst>
          </p:cNvPr>
          <p:cNvSpPr txBox="1"/>
          <p:nvPr/>
        </p:nvSpPr>
        <p:spPr>
          <a:xfrm>
            <a:off x="2449486" y="1722600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72528-7B9B-40CB-AA72-2AD72D68D992}"/>
              </a:ext>
            </a:extLst>
          </p:cNvPr>
          <p:cNvSpPr txBox="1"/>
          <p:nvPr/>
        </p:nvSpPr>
        <p:spPr>
          <a:xfrm>
            <a:off x="2481548" y="4913478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2F9F-D054-49B9-B20D-41307FF2B5B5}"/>
              </a:ext>
            </a:extLst>
          </p:cNvPr>
          <p:cNvSpPr txBox="1"/>
          <p:nvPr/>
        </p:nvSpPr>
        <p:spPr>
          <a:xfrm>
            <a:off x="5766232" y="1723652"/>
            <a:ext cx="14221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19782-D1D7-46AA-891B-B82928E26F86}"/>
              </a:ext>
            </a:extLst>
          </p:cNvPr>
          <p:cNvSpPr txBox="1"/>
          <p:nvPr/>
        </p:nvSpPr>
        <p:spPr>
          <a:xfrm>
            <a:off x="5862321" y="4667256"/>
            <a:ext cx="120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114DF-2D61-47EB-B76A-C5B144E01782}"/>
              </a:ext>
            </a:extLst>
          </p:cNvPr>
          <p:cNvSpPr txBox="1"/>
          <p:nvPr/>
        </p:nvSpPr>
        <p:spPr>
          <a:xfrm>
            <a:off x="9136222" y="1737360"/>
            <a:ext cx="1422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</a:p>
          <a:p>
            <a:pPr algn="ctr"/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D7056-6564-4580-A25C-C1398EDEACA2}"/>
              </a:ext>
            </a:extLst>
          </p:cNvPr>
          <p:cNvSpPr txBox="1"/>
          <p:nvPr/>
        </p:nvSpPr>
        <p:spPr>
          <a:xfrm>
            <a:off x="9186002" y="4680964"/>
            <a:ext cx="120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@@@@@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DFBFC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2400" b="1" dirty="0">
              <a:solidFill>
                <a:srgbClr val="FDFBFC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5254"/>
              </p:ext>
            </p:extLst>
          </p:nvPr>
        </p:nvGraphicFramePr>
        <p:xfrm>
          <a:off x="1" y="1907173"/>
          <a:ext cx="1273628" cy="364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1273628" cy="6858000"/>
          </a:xfrm>
          <a:prstGeom prst="rect">
            <a:avLst/>
          </a:prstGeom>
          <a:solidFill>
            <a:srgbClr val="07C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668" y="130629"/>
            <a:ext cx="414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4.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기능 구현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0223B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|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E0D4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주요기능구조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175" y="127569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DFBFC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INDEX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DFBFC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0570"/>
              </p:ext>
            </p:extLst>
          </p:nvPr>
        </p:nvGraphicFramePr>
        <p:xfrm>
          <a:off x="1" y="1907173"/>
          <a:ext cx="1273628" cy="416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28">
                  <a:extLst>
                    <a:ext uri="{9D8B030D-6E8A-4147-A177-3AD203B41FA5}">
                      <a16:colId xmlns:a16="http://schemas.microsoft.com/office/drawing/2014/main" val="1096546294"/>
                    </a:ext>
                  </a:extLst>
                </a:gridCol>
              </a:tblGrid>
              <a:tr h="728908">
                <a:tc>
                  <a:txBody>
                    <a:bodyPr/>
                    <a:lstStyle/>
                    <a:p>
                      <a:pPr marL="0" lvl="0" indent="0" algn="ctr" latinLnBrk="1">
                        <a:buNone/>
                      </a:pPr>
                      <a:r>
                        <a:rPr lang="en-US" altLang="ko-KR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주제 선정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80998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조원 및 일정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68415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피드백 반영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02522"/>
                  </a:ext>
                </a:extLst>
              </a:tr>
              <a:tr h="1245019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기능 구현</a:t>
                      </a:r>
                      <a:endParaRPr lang="en-US" altLang="ko-KR" sz="1600" dirty="0">
                        <a:solidFill>
                          <a:sysClr val="windowText" lastClr="000000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endParaRPr lang="en-US" altLang="ko-KR" sz="13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lvl="0" algn="ctr" latinLnBrk="1"/>
                      <a:endParaRPr lang="en-US" altLang="ko-KR" sz="500" dirty="0">
                        <a:solidFill>
                          <a:schemeClr val="accent2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10223B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주요기능구조</a:t>
                      </a:r>
                      <a:endParaRPr lang="en-US" altLang="ko-KR" sz="1200" dirty="0">
                        <a:solidFill>
                          <a:srgbClr val="10223B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lvl="0" indent="0" algn="ctr" latinLnBrk="1">
                        <a:lnSpc>
                          <a:spcPts val="1700"/>
                        </a:lnSpc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· ERD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40959"/>
                  </a:ext>
                </a:extLst>
              </a:tr>
              <a:tr h="72890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 smtClean="0">
                          <a:solidFill>
                            <a:srgbClr val="FDFBFC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리뷰</a:t>
                      </a:r>
                      <a:endParaRPr lang="en-US" altLang="ko-KR" sz="1600" dirty="0">
                        <a:solidFill>
                          <a:srgbClr val="FDFBFC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C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8618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52AFE1E6-19E4-450B-A2FD-53165D95E650}"/>
              </a:ext>
            </a:extLst>
          </p:cNvPr>
          <p:cNvGrpSpPr/>
          <p:nvPr/>
        </p:nvGrpSpPr>
        <p:grpSpPr>
          <a:xfrm>
            <a:off x="2870520" y="1961020"/>
            <a:ext cx="7632355" cy="389510"/>
            <a:chOff x="2532016" y="1720485"/>
            <a:chExt cx="7879588" cy="27597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F626ABD-E128-4B3D-8112-DD0B46303C53}"/>
                </a:ext>
              </a:extLst>
            </p:cNvPr>
            <p:cNvCxnSpPr>
              <a:cxnSpLocks/>
            </p:cNvCxnSpPr>
            <p:nvPr/>
          </p:nvCxnSpPr>
          <p:spPr>
            <a:xfrm>
              <a:off x="2532016" y="1724171"/>
              <a:ext cx="7879588" cy="0"/>
            </a:xfrm>
            <a:prstGeom prst="line">
              <a:avLst/>
            </a:prstGeom>
            <a:ln>
              <a:solidFill>
                <a:srgbClr val="07CBE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E11C5E9-FD9F-4B7D-85D1-498907855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016" y="1720485"/>
              <a:ext cx="0" cy="260592"/>
            </a:xfrm>
            <a:prstGeom prst="line">
              <a:avLst/>
            </a:prstGeom>
            <a:ln>
              <a:solidFill>
                <a:srgbClr val="07CBE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5E25B3-EA18-490E-9B6A-B454BE933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0656" y="1720485"/>
              <a:ext cx="948" cy="275978"/>
            </a:xfrm>
            <a:prstGeom prst="line">
              <a:avLst/>
            </a:prstGeom>
            <a:ln>
              <a:solidFill>
                <a:srgbClr val="07CBE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61D65-B7CB-4891-8808-676AF617FE28}"/>
              </a:ext>
            </a:extLst>
          </p:cNvPr>
          <p:cNvCxnSpPr>
            <a:cxnSpLocks/>
          </p:cNvCxnSpPr>
          <p:nvPr/>
        </p:nvCxnSpPr>
        <p:spPr>
          <a:xfrm flipV="1">
            <a:off x="3240710" y="1726486"/>
            <a:ext cx="0" cy="803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4BCB47-3633-45A3-A4F8-D066B909CBDB}"/>
              </a:ext>
            </a:extLst>
          </p:cNvPr>
          <p:cNvCxnSpPr>
            <a:cxnSpLocks/>
          </p:cNvCxnSpPr>
          <p:nvPr/>
        </p:nvCxnSpPr>
        <p:spPr>
          <a:xfrm flipV="1">
            <a:off x="5584544" y="1726486"/>
            <a:ext cx="0" cy="803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F5297D1-5FDA-46D7-841C-18C99DF0C31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655108" y="1658974"/>
            <a:ext cx="1" cy="662508"/>
          </a:xfrm>
          <a:prstGeom prst="line">
            <a:avLst/>
          </a:prstGeom>
          <a:ln>
            <a:solidFill>
              <a:srgbClr val="07CBE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D38B12-A902-4793-992F-4913D4CF2F0F}"/>
              </a:ext>
            </a:extLst>
          </p:cNvPr>
          <p:cNvCxnSpPr>
            <a:cxnSpLocks/>
          </p:cNvCxnSpPr>
          <p:nvPr/>
        </p:nvCxnSpPr>
        <p:spPr>
          <a:xfrm flipV="1">
            <a:off x="10431120" y="1726486"/>
            <a:ext cx="0" cy="803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A59EE1-E3E7-4549-A02E-46C0EC03059A}"/>
              </a:ext>
            </a:extLst>
          </p:cNvPr>
          <p:cNvGrpSpPr/>
          <p:nvPr/>
        </p:nvGrpSpPr>
        <p:grpSpPr>
          <a:xfrm>
            <a:off x="2045469" y="3672969"/>
            <a:ext cx="1625457" cy="1620271"/>
            <a:chOff x="2463999" y="1444072"/>
            <a:chExt cx="2825983" cy="169951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EC8945-06F8-4B18-A385-652F2C3F3D23}"/>
                </a:ext>
              </a:extLst>
            </p:cNvPr>
            <p:cNvSpPr/>
            <p:nvPr/>
          </p:nvSpPr>
          <p:spPr>
            <a:xfrm>
              <a:off x="2464003" y="1444072"/>
              <a:ext cx="2825979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마이페이지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655016-D39B-46E4-BACB-CC296FF78700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기본 프로필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96CFF2B-8606-4C3D-AEFF-0CAC6BA77812}"/>
                </a:ext>
              </a:extLst>
            </p:cNvPr>
            <p:cNvSpPr/>
            <p:nvPr/>
          </p:nvSpPr>
          <p:spPr>
            <a:xfrm>
              <a:off x="2463999" y="2783585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구매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3F2800-D91E-4E0F-B92B-26B0A6E17A53}"/>
                </a:ext>
              </a:extLst>
            </p:cNvPr>
            <p:cNvSpPr/>
            <p:nvPr/>
          </p:nvSpPr>
          <p:spPr>
            <a:xfrm>
              <a:off x="2464001" y="2362637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계정</a:t>
              </a:r>
              <a:endParaRPr lang="en-US" altLang="ko-KR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7E321F-6C13-4C31-9812-2863965EDF64}"/>
              </a:ext>
            </a:extLst>
          </p:cNvPr>
          <p:cNvSpPr/>
          <p:nvPr/>
        </p:nvSpPr>
        <p:spPr>
          <a:xfrm>
            <a:off x="5842855" y="2321482"/>
            <a:ext cx="1624507" cy="445367"/>
          </a:xfrm>
          <a:prstGeom prst="rect">
            <a:avLst/>
          </a:prstGeom>
          <a:solidFill>
            <a:srgbClr val="07CBE5"/>
          </a:solidFill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설문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38A167-ED61-4B61-923C-B84D172914B1}"/>
              </a:ext>
            </a:extLst>
          </p:cNvPr>
          <p:cNvSpPr/>
          <p:nvPr/>
        </p:nvSpPr>
        <p:spPr>
          <a:xfrm>
            <a:off x="5830255" y="2795898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설문리스트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167303-2C96-4297-ADAC-51D948D0917C}"/>
              </a:ext>
            </a:extLst>
          </p:cNvPr>
          <p:cNvSpPr/>
          <p:nvPr/>
        </p:nvSpPr>
        <p:spPr>
          <a:xfrm>
            <a:off x="5830253" y="3598539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설문등록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4768B8-21AB-4A59-9B97-31D722ED7FD6}"/>
              </a:ext>
            </a:extLst>
          </p:cNvPr>
          <p:cNvSpPr/>
          <p:nvPr/>
        </p:nvSpPr>
        <p:spPr>
          <a:xfrm>
            <a:off x="5830255" y="3197219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설문상세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B7718D-EBB1-483E-8EF0-2C92FEB5A3E6}"/>
              </a:ext>
            </a:extLst>
          </p:cNvPr>
          <p:cNvGrpSpPr/>
          <p:nvPr/>
        </p:nvGrpSpPr>
        <p:grpSpPr>
          <a:xfrm>
            <a:off x="7725662" y="2321482"/>
            <a:ext cx="1743778" cy="1218950"/>
            <a:chOff x="2464001" y="1444072"/>
            <a:chExt cx="2825981" cy="12785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7D5980-FF51-4D65-836D-8ECA34C1E106}"/>
                </a:ext>
              </a:extLst>
            </p:cNvPr>
            <p:cNvSpPr/>
            <p:nvPr/>
          </p:nvSpPr>
          <p:spPr>
            <a:xfrm>
              <a:off x="2464002" y="1444072"/>
              <a:ext cx="2825980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크리에이터</a:t>
              </a:r>
              <a:r>
                <a:rPr lang="ko-KR" altLang="en-US" sz="14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샵</a:t>
              </a:r>
              <a:endPara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40968BC-64CB-49FB-8AA9-B4BE8C9470D2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펀딩리스트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AFFAC3-5487-41A9-9DA1-C638B0A35002}"/>
                </a:ext>
              </a:extLst>
            </p:cNvPr>
            <p:cNvSpPr/>
            <p:nvPr/>
          </p:nvSpPr>
          <p:spPr>
            <a:xfrm>
              <a:off x="2464001" y="2362637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펀딩상세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C037CD-EB42-4562-A848-384FE1572E5F}"/>
              </a:ext>
            </a:extLst>
          </p:cNvPr>
          <p:cNvGrpSpPr/>
          <p:nvPr/>
        </p:nvGrpSpPr>
        <p:grpSpPr>
          <a:xfrm>
            <a:off x="2043572" y="2310256"/>
            <a:ext cx="1635800" cy="1218950"/>
            <a:chOff x="2464001" y="1444072"/>
            <a:chExt cx="2825981" cy="1278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C8CFC2A-BC10-426F-B528-D4328E333B1E}"/>
                </a:ext>
              </a:extLst>
            </p:cNvPr>
            <p:cNvSpPr/>
            <p:nvPr/>
          </p:nvSpPr>
          <p:spPr>
            <a:xfrm>
              <a:off x="2464003" y="1444072"/>
              <a:ext cx="2825979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  <a:r>
                <a:rPr lang="en-US" altLang="ko-KR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7A6D1E-999C-4227-8293-283FCCB27721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A9F5CC-16D7-464A-9250-4AAA0028C57E}"/>
                </a:ext>
              </a:extLst>
            </p:cNvPr>
            <p:cNvSpPr/>
            <p:nvPr/>
          </p:nvSpPr>
          <p:spPr>
            <a:xfrm>
              <a:off x="2464001" y="2362637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회원가입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62E26AC-9FC5-4254-8DA5-3FCDBB15420E}"/>
              </a:ext>
            </a:extLst>
          </p:cNvPr>
          <p:cNvGrpSpPr/>
          <p:nvPr/>
        </p:nvGrpSpPr>
        <p:grpSpPr>
          <a:xfrm>
            <a:off x="9733978" y="2322136"/>
            <a:ext cx="1545782" cy="2024629"/>
            <a:chOff x="2464001" y="1444072"/>
            <a:chExt cx="2825981" cy="212364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41C412-4BC2-45B4-8F64-42CEA24AF079}"/>
                </a:ext>
              </a:extLst>
            </p:cNvPr>
            <p:cNvSpPr/>
            <p:nvPr/>
          </p:nvSpPr>
          <p:spPr>
            <a:xfrm>
              <a:off x="2464003" y="1444072"/>
              <a:ext cx="2825979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 페이지</a:t>
              </a:r>
              <a:endPara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EA92C5-4828-4B38-A253-7D5A5C5188B6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신고관리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BF96046-6A1F-4647-8546-E678BC224C13}"/>
                </a:ext>
              </a:extLst>
            </p:cNvPr>
            <p:cNvSpPr/>
            <p:nvPr/>
          </p:nvSpPr>
          <p:spPr>
            <a:xfrm>
              <a:off x="2464001" y="320771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제조사관리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EA6D20-6341-40CC-8D6F-38502F567327}"/>
                </a:ext>
              </a:extLst>
            </p:cNvPr>
            <p:cNvSpPr/>
            <p:nvPr/>
          </p:nvSpPr>
          <p:spPr>
            <a:xfrm>
              <a:off x="2464003" y="2786771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회원관리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9D4FF0-8FAF-4F2E-98EB-C10569FA48E9}"/>
              </a:ext>
            </a:extLst>
          </p:cNvPr>
          <p:cNvCxnSpPr>
            <a:cxnSpLocks/>
          </p:cNvCxnSpPr>
          <p:nvPr/>
        </p:nvCxnSpPr>
        <p:spPr>
          <a:xfrm flipV="1">
            <a:off x="2024133" y="3937407"/>
            <a:ext cx="0" cy="8038"/>
          </a:xfrm>
          <a:prstGeom prst="line">
            <a:avLst/>
          </a:prstGeom>
          <a:ln>
            <a:solidFill>
              <a:srgbClr val="FFD9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9FA6952-01F0-43D3-9C2B-D3E013A5132C}"/>
              </a:ext>
            </a:extLst>
          </p:cNvPr>
          <p:cNvGrpSpPr/>
          <p:nvPr/>
        </p:nvGrpSpPr>
        <p:grpSpPr>
          <a:xfrm>
            <a:off x="3943191" y="2321482"/>
            <a:ext cx="1616120" cy="1218950"/>
            <a:chOff x="2464001" y="1444072"/>
            <a:chExt cx="2825981" cy="12785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FBC5BD6-5BE3-4A82-8D10-92D5A323F3EE}"/>
                </a:ext>
              </a:extLst>
            </p:cNvPr>
            <p:cNvSpPr/>
            <p:nvPr/>
          </p:nvSpPr>
          <p:spPr>
            <a:xfrm>
              <a:off x="2464003" y="1444072"/>
              <a:ext cx="2825979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갤러리</a:t>
              </a:r>
              <a:endPara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D83714-5F15-44A6-BBD1-98AAE6316B1C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아트워크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리스트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19039EB-ED49-462D-845C-CD1E0885D361}"/>
                </a:ext>
              </a:extLst>
            </p:cNvPr>
            <p:cNvSpPr/>
            <p:nvPr/>
          </p:nvSpPr>
          <p:spPr>
            <a:xfrm>
              <a:off x="2464001" y="2362637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아트워크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상세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EF5AF50-62EF-435D-BBB5-695283066362}"/>
              </a:ext>
            </a:extLst>
          </p:cNvPr>
          <p:cNvSpPr/>
          <p:nvPr/>
        </p:nvSpPr>
        <p:spPr>
          <a:xfrm>
            <a:off x="3943191" y="3602231"/>
            <a:ext cx="1607775" cy="3432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E1F2CD-DB97-4598-AEC6-905F6D0719F5}"/>
              </a:ext>
            </a:extLst>
          </p:cNvPr>
          <p:cNvSpPr/>
          <p:nvPr/>
        </p:nvSpPr>
        <p:spPr>
          <a:xfrm>
            <a:off x="2043572" y="5351345"/>
            <a:ext cx="1617063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포토폴리오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13C0DE-77A5-4C7B-B38E-98394D55DB4F}"/>
              </a:ext>
            </a:extLst>
          </p:cNvPr>
          <p:cNvSpPr/>
          <p:nvPr/>
        </p:nvSpPr>
        <p:spPr>
          <a:xfrm>
            <a:off x="2043571" y="5752665"/>
            <a:ext cx="1617063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크리에이터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팔로우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BA4398-708A-4ABD-83E1-226FF92C69F9}"/>
              </a:ext>
            </a:extLst>
          </p:cNvPr>
          <p:cNvSpPr/>
          <p:nvPr/>
        </p:nvSpPr>
        <p:spPr>
          <a:xfrm>
            <a:off x="5830253" y="3999859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설문 확인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ECCBA7-692F-41FF-B8E1-78138B575C32}"/>
              </a:ext>
            </a:extLst>
          </p:cNvPr>
          <p:cNvSpPr/>
          <p:nvPr/>
        </p:nvSpPr>
        <p:spPr>
          <a:xfrm>
            <a:off x="9733978" y="3197872"/>
            <a:ext cx="153780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상품검토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46" y="953155"/>
            <a:ext cx="2778338" cy="752829"/>
          </a:xfrm>
          <a:prstGeom prst="rect">
            <a:avLst/>
          </a:prstGeom>
          <a:ln>
            <a:noFill/>
          </a:ln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F5AF50-62EF-435D-BBB5-695283066362}"/>
              </a:ext>
            </a:extLst>
          </p:cNvPr>
          <p:cNvSpPr/>
          <p:nvPr/>
        </p:nvSpPr>
        <p:spPr>
          <a:xfrm>
            <a:off x="3943191" y="4008631"/>
            <a:ext cx="1607775" cy="3432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바로구매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7E321F-6C13-4C31-9812-2863965EDF64}"/>
              </a:ext>
            </a:extLst>
          </p:cNvPr>
          <p:cNvSpPr/>
          <p:nvPr/>
        </p:nvSpPr>
        <p:spPr>
          <a:xfrm>
            <a:off x="5855457" y="4548705"/>
            <a:ext cx="1624507" cy="445367"/>
          </a:xfrm>
          <a:prstGeom prst="rect">
            <a:avLst/>
          </a:prstGeom>
          <a:solidFill>
            <a:srgbClr val="07CBE5"/>
          </a:solidFill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커미션</a:t>
            </a:r>
            <a:endParaRPr lang="ko-KR" altLang="en-US" sz="1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38A167-ED61-4B61-923C-B84D172914B1}"/>
              </a:ext>
            </a:extLst>
          </p:cNvPr>
          <p:cNvSpPr/>
          <p:nvPr/>
        </p:nvSpPr>
        <p:spPr>
          <a:xfrm>
            <a:off x="5842857" y="5023121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커미션리스트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167303-2C96-4297-ADAC-51D948D0917C}"/>
              </a:ext>
            </a:extLst>
          </p:cNvPr>
          <p:cNvSpPr/>
          <p:nvPr/>
        </p:nvSpPr>
        <p:spPr>
          <a:xfrm>
            <a:off x="5842855" y="5825762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커미션등록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F4768B8-21AB-4A59-9B97-31D722ED7FD6}"/>
              </a:ext>
            </a:extLst>
          </p:cNvPr>
          <p:cNvSpPr/>
          <p:nvPr/>
        </p:nvSpPr>
        <p:spPr>
          <a:xfrm>
            <a:off x="5842857" y="5424442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커미션상세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BA4398-708A-4ABD-83E1-226FF92C69F9}"/>
              </a:ext>
            </a:extLst>
          </p:cNvPr>
          <p:cNvSpPr/>
          <p:nvPr/>
        </p:nvSpPr>
        <p:spPr>
          <a:xfrm>
            <a:off x="5842855" y="6227082"/>
            <a:ext cx="1616120" cy="343215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 커미션 확인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0B7718D-EBB1-483E-8EF0-2C92FEB5A3E6}"/>
              </a:ext>
            </a:extLst>
          </p:cNvPr>
          <p:cNvGrpSpPr/>
          <p:nvPr/>
        </p:nvGrpSpPr>
        <p:grpSpPr>
          <a:xfrm>
            <a:off x="7710293" y="3672970"/>
            <a:ext cx="1743778" cy="1218950"/>
            <a:chOff x="2464001" y="1444072"/>
            <a:chExt cx="2825981" cy="1278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A7D5980-FF51-4D65-836D-8ECA34C1E106}"/>
                </a:ext>
              </a:extLst>
            </p:cNvPr>
            <p:cNvSpPr/>
            <p:nvPr/>
          </p:nvSpPr>
          <p:spPr>
            <a:xfrm>
              <a:off x="2464002" y="1444072"/>
              <a:ext cx="2825980" cy="467148"/>
            </a:xfrm>
            <a:prstGeom prst="rect">
              <a:avLst/>
            </a:prstGeom>
            <a:solidFill>
              <a:srgbClr val="07CBE5"/>
            </a:solidFill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크리에이터</a:t>
              </a:r>
              <a:r>
                <a:rPr lang="ko-KR" altLang="en-US" sz="14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샵</a:t>
              </a:r>
              <a:r>
                <a:rPr lang="en-US" altLang="ko-KR" sz="14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</a:t>
              </a:r>
              <a:endParaRPr lang="ko-KR" altLang="en-US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0968BC-64CB-49FB-8AA9-B4BE8C9470D2}"/>
                </a:ext>
              </a:extLst>
            </p:cNvPr>
            <p:cNvSpPr/>
            <p:nvPr/>
          </p:nvSpPr>
          <p:spPr>
            <a:xfrm>
              <a:off x="2464003" y="1941689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프로필상세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3AFFAC3-5487-41A9-9DA1-C638B0A35002}"/>
                </a:ext>
              </a:extLst>
            </p:cNvPr>
            <p:cNvSpPr/>
            <p:nvPr/>
          </p:nvSpPr>
          <p:spPr>
            <a:xfrm>
              <a:off x="2464001" y="2362637"/>
              <a:ext cx="2811389" cy="360000"/>
            </a:xfrm>
            <a:prstGeom prst="rect">
              <a:avLst/>
            </a:prstGeom>
            <a:noFill/>
            <a:ln>
              <a:solidFill>
                <a:srgbClr val="07CB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펀딩등록</a:t>
              </a:r>
              <a:endPara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3AFFAC3-5487-41A9-9DA1-C638B0A35002}"/>
              </a:ext>
            </a:extLst>
          </p:cNvPr>
          <p:cNvSpPr/>
          <p:nvPr/>
        </p:nvSpPr>
        <p:spPr>
          <a:xfrm>
            <a:off x="7710293" y="4950026"/>
            <a:ext cx="1734774" cy="3432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펀딩관리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3AFFAC3-5487-41A9-9DA1-C638B0A35002}"/>
              </a:ext>
            </a:extLst>
          </p:cNvPr>
          <p:cNvSpPr/>
          <p:nvPr/>
        </p:nvSpPr>
        <p:spPr>
          <a:xfrm>
            <a:off x="7710293" y="5351346"/>
            <a:ext cx="1734774" cy="343214"/>
          </a:xfrm>
          <a:prstGeom prst="rect">
            <a:avLst/>
          </a:prstGeom>
          <a:noFill/>
          <a:ln>
            <a:solidFill>
              <a:srgbClr val="07C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커뮤니티관리</a:t>
            </a:r>
            <a:endParaRPr lang="ko-KR" altLang="en-US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13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맑은 고딕"/>
        <a:ea typeface="나눔스퀘어_ac"/>
        <a:cs typeface=""/>
      </a:majorFont>
      <a:minorFont>
        <a:latin typeface="맑은 고딕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1203</Words>
  <Application>Microsoft Office PowerPoint</Application>
  <PresentationFormat>와이드스크린</PresentationFormat>
  <Paragraphs>523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KoPubWorld돋움체 Bold</vt:lpstr>
      <vt:lpstr>KoPubWorld돋움체 Light</vt:lpstr>
      <vt:lpstr>나눔스퀘어 Bold</vt:lpstr>
      <vt:lpstr>나눔스퀘어 ExtraBold</vt:lpstr>
      <vt:lpstr>나눔스퀘어_ac</vt:lpstr>
      <vt:lpstr>나눔스퀘어_ac Bold</vt:lpstr>
      <vt:lpstr>나눔스퀘어_ac ExtraBold</vt:lpstr>
      <vt:lpstr>맑은 고딕</vt:lpstr>
      <vt:lpstr>아리따-돋움4.0(TTF)-Bold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SY</cp:lastModifiedBy>
  <cp:revision>254</cp:revision>
  <dcterms:created xsi:type="dcterms:W3CDTF">2021-06-12T12:08:02Z</dcterms:created>
  <dcterms:modified xsi:type="dcterms:W3CDTF">2021-08-03T11:48:45Z</dcterms:modified>
</cp:coreProperties>
</file>