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56" r:id="rId2"/>
    <p:sldId id="265" r:id="rId3"/>
    <p:sldId id="266" r:id="rId4"/>
    <p:sldId id="267" r:id="rId5"/>
    <p:sldId id="273" r:id="rId6"/>
    <p:sldId id="274" r:id="rId7"/>
    <p:sldId id="277" r:id="rId8"/>
    <p:sldId id="275" r:id="rId9"/>
    <p:sldId id="280" r:id="rId10"/>
    <p:sldId id="281" r:id="rId11"/>
    <p:sldId id="282" r:id="rId12"/>
    <p:sldId id="283" r:id="rId13"/>
    <p:sldId id="284" r:id="rId14"/>
    <p:sldId id="286" r:id="rId15"/>
    <p:sldId id="279" r:id="rId16"/>
    <p:sldId id="287"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D7C"/>
    <a:srgbClr val="E27F26"/>
    <a:srgbClr val="74C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7" autoAdjust="0"/>
    <p:restoredTop sz="94614"/>
  </p:normalViewPr>
  <p:slideViewPr>
    <p:cSldViewPr snapToGrid="0" showGuides="1">
      <p:cViewPr>
        <p:scale>
          <a:sx n="76" d="100"/>
          <a:sy n="76" d="100"/>
        </p:scale>
        <p:origin x="1248" y="107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1" d="100"/>
          <a:sy n="71" d="100"/>
        </p:scale>
        <p:origin x="265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BE6BFE-3CFF-4C6C-9E53-184BBC69E5E5}" type="datetimeFigureOut">
              <a:rPr lang="en-US" smtClean="0"/>
              <a:t>9/20/2021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88375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5C1D3-7D3C-7345-81B7-83ECE6346BB3}" type="datetimeFigureOut">
              <a:rPr lang="en-US" smtClean="0"/>
              <a:t>9/20/2021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338505-BB72-D04B-9DD4-A82E2BFC5914}" type="slidenum">
              <a:rPr lang="en-US" smtClean="0"/>
              <a:t>‹#›</a:t>
            </a:fld>
            <a:endParaRPr lang="en-US"/>
          </a:p>
        </p:txBody>
      </p:sp>
    </p:spTree>
    <p:extLst>
      <p:ext uri="{BB962C8B-B14F-4D97-AF65-F5344CB8AC3E}">
        <p14:creationId xmlns:p14="http://schemas.microsoft.com/office/powerpoint/2010/main" val="1717100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7_Section Header">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67517-88DA-8546-AA5A-BA8D1B6A0175}"/>
              </a:ext>
            </a:extLst>
          </p:cNvPr>
          <p:cNvPicPr>
            <a:picLocks noChangeAspect="1"/>
          </p:cNvPicPr>
          <p:nvPr userDrawn="1"/>
        </p:nvPicPr>
        <p:blipFill>
          <a:blip r:embed="rId2"/>
          <a:stretch>
            <a:fillRect/>
          </a:stretch>
        </p:blipFill>
        <p:spPr>
          <a:xfrm>
            <a:off x="0" y="-52550"/>
            <a:ext cx="12192000" cy="643214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4794" y="425860"/>
            <a:ext cx="2047124" cy="640940"/>
          </a:xfrm>
          <a:prstGeom prst="rect">
            <a:avLst/>
          </a:prstGeom>
        </p:spPr>
      </p:pic>
      <p:sp>
        <p:nvSpPr>
          <p:cNvPr id="9" name="Google Shape;12;p7">
            <a:extLst>
              <a:ext uri="{FF2B5EF4-FFF2-40B4-BE49-F238E27FC236}">
                <a16:creationId xmlns:a16="http://schemas.microsoft.com/office/drawing/2014/main" id="{FFC598CC-3607-6449-BBAC-8801B219AC91}"/>
              </a:ext>
            </a:extLst>
          </p:cNvPr>
          <p:cNvSpPr txBox="1">
            <a:spLocks noGrp="1"/>
          </p:cNvSpPr>
          <p:nvPr>
            <p:ph type="dt" idx="2"/>
          </p:nvPr>
        </p:nvSpPr>
        <p:spPr>
          <a:xfrm>
            <a:off x="411460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645C2BB6-EC84-984C-976E-5B6DC56DC5F8}"/>
              </a:ext>
            </a:extLst>
          </p:cNvPr>
          <p:cNvSpPr txBox="1">
            <a:spLocks noGrp="1"/>
          </p:cNvSpPr>
          <p:nvPr>
            <p:ph type="sldNum" idx="4"/>
          </p:nvPr>
        </p:nvSpPr>
        <p:spPr>
          <a:xfrm>
            <a:off x="599364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
        <p:nvSpPr>
          <p:cNvPr id="6" name="Title 1">
            <a:extLst>
              <a:ext uri="{FF2B5EF4-FFF2-40B4-BE49-F238E27FC236}">
                <a16:creationId xmlns:a16="http://schemas.microsoft.com/office/drawing/2014/main" id="{F930BDA7-A8D2-2A46-9C1D-5609777B6048}"/>
              </a:ext>
            </a:extLst>
          </p:cNvPr>
          <p:cNvSpPr>
            <a:spLocks noGrp="1"/>
          </p:cNvSpPr>
          <p:nvPr>
            <p:ph type="title" hasCustomPrompt="1"/>
          </p:nvPr>
        </p:nvSpPr>
        <p:spPr>
          <a:xfrm>
            <a:off x="720676" y="1270001"/>
            <a:ext cx="10767024" cy="2105341"/>
          </a:xfrm>
          <a:prstGeom prst="rect">
            <a:avLst/>
          </a:prstGeom>
        </p:spPr>
        <p:txBody>
          <a:bodyPr anchor="b">
            <a:noAutofit/>
          </a:bodyPr>
          <a:lstStyle>
            <a:lvl1pPr>
              <a:defRPr sz="50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138206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Section Header">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67517-88DA-8546-AA5A-BA8D1B6A0175}"/>
              </a:ext>
            </a:extLst>
          </p:cNvPr>
          <p:cNvPicPr>
            <a:picLocks noChangeAspect="1"/>
          </p:cNvPicPr>
          <p:nvPr userDrawn="1"/>
        </p:nvPicPr>
        <p:blipFill>
          <a:blip r:embed="rId2"/>
          <a:stretch>
            <a:fillRect/>
          </a:stretch>
        </p:blipFill>
        <p:spPr>
          <a:xfrm>
            <a:off x="0" y="-52550"/>
            <a:ext cx="12192000" cy="691055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4794" y="425860"/>
            <a:ext cx="2047124" cy="640940"/>
          </a:xfrm>
          <a:prstGeom prst="rect">
            <a:avLst/>
          </a:prstGeom>
        </p:spPr>
      </p:pic>
      <p:sp>
        <p:nvSpPr>
          <p:cNvPr id="9" name="Google Shape;12;p7">
            <a:extLst>
              <a:ext uri="{FF2B5EF4-FFF2-40B4-BE49-F238E27FC236}">
                <a16:creationId xmlns:a16="http://schemas.microsoft.com/office/drawing/2014/main" id="{FFC598CC-3607-6449-BBAC-8801B219AC91}"/>
              </a:ext>
            </a:extLst>
          </p:cNvPr>
          <p:cNvSpPr txBox="1">
            <a:spLocks noGrp="1"/>
          </p:cNvSpPr>
          <p:nvPr>
            <p:ph type="dt" idx="2"/>
          </p:nvPr>
        </p:nvSpPr>
        <p:spPr>
          <a:xfrm>
            <a:off x="93662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645C2BB6-EC84-984C-976E-5B6DC56DC5F8}"/>
              </a:ext>
            </a:extLst>
          </p:cNvPr>
          <p:cNvSpPr txBox="1">
            <a:spLocks noGrp="1"/>
          </p:cNvSpPr>
          <p:nvPr>
            <p:ph type="sldNum" idx="4"/>
          </p:nvPr>
        </p:nvSpPr>
        <p:spPr>
          <a:xfrm>
            <a:off x="112452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
        <p:nvSpPr>
          <p:cNvPr id="6" name="Title 1">
            <a:extLst>
              <a:ext uri="{FF2B5EF4-FFF2-40B4-BE49-F238E27FC236}">
                <a16:creationId xmlns:a16="http://schemas.microsoft.com/office/drawing/2014/main" id="{F930BDA7-A8D2-2A46-9C1D-5609777B6048}"/>
              </a:ext>
            </a:extLst>
          </p:cNvPr>
          <p:cNvSpPr>
            <a:spLocks noGrp="1"/>
          </p:cNvSpPr>
          <p:nvPr>
            <p:ph type="title" hasCustomPrompt="1"/>
          </p:nvPr>
        </p:nvSpPr>
        <p:spPr>
          <a:xfrm>
            <a:off x="720676" y="1270001"/>
            <a:ext cx="10767024" cy="2105341"/>
          </a:xfrm>
          <a:prstGeom prst="rect">
            <a:avLst/>
          </a:prstGeom>
        </p:spPr>
        <p:txBody>
          <a:bodyPr anchor="b">
            <a:noAutofit/>
          </a:bodyPr>
          <a:lstStyle>
            <a:lvl1pPr>
              <a:defRPr sz="5000">
                <a:solidFill>
                  <a:schemeClr val="bg1"/>
                </a:solidFill>
                <a:latin typeface="+mj-lt"/>
              </a:defRPr>
            </a:lvl1pPr>
          </a:lstStyle>
          <a:p>
            <a:r>
              <a:rPr lang="en-US" dirty="0"/>
              <a:t>CLICK TO EDIT MASTER TITLE STYLE</a:t>
            </a:r>
          </a:p>
        </p:txBody>
      </p:sp>
      <p:pic>
        <p:nvPicPr>
          <p:cNvPr id="12" name="Picture 11">
            <a:extLst>
              <a:ext uri="{FF2B5EF4-FFF2-40B4-BE49-F238E27FC236}">
                <a16:creationId xmlns:a16="http://schemas.microsoft.com/office/drawing/2014/main" id="{EAF593A7-C4F8-FD44-A193-688913A39A9A}"/>
              </a:ext>
            </a:extLst>
          </p:cNvPr>
          <p:cNvPicPr>
            <a:picLocks noChangeAspect="1"/>
          </p:cNvPicPr>
          <p:nvPr userDrawn="1"/>
        </p:nvPicPr>
        <p:blipFill>
          <a:blip r:embed="rId4"/>
          <a:stretch>
            <a:fillRect/>
          </a:stretch>
        </p:blipFill>
        <p:spPr>
          <a:xfrm>
            <a:off x="795104" y="5699304"/>
            <a:ext cx="1843923" cy="816170"/>
          </a:xfrm>
          <a:prstGeom prst="rect">
            <a:avLst/>
          </a:prstGeom>
        </p:spPr>
      </p:pic>
    </p:spTree>
    <p:extLst>
      <p:ext uri="{BB962C8B-B14F-4D97-AF65-F5344CB8AC3E}">
        <p14:creationId xmlns:p14="http://schemas.microsoft.com/office/powerpoint/2010/main" val="226471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p>
            <a:r>
              <a:rPr lang="en-US" dirty="0"/>
              <a:t>CLICK TO EDIT MASTER TITLE STYLE</a:t>
            </a:r>
          </a:p>
        </p:txBody>
      </p:sp>
      <p:sp>
        <p:nvSpPr>
          <p:cNvPr id="7" name="Content Placeholder 6"/>
          <p:cNvSpPr>
            <a:spLocks noGrp="1"/>
          </p:cNvSpPr>
          <p:nvPr>
            <p:ph sz="quarter" idx="12"/>
          </p:nvPr>
        </p:nvSpPr>
        <p:spPr>
          <a:xfrm>
            <a:off x="838200" y="1610469"/>
            <a:ext cx="10515600" cy="4213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Google Shape;12;p7">
            <a:extLst>
              <a:ext uri="{FF2B5EF4-FFF2-40B4-BE49-F238E27FC236}">
                <a16:creationId xmlns:a16="http://schemas.microsoft.com/office/drawing/2014/main" id="{6F489052-5858-2A47-929D-39278E5EA1B6}"/>
              </a:ext>
            </a:extLst>
          </p:cNvPr>
          <p:cNvSpPr txBox="1">
            <a:spLocks noGrp="1"/>
          </p:cNvSpPr>
          <p:nvPr>
            <p:ph type="dt" idx="2"/>
          </p:nvPr>
        </p:nvSpPr>
        <p:spPr>
          <a:xfrm>
            <a:off x="39745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F03A8BFD-CAA9-7D45-925B-4B81127FB1F7}"/>
              </a:ext>
            </a:extLst>
          </p:cNvPr>
          <p:cNvSpPr txBox="1">
            <a:spLocks noGrp="1"/>
          </p:cNvSpPr>
          <p:nvPr>
            <p:ph type="sldNum" idx="4"/>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6" name="Picture 5">
            <a:extLst>
              <a:ext uri="{FF2B5EF4-FFF2-40B4-BE49-F238E27FC236}">
                <a16:creationId xmlns:a16="http://schemas.microsoft.com/office/drawing/2014/main" id="{EBD3DFE0-6CA8-EC41-B2C8-ED5D8E3F01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1" name="Picture 10">
            <a:extLst>
              <a:ext uri="{FF2B5EF4-FFF2-40B4-BE49-F238E27FC236}">
                <a16:creationId xmlns:a16="http://schemas.microsoft.com/office/drawing/2014/main" id="{FC802BFC-6066-7B45-AD78-CDC0A12C6377}"/>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339701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lvl1pPr marL="0" indent="0" algn="ctr" rtl="0">
              <a:lnSpc>
                <a:spcPct val="90000"/>
              </a:lnSpc>
              <a:spcBef>
                <a:spcPts val="0"/>
              </a:spcBef>
              <a:spcAft>
                <a:spcPts val="0"/>
              </a:spcAft>
              <a:buClr>
                <a:schemeClr val="dk1"/>
              </a:buClr>
              <a:buSzPts val="2400"/>
              <a:buNone/>
              <a:defRPr>
                <a:latin typeface="+mn-lt"/>
              </a:defRPr>
            </a:lvl1pPr>
          </a:lstStyle>
          <a:p>
            <a:pPr marL="0" lvl="0" indent="0" algn="ctr" rtl="0">
              <a:lnSpc>
                <a:spcPct val="90000"/>
              </a:lnSpc>
              <a:spcBef>
                <a:spcPts val="0"/>
              </a:spcBef>
              <a:spcAft>
                <a:spcPts val="0"/>
              </a:spcAft>
              <a:buClr>
                <a:schemeClr val="dk1"/>
              </a:buClr>
              <a:buSzPts val="2400"/>
              <a:buNone/>
            </a:pPr>
            <a:r>
              <a:rPr lang="en-US" sz="4000" b="1" dirty="0"/>
              <a:t>SOA Antitrust Compliance Guidelines</a:t>
            </a:r>
            <a:endParaRPr lang="en-US" sz="4000" dirty="0"/>
          </a:p>
        </p:txBody>
      </p:sp>
      <p:sp>
        <p:nvSpPr>
          <p:cNvPr id="3" name="TextBox 2">
            <a:extLst>
              <a:ext uri="{FF2B5EF4-FFF2-40B4-BE49-F238E27FC236}">
                <a16:creationId xmlns:a16="http://schemas.microsoft.com/office/drawing/2014/main" id="{A1D2E6CD-5A5E-7942-8BFF-ED585A1E3A2B}"/>
              </a:ext>
            </a:extLst>
          </p:cNvPr>
          <p:cNvSpPr txBox="1"/>
          <p:nvPr userDrawn="1"/>
        </p:nvSpPr>
        <p:spPr>
          <a:xfrm>
            <a:off x="838200" y="1727200"/>
            <a:ext cx="10515600" cy="4154984"/>
          </a:xfrm>
          <a:prstGeom prst="rect">
            <a:avLst/>
          </a:prstGeom>
          <a:noFill/>
        </p:spPr>
        <p:txBody>
          <a:bodyPr wrap="square" rtlCol="0">
            <a:spAutoFit/>
          </a:bodyPr>
          <a:lstStyle/>
          <a:p>
            <a:r>
              <a:rPr lang="en-US" sz="1100" kern="1200" dirty="0">
                <a:solidFill>
                  <a:schemeClr val="tx1"/>
                </a:solidFill>
                <a:effectLst/>
                <a:latin typeface="+mn-lt"/>
                <a:ea typeface="+mn-ea"/>
                <a:cs typeface="+mn-cs"/>
              </a:rPr>
              <a:t>Active participation in the Society of Actuaries is an important aspect of membership.  While the positive contributions of professional societies and associations are well-recognized and encouraged, association activities are vulnerable to close antitrust scrutiny.  By their very nature, associations bring together industry competitors and other market participants.  </a:t>
            </a:r>
          </a:p>
          <a:p>
            <a:r>
              <a:rPr lang="en-US" sz="1100" kern="1200" dirty="0">
                <a:solidFill>
                  <a:schemeClr val="tx1"/>
                </a:solidFill>
                <a:effectLst/>
                <a:latin typeface="+mn-lt"/>
                <a:ea typeface="+mn-ea"/>
                <a:cs typeface="+mn-cs"/>
              </a:rPr>
              <a:t>The United States antitrust laws aim to protect consumers by preserving the free economy and prohibiting anti-competitive business practices; they promote competition.  There are both state and federal antitrust laws, although state antitrust laws closely follow federal law.  The Sherman Act, is the primary U.S. antitrust law pertaining to association activities.   The Sherman Act prohibits every contract, combination or conspiracy that places an unreasonable restraint on trade.  There are, however, some activities that are illegal under all circumstances, such as price fixing, market allocation and collusive bidding.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There is no safe harbor under the antitrust law for professional association activities.  Therefore, association meeting participants should refrain from discussing any activity that could potentially be construed as having an anti-competitive effect. Discussions relating to product or service pricing, market allocations, membership restrictions, product standardization or other conditions on trade could arguably be perceived as a restraint on trade and may expose the SOA and its members to antitrust enforcement procedures.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While participating in all SOA in person meetings, webinars, teleconferences or side discussions, you should avoid discussing competitively sensitive information with competitors and follow these guidelines:</a:t>
            </a:r>
          </a:p>
          <a:p>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discuss prices for services or products or anything else that might affect prices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discuss what you or other entities plan to do in a particular geographic or product markets or with particular customers.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speak on behalf of the SOA or any of its committees unless specifically authorized to do so.</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leave a meeting where any anticompetitive pricing or market allocation discussion occurs.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alert SOA staff and/or legal counsel to any concerning discussions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consult with legal counsel before raising any matter or making a statement that may involve competitively sensitive information.</a:t>
            </a:r>
          </a:p>
          <a:p>
            <a:pPr lvl="0"/>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Adherence to these guidelines involves not only avoidance of antitrust violations, but avoidance of behavior which might be so construed.  These guidelines only provide an overview of prohibited activities.  SOA legal counsel reviews meeting agenda and materials as deemed appropriate and any discussion that departs from the formal agenda should be scrutinized carefully.  Antitrust compliance is everyone’s responsibility; however, please seek legal counsel if you have any questions or concerns.</a:t>
            </a:r>
          </a:p>
        </p:txBody>
      </p:sp>
      <p:sp>
        <p:nvSpPr>
          <p:cNvPr id="6" name="Google Shape;12;p7">
            <a:extLst>
              <a:ext uri="{FF2B5EF4-FFF2-40B4-BE49-F238E27FC236}">
                <a16:creationId xmlns:a16="http://schemas.microsoft.com/office/drawing/2014/main" id="{AF965BB6-1239-8F4D-AB46-1CB47EC2F216}"/>
              </a:ext>
            </a:extLst>
          </p:cNvPr>
          <p:cNvSpPr txBox="1">
            <a:spLocks noGrp="1"/>
          </p:cNvSpPr>
          <p:nvPr>
            <p:ph type="dt" idx="2"/>
          </p:nvPr>
        </p:nvSpPr>
        <p:spPr>
          <a:xfrm>
            <a:off x="39745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2E9CA571-A41D-A84F-BEF9-24438584D8FD}"/>
              </a:ext>
            </a:extLst>
          </p:cNvPr>
          <p:cNvSpPr txBox="1">
            <a:spLocks noGrp="1"/>
          </p:cNvSpPr>
          <p:nvPr>
            <p:ph type="sldNum" idx="4"/>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8" name="Picture 7">
            <a:extLst>
              <a:ext uri="{FF2B5EF4-FFF2-40B4-BE49-F238E27FC236}">
                <a16:creationId xmlns:a16="http://schemas.microsoft.com/office/drawing/2014/main" id="{7748435B-4069-0C40-89A6-1F8C2E0CD0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1" name="Picture 10">
            <a:extLst>
              <a:ext uri="{FF2B5EF4-FFF2-40B4-BE49-F238E27FC236}">
                <a16:creationId xmlns:a16="http://schemas.microsoft.com/office/drawing/2014/main" id="{1FA0967D-4C57-BC41-82D9-E98B5BA0C73B}"/>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178709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lvl1pPr marL="0" indent="0" algn="ctr" rtl="0">
              <a:lnSpc>
                <a:spcPct val="90000"/>
              </a:lnSpc>
              <a:spcBef>
                <a:spcPts val="0"/>
              </a:spcBef>
              <a:spcAft>
                <a:spcPts val="0"/>
              </a:spcAft>
              <a:buClr>
                <a:schemeClr val="dk1"/>
              </a:buClr>
              <a:buSzPts val="2400"/>
              <a:buNone/>
              <a:defRPr>
                <a:latin typeface="+mn-lt"/>
              </a:defRPr>
            </a:lvl1pPr>
          </a:lstStyle>
          <a:p>
            <a:pPr marL="0" lvl="0" indent="0" algn="ctr" rtl="0">
              <a:lnSpc>
                <a:spcPct val="90000"/>
              </a:lnSpc>
              <a:spcBef>
                <a:spcPts val="0"/>
              </a:spcBef>
              <a:spcAft>
                <a:spcPts val="0"/>
              </a:spcAft>
              <a:buClr>
                <a:schemeClr val="dk1"/>
              </a:buClr>
              <a:buSzPts val="2400"/>
              <a:buNone/>
            </a:pPr>
            <a:r>
              <a:rPr lang="en-US" sz="4000" b="1" dirty="0"/>
              <a:t>Presentation Disclaimer</a:t>
            </a:r>
            <a:endParaRPr lang="en-US" sz="4000" dirty="0"/>
          </a:p>
        </p:txBody>
      </p:sp>
      <p:sp>
        <p:nvSpPr>
          <p:cNvPr id="3" name="TextBox 2">
            <a:extLst>
              <a:ext uri="{FF2B5EF4-FFF2-40B4-BE49-F238E27FC236}">
                <a16:creationId xmlns:a16="http://schemas.microsoft.com/office/drawing/2014/main" id="{A1D2E6CD-5A5E-7942-8BFF-ED585A1E3A2B}"/>
              </a:ext>
            </a:extLst>
          </p:cNvPr>
          <p:cNvSpPr txBox="1"/>
          <p:nvPr userDrawn="1"/>
        </p:nvSpPr>
        <p:spPr>
          <a:xfrm>
            <a:off x="1534160" y="1727200"/>
            <a:ext cx="8991600" cy="3939540"/>
          </a:xfrm>
          <a:prstGeom prst="rect">
            <a:avLst/>
          </a:prstGeom>
          <a:noFill/>
        </p:spPr>
        <p:txBody>
          <a:bodyPr wrap="square" rtlCol="0">
            <a:spAutoFit/>
          </a:bodyPr>
          <a:lstStyle/>
          <a:p>
            <a:pPr algn="ctr">
              <a:lnSpc>
                <a:spcPct val="100000"/>
              </a:lnSpc>
            </a:pPr>
            <a:r>
              <a:rPr lang="en-US" sz="2500" i="1" kern="1200" dirty="0">
                <a:solidFill>
                  <a:schemeClr val="tx1"/>
                </a:solidFill>
                <a:effectLst/>
                <a:latin typeface="+mn-lt"/>
                <a:ea typeface="+mn-ea"/>
                <a:cs typeface="+mn-cs"/>
              </a:rPr>
              <a:t>Presentations are intended for educational purposes only and do not replace independent professional judgment.  Statements of fact and opinions expressed are those of the participants individually and, unless expressly stated to the contrary, are not the opinion or position of the Society of Actuaries, its cosponsors or its committees.  The Society of Actuaries does not endorse or approve, and assumes no responsibility for, the content, accuracy or completeness of the information presented.  Attendees should note that the sessions are audio-recorded and may be published in various media, including print, audio and video formats without further notice.</a:t>
            </a:r>
            <a:endParaRPr lang="en-US" sz="2500" kern="1200" dirty="0">
              <a:solidFill>
                <a:schemeClr val="tx1"/>
              </a:solidFill>
              <a:effectLst/>
              <a:latin typeface="+mn-lt"/>
              <a:ea typeface="+mn-ea"/>
              <a:cs typeface="+mn-cs"/>
            </a:endParaRPr>
          </a:p>
        </p:txBody>
      </p:sp>
      <p:sp>
        <p:nvSpPr>
          <p:cNvPr id="6" name="Google Shape;12;p7">
            <a:extLst>
              <a:ext uri="{FF2B5EF4-FFF2-40B4-BE49-F238E27FC236}">
                <a16:creationId xmlns:a16="http://schemas.microsoft.com/office/drawing/2014/main" id="{CB8E2B56-1ED9-5E4A-A9CB-4AEE4842E03B}"/>
              </a:ext>
            </a:extLst>
          </p:cNvPr>
          <p:cNvSpPr txBox="1">
            <a:spLocks noGrp="1"/>
          </p:cNvSpPr>
          <p:nvPr>
            <p:ph type="dt" idx="2"/>
          </p:nvPr>
        </p:nvSpPr>
        <p:spPr>
          <a:xfrm>
            <a:off x="421696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44426058-1518-0F40-8520-5F1A6DACC36D}"/>
              </a:ext>
            </a:extLst>
          </p:cNvPr>
          <p:cNvSpPr txBox="1">
            <a:spLocks noGrp="1"/>
          </p:cNvSpPr>
          <p:nvPr>
            <p:ph type="sldNum" idx="4"/>
          </p:nvPr>
        </p:nvSpPr>
        <p:spPr>
          <a:xfrm>
            <a:off x="609600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13" name="Picture 12">
            <a:extLst>
              <a:ext uri="{FF2B5EF4-FFF2-40B4-BE49-F238E27FC236}">
                <a16:creationId xmlns:a16="http://schemas.microsoft.com/office/drawing/2014/main" id="{165C2375-B79F-EC48-9BF4-251FB12945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4" name="Picture 13">
            <a:extLst>
              <a:ext uri="{FF2B5EF4-FFF2-40B4-BE49-F238E27FC236}">
                <a16:creationId xmlns:a16="http://schemas.microsoft.com/office/drawing/2014/main" id="{FC3F0558-D775-AC47-8943-2583E6E46C88}"/>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314565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5F046D-1201-A840-B73D-25A0B3A79B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2" y="0"/>
            <a:ext cx="12176256" cy="6858000"/>
          </a:xfrm>
          <a:prstGeom prst="rect">
            <a:avLst/>
          </a:prstGeom>
        </p:spPr>
      </p:pic>
    </p:spTree>
    <p:extLst>
      <p:ext uri="{BB962C8B-B14F-4D97-AF65-F5344CB8AC3E}">
        <p14:creationId xmlns:p14="http://schemas.microsoft.com/office/powerpoint/2010/main" val="363274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8D37DA-F47C-4942-B55B-A3A240ACB192}"/>
              </a:ext>
            </a:extLst>
          </p:cNvPr>
          <p:cNvPicPr>
            <a:picLocks noChangeAspect="1"/>
          </p:cNvPicPr>
          <p:nvPr userDrawn="1"/>
        </p:nvPicPr>
        <p:blipFill>
          <a:blip r:embed="rId8"/>
          <a:stretch>
            <a:fillRect/>
          </a:stretch>
        </p:blipFill>
        <p:spPr>
          <a:xfrm rot="10800000">
            <a:off x="0" y="6380479"/>
            <a:ext cx="12192000" cy="477521"/>
          </a:xfrm>
          <a:prstGeom prst="rect">
            <a:avLst/>
          </a:prstGeom>
        </p:spPr>
      </p:pic>
      <p:sp>
        <p:nvSpPr>
          <p:cNvPr id="13" name="Title Placeholder 1"/>
          <p:cNvSpPr>
            <a:spLocks noGrp="1"/>
          </p:cNvSpPr>
          <p:nvPr>
            <p:ph type="title"/>
          </p:nvPr>
        </p:nvSpPr>
        <p:spPr>
          <a:xfrm>
            <a:off x="838200" y="333483"/>
            <a:ext cx="10515600" cy="12769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4" name="Text Placeholder 2"/>
          <p:cNvSpPr>
            <a:spLocks noGrp="1"/>
          </p:cNvSpPr>
          <p:nvPr>
            <p:ph type="body" idx="1"/>
          </p:nvPr>
        </p:nvSpPr>
        <p:spPr>
          <a:xfrm>
            <a:off x="838200" y="1610470"/>
            <a:ext cx="10515600" cy="40422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Google Shape;12;p7">
            <a:extLst>
              <a:ext uri="{FF2B5EF4-FFF2-40B4-BE49-F238E27FC236}">
                <a16:creationId xmlns:a16="http://schemas.microsoft.com/office/drawing/2014/main" id="{F5211A91-DB2A-4649-982B-2C653AB1E870}"/>
              </a:ext>
            </a:extLst>
          </p:cNvPr>
          <p:cNvSpPr txBox="1">
            <a:spLocks noGrp="1"/>
          </p:cNvSpPr>
          <p:nvPr>
            <p:ph type="dt" idx="2"/>
          </p:nvPr>
        </p:nvSpPr>
        <p:spPr>
          <a:xfrm>
            <a:off x="412511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7582465E-6BB4-9D4A-898F-172C5554D8D8}"/>
              </a:ext>
            </a:extLst>
          </p:cNvPr>
          <p:cNvSpPr txBox="1">
            <a:spLocks noGrp="1"/>
          </p:cNvSpPr>
          <p:nvPr>
            <p:ph type="sldNum" idx="4"/>
          </p:nvPr>
        </p:nvSpPr>
        <p:spPr>
          <a:xfrm>
            <a:off x="600415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Tree>
    <p:extLst>
      <p:ext uri="{BB962C8B-B14F-4D97-AF65-F5344CB8AC3E}">
        <p14:creationId xmlns:p14="http://schemas.microsoft.com/office/powerpoint/2010/main" val="603023028"/>
      </p:ext>
    </p:extLst>
  </p:cSld>
  <p:clrMap bg1="lt1" tx1="dk1" bg2="lt2" tx2="dk2" accent1="accent1" accent2="accent2" accent3="accent3" accent4="accent4" accent5="accent5" accent6="accent6" hlink="hlink" folHlink="folHlink"/>
  <p:sldLayoutIdLst>
    <p:sldLayoutId id="2147483725" r:id="rId1"/>
    <p:sldLayoutId id="2147483733" r:id="rId2"/>
    <p:sldLayoutId id="2147483726" r:id="rId3"/>
    <p:sldLayoutId id="2147483731" r:id="rId4"/>
    <p:sldLayoutId id="2147483732" r:id="rId5"/>
    <p:sldLayoutId id="2147483729" r:id="rId6"/>
  </p:sldLayoutIdLst>
  <p:hf hdr="0" dt="0"/>
  <p:txStyles>
    <p:title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upport.microsoft.com/en-us/office/excel-specifications-and-limits-1672b34d-7043-467e-8e27-269d656771c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
            <a:extLst>
              <a:ext uri="{FF2B5EF4-FFF2-40B4-BE49-F238E27FC236}">
                <a16:creationId xmlns:a16="http://schemas.microsoft.com/office/drawing/2014/main" id="{E52B1272-1E1D-784A-A60E-102E499291F8}"/>
              </a:ext>
            </a:extLst>
          </p:cNvPr>
          <p:cNvSpPr txBox="1">
            <a:spLocks/>
          </p:cNvSpPr>
          <p:nvPr/>
        </p:nvSpPr>
        <p:spPr>
          <a:xfrm>
            <a:off x="897272" y="2687306"/>
            <a:ext cx="9014824" cy="2223128"/>
          </a:xfrm>
          <a:prstGeom prst="rect">
            <a:avLst/>
          </a:prstGeom>
          <a:noFill/>
          <a:ln>
            <a:noFill/>
          </a:ln>
        </p:spPr>
        <p:txBody>
          <a:bodyPr spcFirstLastPara="1" wrap="square" lIns="91425" tIns="45700" rIns="91425" bIns="45700" anchor="b" anchorCtr="0">
            <a:no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stStyle>
          <a:p>
            <a:pPr>
              <a:buSzPts val="3600"/>
            </a:pPr>
            <a:r>
              <a:rPr lang="en-US" sz="5700" dirty="0">
                <a:solidFill>
                  <a:schemeClr val="bg1"/>
                </a:solidFill>
              </a:rPr>
              <a:t>Azure Synapse for Actuaries</a:t>
            </a:r>
            <a:br>
              <a:rPr lang="en-US" sz="5700" dirty="0">
                <a:solidFill>
                  <a:schemeClr val="bg1"/>
                </a:solidFill>
              </a:rPr>
            </a:br>
            <a:r>
              <a:rPr lang="en-US" sz="3600" dirty="0" smtClean="0">
                <a:solidFill>
                  <a:schemeClr val="bg1"/>
                </a:solidFill>
              </a:rPr>
              <a:t>Solvency </a:t>
            </a:r>
            <a:r>
              <a:rPr lang="en-US" sz="3600" dirty="0">
                <a:solidFill>
                  <a:schemeClr val="bg1"/>
                </a:solidFill>
              </a:rPr>
              <a:t>II Use </a:t>
            </a:r>
            <a:r>
              <a:rPr lang="en-US" sz="3600" dirty="0" smtClean="0">
                <a:solidFill>
                  <a:schemeClr val="bg1"/>
                </a:solidFill>
              </a:rPr>
              <a:t>Case</a:t>
            </a:r>
          </a:p>
          <a:p>
            <a:pPr>
              <a:buSzPts val="3600"/>
            </a:pPr>
            <a:endParaRPr lang="en-US" sz="3600" dirty="0">
              <a:solidFill>
                <a:schemeClr val="bg1"/>
              </a:solidFill>
            </a:endParaRPr>
          </a:p>
          <a:p>
            <a:pPr>
              <a:buSzPts val="3600"/>
            </a:pPr>
            <a:endParaRPr lang="en-US" sz="3600" dirty="0">
              <a:solidFill>
                <a:schemeClr val="bg1"/>
              </a:solidFill>
            </a:endParaRPr>
          </a:p>
        </p:txBody>
      </p:sp>
      <p:sp>
        <p:nvSpPr>
          <p:cNvPr id="7" name="Google Shape;70;p1">
            <a:extLst>
              <a:ext uri="{FF2B5EF4-FFF2-40B4-BE49-F238E27FC236}">
                <a16:creationId xmlns:a16="http://schemas.microsoft.com/office/drawing/2014/main" id="{403CB82E-8066-974A-A123-CB0DE265416A}"/>
              </a:ext>
            </a:extLst>
          </p:cNvPr>
          <p:cNvSpPr txBox="1">
            <a:spLocks/>
          </p:cNvSpPr>
          <p:nvPr/>
        </p:nvSpPr>
        <p:spPr>
          <a:xfrm>
            <a:off x="7887995" y="4947656"/>
            <a:ext cx="6007273" cy="1368371"/>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300"/>
              <a:buFont typeface="Arial" panose="020B0604020202020204" pitchFamily="34" charset="0"/>
              <a:buNone/>
            </a:pPr>
            <a:r>
              <a:rPr lang="en-US" sz="3500" dirty="0">
                <a:solidFill>
                  <a:schemeClr val="bg1"/>
                </a:solidFill>
              </a:rPr>
              <a:t>Presenters: </a:t>
            </a:r>
          </a:p>
          <a:p>
            <a:pPr marL="0" indent="0">
              <a:spcBef>
                <a:spcPts val="0"/>
              </a:spcBef>
              <a:buSzPts val="1300"/>
              <a:buNone/>
            </a:pPr>
            <a:r>
              <a:rPr lang="en-US" sz="1700" dirty="0" smtClean="0">
                <a:solidFill>
                  <a:schemeClr val="bg1"/>
                </a:solidFill>
              </a:rPr>
              <a:t>Brent Carpenetti; Senior Actuary</a:t>
            </a:r>
            <a:endParaRPr lang="en-US" sz="1700" dirty="0">
              <a:solidFill>
                <a:schemeClr val="bg1"/>
              </a:solidFill>
            </a:endParaRPr>
          </a:p>
          <a:p>
            <a:pPr marL="0" indent="0">
              <a:spcBef>
                <a:spcPts val="0"/>
              </a:spcBef>
              <a:buSzPts val="1300"/>
              <a:buNone/>
            </a:pPr>
            <a:r>
              <a:rPr lang="en-US" sz="1700" dirty="0" smtClean="0">
                <a:solidFill>
                  <a:schemeClr val="bg1"/>
                </a:solidFill>
              </a:rPr>
              <a:t>Hiram Fleitas</a:t>
            </a:r>
            <a:r>
              <a:rPr lang="en-US" sz="1700" dirty="0" smtClean="0">
                <a:solidFill>
                  <a:schemeClr val="bg1"/>
                </a:solidFill>
              </a:rPr>
              <a:t>; Senior Customer Engineer</a:t>
            </a:r>
            <a:endParaRPr lang="en-US" sz="1700" dirty="0">
              <a:solidFill>
                <a:schemeClr val="bg1"/>
              </a:solidFill>
            </a:endParaRPr>
          </a:p>
          <a:p>
            <a:pPr marL="0" indent="0">
              <a:spcBef>
                <a:spcPts val="0"/>
              </a:spcBef>
              <a:buSzPts val="1300"/>
              <a:buNone/>
            </a:pPr>
            <a:endParaRPr lang="en-US" sz="1400" dirty="0">
              <a:solidFill>
                <a:schemeClr val="bg1"/>
              </a:solidFill>
            </a:endParaRPr>
          </a:p>
          <a:p>
            <a:pPr marL="0" indent="0">
              <a:spcBef>
                <a:spcPts val="0"/>
              </a:spcBef>
              <a:buSzPts val="1300"/>
            </a:pPr>
            <a:endParaRPr lang="en-US" dirty="0"/>
          </a:p>
        </p:txBody>
      </p:sp>
      <p:sp>
        <p:nvSpPr>
          <p:cNvPr id="8" name="Google Shape;71;p1">
            <a:extLst>
              <a:ext uri="{FF2B5EF4-FFF2-40B4-BE49-F238E27FC236}">
                <a16:creationId xmlns:a16="http://schemas.microsoft.com/office/drawing/2014/main" id="{75C01300-7E7B-454A-B9E9-A1E950401D91}"/>
              </a:ext>
            </a:extLst>
          </p:cNvPr>
          <p:cNvSpPr txBox="1">
            <a:spLocks/>
          </p:cNvSpPr>
          <p:nvPr/>
        </p:nvSpPr>
        <p:spPr>
          <a:xfrm>
            <a:off x="897273" y="5046699"/>
            <a:ext cx="4572710" cy="166577"/>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200"/>
              <a:buFont typeface="Calibri"/>
              <a:buNone/>
            </a:pPr>
            <a:r>
              <a:rPr lang="en-US" dirty="0" smtClean="0">
                <a:solidFill>
                  <a:schemeClr val="bg1"/>
                </a:solidFill>
              </a:rPr>
              <a:t>October 28, 2021</a:t>
            </a:r>
            <a:endParaRPr lang="en-US" dirty="0">
              <a:solidFill>
                <a:schemeClr val="bg1"/>
              </a:solidFill>
            </a:endParaRPr>
          </a:p>
        </p:txBody>
      </p:sp>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12" name="Picture 11">
            <a:extLst>
              <a:ext uri="{FF2B5EF4-FFF2-40B4-BE49-F238E27FC236}">
                <a16:creationId xmlns:a16="http://schemas.microsoft.com/office/drawing/2014/main" id="{F507B42F-21DE-DE49-BA3C-01FC1FFF54A7}"/>
              </a:ext>
            </a:extLst>
          </p:cNvPr>
          <p:cNvPicPr>
            <a:picLocks noChangeAspect="1"/>
          </p:cNvPicPr>
          <p:nvPr/>
        </p:nvPicPr>
        <p:blipFill>
          <a:blip r:embed="rId3"/>
          <a:stretch>
            <a:fillRect/>
          </a:stretch>
        </p:blipFill>
        <p:spPr>
          <a:xfrm>
            <a:off x="969192" y="446330"/>
            <a:ext cx="2366324" cy="1047399"/>
          </a:xfrm>
          <a:prstGeom prst="rect">
            <a:avLst/>
          </a:prstGeom>
        </p:spPr>
      </p:pic>
    </p:spTree>
    <p:extLst>
      <p:ext uri="{BB962C8B-B14F-4D97-AF65-F5344CB8AC3E}">
        <p14:creationId xmlns:p14="http://schemas.microsoft.com/office/powerpoint/2010/main" val="236129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1</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smtClean="0">
                <a:solidFill>
                  <a:schemeClr val="bg1"/>
                </a:solidFill>
              </a:rPr>
              <a:t>Intelligent R &amp; SQL</a:t>
            </a: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191972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2</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solidFill>
                  <a:schemeClr val="bg1"/>
                </a:solidFill>
              </a:rPr>
              <a:t>Azure DevOps</a:t>
            </a:r>
          </a:p>
        </p:txBody>
      </p:sp>
    </p:spTree>
    <p:extLst>
      <p:ext uri="{BB962C8B-B14F-4D97-AF65-F5344CB8AC3E}">
        <p14:creationId xmlns:p14="http://schemas.microsoft.com/office/powerpoint/2010/main" val="401126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3</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solidFill>
                  <a:schemeClr val="bg1"/>
                </a:solidFill>
              </a:rPr>
              <a:t>Azure </a:t>
            </a:r>
            <a:r>
              <a:rPr lang="en-US" dirty="0" smtClean="0">
                <a:solidFill>
                  <a:schemeClr val="bg1"/>
                </a:solidFill>
              </a:rPr>
              <a:t>Data Factory</a:t>
            </a:r>
            <a:endParaRPr lang="en-US" dirty="0">
              <a:solidFill>
                <a:schemeClr val="bg1"/>
              </a:solidFill>
            </a:endParaRPr>
          </a:p>
        </p:txBody>
      </p:sp>
    </p:spTree>
    <p:extLst>
      <p:ext uri="{BB962C8B-B14F-4D97-AF65-F5344CB8AC3E}">
        <p14:creationId xmlns:p14="http://schemas.microsoft.com/office/powerpoint/2010/main" val="283503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4</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smtClean="0">
                <a:solidFill>
                  <a:schemeClr val="bg1"/>
                </a:solidFill>
              </a:rPr>
              <a:t>Azure Synapse</a:t>
            </a: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363282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Resources</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a:bodyPr>
          <a:lstStyle/>
          <a:p>
            <a:pPr marL="514350" indent="-514350">
              <a:buFont typeface="+mj-lt"/>
              <a:buAutoNum type="arabicPeriod"/>
              <a:defRPr/>
            </a:pPr>
            <a:r>
              <a:rPr lang="en-US" dirty="0" smtClean="0">
                <a:gradFill>
                  <a:gsLst>
                    <a:gs pos="0">
                      <a:schemeClr val="tx1"/>
                    </a:gs>
                    <a:gs pos="100000">
                      <a:schemeClr val="tx1"/>
                    </a:gs>
                  </a:gsLst>
                  <a:lin ang="5400000" scaled="1"/>
                </a:gradFill>
              </a:rPr>
              <a:t>A</a:t>
            </a:r>
          </a:p>
          <a:p>
            <a:pPr marL="514350" indent="-514350">
              <a:buFont typeface="+mj-lt"/>
              <a:buAutoNum type="arabicPeriod"/>
              <a:defRPr/>
            </a:pPr>
            <a:r>
              <a:rPr lang="en-US" dirty="0" smtClean="0">
                <a:gradFill>
                  <a:gsLst>
                    <a:gs pos="0">
                      <a:schemeClr val="tx1"/>
                    </a:gs>
                    <a:gs pos="100000">
                      <a:schemeClr val="tx1"/>
                    </a:gs>
                  </a:gsLst>
                  <a:lin ang="5400000" scaled="1"/>
                </a:gradFill>
              </a:rPr>
              <a:t>B</a:t>
            </a:r>
          </a:p>
          <a:p>
            <a:pPr marL="514350" indent="-514350">
              <a:buFont typeface="+mj-lt"/>
              <a:buAutoNum type="arabicPeriod"/>
              <a:defRPr/>
            </a:pPr>
            <a:r>
              <a:rPr lang="en-US" dirty="0" smtClean="0">
                <a:gradFill>
                  <a:gsLst>
                    <a:gs pos="0">
                      <a:schemeClr val="tx1"/>
                    </a:gs>
                    <a:gs pos="100000">
                      <a:schemeClr val="tx1"/>
                    </a:gs>
                  </a:gsLst>
                  <a:lin ang="5400000" scaled="1"/>
                </a:gradFill>
              </a:rPr>
              <a:t>C</a:t>
            </a:r>
          </a:p>
          <a:p>
            <a:pPr marL="514350" indent="-514350">
              <a:buFont typeface="+mj-lt"/>
              <a:buAutoNum type="arabicPeriod"/>
              <a:defRPr/>
            </a:pPr>
            <a:r>
              <a:rPr lang="en-US" dirty="0" smtClean="0">
                <a:gradFill>
                  <a:gsLst>
                    <a:gs pos="0">
                      <a:schemeClr val="tx1"/>
                    </a:gs>
                    <a:gs pos="100000">
                      <a:schemeClr val="tx1"/>
                    </a:gs>
                  </a:gsLst>
                  <a:lin ang="5400000" scaled="1"/>
                </a:gradFill>
              </a:rPr>
              <a:t>D</a:t>
            </a:r>
          </a:p>
          <a:p>
            <a:pPr marL="514350" indent="-514350">
              <a:buFont typeface="+mj-lt"/>
              <a:buAutoNum type="arabicPeriod"/>
              <a:defRPr/>
            </a:pPr>
            <a:r>
              <a:rPr lang="en-US" dirty="0" smtClean="0">
                <a:gradFill>
                  <a:gsLst>
                    <a:gs pos="0">
                      <a:schemeClr val="tx1"/>
                    </a:gs>
                    <a:gs pos="100000">
                      <a:schemeClr val="tx1"/>
                    </a:gs>
                  </a:gsLst>
                  <a:lin ang="5400000" scaled="1"/>
                </a:gradFill>
              </a:rPr>
              <a:t>E</a:t>
            </a:r>
          </a:p>
          <a:p>
            <a:pPr marL="514350" indent="-514350">
              <a:buFont typeface="+mj-lt"/>
              <a:buAutoNum type="arabicPeriod"/>
              <a:defRPr/>
            </a:pPr>
            <a:endParaRPr lang="en-US" dirty="0">
              <a:gradFill>
                <a:gsLst>
                  <a:gs pos="0">
                    <a:schemeClr val="tx1"/>
                  </a:gs>
                  <a:gs pos="100000">
                    <a:schemeClr val="tx1"/>
                  </a:gs>
                </a:gsLst>
                <a:lin ang="5400000" scaled="1"/>
              </a:gradFill>
            </a:endParaRP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7828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Solvency II?</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endParaRPr lang="en-US" dirty="0"/>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260166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
            <a:extLst>
              <a:ext uri="{FF2B5EF4-FFF2-40B4-BE49-F238E27FC236}">
                <a16:creationId xmlns:a16="http://schemas.microsoft.com/office/drawing/2014/main" id="{E52B1272-1E1D-784A-A60E-102E499291F8}"/>
              </a:ext>
            </a:extLst>
          </p:cNvPr>
          <p:cNvSpPr txBox="1">
            <a:spLocks/>
          </p:cNvSpPr>
          <p:nvPr/>
        </p:nvSpPr>
        <p:spPr>
          <a:xfrm>
            <a:off x="897272" y="2687306"/>
            <a:ext cx="9014824" cy="2223128"/>
          </a:xfrm>
          <a:prstGeom prst="rect">
            <a:avLst/>
          </a:prstGeom>
          <a:noFill/>
          <a:ln>
            <a:noFill/>
          </a:ln>
        </p:spPr>
        <p:txBody>
          <a:bodyPr spcFirstLastPara="1" wrap="square" lIns="91425" tIns="45700" rIns="91425" bIns="45700" anchor="b" anchorCtr="0">
            <a:no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stStyle>
          <a:p>
            <a:pPr>
              <a:buSzPts val="3600"/>
            </a:pPr>
            <a:r>
              <a:rPr lang="en-US" sz="5700" dirty="0">
                <a:solidFill>
                  <a:schemeClr val="bg1"/>
                </a:solidFill>
              </a:rPr>
              <a:t>Azure Synapse for Actuaries</a:t>
            </a:r>
            <a:br>
              <a:rPr lang="en-US" sz="5700" dirty="0">
                <a:solidFill>
                  <a:schemeClr val="bg1"/>
                </a:solidFill>
              </a:rPr>
            </a:br>
            <a:r>
              <a:rPr lang="en-US" sz="3600" dirty="0" smtClean="0">
                <a:solidFill>
                  <a:schemeClr val="bg1"/>
                </a:solidFill>
              </a:rPr>
              <a:t>Solvency </a:t>
            </a:r>
            <a:r>
              <a:rPr lang="en-US" sz="3600" dirty="0">
                <a:solidFill>
                  <a:schemeClr val="bg1"/>
                </a:solidFill>
              </a:rPr>
              <a:t>II Use </a:t>
            </a:r>
            <a:r>
              <a:rPr lang="en-US" sz="3600" dirty="0" smtClean="0">
                <a:solidFill>
                  <a:schemeClr val="bg1"/>
                </a:solidFill>
              </a:rPr>
              <a:t>Case</a:t>
            </a:r>
          </a:p>
          <a:p>
            <a:pPr>
              <a:buSzPts val="3600"/>
            </a:pPr>
            <a:endParaRPr lang="en-US" sz="3600" dirty="0">
              <a:solidFill>
                <a:schemeClr val="bg1"/>
              </a:solidFill>
            </a:endParaRPr>
          </a:p>
          <a:p>
            <a:pPr>
              <a:buSzPts val="3600"/>
            </a:pPr>
            <a:endParaRPr lang="en-US" sz="3600" dirty="0">
              <a:solidFill>
                <a:schemeClr val="bg1"/>
              </a:solidFill>
            </a:endParaRPr>
          </a:p>
        </p:txBody>
      </p:sp>
      <p:sp>
        <p:nvSpPr>
          <p:cNvPr id="7" name="Google Shape;70;p1">
            <a:extLst>
              <a:ext uri="{FF2B5EF4-FFF2-40B4-BE49-F238E27FC236}">
                <a16:creationId xmlns:a16="http://schemas.microsoft.com/office/drawing/2014/main" id="{403CB82E-8066-974A-A123-CB0DE265416A}"/>
              </a:ext>
            </a:extLst>
          </p:cNvPr>
          <p:cNvSpPr txBox="1">
            <a:spLocks/>
          </p:cNvSpPr>
          <p:nvPr/>
        </p:nvSpPr>
        <p:spPr>
          <a:xfrm>
            <a:off x="7887995" y="4947656"/>
            <a:ext cx="6007273" cy="1368371"/>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300"/>
              <a:buFont typeface="Arial" panose="020B0604020202020204" pitchFamily="34" charset="0"/>
              <a:buNone/>
            </a:pPr>
            <a:r>
              <a:rPr lang="en-US" sz="3500" dirty="0">
                <a:solidFill>
                  <a:schemeClr val="bg1"/>
                </a:solidFill>
              </a:rPr>
              <a:t>Presenters: </a:t>
            </a:r>
          </a:p>
          <a:p>
            <a:pPr marL="0" indent="0">
              <a:spcBef>
                <a:spcPts val="0"/>
              </a:spcBef>
              <a:buSzPts val="1300"/>
              <a:buNone/>
            </a:pPr>
            <a:r>
              <a:rPr lang="en-US" sz="1700" dirty="0" smtClean="0">
                <a:solidFill>
                  <a:schemeClr val="bg1"/>
                </a:solidFill>
              </a:rPr>
              <a:t>Brent Carpenetti; Senior Actuary</a:t>
            </a:r>
            <a:endParaRPr lang="en-US" sz="1700" dirty="0">
              <a:solidFill>
                <a:schemeClr val="bg1"/>
              </a:solidFill>
            </a:endParaRPr>
          </a:p>
          <a:p>
            <a:pPr marL="0" indent="0">
              <a:spcBef>
                <a:spcPts val="0"/>
              </a:spcBef>
              <a:buSzPts val="1300"/>
              <a:buNone/>
            </a:pPr>
            <a:r>
              <a:rPr lang="en-US" sz="1700" dirty="0" smtClean="0">
                <a:solidFill>
                  <a:schemeClr val="bg1"/>
                </a:solidFill>
              </a:rPr>
              <a:t>Hiram Fleitas</a:t>
            </a:r>
            <a:r>
              <a:rPr lang="en-US" sz="1700" dirty="0" smtClean="0">
                <a:solidFill>
                  <a:schemeClr val="bg1"/>
                </a:solidFill>
              </a:rPr>
              <a:t>; Senior Customer Engineer</a:t>
            </a:r>
            <a:endParaRPr lang="en-US" sz="1700" dirty="0">
              <a:solidFill>
                <a:schemeClr val="bg1"/>
              </a:solidFill>
            </a:endParaRPr>
          </a:p>
          <a:p>
            <a:pPr marL="0" indent="0">
              <a:spcBef>
                <a:spcPts val="0"/>
              </a:spcBef>
              <a:buSzPts val="1300"/>
              <a:buNone/>
            </a:pPr>
            <a:endParaRPr lang="en-US" sz="1400" dirty="0">
              <a:solidFill>
                <a:schemeClr val="bg1"/>
              </a:solidFill>
            </a:endParaRPr>
          </a:p>
          <a:p>
            <a:pPr marL="0" indent="0">
              <a:spcBef>
                <a:spcPts val="0"/>
              </a:spcBef>
              <a:buSzPts val="1300"/>
            </a:pPr>
            <a:endParaRPr lang="en-US" dirty="0"/>
          </a:p>
        </p:txBody>
      </p:sp>
      <p:sp>
        <p:nvSpPr>
          <p:cNvPr id="8" name="Google Shape;71;p1">
            <a:extLst>
              <a:ext uri="{FF2B5EF4-FFF2-40B4-BE49-F238E27FC236}">
                <a16:creationId xmlns:a16="http://schemas.microsoft.com/office/drawing/2014/main" id="{75C01300-7E7B-454A-B9E9-A1E950401D91}"/>
              </a:ext>
            </a:extLst>
          </p:cNvPr>
          <p:cNvSpPr txBox="1">
            <a:spLocks/>
          </p:cNvSpPr>
          <p:nvPr/>
        </p:nvSpPr>
        <p:spPr>
          <a:xfrm>
            <a:off x="897273" y="5046699"/>
            <a:ext cx="4572710" cy="166577"/>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200"/>
              <a:buFont typeface="Calibri"/>
              <a:buNone/>
            </a:pPr>
            <a:r>
              <a:rPr lang="en-US" dirty="0" smtClean="0">
                <a:solidFill>
                  <a:schemeClr val="bg1"/>
                </a:solidFill>
              </a:rPr>
              <a:t>October 28, 2021</a:t>
            </a:r>
            <a:endParaRPr lang="en-US" dirty="0">
              <a:solidFill>
                <a:schemeClr val="bg1"/>
              </a:solidFill>
            </a:endParaRPr>
          </a:p>
        </p:txBody>
      </p:sp>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12" name="Picture 11">
            <a:extLst>
              <a:ext uri="{FF2B5EF4-FFF2-40B4-BE49-F238E27FC236}">
                <a16:creationId xmlns:a16="http://schemas.microsoft.com/office/drawing/2014/main" id="{F507B42F-21DE-DE49-BA3C-01FC1FFF54A7}"/>
              </a:ext>
            </a:extLst>
          </p:cNvPr>
          <p:cNvPicPr>
            <a:picLocks noChangeAspect="1"/>
          </p:cNvPicPr>
          <p:nvPr/>
        </p:nvPicPr>
        <p:blipFill>
          <a:blip r:embed="rId3"/>
          <a:stretch>
            <a:fillRect/>
          </a:stretch>
        </p:blipFill>
        <p:spPr>
          <a:xfrm>
            <a:off x="969192" y="446330"/>
            <a:ext cx="2366324" cy="1047399"/>
          </a:xfrm>
          <a:prstGeom prst="rect">
            <a:avLst/>
          </a:prstGeom>
        </p:spPr>
      </p:pic>
    </p:spTree>
    <p:extLst>
      <p:ext uri="{BB962C8B-B14F-4D97-AF65-F5344CB8AC3E}">
        <p14:creationId xmlns:p14="http://schemas.microsoft.com/office/powerpoint/2010/main" val="207898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2" name="Picture 1">
            <a:extLst>
              <a:ext uri="{FF2B5EF4-FFF2-40B4-BE49-F238E27FC236}">
                <a16:creationId xmlns:a16="http://schemas.microsoft.com/office/drawing/2014/main" id="{8FF4184E-AE8C-3747-8C35-C99E996B543B}"/>
              </a:ext>
            </a:extLst>
          </p:cNvPr>
          <p:cNvPicPr>
            <a:picLocks noChangeAspect="1"/>
          </p:cNvPicPr>
          <p:nvPr/>
        </p:nvPicPr>
        <p:blipFill>
          <a:blip r:embed="rId3"/>
          <a:stretch>
            <a:fillRect/>
          </a:stretch>
        </p:blipFill>
        <p:spPr>
          <a:xfrm>
            <a:off x="377952" y="5674153"/>
            <a:ext cx="2274181" cy="1006614"/>
          </a:xfrm>
          <a:prstGeom prst="rect">
            <a:avLst/>
          </a:prstGeom>
        </p:spPr>
      </p:pic>
    </p:spTree>
    <p:extLst>
      <p:ext uri="{BB962C8B-B14F-4D97-AF65-F5344CB8AC3E}">
        <p14:creationId xmlns:p14="http://schemas.microsoft.com/office/powerpoint/2010/main" val="543562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3651C1-6460-B547-B2D4-ED82D11BD20A}"/>
              </a:ext>
            </a:extLst>
          </p:cNvPr>
          <p:cNvSpPr>
            <a:spLocks noGrp="1"/>
          </p:cNvSpPr>
          <p:nvPr>
            <p:ph type="sldNum" idx="4"/>
          </p:nvPr>
        </p:nvSpPr>
        <p:spPr/>
        <p:txBody>
          <a:bodyPr/>
          <a:lstStyle/>
          <a:p>
            <a:fld id="{00000000-1234-1234-1234-123412341234}" type="slidenum">
              <a:rPr lang="en-US" smtClean="0"/>
              <a:pPr/>
              <a:t>18</a:t>
            </a:fld>
            <a:endParaRPr lang="en-US" sz="1300" dirty="0"/>
          </a:p>
        </p:txBody>
      </p:sp>
      <p:pic>
        <p:nvPicPr>
          <p:cNvPr id="6" name="Picture 5" descr="A picture containing person, cellphone&#10;&#10;Description automatically generated">
            <a:extLst>
              <a:ext uri="{FF2B5EF4-FFF2-40B4-BE49-F238E27FC236}">
                <a16:creationId xmlns:a16="http://schemas.microsoft.com/office/drawing/2014/main" id="{54BF07AD-F601-1143-A701-C3DD56B94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 y="0"/>
            <a:ext cx="12176256" cy="6858000"/>
          </a:xfrm>
          <a:prstGeom prst="rect">
            <a:avLst/>
          </a:prstGeom>
        </p:spPr>
      </p:pic>
      <p:sp>
        <p:nvSpPr>
          <p:cNvPr id="8" name="Rectangle 7">
            <a:extLst>
              <a:ext uri="{FF2B5EF4-FFF2-40B4-BE49-F238E27FC236}">
                <a16:creationId xmlns:a16="http://schemas.microsoft.com/office/drawing/2014/main" id="{EFA3AB44-CF21-1249-AEEF-8203E176610A}"/>
              </a:ext>
            </a:extLst>
          </p:cNvPr>
          <p:cNvSpPr/>
          <p:nvPr/>
        </p:nvSpPr>
        <p:spPr>
          <a:xfrm>
            <a:off x="0" y="0"/>
            <a:ext cx="12192000" cy="6858000"/>
          </a:xfrm>
          <a:prstGeom prst="rect">
            <a:avLst/>
          </a:prstGeom>
          <a:gradFill flip="none" rotWithShape="1">
            <a:gsLst>
              <a:gs pos="0">
                <a:schemeClr val="accent1">
                  <a:lumMod val="96000"/>
                  <a:alpha val="0"/>
                </a:schemeClr>
              </a:gs>
              <a:gs pos="100000">
                <a:schemeClr val="accent1">
                  <a:lumMod val="10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EB970B8-2DE0-1E47-9B1E-E66651FEECBB}"/>
              </a:ext>
            </a:extLst>
          </p:cNvPr>
          <p:cNvSpPr>
            <a:spLocks noGrp="1"/>
          </p:cNvSpPr>
          <p:nvPr>
            <p:ph type="title"/>
          </p:nvPr>
        </p:nvSpPr>
        <p:spPr>
          <a:xfrm>
            <a:off x="584408" y="3429000"/>
            <a:ext cx="5034514" cy="2105341"/>
          </a:xfrm>
        </p:spPr>
        <p:txBody>
          <a:bodyPr>
            <a:noAutofit/>
          </a:bodyPr>
          <a:lstStyle/>
          <a:p>
            <a:r>
              <a:rPr lang="en-US" sz="5700" dirty="0">
                <a:solidFill>
                  <a:schemeClr val="bg1"/>
                </a:solidFill>
              </a:rPr>
              <a:t>Fill Out the Evaluation and Claim Your CPD Credits</a:t>
            </a:r>
          </a:p>
        </p:txBody>
      </p:sp>
    </p:spTree>
    <p:extLst>
      <p:ext uri="{BB962C8B-B14F-4D97-AF65-F5344CB8AC3E}">
        <p14:creationId xmlns:p14="http://schemas.microsoft.com/office/powerpoint/2010/main" val="19616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B0E9-8A2D-7C44-9AD1-DDF29101BEE4}"/>
              </a:ext>
            </a:extLst>
          </p:cNvPr>
          <p:cNvSpPr>
            <a:spLocks noGrp="1"/>
          </p:cNvSpPr>
          <p:nvPr>
            <p:ph type="title"/>
          </p:nvPr>
        </p:nvSpPr>
        <p:spPr/>
        <p:txBody>
          <a:bodyPr/>
          <a:lstStyle/>
          <a:p>
            <a:r>
              <a:rPr lang="en-US" b="1" dirty="0"/>
              <a:t>SOA Antitrust Compliance Guidelines</a:t>
            </a:r>
          </a:p>
        </p:txBody>
      </p:sp>
      <p:sp>
        <p:nvSpPr>
          <p:cNvPr id="6" name="Google Shape;13;p7">
            <a:extLst>
              <a:ext uri="{FF2B5EF4-FFF2-40B4-BE49-F238E27FC236}">
                <a16:creationId xmlns:a16="http://schemas.microsoft.com/office/drawing/2014/main" id="{33ADB91D-3EDA-8B49-B818-8AA191575E31}"/>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359914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B901-13D6-7D47-AEBD-4095B2FE83A9}"/>
              </a:ext>
            </a:extLst>
          </p:cNvPr>
          <p:cNvSpPr>
            <a:spLocks noGrp="1"/>
          </p:cNvSpPr>
          <p:nvPr>
            <p:ph type="title"/>
          </p:nvPr>
        </p:nvSpPr>
        <p:spPr/>
        <p:txBody>
          <a:bodyPr/>
          <a:lstStyle/>
          <a:p>
            <a:r>
              <a:rPr lang="en-US" b="1" dirty="0"/>
              <a:t>Presentation Disclaimer</a:t>
            </a:r>
          </a:p>
        </p:txBody>
      </p:sp>
      <p:sp>
        <p:nvSpPr>
          <p:cNvPr id="6" name="Google Shape;13;p7">
            <a:extLst>
              <a:ext uri="{FF2B5EF4-FFF2-40B4-BE49-F238E27FC236}">
                <a16:creationId xmlns:a16="http://schemas.microsoft.com/office/drawing/2014/main" id="{4083761E-FD23-D34A-947E-397C6DB9D792}"/>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292910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Solvency II?</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marL="0" lvl="0" indent="0">
              <a:buNone/>
            </a:pPr>
            <a:r>
              <a:rPr lang="en-US" dirty="0"/>
              <a:t>Solvency II is a risk-based capital regime, similar in concept to Basel II, implemented for European insurers on 1 January 2016. The risk-based capital requirement, the Solvency Capital Requirement (SCR), is calculated using either the standard formula; an approved internal model; or a mixture of both. The calculation is calibrated to a 99.5 per cent confidence level over a 1-year period.</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54947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Synapse Analytics?</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marL="0" lvl="0" indent="0">
              <a:buNone/>
            </a:pPr>
            <a:r>
              <a:rPr lang="en-US" dirty="0" smtClean="0"/>
              <a:t>Synapse is </a:t>
            </a:r>
            <a:r>
              <a:rPr lang="en-US" dirty="0"/>
              <a:t>a limitless analytics service that brings together data integration, enterprise data warehousing, and big data analytics. It gives you the freedom to query data on your terms, using either </a:t>
            </a:r>
            <a:r>
              <a:rPr lang="en-US" dirty="0" err="1"/>
              <a:t>serverless</a:t>
            </a:r>
            <a:r>
              <a:rPr lang="en-US" dirty="0"/>
              <a:t> or dedicated resources—at scale. Azure Synapse brings these worlds together with a unified experience to ingest, explore, prepare, and serve data for immediate BI and machine learning needs.</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183657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Why?</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lnSpcReduction="10000"/>
          </a:bodyPr>
          <a:lstStyle/>
          <a:p>
            <a:pPr marL="0" indent="0">
              <a:lnSpc>
                <a:spcPct val="100000"/>
              </a:lnSpc>
              <a:spcBef>
                <a:spcPts val="0"/>
              </a:spcBef>
              <a:buNone/>
            </a:pPr>
            <a:r>
              <a:rPr lang="en-US" dirty="0"/>
              <a:t>10M+ Simulations * 100s Perspectives </a:t>
            </a:r>
          </a:p>
          <a:p>
            <a:pPr>
              <a:lnSpc>
                <a:spcPct val="100000"/>
              </a:lnSpc>
              <a:spcBef>
                <a:spcPts val="0"/>
              </a:spcBef>
            </a:pPr>
            <a:r>
              <a:rPr lang="en-US" dirty="0"/>
              <a:t>Spreadsheets cannot mange the data size.</a:t>
            </a:r>
          </a:p>
          <a:p>
            <a:pPr>
              <a:lnSpc>
                <a:spcPct val="100000"/>
              </a:lnSpc>
              <a:spcBef>
                <a:spcPts val="0"/>
              </a:spcBef>
            </a:pPr>
            <a:r>
              <a:rPr lang="en-US" dirty="0"/>
              <a:t>Database servers lack adv. statistical functions.</a:t>
            </a:r>
          </a:p>
          <a:p>
            <a:pPr>
              <a:lnSpc>
                <a:spcPct val="100000"/>
              </a:lnSpc>
              <a:spcBef>
                <a:spcPts val="0"/>
              </a:spcBef>
            </a:pPr>
            <a:r>
              <a:rPr lang="en-US" dirty="0"/>
              <a:t>R-language and library versions hinder collaboration between actuaries.</a:t>
            </a:r>
          </a:p>
          <a:p>
            <a:pPr marL="0" indent="0">
              <a:lnSpc>
                <a:spcPct val="100000"/>
              </a:lnSpc>
              <a:spcBef>
                <a:spcPts val="0"/>
              </a:spcBef>
              <a:buNone/>
            </a:pPr>
            <a:endParaRPr lang="en-US" dirty="0"/>
          </a:p>
          <a:p>
            <a:pPr marL="0" indent="0">
              <a:lnSpc>
                <a:spcPct val="100000"/>
              </a:lnSpc>
              <a:spcBef>
                <a:spcPts val="0"/>
              </a:spcBef>
              <a:buNone/>
            </a:pPr>
            <a:r>
              <a:rPr lang="en-US" dirty="0"/>
              <a:t>Business processes often experience delays</a:t>
            </a:r>
          </a:p>
          <a:p>
            <a:pPr>
              <a:lnSpc>
                <a:spcPct val="100000"/>
              </a:lnSpc>
              <a:spcBef>
                <a:spcPts val="0"/>
              </a:spcBef>
            </a:pPr>
            <a:r>
              <a:rPr lang="en-US" dirty="0"/>
              <a:t>Excel VBA(s) fall short of real automation.</a:t>
            </a:r>
          </a:p>
          <a:p>
            <a:pPr>
              <a:lnSpc>
                <a:spcPct val="100000"/>
              </a:lnSpc>
              <a:spcBef>
                <a:spcPts val="0"/>
              </a:spcBef>
            </a:pPr>
            <a:r>
              <a:rPr lang="en-US" dirty="0"/>
              <a:t>Actuarial code is not programmatically DRY (Don't Repeat Yourself).</a:t>
            </a:r>
          </a:p>
          <a:p>
            <a:pPr>
              <a:lnSpc>
                <a:spcPct val="100000"/>
              </a:lnSpc>
              <a:spcBef>
                <a:spcPts val="0"/>
              </a:spcBef>
            </a:pPr>
            <a:r>
              <a:rPr lang="en-US" dirty="0"/>
              <a:t>Actuaries lack collaboration with IT</a:t>
            </a:r>
            <a:r>
              <a:rPr lang="en-US" dirty="0" smtClean="0"/>
              <a:t>.</a:t>
            </a:r>
            <a:endParaRPr lang="en-US" dirty="0"/>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6</a:t>
            </a:fld>
            <a:endParaRPr lang="en-US" dirty="0"/>
          </a:p>
        </p:txBody>
      </p:sp>
      <p:sp>
        <p:nvSpPr>
          <p:cNvPr id="4" name="TextBox 3"/>
          <p:cNvSpPr txBox="1"/>
          <p:nvPr/>
        </p:nvSpPr>
        <p:spPr>
          <a:xfrm>
            <a:off x="838200" y="6040537"/>
            <a:ext cx="10515600" cy="307777"/>
          </a:xfrm>
          <a:prstGeom prst="rect">
            <a:avLst/>
          </a:prstGeom>
          <a:noFill/>
        </p:spPr>
        <p:txBody>
          <a:bodyPr wrap="square" rtlCol="0">
            <a:spAutoFit/>
          </a:bodyPr>
          <a:lstStyle/>
          <a:p>
            <a:r>
              <a:rPr lang="en-GB" sz="1400" dirty="0" smtClean="0"/>
              <a:t>Ref: </a:t>
            </a:r>
            <a:r>
              <a:rPr lang="en-US" sz="1400" dirty="0" smtClean="0">
                <a:hlinkClick r:id="rId2"/>
              </a:rPr>
              <a:t>https://support.microsoft.com/office/excel-specifications-and-limits-1672b34d-7043-467e-8e27-269d656771c3</a:t>
            </a:r>
            <a:endParaRPr lang="en-GB" sz="1400" dirty="0"/>
          </a:p>
        </p:txBody>
      </p:sp>
    </p:spTree>
    <p:extLst>
      <p:ext uri="{BB962C8B-B14F-4D97-AF65-F5344CB8AC3E}">
        <p14:creationId xmlns:p14="http://schemas.microsoft.com/office/powerpoint/2010/main" val="57160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Why?</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a:bodyPr>
          <a:lstStyle/>
          <a:p>
            <a:pPr marL="0" indent="0">
              <a:lnSpc>
                <a:spcPct val="100000"/>
              </a:lnSpc>
              <a:spcBef>
                <a:spcPts val="0"/>
              </a:spcBef>
              <a:buNone/>
            </a:pPr>
            <a:r>
              <a:rPr lang="en-US" dirty="0"/>
              <a:t>Legacy workflows do not drive performance</a:t>
            </a:r>
          </a:p>
          <a:p>
            <a:pPr>
              <a:lnSpc>
                <a:spcPct val="100000"/>
              </a:lnSpc>
              <a:spcBef>
                <a:spcPts val="0"/>
              </a:spcBef>
            </a:pPr>
            <a:r>
              <a:rPr lang="en-US" dirty="0"/>
              <a:t>Process owners are consumed with operations. </a:t>
            </a:r>
          </a:p>
          <a:p>
            <a:pPr>
              <a:lnSpc>
                <a:spcPct val="100000"/>
              </a:lnSpc>
              <a:spcBef>
                <a:spcPts val="0"/>
              </a:spcBef>
            </a:pPr>
            <a:r>
              <a:rPr lang="en-US" dirty="0"/>
              <a:t>Little availability to evaluate outcomes.</a:t>
            </a:r>
          </a:p>
          <a:p>
            <a:pPr>
              <a:lnSpc>
                <a:spcPct val="100000"/>
              </a:lnSpc>
              <a:spcBef>
                <a:spcPts val="0"/>
              </a:spcBef>
            </a:pPr>
            <a:r>
              <a:rPr lang="en-US" dirty="0"/>
              <a:t>Teams are unable to achieve new opportunities.</a:t>
            </a:r>
            <a:endParaRPr lang="en-US" dirty="0"/>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121108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How?</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fontScale="92500" lnSpcReduction="10000"/>
          </a:bodyPr>
          <a:lstStyle/>
          <a:p>
            <a:pPr marL="0" indent="0">
              <a:buNone/>
              <a:defRPr/>
            </a:pPr>
            <a:r>
              <a:rPr lang="en-US" dirty="0">
                <a:gradFill>
                  <a:gsLst>
                    <a:gs pos="0">
                      <a:schemeClr val="tx1"/>
                    </a:gs>
                    <a:gs pos="100000">
                      <a:schemeClr val="tx1"/>
                    </a:gs>
                  </a:gsLst>
                  <a:lin ang="5400000" scaled="1"/>
                </a:gradFill>
              </a:rPr>
              <a:t>Modernize intelligent R &amp; SQL</a:t>
            </a:r>
          </a:p>
          <a:p>
            <a:pPr marL="514350" indent="-514350">
              <a:defRPr/>
            </a:pPr>
            <a:r>
              <a:rPr lang="en-US" sz="2400" dirty="0">
                <a:gradFill>
                  <a:gsLst>
                    <a:gs pos="0">
                      <a:schemeClr val="tx1"/>
                    </a:gs>
                    <a:gs pos="100000">
                      <a:schemeClr val="tx1"/>
                    </a:gs>
                  </a:gsLst>
                  <a:lin ang="5400000" scaled="1"/>
                </a:gradFill>
              </a:rPr>
              <a:t>R is best used for model or statistics heavy workloads</a:t>
            </a:r>
          </a:p>
          <a:p>
            <a:pPr marL="514350" indent="-514350">
              <a:defRPr/>
            </a:pPr>
            <a:r>
              <a:rPr lang="en-US" sz="2400" dirty="0">
                <a:gradFill>
                  <a:gsLst>
                    <a:gs pos="0">
                      <a:schemeClr val="tx1"/>
                    </a:gs>
                    <a:gs pos="100000">
                      <a:schemeClr val="tx1"/>
                    </a:gs>
                  </a:gsLst>
                  <a:lin ang="5400000" scaled="1"/>
                </a:gradFill>
              </a:rPr>
              <a:t>SQL is best used for data management workloads</a:t>
            </a:r>
          </a:p>
          <a:p>
            <a:pPr marL="0" indent="0">
              <a:buNone/>
              <a:defRPr/>
            </a:pPr>
            <a:r>
              <a:rPr lang="en-US" dirty="0">
                <a:gradFill>
                  <a:gsLst>
                    <a:gs pos="0">
                      <a:schemeClr val="tx1"/>
                    </a:gs>
                    <a:gs pos="100000">
                      <a:schemeClr val="tx1"/>
                    </a:gs>
                  </a:gsLst>
                  <a:lin ang="5400000" scaled="1"/>
                </a:gradFill>
              </a:rPr>
              <a:t>Collaborate with Azure </a:t>
            </a:r>
            <a:r>
              <a:rPr lang="en-US" dirty="0" smtClean="0">
                <a:gradFill>
                  <a:gsLst>
                    <a:gs pos="0">
                      <a:schemeClr val="tx1"/>
                    </a:gs>
                    <a:gs pos="100000">
                      <a:schemeClr val="tx1"/>
                    </a:gs>
                  </a:gsLst>
                  <a:lin ang="5400000" scaled="1"/>
                </a:gradFill>
              </a:rPr>
              <a:t>DevOps or GitHub</a:t>
            </a:r>
            <a:endParaRPr lang="en-US"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Code management to decrease knowledge silos</a:t>
            </a:r>
          </a:p>
          <a:p>
            <a:pPr marL="514350" indent="-514350">
              <a:defRPr/>
            </a:pPr>
            <a:r>
              <a:rPr lang="en-US" sz="2400" dirty="0">
                <a:gradFill>
                  <a:gsLst>
                    <a:gs pos="0">
                      <a:schemeClr val="tx1"/>
                    </a:gs>
                    <a:gs pos="100000">
                      <a:schemeClr val="tx1"/>
                    </a:gs>
                  </a:gsLst>
                  <a:lin ang="5400000" scaled="1"/>
                </a:gradFill>
              </a:rPr>
              <a:t>I</a:t>
            </a:r>
            <a:r>
              <a:rPr lang="en-US" sz="2400" dirty="0" smtClean="0">
                <a:gradFill>
                  <a:gsLst>
                    <a:gs pos="0">
                      <a:schemeClr val="tx1"/>
                    </a:gs>
                    <a:gs pos="100000">
                      <a:schemeClr val="tx1"/>
                    </a:gs>
                  </a:gsLst>
                  <a:lin ang="5400000" scaled="1"/>
                </a:gradFill>
              </a:rPr>
              <a:t>mprove activity visibility and documentation</a:t>
            </a:r>
            <a:endParaRPr lang="en-US" sz="2400" dirty="0">
              <a:gradFill>
                <a:gsLst>
                  <a:gs pos="0">
                    <a:schemeClr val="tx1"/>
                  </a:gs>
                  <a:gs pos="100000">
                    <a:schemeClr val="tx1"/>
                  </a:gs>
                </a:gsLst>
                <a:lin ang="5400000" scaled="1"/>
              </a:gradFill>
            </a:endParaRPr>
          </a:p>
          <a:p>
            <a:pPr marL="0" indent="0">
              <a:buNone/>
              <a:defRPr/>
            </a:pPr>
            <a:r>
              <a:rPr lang="en-US" dirty="0">
                <a:gradFill>
                  <a:gsLst>
                    <a:gs pos="0">
                      <a:schemeClr val="tx1"/>
                    </a:gs>
                    <a:gs pos="100000">
                      <a:schemeClr val="tx1"/>
                    </a:gs>
                  </a:gsLst>
                  <a:lin ang="5400000" scaled="1"/>
                </a:gradFill>
              </a:rPr>
              <a:t>Automate with Azure Data </a:t>
            </a:r>
            <a:r>
              <a:rPr lang="en-US" dirty="0" smtClean="0">
                <a:gradFill>
                  <a:gsLst>
                    <a:gs pos="0">
                      <a:schemeClr val="tx1"/>
                    </a:gs>
                    <a:gs pos="100000">
                      <a:schemeClr val="tx1"/>
                    </a:gs>
                  </a:gsLst>
                  <a:lin ang="5400000" scaled="1"/>
                </a:gradFill>
              </a:rPr>
              <a:t>Factory or Synapse Pipelines</a:t>
            </a:r>
            <a:endParaRPr lang="en-US"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Expose </a:t>
            </a:r>
            <a:r>
              <a:rPr lang="en-US" sz="2400" dirty="0" smtClean="0">
                <a:gradFill>
                  <a:gsLst>
                    <a:gs pos="0">
                      <a:schemeClr val="tx1"/>
                    </a:gs>
                    <a:gs pos="100000">
                      <a:schemeClr val="tx1"/>
                    </a:gs>
                  </a:gsLst>
                  <a:lin ang="5400000" scaled="1"/>
                </a:gradFill>
              </a:rPr>
              <a:t>flows to teams</a:t>
            </a:r>
            <a:endParaRPr lang="en-US" sz="2400"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Enable </a:t>
            </a:r>
            <a:r>
              <a:rPr lang="en-US" sz="2400" dirty="0" smtClean="0">
                <a:gradFill>
                  <a:gsLst>
                    <a:gs pos="0">
                      <a:schemeClr val="tx1"/>
                    </a:gs>
                    <a:gs pos="100000">
                      <a:schemeClr val="tx1"/>
                    </a:gs>
                  </a:gsLst>
                  <a:lin ang="5400000" scaled="1"/>
                </a:gradFill>
              </a:rPr>
              <a:t>real-time </a:t>
            </a:r>
            <a:r>
              <a:rPr lang="en-US" sz="2400" dirty="0">
                <a:gradFill>
                  <a:gsLst>
                    <a:gs pos="0">
                      <a:schemeClr val="tx1"/>
                    </a:gs>
                    <a:gs pos="100000">
                      <a:schemeClr val="tx1"/>
                    </a:gs>
                  </a:gsLst>
                  <a:lin ang="5400000" scaled="1"/>
                </a:gradFill>
              </a:rPr>
              <a:t>monitoring and completion tracking</a:t>
            </a:r>
          </a:p>
          <a:p>
            <a:pPr marL="0" indent="0">
              <a:buNone/>
              <a:defRPr/>
            </a:pPr>
            <a:r>
              <a:rPr lang="en-US" dirty="0">
                <a:gradFill>
                  <a:gsLst>
                    <a:gs pos="0">
                      <a:schemeClr val="tx1"/>
                    </a:gs>
                    <a:gs pos="100000">
                      <a:schemeClr val="tx1"/>
                    </a:gs>
                  </a:gsLst>
                  <a:lin ang="5400000" scaled="1"/>
                </a:gradFill>
              </a:rPr>
              <a:t>Unify the experience with </a:t>
            </a:r>
            <a:r>
              <a:rPr lang="en-US" dirty="0" smtClean="0">
                <a:gradFill>
                  <a:gsLst>
                    <a:gs pos="0">
                      <a:schemeClr val="tx1"/>
                    </a:gs>
                    <a:gs pos="100000">
                      <a:schemeClr val="tx1"/>
                    </a:gs>
                  </a:gsLst>
                  <a:lin ang="5400000" scaled="1"/>
                </a:gradFill>
              </a:rPr>
              <a:t>Azure Synapse</a:t>
            </a:r>
            <a:endParaRPr lang="en-US" dirty="0">
              <a:gradFill>
                <a:gsLst>
                  <a:gs pos="0">
                    <a:schemeClr val="tx1"/>
                  </a:gs>
                  <a:gs pos="100000">
                    <a:schemeClr val="tx1"/>
                  </a:gs>
                </a:gsLst>
                <a:lin ang="5400000" scaled="1"/>
              </a:gradFill>
            </a:endParaRP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15502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AGENDA</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defRPr/>
            </a:pPr>
            <a:r>
              <a:rPr lang="en-US" dirty="0" smtClean="0">
                <a:solidFill>
                  <a:schemeClr val="bg1"/>
                </a:solidFill>
              </a:rPr>
              <a:t>Demo intelligent R &amp; SQL</a:t>
            </a:r>
          </a:p>
          <a:p>
            <a:pPr marL="514350" indent="-514350">
              <a:buFont typeface="+mj-lt"/>
              <a:buAutoNum type="arabicPeriod"/>
              <a:defRPr/>
            </a:pPr>
            <a:r>
              <a:rPr lang="en-US" dirty="0" smtClean="0">
                <a:solidFill>
                  <a:schemeClr val="bg1"/>
                </a:solidFill>
              </a:rPr>
              <a:t>Demo Azure DevOps</a:t>
            </a:r>
          </a:p>
          <a:p>
            <a:pPr marL="514350" indent="-514350">
              <a:buFont typeface="+mj-lt"/>
              <a:buAutoNum type="arabicPeriod"/>
              <a:defRPr/>
            </a:pPr>
            <a:r>
              <a:rPr lang="en-US" dirty="0" smtClean="0">
                <a:solidFill>
                  <a:schemeClr val="bg1"/>
                </a:solidFill>
              </a:rPr>
              <a:t>Demo Azure Data Factory</a:t>
            </a:r>
          </a:p>
          <a:p>
            <a:pPr marL="514350" indent="-514350">
              <a:buFont typeface="+mj-lt"/>
              <a:buAutoNum type="arabicPeriod"/>
              <a:defRPr/>
            </a:pPr>
            <a:r>
              <a:rPr lang="en-US" dirty="0" smtClean="0">
                <a:solidFill>
                  <a:schemeClr val="bg1"/>
                </a:solidFill>
              </a:rPr>
              <a:t>Demo Azure Synapse</a:t>
            </a:r>
          </a:p>
          <a:p>
            <a:pPr marL="514350" indent="-514350">
              <a:buFont typeface="+mj-lt"/>
              <a:buAutoNum type="arabicPeriod"/>
              <a:defRPr/>
            </a:pPr>
            <a:r>
              <a:rPr lang="en-US" dirty="0" smtClean="0">
                <a:solidFill>
                  <a:schemeClr val="bg1"/>
                </a:solidFill>
              </a:rPr>
              <a:t>What’s Next &amp; Resources</a:t>
            </a: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2061325787"/>
      </p:ext>
    </p:extLst>
  </p:cSld>
  <p:clrMapOvr>
    <a:masterClrMapping/>
  </p:clrMapOvr>
</p:sld>
</file>

<file path=ppt/theme/theme1.xml><?xml version="1.0" encoding="utf-8"?>
<a:theme xmlns:a="http://schemas.openxmlformats.org/drawingml/2006/main" name="SOA_presentation_template">
  <a:themeElements>
    <a:clrScheme name="SOA Brand Colors">
      <a:dk1>
        <a:srgbClr val="000000"/>
      </a:dk1>
      <a:lt1>
        <a:sysClr val="window" lastClr="FFFFFF"/>
      </a:lt1>
      <a:dk2>
        <a:srgbClr val="024D7C"/>
      </a:dk2>
      <a:lt2>
        <a:srgbClr val="BEBBBA"/>
      </a:lt2>
      <a:accent1>
        <a:srgbClr val="024D7C"/>
      </a:accent1>
      <a:accent2>
        <a:srgbClr val="77C4D5"/>
      </a:accent2>
      <a:accent3>
        <a:srgbClr val="D23138"/>
      </a:accent3>
      <a:accent4>
        <a:srgbClr val="FDCE07"/>
      </a:accent4>
      <a:accent5>
        <a:srgbClr val="BABF33"/>
      </a:accent5>
      <a:accent6>
        <a:srgbClr val="E27F26"/>
      </a:accent6>
      <a:hlink>
        <a:srgbClr val="D23138"/>
      </a:hlink>
      <a:folHlink>
        <a:srgbClr val="77C4D5"/>
      </a:folHlink>
    </a:clrScheme>
    <a:fontScheme name="SOA Brand Fonts">
      <a:majorFont>
        <a:latin typeface="Calibri"/>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A420DED-2B51-B349-AC68-55C5A7B47DE2}" vid="{749E6D58-9F36-BF41-B512-6B7DB0A451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BEB416B-6015-E944-B977-F110BFCB14C5}">
  <we:reference id="wa200000729" version="3.9.283.0" store="en-US" storeType="OMEX"/>
  <we:alternateReferences>
    <we:reference id="WA200000729" version="3.9.28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1034</TotalTime>
  <Words>452</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SOA_presentation_template</vt:lpstr>
      <vt:lpstr>PowerPoint Presentation</vt:lpstr>
      <vt:lpstr>SOA Antitrust Compliance Guidelines</vt:lpstr>
      <vt:lpstr>Presentation Disclaimer</vt:lpstr>
      <vt:lpstr>What is Solvency II?</vt:lpstr>
      <vt:lpstr>What is Synapse Analytics?</vt:lpstr>
      <vt:lpstr>Why?</vt:lpstr>
      <vt:lpstr>Why?</vt:lpstr>
      <vt:lpstr>How?</vt:lpstr>
      <vt:lpstr>AGENDA</vt:lpstr>
      <vt:lpstr>DEMO 1</vt:lpstr>
      <vt:lpstr>DEMO 2</vt:lpstr>
      <vt:lpstr>DEMO 3</vt:lpstr>
      <vt:lpstr>DEMO 4</vt:lpstr>
      <vt:lpstr>Resources</vt:lpstr>
      <vt:lpstr>What is Solvency II?</vt:lpstr>
      <vt:lpstr>PowerPoint Presentation</vt:lpstr>
      <vt:lpstr>PowerPoint Presentation</vt:lpstr>
      <vt:lpstr>Fill Out the Evaluation and Claim Your CPD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Wojcik</dc:creator>
  <cp:lastModifiedBy>Brent Carpenetti</cp:lastModifiedBy>
  <cp:revision>54</cp:revision>
  <cp:lastPrinted>2015-07-27T19:55:15Z</cp:lastPrinted>
  <dcterms:created xsi:type="dcterms:W3CDTF">2019-07-02T19:27:58Z</dcterms:created>
  <dcterms:modified xsi:type="dcterms:W3CDTF">2021-09-20T17:02:15Z</dcterms:modified>
</cp:coreProperties>
</file>