
<file path=[Content_Types].xml><?xml version="1.0" encoding="utf-8"?>
<Types xmlns="http://schemas.openxmlformats.org/package/2006/content-types">
  <Default Extension="DB7AADA0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8"/>
  </p:notesMasterIdLst>
  <p:sldIdLst>
    <p:sldId id="456" r:id="rId7"/>
    <p:sldId id="457" r:id="rId8"/>
    <p:sldId id="458" r:id="rId9"/>
    <p:sldId id="459" r:id="rId10"/>
    <p:sldId id="372" r:id="rId11"/>
    <p:sldId id="450" r:id="rId12"/>
    <p:sldId id="451" r:id="rId13"/>
    <p:sldId id="452" r:id="rId14"/>
    <p:sldId id="453" r:id="rId15"/>
    <p:sldId id="454" r:id="rId16"/>
    <p:sldId id="45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1405" autoAdjust="0"/>
  </p:normalViewPr>
  <p:slideViewPr>
    <p:cSldViewPr snapToGrid="0">
      <p:cViewPr varScale="1">
        <p:scale>
          <a:sx n="94" d="100"/>
          <a:sy n="94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97D55-2AD9-4029-BBC0-CD912C0A704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4BEC71-4651-43CC-897F-E59EC9DBCC4A}">
      <dgm:prSet/>
      <dgm:spPr/>
      <dgm:t>
        <a:bodyPr/>
        <a:lstStyle/>
        <a:p>
          <a:r>
            <a:rPr lang="en-US"/>
            <a:t>Manually triggered</a:t>
          </a:r>
        </a:p>
      </dgm:t>
    </dgm:pt>
    <dgm:pt modelId="{7703B5FF-CE92-4E36-9CC4-09E737CB8DB0}" type="parTrans" cxnId="{BB4E8F93-DEF5-4567-9098-A3B05F4878CC}">
      <dgm:prSet/>
      <dgm:spPr/>
      <dgm:t>
        <a:bodyPr/>
        <a:lstStyle/>
        <a:p>
          <a:endParaRPr lang="en-US"/>
        </a:p>
      </dgm:t>
    </dgm:pt>
    <dgm:pt modelId="{3021CE20-ED0F-4F10-9EE1-D84F7140A21A}" type="sibTrans" cxnId="{BB4E8F93-DEF5-4567-9098-A3B05F4878CC}">
      <dgm:prSet/>
      <dgm:spPr/>
      <dgm:t>
        <a:bodyPr/>
        <a:lstStyle/>
        <a:p>
          <a:endParaRPr lang="en-US"/>
        </a:p>
      </dgm:t>
    </dgm:pt>
    <dgm:pt modelId="{9D076BE6-FD7A-4E91-B033-4564033F6617}">
      <dgm:prSet/>
      <dgm:spPr/>
      <dgm:t>
        <a:bodyPr/>
        <a:lstStyle/>
        <a:p>
          <a:r>
            <a:rPr lang="en-US"/>
            <a:t>Helpful if the DB is paused frequently</a:t>
          </a:r>
        </a:p>
      </dgm:t>
    </dgm:pt>
    <dgm:pt modelId="{EF633B54-CB4C-4B37-92B8-D31E6BBD0967}" type="parTrans" cxnId="{51B2223B-F5B4-4480-87E6-24B4C31B263D}">
      <dgm:prSet/>
      <dgm:spPr/>
      <dgm:t>
        <a:bodyPr/>
        <a:lstStyle/>
        <a:p>
          <a:endParaRPr lang="en-US"/>
        </a:p>
      </dgm:t>
    </dgm:pt>
    <dgm:pt modelId="{DBC99451-D244-4B7E-BCE9-3E08E383BD19}" type="sibTrans" cxnId="{51B2223B-F5B4-4480-87E6-24B4C31B263D}">
      <dgm:prSet/>
      <dgm:spPr/>
      <dgm:t>
        <a:bodyPr/>
        <a:lstStyle/>
        <a:p>
          <a:endParaRPr lang="en-US"/>
        </a:p>
      </dgm:t>
    </dgm:pt>
    <dgm:pt modelId="{E02C761A-F463-426D-8172-200A92377901}">
      <dgm:prSet/>
      <dgm:spPr/>
      <dgm:t>
        <a:bodyPr/>
        <a:lstStyle/>
        <a:p>
          <a:r>
            <a:rPr lang="en-US"/>
            <a:t>Deleted after 7 days or max of 42 restore points (auto and manual combined)</a:t>
          </a:r>
        </a:p>
      </dgm:t>
    </dgm:pt>
    <dgm:pt modelId="{D86F0013-7673-43B6-847F-7CB48AB01903}" type="parTrans" cxnId="{13A20EA6-4EEE-4599-A6AE-B05DD5881C38}">
      <dgm:prSet/>
      <dgm:spPr/>
      <dgm:t>
        <a:bodyPr/>
        <a:lstStyle/>
        <a:p>
          <a:endParaRPr lang="en-US"/>
        </a:p>
      </dgm:t>
    </dgm:pt>
    <dgm:pt modelId="{23FC2D3B-CA89-4DEC-84EA-C643B13B21AC}" type="sibTrans" cxnId="{13A20EA6-4EEE-4599-A6AE-B05DD5881C38}">
      <dgm:prSet/>
      <dgm:spPr/>
      <dgm:t>
        <a:bodyPr/>
        <a:lstStyle/>
        <a:p>
          <a:endParaRPr lang="en-US"/>
        </a:p>
      </dgm:t>
    </dgm:pt>
    <dgm:pt modelId="{CA34F985-E2F5-4E56-A571-36CCDE81F944}">
      <dgm:prSet/>
      <dgm:spPr/>
      <dgm:t>
        <a:bodyPr/>
        <a:lstStyle/>
        <a:p>
          <a:r>
            <a:rPr lang="en-US"/>
            <a:t>Triggered through PowerShell or Azure Portal</a:t>
          </a:r>
        </a:p>
      </dgm:t>
    </dgm:pt>
    <dgm:pt modelId="{0BF6A37C-A303-40B0-9ADE-FF2F6AB5EA99}" type="parTrans" cxnId="{6BAA07C7-89B4-423E-AD81-17D637C53486}">
      <dgm:prSet/>
      <dgm:spPr/>
      <dgm:t>
        <a:bodyPr/>
        <a:lstStyle/>
        <a:p>
          <a:endParaRPr lang="en-US"/>
        </a:p>
      </dgm:t>
    </dgm:pt>
    <dgm:pt modelId="{BAD10206-1040-4A96-9722-268C8994CA46}" type="sibTrans" cxnId="{6BAA07C7-89B4-423E-AD81-17D637C53486}">
      <dgm:prSet/>
      <dgm:spPr/>
      <dgm:t>
        <a:bodyPr/>
        <a:lstStyle/>
        <a:p>
          <a:endParaRPr lang="en-US"/>
        </a:p>
      </dgm:t>
    </dgm:pt>
    <dgm:pt modelId="{68A38A26-DEFB-49ED-B65A-7585D4ED7943}" type="pres">
      <dgm:prSet presAssocID="{87597D55-2AD9-4029-BBC0-CD912C0A7044}" presName="vert0" presStyleCnt="0">
        <dgm:presLayoutVars>
          <dgm:dir/>
          <dgm:animOne val="branch"/>
          <dgm:animLvl val="lvl"/>
        </dgm:presLayoutVars>
      </dgm:prSet>
      <dgm:spPr/>
    </dgm:pt>
    <dgm:pt modelId="{5F547892-0F36-44A1-8130-BEB20A93FA2F}" type="pres">
      <dgm:prSet presAssocID="{E34BEC71-4651-43CC-897F-E59EC9DBCC4A}" presName="thickLine" presStyleLbl="alignNode1" presStyleIdx="0" presStyleCnt="4"/>
      <dgm:spPr/>
    </dgm:pt>
    <dgm:pt modelId="{70295B4A-A55A-4B9C-AA68-9CAA450A5688}" type="pres">
      <dgm:prSet presAssocID="{E34BEC71-4651-43CC-897F-E59EC9DBCC4A}" presName="horz1" presStyleCnt="0"/>
      <dgm:spPr/>
    </dgm:pt>
    <dgm:pt modelId="{B919D164-E56A-4104-9CA3-1FA87CDFE895}" type="pres">
      <dgm:prSet presAssocID="{E34BEC71-4651-43CC-897F-E59EC9DBCC4A}" presName="tx1" presStyleLbl="revTx" presStyleIdx="0" presStyleCnt="4"/>
      <dgm:spPr/>
    </dgm:pt>
    <dgm:pt modelId="{4752C964-D475-4B64-B13D-D8D9165631F6}" type="pres">
      <dgm:prSet presAssocID="{E34BEC71-4651-43CC-897F-E59EC9DBCC4A}" presName="vert1" presStyleCnt="0"/>
      <dgm:spPr/>
    </dgm:pt>
    <dgm:pt modelId="{9B9507A4-4E05-4A31-8AB2-B2E3C3B5F830}" type="pres">
      <dgm:prSet presAssocID="{9D076BE6-FD7A-4E91-B033-4564033F6617}" presName="thickLine" presStyleLbl="alignNode1" presStyleIdx="1" presStyleCnt="4"/>
      <dgm:spPr/>
    </dgm:pt>
    <dgm:pt modelId="{B91F7C87-C133-4805-8327-DEDD8B2E237E}" type="pres">
      <dgm:prSet presAssocID="{9D076BE6-FD7A-4E91-B033-4564033F6617}" presName="horz1" presStyleCnt="0"/>
      <dgm:spPr/>
    </dgm:pt>
    <dgm:pt modelId="{1D3EF66F-D6AC-4294-8E4F-1472CC7E3159}" type="pres">
      <dgm:prSet presAssocID="{9D076BE6-FD7A-4E91-B033-4564033F6617}" presName="tx1" presStyleLbl="revTx" presStyleIdx="1" presStyleCnt="4"/>
      <dgm:spPr/>
    </dgm:pt>
    <dgm:pt modelId="{F26E88FA-7968-4436-A8B1-58602181CDF7}" type="pres">
      <dgm:prSet presAssocID="{9D076BE6-FD7A-4E91-B033-4564033F6617}" presName="vert1" presStyleCnt="0"/>
      <dgm:spPr/>
    </dgm:pt>
    <dgm:pt modelId="{397412D9-F351-40D9-8EC0-275C8BF8BAE8}" type="pres">
      <dgm:prSet presAssocID="{E02C761A-F463-426D-8172-200A92377901}" presName="thickLine" presStyleLbl="alignNode1" presStyleIdx="2" presStyleCnt="4"/>
      <dgm:spPr/>
    </dgm:pt>
    <dgm:pt modelId="{874FDA2A-6436-45EC-9AC2-5507956C812C}" type="pres">
      <dgm:prSet presAssocID="{E02C761A-F463-426D-8172-200A92377901}" presName="horz1" presStyleCnt="0"/>
      <dgm:spPr/>
    </dgm:pt>
    <dgm:pt modelId="{DF2C0146-4F98-4398-9553-390FAB98ABAF}" type="pres">
      <dgm:prSet presAssocID="{E02C761A-F463-426D-8172-200A92377901}" presName="tx1" presStyleLbl="revTx" presStyleIdx="2" presStyleCnt="4"/>
      <dgm:spPr/>
    </dgm:pt>
    <dgm:pt modelId="{CA3B2153-0200-4105-BCFA-E4CDD29B57C2}" type="pres">
      <dgm:prSet presAssocID="{E02C761A-F463-426D-8172-200A92377901}" presName="vert1" presStyleCnt="0"/>
      <dgm:spPr/>
    </dgm:pt>
    <dgm:pt modelId="{D8165417-0460-4981-A41F-A1D18ABE6FDE}" type="pres">
      <dgm:prSet presAssocID="{CA34F985-E2F5-4E56-A571-36CCDE81F944}" presName="thickLine" presStyleLbl="alignNode1" presStyleIdx="3" presStyleCnt="4"/>
      <dgm:spPr/>
    </dgm:pt>
    <dgm:pt modelId="{6F978F5E-3665-44BF-BE1E-8072342CDA2A}" type="pres">
      <dgm:prSet presAssocID="{CA34F985-E2F5-4E56-A571-36CCDE81F944}" presName="horz1" presStyleCnt="0"/>
      <dgm:spPr/>
    </dgm:pt>
    <dgm:pt modelId="{5FD6C074-8CD8-403A-BBC1-9692620FE3AF}" type="pres">
      <dgm:prSet presAssocID="{CA34F985-E2F5-4E56-A571-36CCDE81F944}" presName="tx1" presStyleLbl="revTx" presStyleIdx="3" presStyleCnt="4"/>
      <dgm:spPr/>
    </dgm:pt>
    <dgm:pt modelId="{CFE99434-9F6D-410F-B242-F02FE5DBCB63}" type="pres">
      <dgm:prSet presAssocID="{CA34F985-E2F5-4E56-A571-36CCDE81F944}" presName="vert1" presStyleCnt="0"/>
      <dgm:spPr/>
    </dgm:pt>
  </dgm:ptLst>
  <dgm:cxnLst>
    <dgm:cxn modelId="{CB0CC02A-12E4-40CA-9D51-57294948FFE5}" type="presOf" srcId="{E34BEC71-4651-43CC-897F-E59EC9DBCC4A}" destId="{B919D164-E56A-4104-9CA3-1FA87CDFE895}" srcOrd="0" destOrd="0" presId="urn:microsoft.com/office/officeart/2008/layout/LinedList"/>
    <dgm:cxn modelId="{51B2223B-F5B4-4480-87E6-24B4C31B263D}" srcId="{87597D55-2AD9-4029-BBC0-CD912C0A7044}" destId="{9D076BE6-FD7A-4E91-B033-4564033F6617}" srcOrd="1" destOrd="0" parTransId="{EF633B54-CB4C-4B37-92B8-D31E6BBD0967}" sibTransId="{DBC99451-D244-4B7E-BCE9-3E08E383BD19}"/>
    <dgm:cxn modelId="{CD402B60-5853-4A7F-9A66-1A7DF94255B3}" type="presOf" srcId="{9D076BE6-FD7A-4E91-B033-4564033F6617}" destId="{1D3EF66F-D6AC-4294-8E4F-1472CC7E3159}" srcOrd="0" destOrd="0" presId="urn:microsoft.com/office/officeart/2008/layout/LinedList"/>
    <dgm:cxn modelId="{E3A42469-2900-464A-86F3-2A0DFFC9C1ED}" type="presOf" srcId="{87597D55-2AD9-4029-BBC0-CD912C0A7044}" destId="{68A38A26-DEFB-49ED-B65A-7585D4ED7943}" srcOrd="0" destOrd="0" presId="urn:microsoft.com/office/officeart/2008/layout/LinedList"/>
    <dgm:cxn modelId="{22F6C677-5254-43BB-94AE-B55A3AA36F15}" type="presOf" srcId="{CA34F985-E2F5-4E56-A571-36CCDE81F944}" destId="{5FD6C074-8CD8-403A-BBC1-9692620FE3AF}" srcOrd="0" destOrd="0" presId="urn:microsoft.com/office/officeart/2008/layout/LinedList"/>
    <dgm:cxn modelId="{8F7C5B87-DCFC-4CE0-8E7B-AFB1083A8DC9}" type="presOf" srcId="{E02C761A-F463-426D-8172-200A92377901}" destId="{DF2C0146-4F98-4398-9553-390FAB98ABAF}" srcOrd="0" destOrd="0" presId="urn:microsoft.com/office/officeart/2008/layout/LinedList"/>
    <dgm:cxn modelId="{BB4E8F93-DEF5-4567-9098-A3B05F4878CC}" srcId="{87597D55-2AD9-4029-BBC0-CD912C0A7044}" destId="{E34BEC71-4651-43CC-897F-E59EC9DBCC4A}" srcOrd="0" destOrd="0" parTransId="{7703B5FF-CE92-4E36-9CC4-09E737CB8DB0}" sibTransId="{3021CE20-ED0F-4F10-9EE1-D84F7140A21A}"/>
    <dgm:cxn modelId="{13A20EA6-4EEE-4599-A6AE-B05DD5881C38}" srcId="{87597D55-2AD9-4029-BBC0-CD912C0A7044}" destId="{E02C761A-F463-426D-8172-200A92377901}" srcOrd="2" destOrd="0" parTransId="{D86F0013-7673-43B6-847F-7CB48AB01903}" sibTransId="{23FC2D3B-CA89-4DEC-84EA-C643B13B21AC}"/>
    <dgm:cxn modelId="{6BAA07C7-89B4-423E-AD81-17D637C53486}" srcId="{87597D55-2AD9-4029-BBC0-CD912C0A7044}" destId="{CA34F985-E2F5-4E56-A571-36CCDE81F944}" srcOrd="3" destOrd="0" parTransId="{0BF6A37C-A303-40B0-9ADE-FF2F6AB5EA99}" sibTransId="{BAD10206-1040-4A96-9722-268C8994CA46}"/>
    <dgm:cxn modelId="{73A91ED0-26E7-4ECB-AF87-E89985FD8026}" type="presParOf" srcId="{68A38A26-DEFB-49ED-B65A-7585D4ED7943}" destId="{5F547892-0F36-44A1-8130-BEB20A93FA2F}" srcOrd="0" destOrd="0" presId="urn:microsoft.com/office/officeart/2008/layout/LinedList"/>
    <dgm:cxn modelId="{3C1B30D6-D051-4B67-820E-9C25E1AEB3FF}" type="presParOf" srcId="{68A38A26-DEFB-49ED-B65A-7585D4ED7943}" destId="{70295B4A-A55A-4B9C-AA68-9CAA450A5688}" srcOrd="1" destOrd="0" presId="urn:microsoft.com/office/officeart/2008/layout/LinedList"/>
    <dgm:cxn modelId="{D9B5EA57-1F52-47CD-9ECE-158098E0823B}" type="presParOf" srcId="{70295B4A-A55A-4B9C-AA68-9CAA450A5688}" destId="{B919D164-E56A-4104-9CA3-1FA87CDFE895}" srcOrd="0" destOrd="0" presId="urn:microsoft.com/office/officeart/2008/layout/LinedList"/>
    <dgm:cxn modelId="{B662C41C-07A5-40C6-BAB4-2C66151E6FE6}" type="presParOf" srcId="{70295B4A-A55A-4B9C-AA68-9CAA450A5688}" destId="{4752C964-D475-4B64-B13D-D8D9165631F6}" srcOrd="1" destOrd="0" presId="urn:microsoft.com/office/officeart/2008/layout/LinedList"/>
    <dgm:cxn modelId="{2AC20983-6328-4A0D-9149-044346EEFDD0}" type="presParOf" srcId="{68A38A26-DEFB-49ED-B65A-7585D4ED7943}" destId="{9B9507A4-4E05-4A31-8AB2-B2E3C3B5F830}" srcOrd="2" destOrd="0" presId="urn:microsoft.com/office/officeart/2008/layout/LinedList"/>
    <dgm:cxn modelId="{8FC202D9-13F3-4A26-BAFB-236FB2D0D85C}" type="presParOf" srcId="{68A38A26-DEFB-49ED-B65A-7585D4ED7943}" destId="{B91F7C87-C133-4805-8327-DEDD8B2E237E}" srcOrd="3" destOrd="0" presId="urn:microsoft.com/office/officeart/2008/layout/LinedList"/>
    <dgm:cxn modelId="{459436DD-D3B6-4E60-8219-1FCE68E42ECF}" type="presParOf" srcId="{B91F7C87-C133-4805-8327-DEDD8B2E237E}" destId="{1D3EF66F-D6AC-4294-8E4F-1472CC7E3159}" srcOrd="0" destOrd="0" presId="urn:microsoft.com/office/officeart/2008/layout/LinedList"/>
    <dgm:cxn modelId="{13BCC0A9-FF07-4705-B374-E304019FA162}" type="presParOf" srcId="{B91F7C87-C133-4805-8327-DEDD8B2E237E}" destId="{F26E88FA-7968-4436-A8B1-58602181CDF7}" srcOrd="1" destOrd="0" presId="urn:microsoft.com/office/officeart/2008/layout/LinedList"/>
    <dgm:cxn modelId="{FBE77F6B-6AB5-4A4F-A89D-E61DCBBA283E}" type="presParOf" srcId="{68A38A26-DEFB-49ED-B65A-7585D4ED7943}" destId="{397412D9-F351-40D9-8EC0-275C8BF8BAE8}" srcOrd="4" destOrd="0" presId="urn:microsoft.com/office/officeart/2008/layout/LinedList"/>
    <dgm:cxn modelId="{E9D01E69-1B03-4B57-A101-E09105C69587}" type="presParOf" srcId="{68A38A26-DEFB-49ED-B65A-7585D4ED7943}" destId="{874FDA2A-6436-45EC-9AC2-5507956C812C}" srcOrd="5" destOrd="0" presId="urn:microsoft.com/office/officeart/2008/layout/LinedList"/>
    <dgm:cxn modelId="{A8D43B3D-16E5-402B-B0EF-6ED5D2498D8C}" type="presParOf" srcId="{874FDA2A-6436-45EC-9AC2-5507956C812C}" destId="{DF2C0146-4F98-4398-9553-390FAB98ABAF}" srcOrd="0" destOrd="0" presId="urn:microsoft.com/office/officeart/2008/layout/LinedList"/>
    <dgm:cxn modelId="{EF620B98-A8D4-4638-ABE8-36C2704EF8EA}" type="presParOf" srcId="{874FDA2A-6436-45EC-9AC2-5507956C812C}" destId="{CA3B2153-0200-4105-BCFA-E4CDD29B57C2}" srcOrd="1" destOrd="0" presId="urn:microsoft.com/office/officeart/2008/layout/LinedList"/>
    <dgm:cxn modelId="{1249CA84-A5EA-4980-876B-C49B62BB8449}" type="presParOf" srcId="{68A38A26-DEFB-49ED-B65A-7585D4ED7943}" destId="{D8165417-0460-4981-A41F-A1D18ABE6FDE}" srcOrd="6" destOrd="0" presId="urn:microsoft.com/office/officeart/2008/layout/LinedList"/>
    <dgm:cxn modelId="{B82460DB-67F5-48E9-A02A-E4B90CA534A5}" type="presParOf" srcId="{68A38A26-DEFB-49ED-B65A-7585D4ED7943}" destId="{6F978F5E-3665-44BF-BE1E-8072342CDA2A}" srcOrd="7" destOrd="0" presId="urn:microsoft.com/office/officeart/2008/layout/LinedList"/>
    <dgm:cxn modelId="{3BB96C62-BD97-4860-A947-E8AF1F38BB22}" type="presParOf" srcId="{6F978F5E-3665-44BF-BE1E-8072342CDA2A}" destId="{5FD6C074-8CD8-403A-BBC1-9692620FE3AF}" srcOrd="0" destOrd="0" presId="urn:microsoft.com/office/officeart/2008/layout/LinedList"/>
    <dgm:cxn modelId="{73A20715-5850-41B8-BAE2-B1CC4A7B8F19}" type="presParOf" srcId="{6F978F5E-3665-44BF-BE1E-8072342CDA2A}" destId="{CFE99434-9F6D-410F-B242-F02FE5DBCB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47892-0F36-44A1-8130-BEB20A93FA2F}">
      <dsp:nvSpPr>
        <dsp:cNvPr id="0" name=""/>
        <dsp:cNvSpPr/>
      </dsp:nvSpPr>
      <dsp:spPr>
        <a:xfrm>
          <a:off x="0" y="0"/>
          <a:ext cx="108807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9D164-E56A-4104-9CA3-1FA87CDFE895}">
      <dsp:nvSpPr>
        <dsp:cNvPr id="0" name=""/>
        <dsp:cNvSpPr/>
      </dsp:nvSpPr>
      <dsp:spPr>
        <a:xfrm>
          <a:off x="0" y="0"/>
          <a:ext cx="10880726" cy="120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Manually triggered</a:t>
          </a:r>
        </a:p>
      </dsp:txBody>
      <dsp:txXfrm>
        <a:off x="0" y="0"/>
        <a:ext cx="10880726" cy="1204912"/>
      </dsp:txXfrm>
    </dsp:sp>
    <dsp:sp modelId="{9B9507A4-4E05-4A31-8AB2-B2E3C3B5F830}">
      <dsp:nvSpPr>
        <dsp:cNvPr id="0" name=""/>
        <dsp:cNvSpPr/>
      </dsp:nvSpPr>
      <dsp:spPr>
        <a:xfrm>
          <a:off x="0" y="1204912"/>
          <a:ext cx="108807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EF66F-D6AC-4294-8E4F-1472CC7E3159}">
      <dsp:nvSpPr>
        <dsp:cNvPr id="0" name=""/>
        <dsp:cNvSpPr/>
      </dsp:nvSpPr>
      <dsp:spPr>
        <a:xfrm>
          <a:off x="0" y="1204912"/>
          <a:ext cx="10880726" cy="120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Helpful if the DB is paused frequently</a:t>
          </a:r>
        </a:p>
      </dsp:txBody>
      <dsp:txXfrm>
        <a:off x="0" y="1204912"/>
        <a:ext cx="10880726" cy="1204912"/>
      </dsp:txXfrm>
    </dsp:sp>
    <dsp:sp modelId="{397412D9-F351-40D9-8EC0-275C8BF8BAE8}">
      <dsp:nvSpPr>
        <dsp:cNvPr id="0" name=""/>
        <dsp:cNvSpPr/>
      </dsp:nvSpPr>
      <dsp:spPr>
        <a:xfrm>
          <a:off x="0" y="2409825"/>
          <a:ext cx="108807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C0146-4F98-4398-9553-390FAB98ABAF}">
      <dsp:nvSpPr>
        <dsp:cNvPr id="0" name=""/>
        <dsp:cNvSpPr/>
      </dsp:nvSpPr>
      <dsp:spPr>
        <a:xfrm>
          <a:off x="0" y="2409825"/>
          <a:ext cx="10880726" cy="120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Deleted after 7 days or max of 42 restore points (auto and manual combined)</a:t>
          </a:r>
        </a:p>
      </dsp:txBody>
      <dsp:txXfrm>
        <a:off x="0" y="2409825"/>
        <a:ext cx="10880726" cy="1204912"/>
      </dsp:txXfrm>
    </dsp:sp>
    <dsp:sp modelId="{D8165417-0460-4981-A41F-A1D18ABE6FDE}">
      <dsp:nvSpPr>
        <dsp:cNvPr id="0" name=""/>
        <dsp:cNvSpPr/>
      </dsp:nvSpPr>
      <dsp:spPr>
        <a:xfrm>
          <a:off x="0" y="3614737"/>
          <a:ext cx="108807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6C074-8CD8-403A-BBC1-9692620FE3AF}">
      <dsp:nvSpPr>
        <dsp:cNvPr id="0" name=""/>
        <dsp:cNvSpPr/>
      </dsp:nvSpPr>
      <dsp:spPr>
        <a:xfrm>
          <a:off x="0" y="3614737"/>
          <a:ext cx="10880726" cy="120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Triggered through PowerShell or Azure Portal</a:t>
          </a:r>
        </a:p>
      </dsp:txBody>
      <dsp:txXfrm>
        <a:off x="0" y="3614737"/>
        <a:ext cx="10880726" cy="1204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1A1-DA66-4FD3-8DEB-5A8A34CCE3E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DFD54-D31B-4E33-BE07-775EF025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0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ql/database/disaster-recovery-guidance?toc=%2Fazure%2Fsynapse-analytics%2Fsql-data-warehouse%2Ftoc.json&amp;bc=%2Fazure%2Fsynapse-analytics%2Fsql-data-warehouse%2Fbreadcrumb%2Ftoc.json#configure-your-database-after-recover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19F77-53A8-4FB6-AC8D-EB465917D2AF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C84295-5BF3-4C0D-B900-059CC5DD0EBB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2/3/2022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734A72D-49FF-42A5-863D-B6D217905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63C66B90-D656-4E49-9C08-763AD993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80E7524-C736-4DF6-AE9E-280A6C63AA6D}"/>
              </a:ext>
            </a:extLst>
          </p:cNvPr>
          <p:cNvSpPr>
            <a:spLocks noGrp="1"/>
          </p:cNvSpPr>
          <p:nvPr>
            <p:ph type="hdr" sz="quarter" idx="16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[[HEADER]]</a:t>
            </a:r>
          </a:p>
        </p:txBody>
      </p:sp>
    </p:spTree>
    <p:extLst>
      <p:ext uri="{BB962C8B-B14F-4D97-AF65-F5344CB8AC3E}">
        <p14:creationId xmlns:p14="http://schemas.microsoft.com/office/powerpoint/2010/main" val="416400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noProof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0A2D9-F064-48EF-99CB-A51108C1AB40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645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19F77-53A8-4FB6-AC8D-EB465917D2AF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C84295-5BF3-4C0D-B900-059CC5DD0EBB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2/3/2022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734A72D-49FF-42A5-863D-B6D217905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63C66B90-D656-4E49-9C08-763AD993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80E7524-C736-4DF6-AE9E-280A6C63AA6D}"/>
              </a:ext>
            </a:extLst>
          </p:cNvPr>
          <p:cNvSpPr>
            <a:spLocks noGrp="1"/>
          </p:cNvSpPr>
          <p:nvPr>
            <p:ph type="hdr" sz="quarter" idx="16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[[HEADER]]</a:t>
            </a:r>
          </a:p>
        </p:txBody>
      </p:sp>
    </p:spTree>
    <p:extLst>
      <p:ext uri="{BB962C8B-B14F-4D97-AF65-F5344CB8AC3E}">
        <p14:creationId xmlns:p14="http://schemas.microsoft.com/office/powerpoint/2010/main" val="370269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 days is absolute calendar days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noProof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0A2D9-F064-48EF-99CB-A51108C1AB40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171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DFD54-D31B-4E33-BE07-775EF02572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Disaster recovery - Azure SQL Database | Microsoft Docs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Update Connection strings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Recovered database resides in a different server, you need to update your applications connection string to point to that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Configure Firewall rules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Firewall rules should be configured on the new server to match the old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Configure Logins and Database Users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Any server-level objects have to be recreated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Setup telemetry Alerts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Any alerts need to be reconfigured for the new server and database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Enable Auditing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If auditing is required it needs to be reconfigured after the 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DFD54-D31B-4E33-BE07-775EF02572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1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E6EB-C4B7-47AC-8295-EF5CE751C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8576D-EF4C-4820-B116-40B4D7D15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4C86-AD77-4A5B-A007-7549992B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8EBE-8888-4847-B801-4BD5A9D8AB2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4558-F06D-40B9-816D-D48ADE3C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0A18-3157-4922-B511-86B732A5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7E4-906A-461A-BFB3-784FA45A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2154-09E7-44FC-8CAB-BC976052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C41D3-7869-41E1-8BAB-AD129A7F5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306E-1C1D-4F27-BCFC-F28DCAE9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8EBE-8888-4847-B801-4BD5A9D8AB2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1FFF-5F0E-48EC-AAD3-035441EF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B584-AE5C-4F04-8170-EA070E3C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7E4-906A-461A-BFB3-784FA45A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23C1B-B527-4C81-9475-FEFE415C9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09FC0-2A48-4758-A2B1-8DCFDDCBD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1E63C-867F-4362-A384-632A1A4C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8EBE-8888-4847-B801-4BD5A9D8AB2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5F30-567E-4175-87C9-99DD1FA3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BAC2-FA81-4E26-9D95-5644441A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7E4-906A-461A-BFB3-784FA45A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Squar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itle">
            <a:extLst>
              <a:ext uri="{FF2B5EF4-FFF2-40B4-BE49-F238E27FC236}">
                <a16:creationId xmlns:a16="http://schemas.microsoft.com/office/drawing/2014/main" id="{FB5FE381-099C-4376-B457-AA59D20F15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37" y="2487168"/>
            <a:ext cx="4352925" cy="1097280"/>
          </a:xfrm>
        </p:spPr>
        <p:txBody>
          <a:bodyPr bIns="45720"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2 Subtitle">
            <a:extLst>
              <a:ext uri="{FF2B5EF4-FFF2-40B4-BE49-F238E27FC236}">
                <a16:creationId xmlns:a16="http://schemas.microsoft.com/office/drawing/2014/main" id="{D55E7899-E90B-4B88-95E2-00E3DAC8A7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38" y="3895090"/>
            <a:ext cx="4352924" cy="311150"/>
          </a:xfrm>
          <a:prstGeom prst="rect">
            <a:avLst/>
          </a:prstGeom>
        </p:spPr>
        <p:txBody>
          <a:bodyPr/>
          <a:lstStyle>
            <a:lvl1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1pPr>
            <a:lvl2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2pPr>
            <a:lvl3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3pPr>
            <a:lvl4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4pPr>
            <a:lvl5pPr marL="0" indent="0" algn="l">
              <a:lnSpc>
                <a:spcPct val="110000"/>
              </a:lnSpc>
              <a:buNone/>
              <a:defRPr sz="2200" baseline="0">
                <a:solidFill>
                  <a:schemeClr val="tx1"/>
                </a:solidFill>
              </a:defRPr>
            </a:lvl5pPr>
            <a:lvl6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6pPr>
            <a:lvl7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7pPr>
            <a:lvl8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8pPr>
            <a:lvl9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182FB499-89AE-4177-A821-127E0BD7F72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3682" y="3524"/>
            <a:ext cx="6858000" cy="6858000"/>
          </a:xfrm>
          <a:noFill/>
        </p:spPr>
        <p:txBody>
          <a:bodyPr tIns="1828800" anchor="t"/>
          <a:lstStyle>
            <a:lvl1pPr marL="0" marR="0" indent="0" algn="ctr" defTabSz="932688" rtl="0" eaLnBrk="1" fontAlgn="auto" latinLnBrk="0" hangingPunct="1">
              <a:lnSpc>
                <a:spcPct val="300000"/>
              </a:lnSpc>
              <a:spcBef>
                <a:spcPts val="2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lang="en-US" sz="1600" b="1" kern="1200" spc="0" baseline="0" noProof="0" dirty="0" smtClean="0">
                <a:solidFill>
                  <a:srgbClr val="FFFFF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688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 </a:t>
            </a:r>
          </a:p>
        </p:txBody>
      </p:sp>
      <p:pic>
        <p:nvPicPr>
          <p:cNvPr id="7" name="Picture 6" descr="Microsoft Logo">
            <a:extLst>
              <a:ext uri="{FF2B5EF4-FFF2-40B4-BE49-F238E27FC236}">
                <a16:creationId xmlns:a16="http://schemas.microsoft.com/office/drawing/2014/main" id="{51699DFE-D91B-419A-9C49-C62CCBED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9" y="304800"/>
            <a:ext cx="2063191" cy="92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87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2160">
          <p15:clr>
            <a:srgbClr val="547EBF"/>
          </p15:clr>
        </p15:guide>
        <p15:guide id="10" orient="horz" pos="1572">
          <p15:clr>
            <a:srgbClr val="547EBF"/>
          </p15:clr>
        </p15:guide>
        <p15:guide id="11" orient="horz" pos="2258">
          <p15:clr>
            <a:srgbClr val="547EBF"/>
          </p15:clr>
        </p15:guide>
        <p15:guide id="12" orient="horz" pos="2454">
          <p15:clr>
            <a:srgbClr val="547EBF"/>
          </p15:clr>
        </p15:guide>
        <p15:guide id="13" orient="horz" pos="2650">
          <p15:clr>
            <a:srgbClr val="547EBF"/>
          </p15:clr>
        </p15:guide>
        <p15:guide id="14" pos="3155">
          <p15:clr>
            <a:srgbClr val="547EBF"/>
          </p15:clr>
        </p15:guide>
        <p15:guide id="15" pos="413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itle">
            <a:extLst>
              <a:ext uri="{FF2B5EF4-FFF2-40B4-BE49-F238E27FC236}">
                <a16:creationId xmlns:a16="http://schemas.microsoft.com/office/drawing/2014/main" id="{BA75DCF9-2114-4543-8491-DC0390D8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320040"/>
            <a:ext cx="10880725" cy="46166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3 Content Placeholder">
            <a:extLst>
              <a:ext uri="{FF2B5EF4-FFF2-40B4-BE49-F238E27FC236}">
                <a16:creationId xmlns:a16="http://schemas.microsoft.com/office/drawing/2014/main" id="{67FFA91E-2F74-4D40-9DCA-2240811B59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638" y="1408114"/>
            <a:ext cx="10880726" cy="48196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9883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0">
          <p15:clr>
            <a:srgbClr val="547EBF"/>
          </p15:clr>
        </p15:guide>
        <p15:guide id="2" orient="horz" pos="3923">
          <p15:clr>
            <a:srgbClr val="547EBF"/>
          </p15:clr>
        </p15:guide>
        <p15:guide id="3" orient="horz" pos="789">
          <p15:clr>
            <a:srgbClr val="547EBF"/>
          </p15:clr>
        </p15:guide>
        <p15:guide id="4" orient="horz" pos="202">
          <p15:clr>
            <a:srgbClr val="547EBF"/>
          </p15:clr>
        </p15:guide>
        <p15:guide id="5" orient="horz" pos="495">
          <p15:clr>
            <a:srgbClr val="547EBF"/>
          </p15:clr>
        </p15:guide>
        <p15:guide id="6" pos="384">
          <p15:clr>
            <a:srgbClr val="547EBF"/>
          </p15:clr>
        </p15:guide>
        <p15:guide id="7" pos="7267">
          <p15:clr>
            <a:srgbClr val="547EB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495C-0278-4E5F-A466-1CC7D047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F4D5-2EF7-4901-B41C-7808623A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4D66A-FBB5-4EC5-AC33-FFF4C985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8EBE-8888-4847-B801-4BD5A9D8AB2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DBD5-DA09-43AB-B5E4-2324E1A7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4BCE-1907-43CC-80C6-FB288AF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7E4-906A-461A-BFB3-784FA45A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3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C3E5-6EB7-4BED-ACE9-961A86E7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984-02C8-4E8E-8433-ECC40FC95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19F6-16BE-487C-B094-535D72DE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8EBE-8888-4847-B801-4BD5A9D8AB2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CF11-E88A-4905-AF28-918C5EA4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45D8-4B8C-41E9-AE4B-19610CF3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7E4-906A-461A-BFB3-784FA45A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D4F-41B2-41C5-BE04-2804A76B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F197-FF73-4770-92BB-A13742C23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2E433-64DA-4530-953C-1C1D49228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9043-CF63-4BC9-BC24-00C5BE75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8EBE-8888-4847-B801-4BD5A9D8AB2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DC884-28E3-44DE-A415-301FE81F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9F075-0278-49BF-85FE-A6BA118F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7E4-906A-461A-BFB3-784FA45A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8481-B57D-4863-B66B-59453EE1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03672-73AC-41A5-8334-FD59CD01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6D063-EFE9-4F74-8D72-BC6DA203F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4BBCB-87FA-401D-991F-012048836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370A4-B86D-4D2D-8D57-8DD34DB74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85273-7881-47F9-81CF-B8BB657A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8EBE-8888-4847-B801-4BD5A9D8AB2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DD49-90F8-4C8C-9FCD-168939AD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9136C-96EF-407E-BA5B-55B1D29E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7E4-906A-461A-BFB3-784FA45A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18DB-AD54-46FB-B953-71C643A6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D28A2-47E7-4E30-ACF6-385AA15B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8EBE-8888-4847-B801-4BD5A9D8AB2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A0ADC-ED2C-4BB3-929E-82272012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E88C-59EE-4D75-A322-6B8D6441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7E4-906A-461A-BFB3-784FA45A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83602-AA5B-4B19-8F82-D8235228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8EBE-8888-4847-B801-4BD5A9D8AB2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43D1C-FCA8-4EF6-B3D9-6846F87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4534B-606C-4225-8AD0-8BD0A36C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7E4-906A-461A-BFB3-784FA45A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048C-57D6-4C1B-858D-C6C6E1E3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D1EFD-1D0A-49F2-B223-A91FF730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865A4-7AEF-4002-B0FA-8CB6DDF22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6B269-FB06-4E28-8C95-4888C6F0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8EBE-8888-4847-B801-4BD5A9D8AB2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4C818-9EC4-4468-AD02-CE606EF2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20C20-69FD-42E8-B1C0-AE4FBF82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7E4-906A-461A-BFB3-784FA45A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8396-7564-4F10-9F49-9435FB37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89764-C39E-4C5F-BD4E-D1CBFEAF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0BA60-E363-42E6-87C6-6FEF746D4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5F930-4D5B-4F12-B99F-055F6590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8EBE-8888-4847-B801-4BD5A9D8AB2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AC908-A25F-4510-864F-E6C15A99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B6021-7C98-495C-9C1A-FAF0ACC1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17E4-906A-461A-BFB3-784FA45A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9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C9B83-943A-4DC0-A425-A8535ADA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5A00-A21B-4416-B0A7-D1419F53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03822-6A13-4B07-93C0-9BB5779A2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8EBE-8888-4847-B801-4BD5A9D8AB2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C080-BBCB-47F9-AEB1-523E239F8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AA9B-B4E1-4D50-B715-B24C98915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17E4-906A-461A-BFB3-784FA45A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microsoft.com/office/2007/relationships/hdphoto" Target="../media/hdphoto1.wdp"/><Relationship Id="rId2" Type="http://schemas.openxmlformats.org/officeDocument/2006/relationships/customXml" Target="../../customXml/item5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vailability-zones/cross-region-replication-azure#azure-cross-region-replication-pairings-for-all-geograph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microsoft.com/en-us/azure/data-explorer/business-continuity-create-solution" TargetMode="External"/><Relationship Id="rId4" Type="http://schemas.openxmlformats.org/officeDocument/2006/relationships/hyperlink" Target="https://github.com/microsoft/BackupDwToBlo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6.safelinks.protection.outlook.com/?url=https%3A%2F%2Fdocs.microsoft.com%2Fen-us%2Fazure%2Fsynapse-analytics%2Fsql-data-warehouse%2Fbackup-and-restore%23geo-backups-and-disaster-recovery&amp;data=04%7C01%7Chiramfleitas%40microsoft.com%7C49be2803193f47f4efee08d983705703%7C72f988bf86f141af91ab2d7cd011db47%7C1%7C0%7C637685340795483207%7CUnknown%7CTWFpbGZsb3d8eyJWIjoiMC4wLjAwMDAiLCJQIjoiV2luMzIiLCJBTiI6Ik1haWwiLCJXVCI6Mn0%3D%7C1000&amp;sdata=drItbsrCfiIgtGrGaHmUhnFuYbfKFuMT4akOIqn%2BFls%3D&amp;reserved=0" TargetMode="External"/><Relationship Id="rId2" Type="http://schemas.openxmlformats.org/officeDocument/2006/relationships/hyperlink" Target="https://nam06.safelinks.protection.outlook.com/?url=https%3A%2F%2Fdocs.microsoft.com%2Fen-us%2Fazure%2Fstorage%2Fcommon%2Fstorage-redundancy&amp;data=04%7C01%7Chiramfleitas%40microsoft.com%7C49be2803193f47f4efee08d983705703%7C72f988bf86f141af91ab2d7cd011db47%7C1%7C0%7C637685340795473218%7CUnknown%7CTWFpbGZsb3d8eyJWIjoiMC4wLjAwMDAiLCJQIjoiV2luMzIiLCJBTiI6Ik1haWwiLCJXVCI6Mn0%3D%7C1000&amp;sdata=fKkLd212RJTHdfdGTF8IpR0H8m6aFP4SF7JXnw%2Fs6bg%3D&amp;reserved=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DB7AADA0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factory/create-self-hosted-integration-runtime?tabs=data-factory" TargetMode="External"/><Relationship Id="rId2" Type="http://schemas.openxmlformats.org/officeDocument/2006/relationships/hyperlink" Target="https://docs.microsoft.com/en-us/azure/synapse-analytics/how-to-move-workspace-from-one-region-to-another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microsoft.com/office/2007/relationships/hdphoto" Target="../media/hdphoto1.wdp"/><Relationship Id="rId2" Type="http://schemas.openxmlformats.org/officeDocument/2006/relationships/customXml" Target="../../customXml/item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  <p:custDataLst>
              <p:custData r:id="rId2"/>
            </p:custDataLst>
          </p:nvPr>
        </p:nvSpPr>
        <p:spPr/>
        <p:txBody>
          <a:bodyPr/>
          <a:lstStyle/>
          <a:p>
            <a:r>
              <a:rPr lang="en-US" dirty="0"/>
              <a:t>Azure Synapse</a:t>
            </a:r>
          </a:p>
        </p:txBody>
      </p:sp>
      <p:pic>
        <p:nvPicPr>
          <p:cNvPr id="148" name="Ofc17_Amelia_006" descr="Young, small business female with journal in modern workplace. ">
            <a:extLst>
              <a:ext uri="{FF2B5EF4-FFF2-40B4-BE49-F238E27FC236}">
                <a16:creationId xmlns:a16="http://schemas.microsoft.com/office/drawing/2014/main" id="{73B1218B-F53A-4144-81D3-6E72572D50BE}"/>
              </a:ext>
            </a:extLst>
          </p:cNvPr>
          <p:cNvPicPr>
            <a:picLocks noGrp="1" noChangeAspect="1"/>
          </p:cNvPicPr>
          <p:nvPr>
            <p:ph type="pic" sz="quarter" idx="17"/>
            <p:custDataLst>
              <p:tags r:id="rId3"/>
            </p:custDataLst>
          </p:nvPr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EAAD9A-76BF-48B0-A6BF-A24D0A8C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333682" y="-5726"/>
            <a:ext cx="6857026" cy="686020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26" tIns="155426" rIns="155426" bIns="155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1B21480-072A-4230-B55F-60BCC57EB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9707" y="2471875"/>
            <a:ext cx="1704975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2E600-555A-4401-966B-05FF92273C04}"/>
              </a:ext>
            </a:extLst>
          </p:cNvPr>
          <p:cNvSpPr txBox="1"/>
          <p:nvPr/>
        </p:nvSpPr>
        <p:spPr>
          <a:xfrm>
            <a:off x="655637" y="4996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Disaster Recovery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63803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63B7-29E7-45A1-AADE-992033AB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CD40-EEE3-48DB-B154-4E93C22204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Restore to same pool</a:t>
            </a:r>
          </a:p>
          <a:p>
            <a:pPr lvl="1"/>
            <a:r>
              <a:rPr lang="en-US" dirty="0"/>
              <a:t>ALTER DATABASE - MODIFY NAME option</a:t>
            </a:r>
          </a:p>
          <a:p>
            <a:r>
              <a:rPr lang="en-US" dirty="0"/>
              <a:t>Restore to a new pool</a:t>
            </a:r>
          </a:p>
          <a:p>
            <a:pPr lvl="1"/>
            <a:r>
              <a:rPr lang="en-US" dirty="0"/>
              <a:t>Restore snapshot to a new DW</a:t>
            </a:r>
          </a:p>
          <a:p>
            <a:r>
              <a:rPr lang="en-US" dirty="0"/>
              <a:t>Cross-subscription restore</a:t>
            </a:r>
          </a:p>
          <a:p>
            <a:pPr lvl="1"/>
            <a:r>
              <a:rPr lang="en-US" dirty="0"/>
              <a:t>Restore to a new server, then move that server across subscriptions</a:t>
            </a:r>
          </a:p>
        </p:txBody>
      </p:sp>
    </p:spTree>
    <p:extLst>
      <p:ext uri="{BB962C8B-B14F-4D97-AF65-F5344CB8AC3E}">
        <p14:creationId xmlns:p14="http://schemas.microsoft.com/office/powerpoint/2010/main" val="325989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50BD-BD0E-408C-8567-72F30D86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Recovery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4737-19B7-4A8A-B293-3EC127EF3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Update Connection strings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Configure firewall rules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Configure Logins and Database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Setup telemetry Alerts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Enable Auditing</a:t>
            </a:r>
          </a:p>
        </p:txBody>
      </p:sp>
    </p:spTree>
    <p:extLst>
      <p:ext uri="{BB962C8B-B14F-4D97-AF65-F5344CB8AC3E}">
        <p14:creationId xmlns:p14="http://schemas.microsoft.com/office/powerpoint/2010/main" val="32603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9819-43C6-8D84-D9136E6C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320040"/>
            <a:ext cx="10880725" cy="461665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Azure Synapse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78229-EBCB-4564-B6B0-B463FC48B5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638" y="1408114"/>
            <a:ext cx="10880726" cy="46574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Services to consider for BCDR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Synapse FS (ADLS Gen2):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Set it to GRS or RA-GRS. Reference 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Paired-regions list</a:t>
            </a:r>
            <a:r>
              <a:rPr lang="en-US" sz="1800" u="none" strike="noStrike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Synapse Workspace: 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Source Control. 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Synapse SQL Pools: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Detail info below. Use Backups and datalake. Automate Restore/Pausing using PowerShell Az.Synapse module or Synapse REST APIs. Consider 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Backup to blob repo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For serverless store scripts as artifacts in workspace or in a SQL Database Project repo for re-deployment to DR target. 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Synapse Spark Pools: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IaC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is an option or manually create the pool. Use Source Control and configure Storage accounts. 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Synapse Self-Hosted Integration Runtimes: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Requires re-registering and to be online if related to a pipeline. Use Source Control. 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Synapse DX Pools (preview)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 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ref ADX Solutions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 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Power BI: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Use Source Control and align DR strategy of Power BI Workspace specified in Linked Services. </a:t>
            </a:r>
          </a:p>
        </p:txBody>
      </p:sp>
    </p:spTree>
    <p:extLst>
      <p:ext uri="{BB962C8B-B14F-4D97-AF65-F5344CB8AC3E}">
        <p14:creationId xmlns:p14="http://schemas.microsoft.com/office/powerpoint/2010/main" val="24011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02DA-0B8A-4D23-A407-E0FB6141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053B-6497-4B01-BAD1-9DA831A6C0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638" y="1575752"/>
            <a:ext cx="10880726" cy="528224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ADLS guidance is documented 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here. </a:t>
            </a:r>
            <a:endParaRPr lang="en-US" sz="1800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 the Synapse workspace we use DevOps to go cross-regions.  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Self-hosted IRs require re-pairing/registering.  (Shared IRs are coming)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dedicated SQL Pools geo-backups and DR guidance is documented 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here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338CE-FDFA-44A7-AC13-AB7DDCB6C6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57" y="2000567"/>
            <a:ext cx="2676525" cy="88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5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02DA-0B8A-4D23-A407-E0FB6141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053B-6497-4B01-BAD1-9DA831A6C0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638" y="1575752"/>
            <a:ext cx="10880726" cy="4042728"/>
          </a:xfrm>
        </p:spPr>
        <p:txBody>
          <a:bodyPr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is a very good guide regarding moving a Synapse workspace and all of its components across regions. 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Move an Azure Synapse Analytics workspace from region to another - Azure Synapse Analytics | Microsoft Docs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Regarding the Self-Hosted IR pls see this step by step guide – Step 7. 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  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Step 7 takes you here. 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Create a self-hosted integration runtime - Azure Data Factory &amp; Azure Synapse | Microsoft Docs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See the Configure section via UI.  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  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DR SH-IR will need to exist if used by a prod pipeline for the Continuous-Deployment ADO release to succeed, so in the even of a DR you’ll be only enabling the Triggers at the DR workspace, not deploying the IR or registering them.  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However, if you need to redeploy the IR for any reason the docs of Steps 7 walks through the UI clicks plus PowerShell methods. </a:t>
            </a:r>
          </a:p>
        </p:txBody>
      </p:sp>
    </p:spTree>
    <p:extLst>
      <p:ext uri="{BB962C8B-B14F-4D97-AF65-F5344CB8AC3E}">
        <p14:creationId xmlns:p14="http://schemas.microsoft.com/office/powerpoint/2010/main" val="40149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  <p:custDataLst>
              <p:custData r:id="rId2"/>
            </p:custDataLst>
          </p:nvPr>
        </p:nvSpPr>
        <p:spPr/>
        <p:txBody>
          <a:bodyPr/>
          <a:lstStyle/>
          <a:p>
            <a:r>
              <a:rPr lang="en-US" dirty="0"/>
              <a:t>Dedicated SQL Pools</a:t>
            </a:r>
          </a:p>
        </p:txBody>
      </p:sp>
      <p:pic>
        <p:nvPicPr>
          <p:cNvPr id="148" name="Ofc17_Amelia_006" descr="Young, small business female with journal in modern workplace. ">
            <a:extLst>
              <a:ext uri="{FF2B5EF4-FFF2-40B4-BE49-F238E27FC236}">
                <a16:creationId xmlns:a16="http://schemas.microsoft.com/office/drawing/2014/main" id="{73B1218B-F53A-4144-81D3-6E72572D50BE}"/>
              </a:ext>
            </a:extLst>
          </p:cNvPr>
          <p:cNvPicPr>
            <a:picLocks noGrp="1" noChangeAspect="1"/>
          </p:cNvPicPr>
          <p:nvPr>
            <p:ph type="pic" sz="quarter" idx="17"/>
            <p:custDataLst>
              <p:tags r:id="rId3"/>
            </p:custDataLst>
          </p:nvPr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graphicFrame>
        <p:nvGraphicFramePr>
          <p:cNvPr id="132" name="Table 132" descr="learn how to code">
            <a:extLst>
              <a:ext uri="{FF2B5EF4-FFF2-40B4-BE49-F238E27FC236}">
                <a16:creationId xmlns:a16="http://schemas.microsoft.com/office/drawing/2014/main" id="{602854A3-B709-4893-A7A7-ECA5177FAE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82099"/>
              </p:ext>
            </p:extLst>
          </p:nvPr>
        </p:nvGraphicFramePr>
        <p:xfrm>
          <a:off x="6852496" y="2119781"/>
          <a:ext cx="3819617" cy="2740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130">
                  <a:extLst>
                    <a:ext uri="{9D8B030D-6E8A-4147-A177-3AD203B41FA5}">
                      <a16:colId xmlns:a16="http://schemas.microsoft.com/office/drawing/2014/main" val="3725280439"/>
                    </a:ext>
                  </a:extLst>
                </a:gridCol>
                <a:gridCol w="1423622">
                  <a:extLst>
                    <a:ext uri="{9D8B030D-6E8A-4147-A177-3AD203B41FA5}">
                      <a16:colId xmlns:a16="http://schemas.microsoft.com/office/drawing/2014/main" val="3776563889"/>
                    </a:ext>
                  </a:extLst>
                </a:gridCol>
                <a:gridCol w="1300865">
                  <a:extLst>
                    <a:ext uri="{9D8B030D-6E8A-4147-A177-3AD203B41FA5}">
                      <a16:colId xmlns:a16="http://schemas.microsoft.com/office/drawing/2014/main" val="3832914547"/>
                    </a:ext>
                  </a:extLst>
                </a:gridCol>
              </a:tblGrid>
              <a:tr h="77020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0" dirty="0">
                          <a:solidFill>
                            <a:schemeClr val="lt2"/>
                          </a:solidFill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900" dirty="0">
                        <a:solidFill>
                          <a:schemeClr val="lt2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0">
                          <a:solidFill>
                            <a:schemeClr val="lt2"/>
                          </a:solidFill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7166933"/>
                  </a:ext>
                </a:extLst>
              </a:tr>
              <a:tr h="12756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lt2"/>
                          </a:solidFill>
                          <a:latin typeface="Lucida Console" panose="020B0609040504020204" pitchFamily="49" charset="0"/>
                        </a:rPr>
                        <a:t>Azure Synapse </a:t>
                      </a:r>
                    </a:p>
                  </a:txBody>
                  <a:tcPr marL="0" marR="0" marT="0" marB="0" anchor="ctr" anchorCtr="1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52142"/>
                  </a:ext>
                </a:extLst>
              </a:tr>
              <a:tr h="6951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solidFill>
                          <a:schemeClr val="lt2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92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3EAAD9A-76BF-48B0-A6BF-A24D0A8C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334974" y="-5726"/>
            <a:ext cx="6857026" cy="686020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26" tIns="155426" rIns="155426" bIns="155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95117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9819-43C6-8D84-D9136E6C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320040"/>
            <a:ext cx="10880725" cy="461665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Database Restore Points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5DDEDA-1DCA-4EFE-A820-68409EBF06DC}"/>
              </a:ext>
            </a:extLst>
          </p:cNvPr>
          <p:cNvSpPr/>
          <p:nvPr/>
        </p:nvSpPr>
        <p:spPr>
          <a:xfrm>
            <a:off x="2133415" y="4878386"/>
            <a:ext cx="7353300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SFMono-Regular"/>
              </a:rPr>
              <a:t>select</a:t>
            </a:r>
            <a:r>
              <a:rPr lang="en-US" sz="1800" dirty="0">
                <a:effectLst/>
                <a:latin typeface="Calibri" panose="020F0502020204030204" pitchFamily="34" charset="0"/>
              </a:rPr>
              <a:t> top </a:t>
            </a:r>
            <a:r>
              <a:rPr lang="en-US" sz="1800" dirty="0">
                <a:effectLst/>
                <a:latin typeface="SFMono-Regular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</a:rPr>
              <a:t> *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FMono-Regular"/>
              </a:rPr>
              <a:t>from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sys.pdw_loader_backup_runs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FMono-Regular"/>
              </a:rPr>
              <a:t>order by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run_id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FMono-Regular"/>
              </a:rPr>
              <a:t>desc</a:t>
            </a:r>
            <a:r>
              <a:rPr lang="en-US" sz="1800" dirty="0">
                <a:effectLst/>
                <a:latin typeface="Calibri" panose="020F0502020204030204" pitchFamily="34" charset="0"/>
              </a:rPr>
              <a:t> ;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78229-EBCB-4564-B6B0-B463FC48B5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638" y="1408114"/>
            <a:ext cx="10880726" cy="2182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 Snapshots</a:t>
            </a:r>
          </a:p>
          <a:p>
            <a:r>
              <a:rPr lang="en-US" dirty="0"/>
              <a:t>Taken Automatically throughout the day</a:t>
            </a:r>
          </a:p>
          <a:p>
            <a:r>
              <a:rPr lang="en-US" dirty="0"/>
              <a:t>Available for 7 days (not configurable)</a:t>
            </a:r>
          </a:p>
          <a:p>
            <a:r>
              <a:rPr lang="en-US" dirty="0"/>
              <a:t>Pool needs to be online for restore point creation</a:t>
            </a:r>
          </a:p>
          <a:p>
            <a:r>
              <a:rPr lang="en-US" dirty="0"/>
              <a:t>8-hour Recovery Point Objective (RPO)</a:t>
            </a:r>
          </a:p>
        </p:txBody>
      </p:sp>
    </p:spTree>
    <p:extLst>
      <p:ext uri="{BB962C8B-B14F-4D97-AF65-F5344CB8AC3E}">
        <p14:creationId xmlns:p14="http://schemas.microsoft.com/office/powerpoint/2010/main" val="34885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26E5-4D2F-447B-B088-DFFFE08E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User-Defined Restore Points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0A8813-98D5-4758-A793-6DD3EEBBC92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18726301"/>
              </p:ext>
            </p:extLst>
          </p:nvPr>
        </p:nvGraphicFramePr>
        <p:xfrm>
          <a:off x="655638" y="1408114"/>
          <a:ext cx="10880726" cy="481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887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C137-642E-46E1-A7E6-285E143D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Snapshot 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3C3F-32A6-4690-A181-B366511837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7 days or 42 snapshots, whichever comes first</a:t>
            </a:r>
          </a:p>
          <a:p>
            <a:r>
              <a:rPr lang="en-US" dirty="0"/>
              <a:t>Need more than 7 days:</a:t>
            </a:r>
          </a:p>
          <a:p>
            <a:pPr lvl="1"/>
            <a:r>
              <a:rPr lang="en-US" dirty="0"/>
              <a:t>Restore a snapshot to a new instance and pause it</a:t>
            </a:r>
          </a:p>
          <a:p>
            <a:r>
              <a:rPr lang="en-US" dirty="0"/>
              <a:t>Stored at premium storage rate</a:t>
            </a:r>
          </a:p>
        </p:txBody>
      </p:sp>
    </p:spTree>
    <p:extLst>
      <p:ext uri="{BB962C8B-B14F-4D97-AF65-F5344CB8AC3E}">
        <p14:creationId xmlns:p14="http://schemas.microsoft.com/office/powerpoint/2010/main" val="129276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ECCE-E217-49D9-BC92-E8EB2618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9586-24B0-4B71-B034-DBDC1C7FC1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Geo-backup once a day to paired data center</a:t>
            </a:r>
          </a:p>
          <a:p>
            <a:pPr lvl="1"/>
            <a:r>
              <a:rPr lang="en-US" dirty="0"/>
              <a:t>RPO: 24 hours</a:t>
            </a:r>
          </a:p>
          <a:p>
            <a:r>
              <a:rPr lang="en-US" dirty="0"/>
              <a:t>Ensures a DW can be restored if the restore points in the primary region are not available</a:t>
            </a:r>
          </a:p>
          <a:p>
            <a:r>
              <a:rPr lang="en-US" dirty="0"/>
              <a:t>Geo-redundant storage is billed at the standard read-access geographically redundant storage (RA-GRS) rate</a:t>
            </a:r>
          </a:p>
        </p:txBody>
      </p:sp>
    </p:spTree>
    <p:extLst>
      <p:ext uri="{BB962C8B-B14F-4D97-AF65-F5344CB8AC3E}">
        <p14:creationId xmlns:p14="http://schemas.microsoft.com/office/powerpoint/2010/main" val="2658422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eb9e746-1cf6-44ec-818b-97c8219395df"/>
  <p:tag name="MIO_EKGUID" val="eececc6f-ec1c-45f1-8758-6e452d38ddc5"/>
  <p:tag name="MIO_UPDATE" val="True"/>
  <p:tag name="MIO_VERSION" val="02.12.2019 14:58:10"/>
  <p:tag name="MIO_DBID" val="12b0c59e-2253-4124-a5e9-470adf4cb168"/>
  <p:tag name="MIO_LASTDOWNLOADED" val="24.01.2020 05:39:39"/>
  <p:tag name="MIO_OBJECTNAME" val="WorkshopPLUS - Windows PowerShell: Foundation Skills"/>
  <p:tag name="MIO_LASTEDITORNAME" val="Devid Treul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eee481a8-d069-42c0-bbbf-c67080f0abbf"/>
  <p:tag name="MIO_GUID" val="a2d583d4-af09-4112-a730-c6147e1bd0c1"/>
  <p:tag name="MIO_UPDATE" val="True"/>
  <p:tag name="MIO_DBID" val="12B0C59E-2253-4124-A5E9-470ADF4CB168"/>
  <p:tag name="MIO_LASTDOWNLOADED" val="08.11.2019 12:17:16"/>
  <p:tag name="MIO_OBJECTNAME" val="Ofc17_Amelia_006"/>
  <p:tag name="MIO_LASTEDITORNAME" val="Rachael Jon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eb9e746-1cf6-44ec-818b-97c8219395df"/>
  <p:tag name="MIO_EKGUID" val="eececc6f-ec1c-45f1-8758-6e452d38ddc5"/>
  <p:tag name="MIO_UPDATE" val="True"/>
  <p:tag name="MIO_VERSION" val="02.12.2019 14:58:10"/>
  <p:tag name="MIO_DBID" val="12b0c59e-2253-4124-a5e9-470adf4cb168"/>
  <p:tag name="MIO_LASTDOWNLOADED" val="24.01.2020 05:39:39"/>
  <p:tag name="MIO_OBJECTNAME" val="WorkshopPLUS - Windows PowerShell: Foundation Skills"/>
  <p:tag name="MIO_LASTEDITORNAME" val="Devid Treul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eee481a8-d069-42c0-bbbf-c67080f0abbf"/>
  <p:tag name="MIO_GUID" val="a2d583d4-af09-4112-a730-c6147e1bd0c1"/>
  <p:tag name="MIO_UPDATE" val="True"/>
  <p:tag name="MIO_DBID" val="12B0C59E-2253-4124-A5E9-470ADF4CB168"/>
  <p:tag name="MIO_LASTDOWNLOADED" val="08.11.2019 12:17:16"/>
  <p:tag name="MIO_OBJECTNAME" val="Ofc17_Amelia_006"/>
  <p:tag name="MIO_LASTEDITORNAME" val="Rachael Jon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d:PersonalizationDefinition xmlns:pd="Strauss.PersonalizationDefinition" name="">
  <pd:DataReferenceList>
    <pd:DataReference datasourceID="feebff45-792f-402d-b0b2-aef9b0ece030" dataFieldID="944fd981-3167-462e-9bbb-e193bf7f30d0" variableListUniqueId="d6c5d8a6-45b5-4a0e-b0e7-cf1e0e53bdd5"/>
  </pd:DataReferenceList>
  <pd:VariableReplacementDescriptor name="" desc="" uid="">
    <pd:DataReferenceList>
      <pd:DataReference datasourceID="feebff45-792f-402d-b0b2-aef9b0ece030" dataFieldID="944fd981-3167-462e-9bbb-e193bf7f30d0" variableListUniqueId="d6c5d8a6-45b5-4a0e-b0e7-cf1e0e53bdd5"/>
    </pd:DataReferenceList>
  </pd:VariableReplacementDescriptor>
</pd:PersonalizationDefinitio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40650e35-5471-45d3-b28a-3f2a8b1bc025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A61ED7DF7444D98B4F3D2451A402D" ma:contentTypeVersion="13" ma:contentTypeDescription="Create a new document." ma:contentTypeScope="" ma:versionID="4ccc0b257b72339370649f8d4e1314b3">
  <xsd:schema xmlns:xsd="http://www.w3.org/2001/XMLSchema" xmlns:xs="http://www.w3.org/2001/XMLSchema" xmlns:p="http://schemas.microsoft.com/office/2006/metadata/properties" xmlns:ns1="http://schemas.microsoft.com/sharepoint/v3" xmlns:ns2="40650e35-5471-45d3-b28a-3f2a8b1bc025" xmlns:ns3="ac57c417-f8e7-4332-a7b2-e7f34f734ebc" targetNamespace="http://schemas.microsoft.com/office/2006/metadata/properties" ma:root="true" ma:fieldsID="774ef08ed777f671cbbdcc36014f74d3" ns1:_="" ns2:_="" ns3:_="">
    <xsd:import namespace="http://schemas.microsoft.com/sharepoint/v3"/>
    <xsd:import namespace="40650e35-5471-45d3-b28a-3f2a8b1bc025"/>
    <xsd:import namespace="ac57c417-f8e7-4332-a7b2-e7f34f734e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50e35-5471-45d3-b28a-3f2a8b1bc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7c417-f8e7-4332-a7b2-e7f34f734eb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d:PersonalizationDefinition xmlns:pd="Strauss.PersonalizationDefinition" name="">
  <pd:DataReferenceList>
    <pd:DataReference datasourceID="feebff45-792f-402d-b0b2-aef9b0ece030" dataFieldID="944fd981-3167-462e-9bbb-e193bf7f30d0" variableListUniqueId="d6c5d8a6-45b5-4a0e-b0e7-cf1e0e53bdd5"/>
  </pd:DataReferenceList>
  <pd:VariableReplacementDescriptor name="" desc="" uid="">
    <pd:DataReferenceList>
      <pd:DataReference datasourceID="feebff45-792f-402d-b0b2-aef9b0ece030" dataFieldID="944fd981-3167-462e-9bbb-e193bf7f30d0" variableListUniqueId="d6c5d8a6-45b5-4a0e-b0e7-cf1e0e53bdd5"/>
    </pd:DataReferenceList>
  </pd:VariableReplacementDescriptor>
</pd:PersonalizationDefinition>
</file>

<file path=customXml/itemProps1.xml><?xml version="1.0" encoding="utf-8"?>
<ds:datastoreItem xmlns:ds="http://schemas.openxmlformats.org/officeDocument/2006/customXml" ds:itemID="{25C673B9-BFF7-4EF4-BFB4-82226C8D0A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B20A5E-DC29-4729-B76F-39D3EF9CA3C3}">
  <ds:schemaRefs>
    <ds:schemaRef ds:uri="Strauss.PersonalizationDefinition"/>
  </ds:schemaRefs>
</ds:datastoreItem>
</file>

<file path=customXml/itemProps3.xml><?xml version="1.0" encoding="utf-8"?>
<ds:datastoreItem xmlns:ds="http://schemas.openxmlformats.org/officeDocument/2006/customXml" ds:itemID="{E91FC7B8-E7D0-4F9D-B008-23AF7A18433F}">
  <ds:schemaRefs>
    <ds:schemaRef ds:uri="40650e35-5471-45d3-b28a-3f2a8b1bc025"/>
    <ds:schemaRef ds:uri="642e0a4d-fe77-4cf5-b8b1-973c2a96a08e"/>
    <ds:schemaRef ds:uri="d9a933ef-2895-468b-8dd3-2be9739ae53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0B38825E-14F5-43BC-8683-011186DECCED}">
  <ds:schemaRefs>
    <ds:schemaRef ds:uri="40650e35-5471-45d3-b28a-3f2a8b1bc025"/>
    <ds:schemaRef ds:uri="ac57c417-f8e7-4332-a7b2-e7f34f734e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AE1B828B-8A82-4F25-9FF5-1273000503BF}">
  <ds:schemaRefs>
    <ds:schemaRef ds:uri="Strauss.PersonalizationDefinition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758</Words>
  <Application>Microsoft Office PowerPoint</Application>
  <PresentationFormat>Widescreen</PresentationFormat>
  <Paragraphs>101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NSimSun</vt:lpstr>
      <vt:lpstr>Arial</vt:lpstr>
      <vt:lpstr>Calibri</vt:lpstr>
      <vt:lpstr>Calibri Light</vt:lpstr>
      <vt:lpstr>Lucida Console</vt:lpstr>
      <vt:lpstr>Segoe UI</vt:lpstr>
      <vt:lpstr>SFMono-Regular</vt:lpstr>
      <vt:lpstr>Symbol</vt:lpstr>
      <vt:lpstr>Wingdings</vt:lpstr>
      <vt:lpstr>Office Theme</vt:lpstr>
      <vt:lpstr>Azure Synapse</vt:lpstr>
      <vt:lpstr>Azure Synapse </vt:lpstr>
      <vt:lpstr>Additional Resources</vt:lpstr>
      <vt:lpstr>Additional Resources</vt:lpstr>
      <vt:lpstr>Dedicated SQL Pools</vt:lpstr>
      <vt:lpstr>Database Restore Points</vt:lpstr>
      <vt:lpstr>User-Defined Restore Points</vt:lpstr>
      <vt:lpstr>Snapshot retention</vt:lpstr>
      <vt:lpstr>Disaster Recovery</vt:lpstr>
      <vt:lpstr>Other notes</vt:lpstr>
      <vt:lpstr>After Recovery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Azure Synapse SQL Pools</dc:title>
  <dc:creator>Nick Salch</dc:creator>
  <cp:lastModifiedBy>Hiram Fleitas</cp:lastModifiedBy>
  <cp:revision>7</cp:revision>
  <dcterms:created xsi:type="dcterms:W3CDTF">2021-11-09T00:36:40Z</dcterms:created>
  <dcterms:modified xsi:type="dcterms:W3CDTF">2022-02-03T21:08:06Z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0x0101001E3A61ED7DF7444D98B4F3D2451A402D</vt:lpwstr>
  </property>
</Properties>
</file>