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52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5D327-885F-401A-96AB-36910B736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268D75-1802-4176-AD80-A492112B0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67AE60-E58F-4606-9EEC-7A17F8DD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B91DCE-C26A-44F7-8050-86AEE9DA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24FAE3-4454-4387-97BC-7CCDB869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33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4CADB-3C12-46FF-939F-3A5BBDAD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4887B8-063E-4CBF-A16D-E3D7E02FD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E1146C-875D-4288-AE53-EC0B4BF9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6AEDD-E820-490C-A262-E7BA02E7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8E23CE-8AAF-4842-ABA8-D846762D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2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63392D-834D-44DC-BC94-C41CC18F7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ACDEDA-D332-47DA-8CAE-89495D869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0536CC-E2CB-4673-B398-4C52D60F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FDCFD1-61DD-4F63-B947-EB70CE2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BA1B67-4877-4A22-9876-DD64D4E7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5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8C96-94EC-4BB3-9268-DF4F7800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38F27F-D3EE-4424-9873-1CD99109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EB1BFC-A57E-4308-B53B-971DF0FC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E16AB0-B50E-45EA-85CA-FAF4528F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ADAC70-0DB5-4E80-BB7D-FFFF0388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73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45358-FC12-40FB-9F2D-F00954A1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D6AF42-543F-4832-9AD5-6659F46CD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B3B458-9D21-4EEB-8C2E-4C681F82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6F460-DC54-4C04-9139-A4A366F7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311216-F11F-424B-B84A-0277AB65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7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E10EC-6D2B-4C1A-BDE7-F3D2FA8B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81DF8A-2E44-4CA8-B1BE-28A39F39B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6B43D0-767E-4A6B-8852-34AD8A630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CFF9CA-E552-4AC2-AD67-9620C98C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8A5BC0-D5A2-45AA-9D2A-EC3C62AD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7507C1-EC24-489A-85E0-E914DE76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83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C3320-9E99-4D13-8B32-31E7D47C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4C08FA-BEF0-4167-A70C-E9AB2CA2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E9A1D4-3CB9-462B-80B8-A8DA6D44D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B870E0-FC83-42DE-8E65-1373594F8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861FF7-ED56-4166-8523-1EA62BC16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538E5E-B628-48A3-80D1-5E181818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6F605A-D49E-4580-A3CC-E2A75508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313B2-43C3-4E14-B753-89C79CB5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69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580B1-6D1B-4AFD-9F25-57846BC2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8191A-6671-47C4-A087-7505824A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3031ED-6AA4-478E-812A-AB3AFDE5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5789D8-1E88-4AB9-B49F-B5E6F4F9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44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ED54D4-E638-4C52-9C19-4DCA9636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1C31C1-3FD1-47F8-92A8-266FBB4C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6BA77D-4B94-4E0B-BA9D-7D5EB8A5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1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84B68-2063-48FE-8E41-0FD61D35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6A833-A5B2-4EC4-99DD-17EC3159E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9C1298-3D74-4AFD-BCFE-0661C17F4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2740BD-FB74-499F-8338-1FAA6D17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32B6A5-A5DB-4208-8273-6F62B69E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2E1F31-788D-4B09-8098-B500F725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61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F184D-A95D-44F9-8768-467E9659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67BD89-E9FD-4210-A671-FC0C87372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BC5308-8CC2-4336-8BD3-725B95F52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BB5B62-3C34-49EE-AB3F-133D28E6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D4BE8A-4CBE-4D5D-A288-6A4A6692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0B9B12-B45E-49DC-920C-32FFFB2B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01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52637E-D203-433A-A12E-2A3E038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CC9DDA-B8DD-4E42-AC7E-90FEA8A5B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AA49FE-5046-427C-9055-B5BE493E1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0384-3454-4EDF-BC18-2D9B383540E2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DA885E-0C1A-4BEF-B1BC-29BDBEFB8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D33C96-EA6C-47BC-BF3C-4DDA0042E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01D8F-7AC1-47E1-ACF8-A9C679A81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8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F8353-8123-4DD7-AAC4-D5A0954F3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1699D-9F48-42B2-8C21-2CDFF4A3E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F260F7-681D-4A8C-8ECC-E78529FC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2" y="0"/>
            <a:ext cx="12198572" cy="548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7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418E74F-D48A-43DE-AD76-7705861B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79327"/>
            <a:ext cx="12192000" cy="54780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078D31D-90FD-419D-952B-703C4E522F9B}"/>
              </a:ext>
            </a:extLst>
          </p:cNvPr>
          <p:cNvSpPr/>
          <p:nvPr/>
        </p:nvSpPr>
        <p:spPr>
          <a:xfrm>
            <a:off x="3695700" y="404589"/>
            <a:ext cx="4800600" cy="2037986"/>
          </a:xfrm>
          <a:prstGeom prst="rect">
            <a:avLst/>
          </a:prstGeom>
          <a:solidFill>
            <a:schemeClr val="accent4">
              <a:alpha val="21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FFC000"/>
                </a:solidFill>
              </a:rPr>
              <a:t>Edema ósseo subcondral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FC6FFDD-8DC5-4F57-BA32-31ADCF627B3E}"/>
              </a:ext>
            </a:extLst>
          </p:cNvPr>
          <p:cNvSpPr/>
          <p:nvPr/>
        </p:nvSpPr>
        <p:spPr>
          <a:xfrm rot="1933308">
            <a:off x="1539240" y="1985375"/>
            <a:ext cx="914400" cy="914400"/>
          </a:xfrm>
          <a:prstGeom prst="rightArrow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8AF0BAC-A700-4B32-B836-373FBC3A48E3}"/>
              </a:ext>
            </a:extLst>
          </p:cNvPr>
          <p:cNvSpPr/>
          <p:nvPr/>
        </p:nvSpPr>
        <p:spPr>
          <a:xfrm>
            <a:off x="4732020" y="4219391"/>
            <a:ext cx="2727960" cy="203798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FFC000"/>
                </a:solidFill>
              </a:rPr>
              <a:t>Papirus - Dissecando a Imagem</a:t>
            </a:r>
          </a:p>
        </p:txBody>
      </p:sp>
    </p:spTree>
    <p:extLst>
      <p:ext uri="{BB962C8B-B14F-4D97-AF65-F5344CB8AC3E}">
        <p14:creationId xmlns:p14="http://schemas.microsoft.com/office/powerpoint/2010/main" val="305309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418E74F-D48A-43DE-AD76-7705861B9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brightnessContrast bright="18000"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779327"/>
            <a:ext cx="12192000" cy="5478050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FC6FFDD-8DC5-4F57-BA32-31ADCF627B3E}"/>
              </a:ext>
            </a:extLst>
          </p:cNvPr>
          <p:cNvSpPr/>
          <p:nvPr/>
        </p:nvSpPr>
        <p:spPr>
          <a:xfrm rot="1933308">
            <a:off x="1539240" y="1985375"/>
            <a:ext cx="914400" cy="914400"/>
          </a:xfrm>
          <a:prstGeom prst="rightArrow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CB9FFB-D51A-4851-9870-EA633CE51F11}"/>
              </a:ext>
            </a:extLst>
          </p:cNvPr>
          <p:cNvSpPr/>
          <p:nvPr/>
        </p:nvSpPr>
        <p:spPr>
          <a:xfrm>
            <a:off x="7450464" y="1795218"/>
            <a:ext cx="4511041" cy="4266664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2800" dirty="0">
              <a:solidFill>
                <a:srgbClr val="FFC000"/>
              </a:solidFill>
            </a:endParaRPr>
          </a:p>
          <a:p>
            <a:pPr algn="ctr"/>
            <a:r>
              <a:rPr lang="pt-BR" sz="2800" dirty="0">
                <a:solidFill>
                  <a:srgbClr val="FFC000"/>
                </a:solidFill>
              </a:rPr>
              <a:t>Edema ósseo subcondral</a:t>
            </a:r>
          </a:p>
          <a:p>
            <a:pPr algn="ctr"/>
            <a:endParaRPr lang="pt-BR" dirty="0">
              <a:solidFill>
                <a:srgbClr val="FFC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dirty="0">
                <a:solidFill>
                  <a:srgbClr val="FFC000"/>
                </a:solidFill>
              </a:rPr>
              <a:t>É caracterizado pela elevação do sinal do osso subcondral na sequencia pondera em T2 com saturação de gordura ( T2 Fat-Sat ).</a:t>
            </a:r>
          </a:p>
          <a:p>
            <a:pPr marL="285750" indent="-285750" algn="ctr">
              <a:buFontTx/>
              <a:buChar char="-"/>
            </a:pPr>
            <a:endParaRPr lang="pt-BR" dirty="0">
              <a:solidFill>
                <a:srgbClr val="FFC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dirty="0">
                <a:solidFill>
                  <a:srgbClr val="FFC000"/>
                </a:solidFill>
              </a:rPr>
              <a:t>Na imagem ( SETA ) observamos a elevação do sinal na cabeça e no colo femural direito.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FA8DDA3-7D78-4E59-8610-8F05754F19BE}"/>
              </a:ext>
            </a:extLst>
          </p:cNvPr>
          <p:cNvSpPr/>
          <p:nvPr/>
        </p:nvSpPr>
        <p:spPr>
          <a:xfrm>
            <a:off x="4118019" y="-29943"/>
            <a:ext cx="2970672" cy="1261132"/>
          </a:xfrm>
          <a:prstGeom prst="rect">
            <a:avLst/>
          </a:prstGeom>
          <a:solidFill>
            <a:schemeClr val="accent4">
              <a:alpha val="56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C000"/>
                </a:solidFill>
                <a:latin typeface="Bell MT" panose="02020503060305020303" pitchFamily="18" charset="0"/>
              </a:rPr>
              <a:t>PAPIRUS – Dissecando a Imagem</a:t>
            </a:r>
          </a:p>
        </p:txBody>
      </p:sp>
    </p:spTree>
    <p:extLst>
      <p:ext uri="{BB962C8B-B14F-4D97-AF65-F5344CB8AC3E}">
        <p14:creationId xmlns:p14="http://schemas.microsoft.com/office/powerpoint/2010/main" val="345783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A378CB4-8956-4D5A-87B2-7C306D3217F5}"/>
              </a:ext>
            </a:extLst>
          </p:cNvPr>
          <p:cNvSpPr/>
          <p:nvPr/>
        </p:nvSpPr>
        <p:spPr>
          <a:xfrm>
            <a:off x="7533648" y="435540"/>
            <a:ext cx="4444992" cy="598692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2800" dirty="0">
              <a:solidFill>
                <a:srgbClr val="FFC000"/>
              </a:solidFill>
            </a:endParaRPr>
          </a:p>
          <a:p>
            <a:pPr algn="ctr"/>
            <a:r>
              <a:rPr lang="pt-BR" sz="2800" dirty="0">
                <a:solidFill>
                  <a:srgbClr val="FFC000"/>
                </a:solidFill>
              </a:rPr>
              <a:t>Fratura Subcondral da Cabeça Femural</a:t>
            </a:r>
          </a:p>
          <a:p>
            <a:pPr algn="ctr"/>
            <a:endParaRPr lang="pt-BR" dirty="0">
              <a:solidFill>
                <a:srgbClr val="FFC000"/>
              </a:solidFill>
            </a:endParaRPr>
          </a:p>
          <a:p>
            <a:pPr algn="ctr"/>
            <a:r>
              <a:rPr lang="pt-BR" dirty="0">
                <a:solidFill>
                  <a:srgbClr val="FFC000"/>
                </a:solidFill>
              </a:rPr>
              <a:t>- </a:t>
            </a:r>
            <a:r>
              <a:rPr lang="pt-BR" dirty="0" err="1">
                <a:solidFill>
                  <a:srgbClr val="FFC000"/>
                </a:solidFill>
              </a:rPr>
              <a:t>Lorem</a:t>
            </a:r>
            <a:r>
              <a:rPr lang="pt-BR" dirty="0">
                <a:solidFill>
                  <a:srgbClr val="FFC000"/>
                </a:solidFill>
              </a:rPr>
              <a:t> ipsum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235FD83-16D1-42E8-B196-47E022EF0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31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948" b="15263"/>
          <a:stretch/>
        </p:blipFill>
        <p:spPr>
          <a:xfrm>
            <a:off x="-365760" y="435540"/>
            <a:ext cx="7899408" cy="598692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1E0AD73-1D0C-4516-87F6-EB085662B96A}"/>
              </a:ext>
            </a:extLst>
          </p:cNvPr>
          <p:cNvSpPr/>
          <p:nvPr/>
        </p:nvSpPr>
        <p:spPr>
          <a:xfrm>
            <a:off x="4312920" y="435540"/>
            <a:ext cx="3215641" cy="1365128"/>
          </a:xfrm>
          <a:prstGeom prst="rect">
            <a:avLst/>
          </a:prstGeom>
          <a:solidFill>
            <a:schemeClr val="accent4">
              <a:alpha val="56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C000"/>
                </a:solidFill>
                <a:latin typeface="Bell MT" panose="02020503060305020303" pitchFamily="18" charset="0"/>
              </a:rPr>
              <a:t>PAPIRUS – Dissecando a Imagem</a:t>
            </a:r>
          </a:p>
        </p:txBody>
      </p:sp>
    </p:spTree>
    <p:extLst>
      <p:ext uri="{BB962C8B-B14F-4D97-AF65-F5344CB8AC3E}">
        <p14:creationId xmlns:p14="http://schemas.microsoft.com/office/powerpoint/2010/main" val="93529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bdominal ct">
            <a:extLst>
              <a:ext uri="{FF2B5EF4-FFF2-40B4-BE49-F238E27FC236}">
                <a16:creationId xmlns:a16="http://schemas.microsoft.com/office/drawing/2014/main" id="{00435964-6D90-4548-8ED8-F55362D3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89" y="-9670473"/>
            <a:ext cx="7137545" cy="1590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1DDA8A-89A1-46A5-A985-942F9153D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7000"/>
                    </a14:imgEffect>
                    <a14:imgEffect>
                      <a14:brightnessContrast brigh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1636" y="3123313"/>
            <a:ext cx="484819" cy="484819"/>
          </a:xfrm>
          <a:prstGeom prst="ellipse">
            <a:avLst/>
          </a:prstGeom>
          <a:effectLst>
            <a:softEdge rad="101600"/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5FAA79F-DA25-48CA-8721-1F1C1E584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7000"/>
                    </a14:imgEffect>
                    <a14:imgEffect>
                      <a14:brightnessContrast brigh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913074">
            <a:off x="3321636" y="4435064"/>
            <a:ext cx="484819" cy="484819"/>
          </a:xfrm>
          <a:prstGeom prst="ellipse">
            <a:avLst/>
          </a:prstGeom>
          <a:effectLst>
            <a:softEdge rad="101600"/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60998B0-70AA-4C27-883E-29D8671E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325083">
            <a:off x="3397159" y="4469424"/>
            <a:ext cx="484819" cy="484819"/>
          </a:xfrm>
          <a:prstGeom prst="ellipse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1972771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5389</TotalTime>
  <Words>69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Bell MT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HERCILIO</dc:creator>
  <cp:lastModifiedBy>HERCILIO</cp:lastModifiedBy>
  <cp:revision>12</cp:revision>
  <dcterms:created xsi:type="dcterms:W3CDTF">2019-12-30T14:27:05Z</dcterms:created>
  <dcterms:modified xsi:type="dcterms:W3CDTF">2020-01-03T15:28:22Z</dcterms:modified>
</cp:coreProperties>
</file>