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80feb0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80fe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be5eb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be5e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be5eb2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be5e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a20c5fdd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a20c5fdd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a20c5fdd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a20c5fdd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a20c5fdd4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a20c5fdd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a20c5fdd4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a20c5fdd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80feb0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80feb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e5eb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e5e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20c5fdd4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20c5fdd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20c5fdd4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a20c5fdd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be5eb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be5e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a20c5fdd4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a20c5fdd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0fe9e379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0fe9e37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0fe9e379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0fe9e3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284400" y="5346225"/>
            <a:ext cx="5384400" cy="80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</a:rPr>
              <a:t>Proyecto IoT Industrial</a:t>
            </a:r>
            <a:endParaRPr b="1" sz="3700">
              <a:solidFill>
                <a:schemeClr val="lt1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049325" y="1610325"/>
            <a:ext cx="5967900" cy="16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Módulo: Entornos conectados a la red e Internet de las cosas.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Oier Aldunate, Jorge Fernández y Haizea Flores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39925" l="24008" r="50485" t="47496"/>
          <a:stretch/>
        </p:blipFill>
        <p:spPr>
          <a:xfrm>
            <a:off x="340075" y="5397500"/>
            <a:ext cx="2709250" cy="75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3138825" y="1813750"/>
            <a:ext cx="5401800" cy="15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3.1 Comunicaciónes Físicas.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2493975" y="954175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s" sz="2300">
                <a:solidFill>
                  <a:schemeClr val="lt1"/>
                </a:solidFill>
              </a:rPr>
              <a:t> UART (Serie TX/RX).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3111525" y="1747625"/>
            <a:ext cx="5456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Protocolo UART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Protocolo de comunicación serial asíncrono, transferencia de datos sin necesidad de reloj sincronizado.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Compuesto por un transmisor y un receptor.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Velocidad varia desde 110 bps hasta 230400 bps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12696" l="0" r="0" t="11774"/>
          <a:stretch/>
        </p:blipFill>
        <p:spPr>
          <a:xfrm>
            <a:off x="577475" y="4251625"/>
            <a:ext cx="5801851" cy="2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3221475" y="1653175"/>
            <a:ext cx="5497500" cy="19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3.2 Comunicaciónes Inalámbricas.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2437275" y="906950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s" sz="2300">
                <a:solidFill>
                  <a:schemeClr val="lt1"/>
                </a:solidFill>
              </a:rPr>
              <a:t>Wifi.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50" y="4245585"/>
            <a:ext cx="1460275" cy="146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221475" y="1605950"/>
            <a:ext cx="54564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WIFI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Tecnología de telecomunicaciones que permite la interconexión inalámbrica entre dispositivos como ordenadores, móviles y otros aparatos para intercambiar datos o conectarse a internet a través de un punto de acceso sin necesidad de cables.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Utiliza ondas de radio para transmitir la información.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/>
        </p:nvSpPr>
        <p:spPr>
          <a:xfrm>
            <a:off x="3048275" y="1854175"/>
            <a:ext cx="5793600" cy="16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LoRa es una tecnología de comunicación inalámbrica de bajo consumo de energía y capacidad de enviar datos a largas distancias.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Alcance entre 13 y 15 km.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Frecuencias de funcionamiento dependiendo el </a:t>
            </a:r>
            <a:r>
              <a:rPr lang="es" sz="1300">
                <a:solidFill>
                  <a:schemeClr val="lt1"/>
                </a:solidFill>
              </a:rPr>
              <a:t>país</a:t>
            </a:r>
            <a:r>
              <a:rPr lang="es" sz="1300">
                <a:solidFill>
                  <a:schemeClr val="lt1"/>
                </a:solidFill>
              </a:rPr>
              <a:t>, 433MHz, 868MHz y 915 MHz.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3.2 Comunicaciónes Inalámbricas.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2493975" y="954175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s" sz="2300">
                <a:solidFill>
                  <a:schemeClr val="lt1"/>
                </a:solidFill>
              </a:rPr>
              <a:t>LoRa</a:t>
            </a:r>
            <a:r>
              <a:rPr b="1" lang="es" sz="2300">
                <a:solidFill>
                  <a:schemeClr val="lt1"/>
                </a:solidFill>
              </a:rPr>
              <a:t>.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/>
        </p:nvSpPr>
        <p:spPr>
          <a:xfrm>
            <a:off x="3205600" y="1929700"/>
            <a:ext cx="5793600" cy="126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Identificación por radiofrecuencia, utiliza ondas de radio para identificar cosas sin necesidad de tocarlas.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Utiliza etiquetas y lectores especiales, en el proyecto sería el lector RFID  y la etiqueta sería la tarjeta y el llavero que tenemos para leer.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3.2 Comunicaciónes Inalámbricas.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493975" y="954175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s" sz="2300">
                <a:solidFill>
                  <a:schemeClr val="lt1"/>
                </a:solidFill>
              </a:rPr>
              <a:t>RFID/NFC</a:t>
            </a:r>
            <a:r>
              <a:rPr b="1" lang="es" sz="2300">
                <a:solidFill>
                  <a:schemeClr val="lt1"/>
                </a:solidFill>
              </a:rPr>
              <a:t>.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3.2 </a:t>
            </a:r>
            <a:r>
              <a:rPr b="1" lang="es" sz="2500">
                <a:solidFill>
                  <a:schemeClr val="lt1"/>
                </a:solidFill>
              </a:rPr>
              <a:t>Comunicaciones</a:t>
            </a:r>
            <a:r>
              <a:rPr b="1" lang="es" sz="2500">
                <a:solidFill>
                  <a:schemeClr val="lt1"/>
                </a:solidFill>
              </a:rPr>
              <a:t> Inalámbricas.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148125" y="1806925"/>
            <a:ext cx="2874600" cy="36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es">
                <a:solidFill>
                  <a:schemeClr val="lt1"/>
                </a:solidFill>
              </a:rPr>
              <a:t>Alcance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WIFI: </a:t>
            </a:r>
            <a:r>
              <a:rPr lang="es" sz="1200">
                <a:solidFill>
                  <a:schemeClr val="lt1"/>
                </a:solidFill>
              </a:rPr>
              <a:t>Alcance medio-alto, especialmente en redes de 2,4 GHz, que pueden alcanzar hasta 100 metros o más.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LoRa: </a:t>
            </a:r>
            <a:r>
              <a:rPr lang="es" sz="1200">
                <a:solidFill>
                  <a:schemeClr val="lt1"/>
                </a:solidFill>
              </a:rPr>
              <a:t>Diseñado para comunicación a largas distancias. Puede cubrir varios kilómetros.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RFID: </a:t>
            </a:r>
            <a:r>
              <a:rPr lang="es" sz="1200">
                <a:solidFill>
                  <a:schemeClr val="lt1"/>
                </a:solidFill>
              </a:rPr>
              <a:t>Tiene un alcance más corto, como en tarjetas de acceso o etiquetas de inventario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Bluetooth: </a:t>
            </a:r>
            <a:r>
              <a:rPr lang="es" sz="1200">
                <a:solidFill>
                  <a:schemeClr val="lt1"/>
                </a:solidFill>
              </a:rPr>
              <a:t>tiene un alcance más limitado, típicamente hasta 100 metros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493975" y="954175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Comparación de alcance, consumo de energía y velocidad de </a:t>
            </a:r>
            <a:r>
              <a:rPr b="1" lang="es" sz="1500">
                <a:solidFill>
                  <a:schemeClr val="lt1"/>
                </a:solidFill>
              </a:rPr>
              <a:t>transmisión</a:t>
            </a:r>
            <a:r>
              <a:rPr b="1" lang="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134700" y="1806925"/>
            <a:ext cx="2874600" cy="36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es">
                <a:solidFill>
                  <a:schemeClr val="lt1"/>
                </a:solidFill>
              </a:rPr>
              <a:t>Consumo Energía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WIFI: </a:t>
            </a:r>
            <a:r>
              <a:rPr lang="es" sz="1200">
                <a:solidFill>
                  <a:schemeClr val="lt1"/>
                </a:solidFill>
              </a:rPr>
              <a:t>Wi-Fi tiene un consumo de energía más alto en comparación con Bluetooth y LoRa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LoRa: </a:t>
            </a:r>
            <a:r>
              <a:rPr lang="es" sz="1200">
                <a:solidFill>
                  <a:schemeClr val="lt1"/>
                </a:solidFill>
              </a:rPr>
              <a:t>Consume muy poca energía, lo que lo hace ideal para dispositivos alimentados por batería.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RFID: </a:t>
            </a:r>
            <a:r>
              <a:rPr lang="es" sz="1200">
                <a:solidFill>
                  <a:schemeClr val="lt1"/>
                </a:solidFill>
              </a:rPr>
              <a:t> consumo de energía bajo.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Bluetooth: </a:t>
            </a:r>
            <a:r>
              <a:rPr lang="es" sz="1200">
                <a:solidFill>
                  <a:schemeClr val="lt1"/>
                </a:solidFill>
              </a:rPr>
              <a:t> Bluetooth es eficiente en términos de consumo de energía, pero consume más energía que LoRa, a menos que se utilice Bluetooth de bajo consumo.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6082925" y="1806925"/>
            <a:ext cx="2874600" cy="36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es">
                <a:solidFill>
                  <a:schemeClr val="lt1"/>
                </a:solidFill>
              </a:rPr>
              <a:t>Velocidad Transmisión.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WIFI: </a:t>
            </a:r>
            <a:r>
              <a:rPr lang="es" sz="1200">
                <a:solidFill>
                  <a:schemeClr val="lt1"/>
                </a:solidFill>
              </a:rPr>
              <a:t>tiene una velocidad de transferencia alta, puede superar los 100 Mbps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LoRa: </a:t>
            </a:r>
            <a:r>
              <a:rPr lang="es" sz="1200">
                <a:solidFill>
                  <a:schemeClr val="lt1"/>
                </a:solidFill>
              </a:rPr>
              <a:t> LoRa diseñado para transmitir pequeñas cantidades de datos a largas distancias a velocidades más lentas.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RFID: </a:t>
            </a:r>
            <a:r>
              <a:rPr lang="es" sz="1200">
                <a:solidFill>
                  <a:schemeClr val="lt1"/>
                </a:solidFill>
              </a:rPr>
              <a:t>RFID no se utiliza para transferencias de datos de alta velocidad.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Bluetooth: </a:t>
            </a:r>
            <a:r>
              <a:rPr lang="es" sz="1200">
                <a:solidFill>
                  <a:schemeClr val="lt1"/>
                </a:solidFill>
              </a:rPr>
              <a:t>La velocidad de transferencia de Bluetooth es baja a media, generalmente entre 1 y 3 Mbps.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2276625" y="1806925"/>
            <a:ext cx="6414000" cy="25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3.2 </a:t>
            </a:r>
            <a:r>
              <a:rPr b="1" lang="es" sz="2500">
                <a:solidFill>
                  <a:schemeClr val="lt1"/>
                </a:solidFill>
              </a:rPr>
              <a:t>Comunicaciones</a:t>
            </a:r>
            <a:r>
              <a:rPr b="1" lang="es" sz="2500">
                <a:solidFill>
                  <a:schemeClr val="lt1"/>
                </a:solidFill>
              </a:rPr>
              <a:t> Inalámbricas.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2493975" y="954175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Comparación de alcance, consumo de energía y velocidad de </a:t>
            </a:r>
            <a:r>
              <a:rPr b="1" lang="es" sz="1500">
                <a:solidFill>
                  <a:schemeClr val="lt1"/>
                </a:solidFill>
              </a:rPr>
              <a:t>transmisión</a:t>
            </a:r>
            <a:r>
              <a:rPr b="1" lang="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569450" y="2051125"/>
            <a:ext cx="52806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LoRa es excelente para comunicación a larga distancia con bajo consumo de energía.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Bluetooth es ideal para dispositivos cercanos y consume menos energía que Wi-Fi.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Wi-Fi ofrece alta velocidad pero consume más energía.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RFID se utiliza principalmente para identificación y no para transferencias de datos rápidas.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25" y="1166499"/>
            <a:ext cx="5430726" cy="1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2144475" y="305075"/>
            <a:ext cx="6782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268875" y="305075"/>
            <a:ext cx="6325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2372775" y="305075"/>
            <a:ext cx="6325800" cy="51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AutoNum type="arabicPeriod"/>
            </a:pPr>
            <a:r>
              <a:rPr b="1" lang="es" sz="2500">
                <a:solidFill>
                  <a:schemeClr val="lt1"/>
                </a:solidFill>
              </a:rPr>
              <a:t>Presentación del proyecto y objetivo.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 b="0" l="0" r="0" t="17321"/>
          <a:stretch/>
        </p:blipFill>
        <p:spPr>
          <a:xfrm>
            <a:off x="4266650" y="2554050"/>
            <a:ext cx="4163625" cy="39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750" y="1946625"/>
            <a:ext cx="4715801" cy="29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2323800" y="262000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583575" y="248500"/>
            <a:ext cx="56394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2.	Funcionamiento y visualización.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672700" y="1067425"/>
            <a:ext cx="7310700" cy="7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Una vez tenemos el conjunto en funcionamiento hemos utilizado InfluxDB y Grafana para la visualización de los datos recogidos por los sensores.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97" y="4112325"/>
            <a:ext cx="4879349" cy="23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2323800" y="262000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421550" y="276825"/>
            <a:ext cx="56394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b="1" lang="es" sz="2500">
                <a:solidFill>
                  <a:schemeClr val="lt1"/>
                </a:solidFill>
              </a:rPr>
              <a:t>INFLUX DB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75" y="1209125"/>
            <a:ext cx="8113751" cy="51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2323800" y="262000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421550" y="276825"/>
            <a:ext cx="56394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b="1" lang="es" sz="2500">
                <a:solidFill>
                  <a:schemeClr val="lt1"/>
                </a:solidFill>
              </a:rPr>
              <a:t>GRAFANA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7" y="1681425"/>
            <a:ext cx="8901251" cy="42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2153925" y="290325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421550" y="276825"/>
            <a:ext cx="56394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  Tecnologías y Protocolos.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713425" y="1071900"/>
            <a:ext cx="5967900" cy="10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Las tecnologías utilizadas son tres microcontroladores y distintos sensores y dispositivos de salida como el buzzer o un led.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89750" y="2983800"/>
            <a:ext cx="18318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TTGO LoRa32.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Arduino Uno.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7529">
            <a:off x="455889" y="3150853"/>
            <a:ext cx="4878246" cy="322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675" y="2592775"/>
            <a:ext cx="3549600" cy="258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2153925" y="290325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421550" y="276825"/>
            <a:ext cx="56394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  Tecnologías y Protocolos.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843325" y="1369725"/>
            <a:ext cx="5859000" cy="7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</a:rPr>
              <a:t>Sensores: BME280, Lector RFID MRC522C, Sensor presenscia Mikrobus, Buzzer y  un led 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40629" l="23605" r="19772" t="27847"/>
          <a:stretch/>
        </p:blipFill>
        <p:spPr>
          <a:xfrm rot="-6151669">
            <a:off x="802925" y="3178226"/>
            <a:ext cx="1492500" cy="1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277" y="2697075"/>
            <a:ext cx="3041650" cy="30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525" y="2830472"/>
            <a:ext cx="2209125" cy="1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1327" y="4513722"/>
            <a:ext cx="2835960" cy="219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2153925" y="290325"/>
            <a:ext cx="64140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3.1 </a:t>
            </a:r>
            <a:r>
              <a:rPr b="1" lang="es" sz="2500">
                <a:solidFill>
                  <a:schemeClr val="lt1"/>
                </a:solidFill>
              </a:rPr>
              <a:t>Comunicaciones</a:t>
            </a:r>
            <a:r>
              <a:rPr b="1" lang="es" sz="2500">
                <a:solidFill>
                  <a:schemeClr val="lt1"/>
                </a:solidFill>
              </a:rPr>
              <a:t> Físicas.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87025" y="1595775"/>
            <a:ext cx="5494200" cy="21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187025" y="1595775"/>
            <a:ext cx="54564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Protocolo I2C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s" sz="1300">
                <a:solidFill>
                  <a:schemeClr val="lt1"/>
                </a:solidFill>
              </a:rPr>
              <a:t>I2C Protocolo de comunicación serial para dispositivos electrónicos.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s" sz="1300">
                <a:solidFill>
                  <a:schemeClr val="lt1"/>
                </a:solidFill>
              </a:rPr>
              <a:t>Dos cables, SDA y SCL.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s" sz="1300">
                <a:solidFill>
                  <a:schemeClr val="lt1"/>
                </a:solidFill>
              </a:rPr>
              <a:t>Conexión de </a:t>
            </a:r>
            <a:r>
              <a:rPr b="1" lang="es" sz="1300">
                <a:solidFill>
                  <a:schemeClr val="lt1"/>
                </a:solidFill>
              </a:rPr>
              <a:t>múltiples</a:t>
            </a:r>
            <a:r>
              <a:rPr b="1" lang="es" sz="1300">
                <a:solidFill>
                  <a:schemeClr val="lt1"/>
                </a:solidFill>
              </a:rPr>
              <a:t> dispositivos con un Maestro y varios Esclavos.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b="1" lang="es" sz="1300">
                <a:solidFill>
                  <a:schemeClr val="lt1"/>
                </a:solidFill>
              </a:rPr>
              <a:t>Velocidad hasta 1000 kbits/s.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0" y="4090111"/>
            <a:ext cx="3815825" cy="16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2153925" y="962925"/>
            <a:ext cx="1889400" cy="48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s" sz="2300">
                <a:solidFill>
                  <a:schemeClr val="lt1"/>
                </a:solidFill>
              </a:rPr>
              <a:t>I2C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428725" y="5884226"/>
            <a:ext cx="7330200" cy="797100"/>
          </a:xfrm>
          <a:prstGeom prst="rect">
            <a:avLst/>
          </a:prstGeom>
          <a:solidFill>
            <a:srgbClr val="0145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428725" y="5873125"/>
            <a:ext cx="74895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SDA: (Datos en serie) : La línea para que el maestro y el esclavo envíen y reciban datos.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SCL (Reloj serie) : La línea que transporta la señal del reloj.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2153925" y="290325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421550" y="276825"/>
            <a:ext cx="56394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  Tecnologías y Protocolos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493975" y="954175"/>
            <a:ext cx="5847300" cy="6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s" sz="2300">
                <a:solidFill>
                  <a:schemeClr val="lt1"/>
                </a:solidFill>
              </a:rPr>
              <a:t>SPI, </a:t>
            </a:r>
            <a:r>
              <a:rPr b="1" lang="es" sz="2300">
                <a:solidFill>
                  <a:schemeClr val="lt1"/>
                </a:solidFill>
              </a:rPr>
              <a:t>Serial Peripheral Interface.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3205925" y="1595775"/>
            <a:ext cx="5494200" cy="20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3158700" y="1595775"/>
            <a:ext cx="56394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</a:rPr>
              <a:t>Protocolo SPI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Protocolo de comunicación serial síncrono, transferencia de datos full_duplex entre un dispositivo maestro y uno o varios esclavos.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Líneas de comunicación: MOSI, MISO, SCLK y SS.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Velocidad de </a:t>
            </a:r>
            <a:r>
              <a:rPr lang="es" sz="1300">
                <a:solidFill>
                  <a:schemeClr val="lt1"/>
                </a:solidFill>
              </a:rPr>
              <a:t>transmisión</a:t>
            </a:r>
            <a:r>
              <a:rPr lang="es" sz="1300">
                <a:solidFill>
                  <a:schemeClr val="lt1"/>
                </a:solidFill>
              </a:rPr>
              <a:t> alta, 8Mbit/s.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Cuatro modos de operación basados en la polaridad y fase de la señal reloj (SCLK).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50" y="4348125"/>
            <a:ext cx="4022850" cy="18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245625" y="4248775"/>
            <a:ext cx="4354800" cy="1918800"/>
          </a:xfrm>
          <a:prstGeom prst="rect">
            <a:avLst/>
          </a:prstGeom>
          <a:solidFill>
            <a:srgbClr val="0145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45625" y="4222063"/>
            <a:ext cx="43548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MOSI</a:t>
            </a:r>
            <a:r>
              <a:rPr lang="es" sz="1200">
                <a:solidFill>
                  <a:schemeClr val="lt1"/>
                </a:solidFill>
              </a:rPr>
              <a:t>: (</a:t>
            </a:r>
            <a:r>
              <a:rPr i="1" lang="es" sz="1200">
                <a:solidFill>
                  <a:schemeClr val="lt1"/>
                </a:solidFill>
              </a:rPr>
              <a:t>Master Output Slave In</a:t>
            </a:r>
            <a:r>
              <a:rPr lang="es" sz="1200">
                <a:solidFill>
                  <a:schemeClr val="lt1"/>
                </a:solidFill>
              </a:rPr>
              <a:t>) Transmite datos del maestro al esclavo.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MISO: (</a:t>
            </a:r>
            <a:r>
              <a:rPr i="1" lang="es" sz="1200">
                <a:solidFill>
                  <a:schemeClr val="lt1"/>
                </a:solidFill>
              </a:rPr>
              <a:t>Master In Slave Output</a:t>
            </a:r>
            <a:r>
              <a:rPr lang="es" sz="1200">
                <a:solidFill>
                  <a:schemeClr val="lt1"/>
                </a:solidFill>
              </a:rPr>
              <a:t>) Transmite datos del esclavo al maestro.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SCLK: (</a:t>
            </a:r>
            <a:r>
              <a:rPr i="1" lang="es" sz="1200">
                <a:solidFill>
                  <a:schemeClr val="lt1"/>
                </a:solidFill>
              </a:rPr>
              <a:t>Serial Clock</a:t>
            </a:r>
            <a:r>
              <a:rPr lang="es" sz="1200">
                <a:solidFill>
                  <a:schemeClr val="lt1"/>
                </a:solidFill>
              </a:rPr>
              <a:t>) : Señal de reloj del maestro para sincronizar la transmisión.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SS: (</a:t>
            </a:r>
            <a:r>
              <a:rPr i="1" lang="es" sz="1200">
                <a:solidFill>
                  <a:schemeClr val="lt1"/>
                </a:solidFill>
              </a:rPr>
              <a:t>Slave Select</a:t>
            </a:r>
            <a:r>
              <a:rPr lang="es" sz="1200">
                <a:solidFill>
                  <a:schemeClr val="lt1"/>
                </a:solidFill>
              </a:rPr>
              <a:t>) : Selecciona al esclavo activo en la comunicación.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153925" y="290325"/>
            <a:ext cx="6527400" cy="5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421550" y="276825"/>
            <a:ext cx="5655000" cy="58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3.1 </a:t>
            </a:r>
            <a:r>
              <a:rPr b="1" lang="es" sz="2500">
                <a:solidFill>
                  <a:schemeClr val="lt1"/>
                </a:solidFill>
              </a:rPr>
              <a:t>Comunicaciones</a:t>
            </a:r>
            <a:r>
              <a:rPr b="1" lang="es" sz="2500">
                <a:solidFill>
                  <a:schemeClr val="lt1"/>
                </a:solidFill>
              </a:rPr>
              <a:t> Físicas. 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