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Raleway Black"/>
      <p:bold r:id="rId20"/>
      <p:boldItalic r:id="rId21"/>
    </p:embeddedFont>
    <p:embeddedFont>
      <p:font typeface="Proxima Nova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Black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Extrabold-bold.fntdata"/><Relationship Id="rId10" Type="http://schemas.openxmlformats.org/officeDocument/2006/relationships/slide" Target="slides/slide6.xml"/><Relationship Id="rId21" Type="http://schemas.openxmlformats.org/officeDocument/2006/relationships/font" Target="fonts/RalewayBlack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feea480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feea48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eea4800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eea4800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cd7b9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cd7b9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worked a lot in Guadalajara, it is important that the attendees understand that its success depends in large part on their ability to connect with others during the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must know clearly: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problem do they want to solve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what technology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do they need to achieve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eea4800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eea4800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eea4800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eea4800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6c2346973d46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6c2346973d46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F-Basic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repreneur-bg.jp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5200"/>
              <a:buNone/>
              <a:defRPr sz="5200">
                <a:solidFill>
                  <a:srgbClr val="FF66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b="1" sz="5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 </a:t>
            </a:r>
            <a:fld id="{00000000-1234-1234-1234-123412341234}" type="slidenum">
              <a:rPr lang="en"/>
              <a:t>‹#›</a:t>
            </a:fld>
            <a:endParaRPr>
              <a:solidFill>
                <a:srgbClr val="D3D0CB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➜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⊹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6967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252350"/>
            <a:ext cx="59148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0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2EFEA"/>
              </a:buClr>
              <a:buSzPts val="3600"/>
              <a:buFont typeface="Proxima Nova"/>
              <a:buNone/>
              <a:defRPr sz="3600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➜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⊹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cxnSp>
        <p:nvCxnSpPr>
          <p:cNvPr id="29" name="Google Shape;29;p5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39800"/>
          </a:xfrm>
          <a:prstGeom prst="rect">
            <a:avLst/>
          </a:prstGeom>
          <a:solidFill>
            <a:srgbClr val="181A22">
              <a:alpha val="7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6D7D1"/>
              </a:solidFill>
            </a:endParaRPr>
          </a:p>
        </p:txBody>
      </p:sp>
      <p:cxnSp>
        <p:nvCxnSpPr>
          <p:cNvPr id="36" name="Google Shape;36;p6"/>
          <p:cNvCxnSpPr/>
          <p:nvPr/>
        </p:nvCxnSpPr>
        <p:spPr>
          <a:xfrm>
            <a:off x="3900" y="439800"/>
            <a:ext cx="9136200" cy="0"/>
          </a:xfrm>
          <a:prstGeom prst="straightConnector1">
            <a:avLst/>
          </a:prstGeom>
          <a:noFill/>
          <a:ln cap="flat" cmpd="sng" w="9525">
            <a:solidFill>
              <a:srgbClr val="393F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➜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+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⊹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repreneur-bg.jpg"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66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93F51"/>
              </a:buClr>
              <a:buSzPts val="1200"/>
              <a:buChar char="➜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+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⊹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93F51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93F5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F344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510683" y="4779833"/>
            <a:ext cx="480465" cy="249637"/>
            <a:chOff x="238125" y="1000500"/>
            <a:chExt cx="7107475" cy="3692850"/>
          </a:xfrm>
        </p:grpSpPr>
        <p:sp>
          <p:nvSpPr>
            <p:cNvPr id="7" name="Google Shape;7;p1"/>
            <p:cNvSpPr/>
            <p:nvPr/>
          </p:nvSpPr>
          <p:spPr>
            <a:xfrm>
              <a:off x="238125" y="1000500"/>
              <a:ext cx="7107475" cy="3692850"/>
            </a:xfrm>
            <a:custGeom>
              <a:rect b="b" l="l" r="r" t="t"/>
              <a:pathLst>
                <a:path extrusionOk="0" h="147714" w="284299">
                  <a:moveTo>
                    <a:pt x="0" y="0"/>
                  </a:moveTo>
                  <a:lnTo>
                    <a:pt x="0" y="147713"/>
                  </a:lnTo>
                  <a:lnTo>
                    <a:pt x="38834" y="147713"/>
                  </a:lnTo>
                  <a:lnTo>
                    <a:pt x="38834" y="89725"/>
                  </a:lnTo>
                  <a:lnTo>
                    <a:pt x="85693" y="89725"/>
                  </a:lnTo>
                  <a:lnTo>
                    <a:pt x="85693" y="147713"/>
                  </a:lnTo>
                  <a:lnTo>
                    <a:pt x="124527" y="147713"/>
                  </a:lnTo>
                  <a:lnTo>
                    <a:pt x="124527" y="0"/>
                  </a:lnTo>
                  <a:lnTo>
                    <a:pt x="85693" y="0"/>
                  </a:lnTo>
                  <a:lnTo>
                    <a:pt x="85693" y="54440"/>
                  </a:lnTo>
                  <a:lnTo>
                    <a:pt x="38834" y="54440"/>
                  </a:lnTo>
                  <a:lnTo>
                    <a:pt x="38834" y="0"/>
                  </a:lnTo>
                  <a:close/>
                  <a:moveTo>
                    <a:pt x="188040" y="0"/>
                  </a:moveTo>
                  <a:lnTo>
                    <a:pt x="188040" y="147713"/>
                  </a:lnTo>
                  <a:lnTo>
                    <a:pt x="226834" y="147713"/>
                  </a:lnTo>
                  <a:lnTo>
                    <a:pt x="226834" y="92749"/>
                  </a:lnTo>
                  <a:lnTo>
                    <a:pt x="273733" y="92749"/>
                  </a:lnTo>
                  <a:lnTo>
                    <a:pt x="273733" y="60005"/>
                  </a:lnTo>
                  <a:lnTo>
                    <a:pt x="226834" y="60005"/>
                  </a:lnTo>
                  <a:lnTo>
                    <a:pt x="226834" y="35285"/>
                  </a:lnTo>
                  <a:lnTo>
                    <a:pt x="284298" y="35285"/>
                  </a:lnTo>
                  <a:lnTo>
                    <a:pt x="284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3525" y="1000500"/>
              <a:ext cx="3503350" cy="3692850"/>
            </a:xfrm>
            <a:custGeom>
              <a:rect b="b" l="l" r="r" t="t"/>
              <a:pathLst>
                <a:path extrusionOk="0" h="147714" w="140134">
                  <a:moveTo>
                    <a:pt x="101824" y="0"/>
                  </a:moveTo>
                  <a:lnTo>
                    <a:pt x="1" y="147713"/>
                  </a:lnTo>
                  <a:lnTo>
                    <a:pt x="38311" y="147713"/>
                  </a:lnTo>
                  <a:lnTo>
                    <a:pt x="140134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" name="Google Shape;9;p1"/>
          <p:cNvSpPr/>
          <p:nvPr/>
        </p:nvSpPr>
        <p:spPr>
          <a:xfrm>
            <a:off x="4264545" y="0"/>
            <a:ext cx="4879466" cy="5143401"/>
          </a:xfrm>
          <a:custGeom>
            <a:rect b="b" l="l" r="r" t="t"/>
            <a:pathLst>
              <a:path extrusionOk="0" h="147714" w="140134">
                <a:moveTo>
                  <a:pt x="101824" y="0"/>
                </a:moveTo>
                <a:lnTo>
                  <a:pt x="1" y="147713"/>
                </a:lnTo>
                <a:lnTo>
                  <a:pt x="38311" y="147713"/>
                </a:lnTo>
                <a:lnTo>
                  <a:pt x="140134" y="0"/>
                </a:lnTo>
                <a:close/>
              </a:path>
            </a:pathLst>
          </a:custGeom>
          <a:solidFill>
            <a:srgbClr val="2F3442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D7D1"/>
              </a:buClr>
              <a:buSzPts val="1200"/>
              <a:buFont typeface="Proxima Nova"/>
              <a:buChar char="➜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D7D1"/>
              </a:buClr>
              <a:buSzPts val="1400"/>
              <a:buFont typeface="Proxima Nova"/>
              <a:buChar char="+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D7D1"/>
              </a:buClr>
              <a:buSzPts val="1400"/>
              <a:buFont typeface="Proxima Nova"/>
              <a:buChar char="⊹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2"/>
                </a:solidFill>
              </a:defRPr>
            </a:lvl1pPr>
            <a:lvl2pPr lvl="1">
              <a:buNone/>
              <a:defRPr sz="1000">
                <a:solidFill>
                  <a:schemeClr val="dk2"/>
                </a:solidFill>
              </a:defRPr>
            </a:lvl2pPr>
            <a:lvl3pPr lvl="2">
              <a:buNone/>
              <a:defRPr sz="1000">
                <a:solidFill>
                  <a:schemeClr val="dk2"/>
                </a:solidFill>
              </a:defRPr>
            </a:lvl3pPr>
            <a:lvl4pPr lvl="3">
              <a:buNone/>
              <a:defRPr sz="1000">
                <a:solidFill>
                  <a:schemeClr val="dk2"/>
                </a:solidFill>
              </a:defRPr>
            </a:lvl4pPr>
            <a:lvl5pPr lvl="4">
              <a:buNone/>
              <a:defRPr sz="1000">
                <a:solidFill>
                  <a:schemeClr val="dk2"/>
                </a:solidFill>
              </a:defRPr>
            </a:lvl5pPr>
            <a:lvl6pPr lvl="5">
              <a:buNone/>
              <a:defRPr sz="1000">
                <a:solidFill>
                  <a:schemeClr val="dk2"/>
                </a:solidFill>
              </a:defRPr>
            </a:lvl6pPr>
            <a:lvl7pPr lvl="6">
              <a:buNone/>
              <a:defRPr sz="1000">
                <a:solidFill>
                  <a:schemeClr val="dk2"/>
                </a:solidFill>
              </a:defRPr>
            </a:lvl7pPr>
            <a:lvl8pPr lvl="7">
              <a:buNone/>
              <a:defRPr sz="1000">
                <a:solidFill>
                  <a:schemeClr val="dk2"/>
                </a:solidFill>
              </a:defRPr>
            </a:lvl8pPr>
            <a:lvl9pPr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Ciudad / Fecha </a:t>
            </a:r>
            <a:fld id="{00000000-1234-1234-1234-123412341234}" type="slidenum">
              <a:rPr lang="en"/>
              <a:t>‹#›</a:t>
            </a:fld>
            <a:endParaRPr>
              <a:solidFill>
                <a:srgbClr val="D3D0CB"/>
              </a:solidFill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Raleway"/>
              <a:buNone/>
              <a:defRPr b="1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Welcome 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Hackers </a:t>
            </a:r>
            <a:r>
              <a:rPr lang="en">
                <a:solidFill>
                  <a:srgbClr val="FF6967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 Founders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71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967"/>
                </a:solidFill>
              </a:rPr>
              <a:t>City / Date</a:t>
            </a:r>
            <a:endParaRPr sz="2400">
              <a:solidFill>
                <a:srgbClr val="FF6967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4559222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hf</a:t>
            </a:r>
            <a:r>
              <a:rPr b="1" lang="en" sz="1400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cx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EFEA"/>
                </a:solidFill>
              </a:rPr>
              <a:t>What is Hackers </a:t>
            </a:r>
            <a:r>
              <a:rPr lang="en">
                <a:solidFill>
                  <a:srgbClr val="FF6633"/>
                </a:solidFill>
              </a:rPr>
              <a:t>/</a:t>
            </a:r>
            <a:r>
              <a:rPr lang="en">
                <a:solidFill>
                  <a:srgbClr val="F2EFEA"/>
                </a:solidFill>
              </a:rPr>
              <a:t> Founders?</a:t>
            </a:r>
            <a:endParaRPr>
              <a:solidFill>
                <a:srgbClr val="F2EFEA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monthly meetup. In which developers and entrepreneurs join forces to create </a:t>
            </a:r>
            <a:r>
              <a:rPr i="1" lang="en" sz="2400">
                <a:solidFill>
                  <a:srgbClr val="66D7D1"/>
                </a:solidFill>
              </a:rPr>
              <a:t>startups. </a:t>
            </a:r>
            <a:endParaRPr i="1" sz="2400">
              <a:solidFill>
                <a:srgbClr val="66D7D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Connecting with other </a:t>
            </a:r>
            <a:r>
              <a:rPr i="1" lang="en" sz="2400">
                <a:solidFill>
                  <a:srgbClr val="66D7D1"/>
                </a:solidFill>
              </a:rPr>
              <a:t>hackers</a:t>
            </a:r>
            <a:r>
              <a:rPr lang="en" sz="2400"/>
              <a:t>, sharing knowledge, developing better conditions for entrepreneurs and inspiring others.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BFBCB8"/>
                </a:solidFill>
              </a:rPr>
              <a:t>‹#›</a:t>
            </a:fld>
            <a:endParaRPr>
              <a:solidFill>
                <a:srgbClr val="BFBCB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the house.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70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Safe and diverse space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Starting and ending time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Wifi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Rules of the house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You have to meet at least 3 people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➜"/>
            </a:pPr>
            <a:r>
              <a:rPr lang="en">
                <a:solidFill>
                  <a:schemeClr val="lt1"/>
                </a:solidFill>
              </a:rPr>
              <a:t>You have to know what you need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1" y="744575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6967"/>
                </a:solidFill>
              </a:rPr>
              <a:t>What do you need</a:t>
            </a:r>
            <a:r>
              <a:rPr lang="en" sz="6200">
                <a:solidFill>
                  <a:srgbClr val="FF6967"/>
                </a:solidFill>
              </a:rPr>
              <a:t>?</a:t>
            </a:r>
            <a:endParaRPr sz="6200">
              <a:solidFill>
                <a:srgbClr val="FF6967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274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take the next step in your proyect</a:t>
            </a:r>
            <a:r>
              <a:rPr i="1" lang="en" sz="1800"/>
              <a:t>.</a:t>
            </a:r>
            <a:endParaRPr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4350"/>
            <a:ext cx="57213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First it was 5 dudes in a bar </a:t>
            </a:r>
            <a:r>
              <a:rPr lang="en" sz="2000">
                <a:solidFill>
                  <a:schemeClr val="lt1"/>
                </a:solidFill>
              </a:rPr>
              <a:t>talking about startups in</a:t>
            </a:r>
            <a:r>
              <a:rPr lang="en" sz="2000"/>
              <a:t> 2008 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Since then Hackers / Founders has grown into one of the largests networks of tech entrepreneurs around the world.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H/F meetups have been hosted in:</a:t>
            </a:r>
            <a:endParaRPr sz="20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</a:t>
            </a:r>
            <a:r>
              <a:rPr lang="en"/>
              <a:t> / Date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86725" y="3499900"/>
            <a:ext cx="1237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128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rPr>
              <a:t>Cities</a:t>
            </a:r>
            <a:endParaRPr>
              <a:solidFill>
                <a:srgbClr val="F2EF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762813" y="3499900"/>
            <a:ext cx="1024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26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Counties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26200" y="3499900"/>
            <a:ext cx="17082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200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2EFEA"/>
                </a:solidFill>
                <a:latin typeface="Proxima Nova"/>
                <a:ea typeface="Proxima Nova"/>
                <a:cs typeface="Proxima Nova"/>
                <a:sym typeface="Proxima Nova"/>
              </a:rPr>
              <a:t>Attendees</a:t>
            </a:r>
            <a:endParaRPr>
              <a:solidFill>
                <a:srgbClr val="F2EFE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1643600" y="3538575"/>
            <a:ext cx="0" cy="979800"/>
          </a:xfrm>
          <a:prstGeom prst="straightConnector1">
            <a:avLst/>
          </a:prstGeom>
          <a:noFill/>
          <a:ln cap="flat" cmpd="sng" w="9525">
            <a:solidFill>
              <a:srgbClr val="FF84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2787625" y="3538575"/>
            <a:ext cx="0" cy="979800"/>
          </a:xfrm>
          <a:prstGeom prst="straightConnector1">
            <a:avLst/>
          </a:prstGeom>
          <a:noFill/>
          <a:ln cap="flat" cmpd="sng" w="9525">
            <a:solidFill>
              <a:srgbClr val="FF844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6325" y="0"/>
            <a:ext cx="67944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706250"/>
            <a:ext cx="41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19:30</a:t>
            </a:r>
            <a:r>
              <a:rPr lang="en"/>
              <a:t> Cocktail and Networking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20:15</a:t>
            </a:r>
            <a:r>
              <a:rPr lang="en"/>
              <a:t> Presentation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20:35</a:t>
            </a:r>
            <a:r>
              <a:rPr lang="en">
                <a:solidFill>
                  <a:schemeClr val="lt1"/>
                </a:solidFill>
              </a:rPr>
              <a:t> Presentation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20:45</a:t>
            </a:r>
            <a:r>
              <a:rPr lang="en">
                <a:solidFill>
                  <a:schemeClr val="lt1"/>
                </a:solidFill>
              </a:rPr>
              <a:t> Startup Pitch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20:50</a:t>
            </a:r>
            <a:r>
              <a:rPr lang="en">
                <a:solidFill>
                  <a:schemeClr val="lt1"/>
                </a:solidFill>
              </a:rPr>
              <a:t> Startup Pitch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21:00</a:t>
            </a:r>
            <a:r>
              <a:rPr lang="en">
                <a:solidFill>
                  <a:schemeClr val="lt1"/>
                </a:solidFill>
              </a:rPr>
              <a:t> Cocktail and Networking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7D1"/>
                </a:solidFill>
              </a:rPr>
              <a:t>22:30</a:t>
            </a:r>
            <a:r>
              <a:rPr lang="en">
                <a:solidFill>
                  <a:schemeClr val="lt1"/>
                </a:solidFill>
              </a:rPr>
              <a:t> Time to go home...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96333" y="4703625"/>
            <a:ext cx="175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1" y="904900"/>
            <a:ext cx="712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Hackers </a:t>
            </a:r>
            <a:r>
              <a:rPr lang="en">
                <a:solidFill>
                  <a:srgbClr val="FF6633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 Founders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2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633"/>
                </a:solidFill>
              </a:rPr>
              <a:t>City / Date</a:t>
            </a:r>
            <a:endParaRPr sz="2400">
              <a:solidFill>
                <a:srgbClr val="FF6633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11700" y="4559222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hf</a:t>
            </a:r>
            <a:r>
              <a:rPr b="1" lang="en" sz="1400">
                <a:solidFill>
                  <a:srgbClr val="FF66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cx</a:t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F-Basi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