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9144000"/>
  <p:notesSz cx="6858000" cy="9144000"/>
  <p:embeddedFontLst>
    <p:embeddedFont>
      <p:font typeface="Raleway"/>
      <p:regular r:id="rId26"/>
      <p:bold r:id="rId27"/>
      <p:italic r:id="rId28"/>
      <p:boldItalic r:id="rId29"/>
    </p:embeddedFont>
    <p:embeddedFont>
      <p:font typeface="Merriweather Light"/>
      <p:regular r:id="rId30"/>
      <p:bold r:id="rId31"/>
      <p:italic r:id="rId32"/>
      <p:boldItalic r:id="rId33"/>
    </p:embeddedFont>
    <p:embeddedFont>
      <p:font typeface="Merriweather"/>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regular.fntdata"/><Relationship Id="rId25" Type="http://schemas.openxmlformats.org/officeDocument/2006/relationships/slide" Target="slides/slide21.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aleway-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erriweatherLight-bold.fntdata"/><Relationship Id="rId30" Type="http://schemas.openxmlformats.org/officeDocument/2006/relationships/font" Target="fonts/MerriweatherLight-regular.fntdata"/><Relationship Id="rId11" Type="http://schemas.openxmlformats.org/officeDocument/2006/relationships/slide" Target="slides/slide7.xml"/><Relationship Id="rId33" Type="http://schemas.openxmlformats.org/officeDocument/2006/relationships/font" Target="fonts/MerriweatherLight-boldItalic.fntdata"/><Relationship Id="rId10" Type="http://schemas.openxmlformats.org/officeDocument/2006/relationships/slide" Target="slides/slide6.xml"/><Relationship Id="rId32" Type="http://schemas.openxmlformats.org/officeDocument/2006/relationships/font" Target="fonts/MerriweatherLight-italic.fntdata"/><Relationship Id="rId13" Type="http://schemas.openxmlformats.org/officeDocument/2006/relationships/slide" Target="slides/slide9.xml"/><Relationship Id="rId35" Type="http://schemas.openxmlformats.org/officeDocument/2006/relationships/font" Target="fonts/Merriweather-bold.fntdata"/><Relationship Id="rId12" Type="http://schemas.openxmlformats.org/officeDocument/2006/relationships/slide" Target="slides/slide8.xml"/><Relationship Id="rId34" Type="http://schemas.openxmlformats.org/officeDocument/2006/relationships/font" Target="fonts/Merriweather-regular.fntdata"/><Relationship Id="rId15" Type="http://schemas.openxmlformats.org/officeDocument/2006/relationships/slide" Target="slides/slide11.xml"/><Relationship Id="rId37" Type="http://schemas.openxmlformats.org/officeDocument/2006/relationships/font" Target="fonts/Merriweather-boldItalic.fntdata"/><Relationship Id="rId14" Type="http://schemas.openxmlformats.org/officeDocument/2006/relationships/slide" Target="slides/slide10.xml"/><Relationship Id="rId36" Type="http://schemas.openxmlformats.org/officeDocument/2006/relationships/font" Target="fonts/Merriweather-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35f391192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40cbaaf84f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0cbaaf84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38cf00d94d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38cf00d94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40cbaaf84f_0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0cbaaf84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-Los autoencoders es una </a:t>
            </a:r>
            <a:r>
              <a:rPr lang="en"/>
              <a:t>técnica</a:t>
            </a:r>
            <a:r>
              <a:rPr lang="en"/>
              <a:t> de aprendizaje no supervisado en el cual aprovechamos las redes neuronales para la tarea de aprendizaje de representaciones.</a:t>
            </a:r>
            <a:endParaRPr/>
          </a:p>
          <a:p>
            <a:pPr indent="0" lvl="0" marL="0" rtl="0" algn="l">
              <a:spcBef>
                <a:spcPts val="0"/>
              </a:spcBef>
              <a:spcAft>
                <a:spcPts val="0"/>
              </a:spcAft>
              <a:buNone/>
            </a:pPr>
            <a:r>
              <a:rPr lang="en"/>
              <a:t>-Si las características de entrada fueran independientes entre sí, esta compresión y posterior reconstrucción sería una tarea muy difícil.</a:t>
            </a:r>
            <a:endParaRPr/>
          </a:p>
          <a:p>
            <a:pPr indent="0" lvl="0" marL="0" rtl="0" algn="l">
              <a:spcBef>
                <a:spcPts val="0"/>
              </a:spcBef>
              <a:spcAft>
                <a:spcPts val="0"/>
              </a:spcAft>
              <a:buNone/>
            </a:pPr>
            <a:r>
              <a:rPr lang="en"/>
              <a:t>-Sin embargo, si existe algún tipo de estructura en los datos (es decir, correlaciones entre las características de entrada), esta estructura se puede aprender y, en consecuencia, aprovechar al forzar la entrada a través del cuello de botella de la red.</a:t>
            </a:r>
            <a:endParaRPr/>
          </a:p>
          <a:p>
            <a:pPr indent="0" lvl="0" marL="0" rtl="0" algn="l">
              <a:spcBef>
                <a:spcPts val="0"/>
              </a:spcBef>
              <a:spcAft>
                <a:spcPts val="0"/>
              </a:spcAft>
              <a:buNone/>
            </a:pPr>
            <a:r>
              <a:rPr lang="en"/>
              <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38cf00d94d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38cf00d94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can take an unlabeled dataset and frame it as a supervised learning problem tasked with outputting x̂ , a reconstruction of the original input x. This network can be trained by minimizing the reconstruction error, (x,x̂ ), which measures the differences between our original input and the consequent reconstruction.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The bottleneck is a key attribute of our network design; without the presence of an information bottleneck, our network could easily learn to simply memorize the input values by passing these values along through the network</a:t>
            </a:r>
            <a:endParaRPr>
              <a:solidFill>
                <a:schemeClr val="dk1"/>
              </a:solidFill>
            </a:endParaRPr>
          </a:p>
          <a:p>
            <a:pPr indent="0" lvl="0" marL="0" rtl="0" algn="l">
              <a:spcBef>
                <a:spcPts val="0"/>
              </a:spcBef>
              <a:spcAft>
                <a:spcPts val="0"/>
              </a:spcAft>
              <a:buNone/>
            </a:pPr>
            <a:r>
              <a:rPr lang="en">
                <a:solidFill>
                  <a:schemeClr val="dk1"/>
                </a:solidFill>
              </a:rPr>
              <a:t>-A bottleneck constrains the amount of information that can traverse the full network, forcing a learned compression of the input data.</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38cf00d94d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38cf00d94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38cf00d94d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38cf00d94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38cf00d94d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38cf00d94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-Whereas PCA attempts to discover a lower dimensional hyperplane which describes the original data, autoencoders are capable of learning nonlinear manifolds (a manifold is defined in simple terms as a continuous, non-intersecting surface). The difference between these two approaches is visualized below.</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40cbaaf84f_0_1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0cbaaf84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Auto Encoders are a special case of encoder-decoder models. In the case of auto encoders, the input and the output domains are the same.</a:t>
            </a:r>
            <a:endParaRPr/>
          </a:p>
          <a:p>
            <a:pPr indent="0" lvl="0" marL="0" rtl="0" algn="l">
              <a:spcBef>
                <a:spcPts val="0"/>
              </a:spcBef>
              <a:spcAft>
                <a:spcPts val="0"/>
              </a:spcAft>
              <a:buNone/>
            </a:pPr>
            <a:r>
              <a:rPr lang="en"/>
              <a:t>-An autoencoder consists of 3 components: encoder, code and decoder. The encoder compresses the input and produces the code, the decoder then reconstructs the input only using this code.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38cf00d94d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38cf00d94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40cbaaf84f_0_1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40cbaaf84f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fc18c438d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fc18c438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40cbaaf84f_0_1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0cbaaf84f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5ed75ccf_01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f01f6a67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f01f6a6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http://didawiki.cli.di.unipi.it/lib/exe/fetch.php/bionics-engineering/computational-neuroscience/5-deep-hand.pdf</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40cbaaf84f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0cbaaf84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40cbaaf84f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0cbaaf84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40cbaaf84f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0cbaaf84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40cbaaf84f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0cbaaf84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40cbaaf84f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0cbaaf84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38cf00d94d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38cf00d94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rgbClr val="F5F1E0"/>
        </a:solidFill>
      </p:bgPr>
    </p:bg>
    <p:spTree>
      <p:nvGrpSpPr>
        <p:cNvPr id="8" name="Shape 8"/>
        <p:cNvGrpSpPr/>
        <p:nvPr/>
      </p:nvGrpSpPr>
      <p:grpSpPr>
        <a:xfrm>
          <a:off x="0" y="0"/>
          <a:ext cx="0" cy="0"/>
          <a:chOff x="0" y="0"/>
          <a:chExt cx="0" cy="0"/>
        </a:xfrm>
      </p:grpSpPr>
      <p:sp>
        <p:nvSpPr>
          <p:cNvPr id="9" name="Google Shape;9;p2"/>
          <p:cNvSpPr/>
          <p:nvPr/>
        </p:nvSpPr>
        <p:spPr>
          <a:xfrm>
            <a:off x="100" y="3440900"/>
            <a:ext cx="9144000" cy="3417000"/>
          </a:xfrm>
          <a:prstGeom prst="rect">
            <a:avLst/>
          </a:prstGeom>
          <a:solidFill>
            <a:srgbClr val="A812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1880400" y="2382450"/>
            <a:ext cx="5383200" cy="2093100"/>
          </a:xfrm>
          <a:prstGeom prst="rect">
            <a:avLst/>
          </a:prstGeom>
          <a:noFill/>
          <a:ln cap="flat" cmpd="sng" w="19050">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1944450" y="2441850"/>
            <a:ext cx="5255100" cy="1974300"/>
          </a:xfrm>
          <a:prstGeom prst="rect">
            <a:avLst/>
          </a:prstGeom>
          <a:solidFill>
            <a:srgbClr val="222222"/>
          </a:solidFill>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solidFill>
          <a:srgbClr val="222222"/>
        </a:solidFill>
      </p:bgPr>
    </p:bg>
    <p:spTree>
      <p:nvGrpSpPr>
        <p:cNvPr id="51" name="Shape 51"/>
        <p:cNvGrpSpPr/>
        <p:nvPr/>
      </p:nvGrpSpPr>
      <p:grpSpPr>
        <a:xfrm>
          <a:off x="0" y="0"/>
          <a:ext cx="0" cy="0"/>
          <a:chOff x="0" y="0"/>
          <a:chExt cx="0" cy="0"/>
        </a:xfrm>
      </p:grpSpPr>
      <p:sp>
        <p:nvSpPr>
          <p:cNvPr id="52" name="Google Shape;52;p11"/>
          <p:cNvSpPr/>
          <p:nvPr/>
        </p:nvSpPr>
        <p:spPr>
          <a:xfrm>
            <a:off x="450900" y="438000"/>
            <a:ext cx="8242200" cy="5982000"/>
          </a:xfrm>
          <a:prstGeom prst="rect">
            <a:avLst/>
          </a:prstGeom>
          <a:noFill/>
          <a:ln cap="flat" cmpd="sng" w="9525">
            <a:solidFill>
              <a:srgbClr val="F5F1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p:nvPr/>
        </p:nvSpPr>
        <p:spPr>
          <a:xfrm>
            <a:off x="528600" y="519300"/>
            <a:ext cx="8086800" cy="5819400"/>
          </a:xfrm>
          <a:prstGeom prst="rect">
            <a:avLst/>
          </a:prstGeom>
          <a:noFill/>
          <a:ln cap="flat" cmpd="sng" w="28575">
            <a:solidFill>
              <a:srgbClr val="F5F1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sp>
        <p:nvSpPr>
          <p:cNvPr id="13" name="Google Shape;13;p3"/>
          <p:cNvSpPr/>
          <p:nvPr/>
        </p:nvSpPr>
        <p:spPr>
          <a:xfrm>
            <a:off x="100" y="3440900"/>
            <a:ext cx="9144000" cy="3417000"/>
          </a:xfrm>
          <a:prstGeom prst="rect">
            <a:avLst/>
          </a:prstGeom>
          <a:solidFill>
            <a:srgbClr val="F5F1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p:nvPr/>
        </p:nvSpPr>
        <p:spPr>
          <a:xfrm>
            <a:off x="648150" y="2830500"/>
            <a:ext cx="7847700" cy="1197000"/>
          </a:xfrm>
          <a:prstGeom prst="rect">
            <a:avLst/>
          </a:prstGeom>
          <a:noFill/>
          <a:ln cap="flat" cmpd="sng" w="952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txBox="1"/>
          <p:nvPr>
            <p:ph type="ctrTitle"/>
          </p:nvPr>
        </p:nvSpPr>
        <p:spPr>
          <a:xfrm>
            <a:off x="685800" y="2862150"/>
            <a:ext cx="7772400" cy="1133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 name="Google Shape;16;p3"/>
          <p:cNvSpPr txBox="1"/>
          <p:nvPr>
            <p:ph idx="1" type="subTitle"/>
          </p:nvPr>
        </p:nvSpPr>
        <p:spPr>
          <a:xfrm>
            <a:off x="685800" y="4196813"/>
            <a:ext cx="7772400" cy="10464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A8122A"/>
              </a:buClr>
              <a:buSzPts val="1800"/>
              <a:buFont typeface="Merriweather"/>
              <a:buNone/>
              <a:defRPr i="1" sz="1800">
                <a:solidFill>
                  <a:srgbClr val="A8122A"/>
                </a:solidFill>
                <a:latin typeface="Merriweather"/>
                <a:ea typeface="Merriweather"/>
                <a:cs typeface="Merriweather"/>
                <a:sym typeface="Merriweather"/>
              </a:defRPr>
            </a:lvl1pPr>
            <a:lvl2pPr lvl="1" rtl="0" algn="ctr">
              <a:spcBef>
                <a:spcPts val="0"/>
              </a:spcBef>
              <a:spcAft>
                <a:spcPts val="0"/>
              </a:spcAft>
              <a:buClr>
                <a:srgbClr val="A8122A"/>
              </a:buClr>
              <a:buSzPts val="1800"/>
              <a:buFont typeface="Merriweather"/>
              <a:buNone/>
              <a:defRPr i="1" sz="1800">
                <a:solidFill>
                  <a:srgbClr val="A8122A"/>
                </a:solidFill>
                <a:latin typeface="Merriweather"/>
                <a:ea typeface="Merriweather"/>
                <a:cs typeface="Merriweather"/>
                <a:sym typeface="Merriweather"/>
              </a:defRPr>
            </a:lvl2pPr>
            <a:lvl3pPr lvl="2" rtl="0" algn="ctr">
              <a:spcBef>
                <a:spcPts val="0"/>
              </a:spcBef>
              <a:spcAft>
                <a:spcPts val="0"/>
              </a:spcAft>
              <a:buClr>
                <a:srgbClr val="A8122A"/>
              </a:buClr>
              <a:buSzPts val="1800"/>
              <a:buFont typeface="Merriweather"/>
              <a:buNone/>
              <a:defRPr i="1" sz="1800">
                <a:solidFill>
                  <a:srgbClr val="A8122A"/>
                </a:solidFill>
                <a:latin typeface="Merriweather"/>
                <a:ea typeface="Merriweather"/>
                <a:cs typeface="Merriweather"/>
                <a:sym typeface="Merriweather"/>
              </a:defRPr>
            </a:lvl3pPr>
            <a:lvl4pPr lvl="3" rtl="0" algn="ctr">
              <a:spcBef>
                <a:spcPts val="0"/>
              </a:spcBef>
              <a:spcAft>
                <a:spcPts val="0"/>
              </a:spcAft>
              <a:buClr>
                <a:srgbClr val="A8122A"/>
              </a:buClr>
              <a:buSzPts val="1600"/>
              <a:buFont typeface="Merriweather"/>
              <a:buNone/>
              <a:defRPr i="1">
                <a:solidFill>
                  <a:srgbClr val="A8122A"/>
                </a:solidFill>
                <a:latin typeface="Merriweather"/>
                <a:ea typeface="Merriweather"/>
                <a:cs typeface="Merriweather"/>
                <a:sym typeface="Merriweather"/>
              </a:defRPr>
            </a:lvl4pPr>
            <a:lvl5pPr lvl="4" rtl="0" algn="ctr">
              <a:spcBef>
                <a:spcPts val="0"/>
              </a:spcBef>
              <a:spcAft>
                <a:spcPts val="0"/>
              </a:spcAft>
              <a:buClr>
                <a:srgbClr val="A8122A"/>
              </a:buClr>
              <a:buSzPts val="1600"/>
              <a:buFont typeface="Merriweather"/>
              <a:buNone/>
              <a:defRPr i="1">
                <a:solidFill>
                  <a:srgbClr val="A8122A"/>
                </a:solidFill>
                <a:latin typeface="Merriweather"/>
                <a:ea typeface="Merriweather"/>
                <a:cs typeface="Merriweather"/>
                <a:sym typeface="Merriweather"/>
              </a:defRPr>
            </a:lvl5pPr>
            <a:lvl6pPr lvl="5" rtl="0" algn="ctr">
              <a:spcBef>
                <a:spcPts val="0"/>
              </a:spcBef>
              <a:spcAft>
                <a:spcPts val="0"/>
              </a:spcAft>
              <a:buClr>
                <a:srgbClr val="A8122A"/>
              </a:buClr>
              <a:buSzPts val="1600"/>
              <a:buFont typeface="Merriweather"/>
              <a:buNone/>
              <a:defRPr i="1">
                <a:solidFill>
                  <a:srgbClr val="A8122A"/>
                </a:solidFill>
                <a:latin typeface="Merriweather"/>
                <a:ea typeface="Merriweather"/>
                <a:cs typeface="Merriweather"/>
                <a:sym typeface="Merriweather"/>
              </a:defRPr>
            </a:lvl6pPr>
            <a:lvl7pPr lvl="6" rtl="0" algn="ctr">
              <a:spcBef>
                <a:spcPts val="0"/>
              </a:spcBef>
              <a:spcAft>
                <a:spcPts val="0"/>
              </a:spcAft>
              <a:buClr>
                <a:srgbClr val="A8122A"/>
              </a:buClr>
              <a:buSzPts val="1600"/>
              <a:buFont typeface="Merriweather"/>
              <a:buNone/>
              <a:defRPr i="1">
                <a:solidFill>
                  <a:srgbClr val="A8122A"/>
                </a:solidFill>
                <a:latin typeface="Merriweather"/>
                <a:ea typeface="Merriweather"/>
                <a:cs typeface="Merriweather"/>
                <a:sym typeface="Merriweather"/>
              </a:defRPr>
            </a:lvl7pPr>
            <a:lvl8pPr lvl="7" rtl="0" algn="ctr">
              <a:spcBef>
                <a:spcPts val="0"/>
              </a:spcBef>
              <a:spcAft>
                <a:spcPts val="0"/>
              </a:spcAft>
              <a:buClr>
                <a:srgbClr val="A8122A"/>
              </a:buClr>
              <a:buSzPts val="1600"/>
              <a:buFont typeface="Merriweather"/>
              <a:buNone/>
              <a:defRPr i="1">
                <a:solidFill>
                  <a:srgbClr val="A8122A"/>
                </a:solidFill>
                <a:latin typeface="Merriweather"/>
                <a:ea typeface="Merriweather"/>
                <a:cs typeface="Merriweather"/>
                <a:sym typeface="Merriweather"/>
              </a:defRPr>
            </a:lvl8pPr>
            <a:lvl9pPr lvl="8" rtl="0" algn="ctr">
              <a:spcBef>
                <a:spcPts val="0"/>
              </a:spcBef>
              <a:spcAft>
                <a:spcPts val="0"/>
              </a:spcAft>
              <a:buClr>
                <a:srgbClr val="A8122A"/>
              </a:buClr>
              <a:buSzPts val="1600"/>
              <a:buFont typeface="Merriweather"/>
              <a:buNone/>
              <a:defRPr i="1">
                <a:solidFill>
                  <a:srgbClr val="A8122A"/>
                </a:solidFill>
                <a:latin typeface="Merriweather"/>
                <a:ea typeface="Merriweather"/>
                <a:cs typeface="Merriweather"/>
                <a:sym typeface="Merriweathe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rgbClr val="222222"/>
        </a:solidFill>
      </p:bgPr>
    </p:bg>
    <p:spTree>
      <p:nvGrpSpPr>
        <p:cNvPr id="17" name="Shape 17"/>
        <p:cNvGrpSpPr/>
        <p:nvPr/>
      </p:nvGrpSpPr>
      <p:grpSpPr>
        <a:xfrm>
          <a:off x="0" y="0"/>
          <a:ext cx="0" cy="0"/>
          <a:chOff x="0" y="0"/>
          <a:chExt cx="0" cy="0"/>
        </a:xfrm>
      </p:grpSpPr>
      <p:sp>
        <p:nvSpPr>
          <p:cNvPr id="18" name="Google Shape;18;p4"/>
          <p:cNvSpPr/>
          <p:nvPr/>
        </p:nvSpPr>
        <p:spPr>
          <a:xfrm>
            <a:off x="100" y="0"/>
            <a:ext cx="9144000" cy="2188200"/>
          </a:xfrm>
          <a:prstGeom prst="rect">
            <a:avLst/>
          </a:prstGeom>
          <a:solidFill>
            <a:srgbClr val="A812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p:nvPr/>
        </p:nvSpPr>
        <p:spPr>
          <a:xfrm>
            <a:off x="4073400" y="1696213"/>
            <a:ext cx="997200" cy="997200"/>
          </a:xfrm>
          <a:prstGeom prst="rect">
            <a:avLst/>
          </a:prstGeom>
          <a:noFill/>
          <a:ln cap="flat" cmpd="sng" w="9525">
            <a:solidFill>
              <a:srgbClr val="F5F1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4135950" y="1758763"/>
            <a:ext cx="872100" cy="872100"/>
          </a:xfrm>
          <a:prstGeom prst="rect">
            <a:avLst/>
          </a:prstGeom>
          <a:solidFill>
            <a:srgbClr val="F5F1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idx="1" type="body"/>
          </p:nvPr>
        </p:nvSpPr>
        <p:spPr>
          <a:xfrm>
            <a:off x="1568100" y="2882400"/>
            <a:ext cx="6007800" cy="1093200"/>
          </a:xfrm>
          <a:prstGeom prst="rect">
            <a:avLst/>
          </a:prstGeom>
        </p:spPr>
        <p:txBody>
          <a:bodyPr anchorCtr="0" anchor="t" bIns="91425" lIns="91425" spcFirstLastPara="1" rIns="91425" wrap="square" tIns="91425">
            <a:noAutofit/>
          </a:bodyPr>
          <a:lstStyle>
            <a:lvl1pPr indent="-393700" lvl="0" marL="457200" rtl="0" algn="ctr">
              <a:spcBef>
                <a:spcPts val="600"/>
              </a:spcBef>
              <a:spcAft>
                <a:spcPts val="0"/>
              </a:spcAft>
              <a:buClr>
                <a:srgbClr val="FFFFFF"/>
              </a:buClr>
              <a:buSzPts val="2600"/>
              <a:buFont typeface="Merriweather"/>
              <a:buChar char="◉"/>
              <a:defRPr i="1">
                <a:solidFill>
                  <a:srgbClr val="FFFFFF"/>
                </a:solidFill>
                <a:latin typeface="Merriweather"/>
                <a:ea typeface="Merriweather"/>
                <a:cs typeface="Merriweather"/>
                <a:sym typeface="Merriweather"/>
              </a:defRPr>
            </a:lvl1pPr>
            <a:lvl2pPr indent="-355600" lvl="1" marL="914400" rtl="0" algn="ctr">
              <a:spcBef>
                <a:spcPts val="0"/>
              </a:spcBef>
              <a:spcAft>
                <a:spcPts val="0"/>
              </a:spcAft>
              <a:buClr>
                <a:srgbClr val="FFFFFF"/>
              </a:buClr>
              <a:buSzPts val="2000"/>
              <a:buFont typeface="Merriweather"/>
              <a:buChar char="○"/>
              <a:defRPr i="1">
                <a:solidFill>
                  <a:srgbClr val="FFFFFF"/>
                </a:solidFill>
                <a:latin typeface="Merriweather"/>
                <a:ea typeface="Merriweather"/>
                <a:cs typeface="Merriweather"/>
                <a:sym typeface="Merriweather"/>
              </a:defRPr>
            </a:lvl2pPr>
            <a:lvl3pPr indent="-355600" lvl="2" marL="1371600" rtl="0" algn="ctr">
              <a:spcBef>
                <a:spcPts val="0"/>
              </a:spcBef>
              <a:spcAft>
                <a:spcPts val="0"/>
              </a:spcAft>
              <a:buClr>
                <a:srgbClr val="FFFFFF"/>
              </a:buClr>
              <a:buSzPts val="2000"/>
              <a:buFont typeface="Merriweather"/>
              <a:buChar char="■"/>
              <a:defRPr i="1">
                <a:solidFill>
                  <a:srgbClr val="FFFFFF"/>
                </a:solidFill>
                <a:latin typeface="Merriweather"/>
                <a:ea typeface="Merriweather"/>
                <a:cs typeface="Merriweather"/>
                <a:sym typeface="Merriweather"/>
              </a:defRPr>
            </a:lvl3pPr>
            <a:lvl4pPr indent="-330200" lvl="3" marL="1828800" rtl="0" algn="ctr">
              <a:spcBef>
                <a:spcPts val="0"/>
              </a:spcBef>
              <a:spcAft>
                <a:spcPts val="0"/>
              </a:spcAft>
              <a:buClr>
                <a:srgbClr val="FFFFFF"/>
              </a:buClr>
              <a:buSzPts val="1600"/>
              <a:buFont typeface="Merriweather"/>
              <a:buChar char="●"/>
              <a:defRPr i="1">
                <a:solidFill>
                  <a:srgbClr val="FFFFFF"/>
                </a:solidFill>
                <a:latin typeface="Merriweather"/>
                <a:ea typeface="Merriweather"/>
                <a:cs typeface="Merriweather"/>
                <a:sym typeface="Merriweather"/>
              </a:defRPr>
            </a:lvl4pPr>
            <a:lvl5pPr indent="-330200" lvl="4" marL="2286000" rtl="0" algn="ctr">
              <a:spcBef>
                <a:spcPts val="0"/>
              </a:spcBef>
              <a:spcAft>
                <a:spcPts val="0"/>
              </a:spcAft>
              <a:buClr>
                <a:srgbClr val="FFFFFF"/>
              </a:buClr>
              <a:buSzPts val="1600"/>
              <a:buFont typeface="Merriweather"/>
              <a:buChar char="○"/>
              <a:defRPr i="1">
                <a:solidFill>
                  <a:srgbClr val="FFFFFF"/>
                </a:solidFill>
                <a:latin typeface="Merriweather"/>
                <a:ea typeface="Merriweather"/>
                <a:cs typeface="Merriweather"/>
                <a:sym typeface="Merriweather"/>
              </a:defRPr>
            </a:lvl5pPr>
            <a:lvl6pPr indent="-330200" lvl="5" marL="2743200" rtl="0" algn="ctr">
              <a:spcBef>
                <a:spcPts val="0"/>
              </a:spcBef>
              <a:spcAft>
                <a:spcPts val="0"/>
              </a:spcAft>
              <a:buClr>
                <a:srgbClr val="FFFFFF"/>
              </a:buClr>
              <a:buSzPts val="1600"/>
              <a:buFont typeface="Merriweather"/>
              <a:buChar char="■"/>
              <a:defRPr i="1">
                <a:solidFill>
                  <a:srgbClr val="FFFFFF"/>
                </a:solidFill>
                <a:latin typeface="Merriweather"/>
                <a:ea typeface="Merriweather"/>
                <a:cs typeface="Merriweather"/>
                <a:sym typeface="Merriweather"/>
              </a:defRPr>
            </a:lvl6pPr>
            <a:lvl7pPr indent="-330200" lvl="6" marL="3200400" rtl="0" algn="ctr">
              <a:spcBef>
                <a:spcPts val="0"/>
              </a:spcBef>
              <a:spcAft>
                <a:spcPts val="0"/>
              </a:spcAft>
              <a:buClr>
                <a:srgbClr val="FFFFFF"/>
              </a:buClr>
              <a:buSzPts val="1600"/>
              <a:buFont typeface="Merriweather"/>
              <a:buChar char="●"/>
              <a:defRPr i="1">
                <a:solidFill>
                  <a:srgbClr val="FFFFFF"/>
                </a:solidFill>
                <a:latin typeface="Merriweather"/>
                <a:ea typeface="Merriweather"/>
                <a:cs typeface="Merriweather"/>
                <a:sym typeface="Merriweather"/>
              </a:defRPr>
            </a:lvl7pPr>
            <a:lvl8pPr indent="-330200" lvl="7" marL="3657600" rtl="0" algn="ctr">
              <a:spcBef>
                <a:spcPts val="0"/>
              </a:spcBef>
              <a:spcAft>
                <a:spcPts val="0"/>
              </a:spcAft>
              <a:buClr>
                <a:srgbClr val="FFFFFF"/>
              </a:buClr>
              <a:buSzPts val="1600"/>
              <a:buFont typeface="Merriweather"/>
              <a:buChar char="○"/>
              <a:defRPr i="1">
                <a:solidFill>
                  <a:srgbClr val="FFFFFF"/>
                </a:solidFill>
                <a:latin typeface="Merriweather"/>
                <a:ea typeface="Merriweather"/>
                <a:cs typeface="Merriweather"/>
                <a:sym typeface="Merriweather"/>
              </a:defRPr>
            </a:lvl8pPr>
            <a:lvl9pPr indent="-330200" lvl="8" marL="4114800" algn="ctr">
              <a:spcBef>
                <a:spcPts val="0"/>
              </a:spcBef>
              <a:spcAft>
                <a:spcPts val="0"/>
              </a:spcAft>
              <a:buClr>
                <a:srgbClr val="FFFFFF"/>
              </a:buClr>
              <a:buSzPts val="1600"/>
              <a:buFont typeface="Merriweather"/>
              <a:buChar char="■"/>
              <a:defRPr i="1">
                <a:solidFill>
                  <a:srgbClr val="FFFFFF"/>
                </a:solidFill>
                <a:latin typeface="Merriweather"/>
                <a:ea typeface="Merriweather"/>
                <a:cs typeface="Merriweather"/>
                <a:sym typeface="Merriweather"/>
              </a:defRPr>
            </a:lvl9pPr>
          </a:lstStyle>
          <a:p/>
        </p:txBody>
      </p:sp>
      <p:sp>
        <p:nvSpPr>
          <p:cNvPr id="22" name="Google Shape;22;p4"/>
          <p:cNvSpPr txBox="1"/>
          <p:nvPr/>
        </p:nvSpPr>
        <p:spPr>
          <a:xfrm>
            <a:off x="3593400" y="1727625"/>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rgbClr val="222222"/>
                </a:solidFill>
                <a:latin typeface="Raleway"/>
                <a:ea typeface="Raleway"/>
                <a:cs typeface="Raleway"/>
                <a:sym typeface="Raleway"/>
              </a:rPr>
              <a:t>“</a:t>
            </a:r>
            <a:endParaRPr sz="9600">
              <a:solidFill>
                <a:srgbClr val="222222"/>
              </a:solidFill>
              <a:latin typeface="Raleway"/>
              <a:ea typeface="Raleway"/>
              <a:cs typeface="Raleway"/>
              <a:sym typeface="Raleway"/>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3" name="Shape 23"/>
        <p:cNvGrpSpPr/>
        <p:nvPr/>
      </p:nvGrpSpPr>
      <p:grpSpPr>
        <a:xfrm>
          <a:off x="0" y="0"/>
          <a:ext cx="0" cy="0"/>
          <a:chOff x="0" y="0"/>
          <a:chExt cx="0" cy="0"/>
        </a:xfrm>
      </p:grpSpPr>
      <p:sp>
        <p:nvSpPr>
          <p:cNvPr id="24" name="Google Shape;24;p5"/>
          <p:cNvSpPr/>
          <p:nvPr/>
        </p:nvSpPr>
        <p:spPr>
          <a:xfrm>
            <a:off x="100" y="0"/>
            <a:ext cx="9144000" cy="1062300"/>
          </a:xfrm>
          <a:prstGeom prst="rect">
            <a:avLst/>
          </a:prstGeom>
          <a:solidFill>
            <a:srgbClr val="F5F1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p:nvPr/>
        </p:nvSpPr>
        <p:spPr>
          <a:xfrm>
            <a:off x="1765350" y="697300"/>
            <a:ext cx="5613300" cy="729300"/>
          </a:xfrm>
          <a:prstGeom prst="rect">
            <a:avLst/>
          </a:prstGeom>
          <a:noFill/>
          <a:ln cap="flat" cmpd="sng" w="952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txBox="1"/>
          <p:nvPr>
            <p:ph type="title"/>
          </p:nvPr>
        </p:nvSpPr>
        <p:spPr>
          <a:xfrm>
            <a:off x="1810200" y="743350"/>
            <a:ext cx="5523600" cy="637200"/>
          </a:xfrm>
          <a:prstGeom prst="rect">
            <a:avLst/>
          </a:prstGeom>
        </p:spPr>
        <p:txBody>
          <a:bodyPr anchorCtr="0" anchor="ctr"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
        <p:nvSpPr>
          <p:cNvPr id="27" name="Google Shape;27;p5"/>
          <p:cNvSpPr txBox="1"/>
          <p:nvPr>
            <p:ph idx="1" type="body"/>
          </p:nvPr>
        </p:nvSpPr>
        <p:spPr>
          <a:xfrm>
            <a:off x="457200" y="1871075"/>
            <a:ext cx="8229600" cy="4696800"/>
          </a:xfrm>
          <a:prstGeom prst="rect">
            <a:avLst/>
          </a:prstGeom>
        </p:spPr>
        <p:txBody>
          <a:bodyPr anchorCtr="0" anchor="t" bIns="91425" lIns="91425" spcFirstLastPara="1" rIns="91425" wrap="square" tIns="91425">
            <a:noAutofit/>
          </a:bodyPr>
          <a:lstStyle>
            <a:lvl1pPr indent="-393700" lvl="0" marL="457200">
              <a:spcBef>
                <a:spcPts val="600"/>
              </a:spcBef>
              <a:spcAft>
                <a:spcPts val="0"/>
              </a:spcAft>
              <a:buSzPts val="26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8" name="Shape 28"/>
        <p:cNvGrpSpPr/>
        <p:nvPr/>
      </p:nvGrpSpPr>
      <p:grpSpPr>
        <a:xfrm>
          <a:off x="0" y="0"/>
          <a:ext cx="0" cy="0"/>
          <a:chOff x="0" y="0"/>
          <a:chExt cx="0" cy="0"/>
        </a:xfrm>
      </p:grpSpPr>
      <p:sp>
        <p:nvSpPr>
          <p:cNvPr id="29" name="Google Shape;29;p6"/>
          <p:cNvSpPr txBox="1"/>
          <p:nvPr>
            <p:ph idx="1" type="body"/>
          </p:nvPr>
        </p:nvSpPr>
        <p:spPr>
          <a:xfrm>
            <a:off x="457200" y="1863150"/>
            <a:ext cx="3994500" cy="47046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30" name="Google Shape;30;p6"/>
          <p:cNvSpPr txBox="1"/>
          <p:nvPr>
            <p:ph idx="2" type="body"/>
          </p:nvPr>
        </p:nvSpPr>
        <p:spPr>
          <a:xfrm>
            <a:off x="4692274" y="1863150"/>
            <a:ext cx="3994500" cy="47046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31" name="Google Shape;31;p6"/>
          <p:cNvSpPr/>
          <p:nvPr/>
        </p:nvSpPr>
        <p:spPr>
          <a:xfrm>
            <a:off x="100" y="0"/>
            <a:ext cx="9144000" cy="1062300"/>
          </a:xfrm>
          <a:prstGeom prst="rect">
            <a:avLst/>
          </a:prstGeom>
          <a:solidFill>
            <a:srgbClr val="F5F1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p:nvPr/>
        </p:nvSpPr>
        <p:spPr>
          <a:xfrm>
            <a:off x="1765350" y="697300"/>
            <a:ext cx="5613300" cy="729300"/>
          </a:xfrm>
          <a:prstGeom prst="rect">
            <a:avLst/>
          </a:prstGeom>
          <a:noFill/>
          <a:ln cap="flat" cmpd="sng" w="952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type="title"/>
          </p:nvPr>
        </p:nvSpPr>
        <p:spPr>
          <a:xfrm>
            <a:off x="1810200" y="743350"/>
            <a:ext cx="5523600" cy="6372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4" name="Shape 34"/>
        <p:cNvGrpSpPr/>
        <p:nvPr/>
      </p:nvGrpSpPr>
      <p:grpSpPr>
        <a:xfrm>
          <a:off x="0" y="0"/>
          <a:ext cx="0" cy="0"/>
          <a:chOff x="0" y="0"/>
          <a:chExt cx="0" cy="0"/>
        </a:xfrm>
      </p:grpSpPr>
      <p:sp>
        <p:nvSpPr>
          <p:cNvPr id="35" name="Google Shape;35;p7"/>
          <p:cNvSpPr txBox="1"/>
          <p:nvPr>
            <p:ph idx="1" type="body"/>
          </p:nvPr>
        </p:nvSpPr>
        <p:spPr>
          <a:xfrm>
            <a:off x="457200" y="1950375"/>
            <a:ext cx="2631900" cy="46176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6" name="Google Shape;36;p7"/>
          <p:cNvSpPr txBox="1"/>
          <p:nvPr>
            <p:ph idx="2" type="body"/>
          </p:nvPr>
        </p:nvSpPr>
        <p:spPr>
          <a:xfrm>
            <a:off x="3223964" y="1950375"/>
            <a:ext cx="2631900" cy="46176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7" name="Google Shape;37;p7"/>
          <p:cNvSpPr txBox="1"/>
          <p:nvPr>
            <p:ph idx="3" type="body"/>
          </p:nvPr>
        </p:nvSpPr>
        <p:spPr>
          <a:xfrm>
            <a:off x="5990727" y="1950375"/>
            <a:ext cx="2631900" cy="46176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8" name="Google Shape;38;p7"/>
          <p:cNvSpPr/>
          <p:nvPr/>
        </p:nvSpPr>
        <p:spPr>
          <a:xfrm>
            <a:off x="100" y="0"/>
            <a:ext cx="9144000" cy="1062300"/>
          </a:xfrm>
          <a:prstGeom prst="rect">
            <a:avLst/>
          </a:prstGeom>
          <a:solidFill>
            <a:srgbClr val="F5F1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p:nvPr/>
        </p:nvSpPr>
        <p:spPr>
          <a:xfrm>
            <a:off x="1765350" y="697300"/>
            <a:ext cx="5613300" cy="729300"/>
          </a:xfrm>
          <a:prstGeom prst="rect">
            <a:avLst/>
          </a:prstGeom>
          <a:noFill/>
          <a:ln cap="flat" cmpd="sng" w="952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7"/>
          <p:cNvSpPr txBox="1"/>
          <p:nvPr>
            <p:ph type="title"/>
          </p:nvPr>
        </p:nvSpPr>
        <p:spPr>
          <a:xfrm>
            <a:off x="1810200" y="743350"/>
            <a:ext cx="5523600" cy="6372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8"/>
          <p:cNvSpPr/>
          <p:nvPr/>
        </p:nvSpPr>
        <p:spPr>
          <a:xfrm>
            <a:off x="100" y="0"/>
            <a:ext cx="9144000" cy="1062300"/>
          </a:xfrm>
          <a:prstGeom prst="rect">
            <a:avLst/>
          </a:prstGeom>
          <a:solidFill>
            <a:srgbClr val="F5F1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1765350" y="697300"/>
            <a:ext cx="5613300" cy="729300"/>
          </a:xfrm>
          <a:prstGeom prst="rect">
            <a:avLst/>
          </a:prstGeom>
          <a:noFill/>
          <a:ln cap="flat" cmpd="sng" w="952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1810200" y="743350"/>
            <a:ext cx="5523600" cy="6372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9"/>
          <p:cNvSpPr/>
          <p:nvPr/>
        </p:nvSpPr>
        <p:spPr>
          <a:xfrm>
            <a:off x="100" y="5795700"/>
            <a:ext cx="9144000" cy="1062300"/>
          </a:xfrm>
          <a:prstGeom prst="rect">
            <a:avLst/>
          </a:prstGeom>
          <a:solidFill>
            <a:srgbClr val="F5F1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txBox="1"/>
          <p:nvPr>
            <p:ph idx="1" type="body"/>
          </p:nvPr>
        </p:nvSpPr>
        <p:spPr>
          <a:xfrm>
            <a:off x="457200" y="5795700"/>
            <a:ext cx="8229600" cy="1062300"/>
          </a:xfrm>
          <a:prstGeom prst="rect">
            <a:avLst/>
          </a:prstGeom>
        </p:spPr>
        <p:txBody>
          <a:bodyPr anchorCtr="0" anchor="ctr" bIns="91425" lIns="91425" spcFirstLastPara="1" rIns="91425" wrap="square" tIns="91425">
            <a:noAutofit/>
          </a:bodyPr>
          <a:lstStyle>
            <a:lvl1pPr indent="-228600" lvl="0" marL="457200" algn="ctr">
              <a:spcBef>
                <a:spcPts val="360"/>
              </a:spcBef>
              <a:spcAft>
                <a:spcPts val="0"/>
              </a:spcAft>
              <a:buClr>
                <a:srgbClr val="A8122A"/>
              </a:buClr>
              <a:buSzPts val="1400"/>
              <a:buFont typeface="Merriweather"/>
              <a:buNone/>
              <a:defRPr i="1" sz="1400">
                <a:solidFill>
                  <a:srgbClr val="A8122A"/>
                </a:solidFill>
                <a:latin typeface="Merriweather"/>
                <a:ea typeface="Merriweather"/>
                <a:cs typeface="Merriweather"/>
                <a:sym typeface="Merriweather"/>
              </a:defRPr>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light" type="blank">
  <p:cSld name="BLANK">
    <p:bg>
      <p:bgPr>
        <a:solidFill>
          <a:srgbClr val="F5F1E0"/>
        </a:solidFill>
      </p:bgPr>
    </p:bg>
    <p:spTree>
      <p:nvGrpSpPr>
        <p:cNvPr id="48" name="Shape 48"/>
        <p:cNvGrpSpPr/>
        <p:nvPr/>
      </p:nvGrpSpPr>
      <p:grpSpPr>
        <a:xfrm>
          <a:off x="0" y="0"/>
          <a:ext cx="0" cy="0"/>
          <a:chOff x="0" y="0"/>
          <a:chExt cx="0" cy="0"/>
        </a:xfrm>
      </p:grpSpPr>
      <p:sp>
        <p:nvSpPr>
          <p:cNvPr id="49" name="Google Shape;49;p10"/>
          <p:cNvSpPr/>
          <p:nvPr/>
        </p:nvSpPr>
        <p:spPr>
          <a:xfrm>
            <a:off x="450900" y="438000"/>
            <a:ext cx="8242200" cy="5982000"/>
          </a:xfrm>
          <a:prstGeom prst="rect">
            <a:avLst/>
          </a:prstGeom>
          <a:noFill/>
          <a:ln cap="flat" cmpd="sng" w="952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0"/>
          <p:cNvSpPr/>
          <p:nvPr/>
        </p:nvSpPr>
        <p:spPr>
          <a:xfrm>
            <a:off x="528600" y="519300"/>
            <a:ext cx="8086800" cy="5819400"/>
          </a:xfrm>
          <a:prstGeom prst="rect">
            <a:avLst/>
          </a:prstGeom>
          <a:noFill/>
          <a:ln cap="flat" cmpd="sng" w="2857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810300" y="742400"/>
            <a:ext cx="5523600" cy="637200"/>
          </a:xfrm>
          <a:prstGeom prst="rect">
            <a:avLst/>
          </a:prstGeom>
          <a:solidFill>
            <a:srgbClr val="222222"/>
          </a:solidFill>
          <a:ln>
            <a:noFill/>
          </a:ln>
        </p:spPr>
        <p:txBody>
          <a:bodyPr anchorCtr="0" anchor="ctr" bIns="91425" lIns="91425" spcFirstLastPara="1" rIns="91425" wrap="square" tIns="91425">
            <a:noAutofit/>
          </a:bodyPr>
          <a:lstStyle>
            <a:lvl1pPr lvl="0" algn="ctr">
              <a:spcBef>
                <a:spcPts val="0"/>
              </a:spcBef>
              <a:spcAft>
                <a:spcPts val="0"/>
              </a:spcAft>
              <a:buClr>
                <a:srgbClr val="FFFFFF"/>
              </a:buClr>
              <a:buSzPts val="1600"/>
              <a:buFont typeface="Merriweather"/>
              <a:buNone/>
              <a:defRPr sz="1600">
                <a:solidFill>
                  <a:srgbClr val="FFFFFF"/>
                </a:solidFill>
                <a:latin typeface="Merriweather"/>
                <a:ea typeface="Merriweather"/>
                <a:cs typeface="Merriweather"/>
                <a:sym typeface="Merriweather"/>
              </a:defRPr>
            </a:lvl1pPr>
            <a:lvl2pPr lvl="1" algn="ctr">
              <a:spcBef>
                <a:spcPts val="0"/>
              </a:spcBef>
              <a:spcAft>
                <a:spcPts val="0"/>
              </a:spcAft>
              <a:buClr>
                <a:srgbClr val="FFFFFF"/>
              </a:buClr>
              <a:buSzPts val="1600"/>
              <a:buFont typeface="Merriweather"/>
              <a:buNone/>
              <a:defRPr sz="1600">
                <a:solidFill>
                  <a:srgbClr val="FFFFFF"/>
                </a:solidFill>
                <a:latin typeface="Merriweather"/>
                <a:ea typeface="Merriweather"/>
                <a:cs typeface="Merriweather"/>
                <a:sym typeface="Merriweather"/>
              </a:defRPr>
            </a:lvl2pPr>
            <a:lvl3pPr lvl="2" algn="ctr">
              <a:spcBef>
                <a:spcPts val="0"/>
              </a:spcBef>
              <a:spcAft>
                <a:spcPts val="0"/>
              </a:spcAft>
              <a:buClr>
                <a:srgbClr val="FFFFFF"/>
              </a:buClr>
              <a:buSzPts val="1600"/>
              <a:buFont typeface="Merriweather"/>
              <a:buNone/>
              <a:defRPr sz="1600">
                <a:solidFill>
                  <a:srgbClr val="FFFFFF"/>
                </a:solidFill>
                <a:latin typeface="Merriweather"/>
                <a:ea typeface="Merriweather"/>
                <a:cs typeface="Merriweather"/>
                <a:sym typeface="Merriweather"/>
              </a:defRPr>
            </a:lvl3pPr>
            <a:lvl4pPr lvl="3" algn="ctr">
              <a:spcBef>
                <a:spcPts val="0"/>
              </a:spcBef>
              <a:spcAft>
                <a:spcPts val="0"/>
              </a:spcAft>
              <a:buClr>
                <a:srgbClr val="FFFFFF"/>
              </a:buClr>
              <a:buSzPts val="1600"/>
              <a:buFont typeface="Merriweather"/>
              <a:buNone/>
              <a:defRPr sz="1600">
                <a:solidFill>
                  <a:srgbClr val="FFFFFF"/>
                </a:solidFill>
                <a:latin typeface="Merriweather"/>
                <a:ea typeface="Merriweather"/>
                <a:cs typeface="Merriweather"/>
                <a:sym typeface="Merriweather"/>
              </a:defRPr>
            </a:lvl4pPr>
            <a:lvl5pPr lvl="4" algn="ctr">
              <a:spcBef>
                <a:spcPts val="0"/>
              </a:spcBef>
              <a:spcAft>
                <a:spcPts val="0"/>
              </a:spcAft>
              <a:buClr>
                <a:srgbClr val="FFFFFF"/>
              </a:buClr>
              <a:buSzPts val="1600"/>
              <a:buFont typeface="Merriweather"/>
              <a:buNone/>
              <a:defRPr sz="1600">
                <a:solidFill>
                  <a:srgbClr val="FFFFFF"/>
                </a:solidFill>
                <a:latin typeface="Merriweather"/>
                <a:ea typeface="Merriweather"/>
                <a:cs typeface="Merriweather"/>
                <a:sym typeface="Merriweather"/>
              </a:defRPr>
            </a:lvl5pPr>
            <a:lvl6pPr lvl="5" algn="ctr">
              <a:spcBef>
                <a:spcPts val="0"/>
              </a:spcBef>
              <a:spcAft>
                <a:spcPts val="0"/>
              </a:spcAft>
              <a:buClr>
                <a:srgbClr val="FFFFFF"/>
              </a:buClr>
              <a:buSzPts val="1600"/>
              <a:buFont typeface="Merriweather"/>
              <a:buNone/>
              <a:defRPr sz="1600">
                <a:solidFill>
                  <a:srgbClr val="FFFFFF"/>
                </a:solidFill>
                <a:latin typeface="Merriweather"/>
                <a:ea typeface="Merriweather"/>
                <a:cs typeface="Merriweather"/>
                <a:sym typeface="Merriweather"/>
              </a:defRPr>
            </a:lvl6pPr>
            <a:lvl7pPr lvl="6" algn="ctr">
              <a:spcBef>
                <a:spcPts val="0"/>
              </a:spcBef>
              <a:spcAft>
                <a:spcPts val="0"/>
              </a:spcAft>
              <a:buClr>
                <a:srgbClr val="FFFFFF"/>
              </a:buClr>
              <a:buSzPts val="1600"/>
              <a:buFont typeface="Merriweather"/>
              <a:buNone/>
              <a:defRPr sz="1600">
                <a:solidFill>
                  <a:srgbClr val="FFFFFF"/>
                </a:solidFill>
                <a:latin typeface="Merriweather"/>
                <a:ea typeface="Merriweather"/>
                <a:cs typeface="Merriweather"/>
                <a:sym typeface="Merriweather"/>
              </a:defRPr>
            </a:lvl7pPr>
            <a:lvl8pPr lvl="7" algn="ctr">
              <a:spcBef>
                <a:spcPts val="0"/>
              </a:spcBef>
              <a:spcAft>
                <a:spcPts val="0"/>
              </a:spcAft>
              <a:buClr>
                <a:srgbClr val="FFFFFF"/>
              </a:buClr>
              <a:buSzPts val="1600"/>
              <a:buFont typeface="Merriweather"/>
              <a:buNone/>
              <a:defRPr sz="1600">
                <a:solidFill>
                  <a:srgbClr val="FFFFFF"/>
                </a:solidFill>
                <a:latin typeface="Merriweather"/>
                <a:ea typeface="Merriweather"/>
                <a:cs typeface="Merriweather"/>
                <a:sym typeface="Merriweather"/>
              </a:defRPr>
            </a:lvl8pPr>
            <a:lvl9pPr lvl="8" algn="ctr">
              <a:spcBef>
                <a:spcPts val="0"/>
              </a:spcBef>
              <a:spcAft>
                <a:spcPts val="0"/>
              </a:spcAft>
              <a:buClr>
                <a:srgbClr val="FFFFFF"/>
              </a:buClr>
              <a:buSzPts val="1600"/>
              <a:buFont typeface="Merriweather"/>
              <a:buNone/>
              <a:defRPr sz="1600">
                <a:solidFill>
                  <a:srgbClr val="FFFFFF"/>
                </a:solidFill>
                <a:latin typeface="Merriweather"/>
                <a:ea typeface="Merriweather"/>
                <a:cs typeface="Merriweather"/>
                <a:sym typeface="Merriweather"/>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393700" lvl="0" marL="457200">
              <a:spcBef>
                <a:spcPts val="600"/>
              </a:spcBef>
              <a:spcAft>
                <a:spcPts val="0"/>
              </a:spcAft>
              <a:buClr>
                <a:srgbClr val="222222"/>
              </a:buClr>
              <a:buSzPts val="2600"/>
              <a:buFont typeface="Raleway"/>
              <a:buChar char="◉"/>
              <a:defRPr sz="2600">
                <a:solidFill>
                  <a:srgbClr val="222222"/>
                </a:solidFill>
                <a:latin typeface="Raleway"/>
                <a:ea typeface="Raleway"/>
                <a:cs typeface="Raleway"/>
                <a:sym typeface="Raleway"/>
              </a:defRPr>
            </a:lvl1pPr>
            <a:lvl2pPr indent="-355600" lvl="1" marL="914400">
              <a:spcBef>
                <a:spcPts val="0"/>
              </a:spcBef>
              <a:spcAft>
                <a:spcPts val="0"/>
              </a:spcAft>
              <a:buClr>
                <a:srgbClr val="222222"/>
              </a:buClr>
              <a:buSzPts val="2000"/>
              <a:buFont typeface="Raleway"/>
              <a:buChar char="○"/>
              <a:defRPr sz="2000">
                <a:solidFill>
                  <a:srgbClr val="222222"/>
                </a:solidFill>
                <a:latin typeface="Raleway"/>
                <a:ea typeface="Raleway"/>
                <a:cs typeface="Raleway"/>
                <a:sym typeface="Raleway"/>
              </a:defRPr>
            </a:lvl2pPr>
            <a:lvl3pPr indent="-355600" lvl="2" marL="1371600">
              <a:spcBef>
                <a:spcPts val="0"/>
              </a:spcBef>
              <a:spcAft>
                <a:spcPts val="0"/>
              </a:spcAft>
              <a:buClr>
                <a:srgbClr val="222222"/>
              </a:buClr>
              <a:buSzPts val="2000"/>
              <a:buFont typeface="Raleway"/>
              <a:buChar char="■"/>
              <a:defRPr sz="2000">
                <a:solidFill>
                  <a:srgbClr val="222222"/>
                </a:solidFill>
                <a:latin typeface="Raleway"/>
                <a:ea typeface="Raleway"/>
                <a:cs typeface="Raleway"/>
                <a:sym typeface="Raleway"/>
              </a:defRPr>
            </a:lvl3pPr>
            <a:lvl4pPr indent="-330200" lvl="3" marL="1828800">
              <a:spcBef>
                <a:spcPts val="0"/>
              </a:spcBef>
              <a:spcAft>
                <a:spcPts val="0"/>
              </a:spcAft>
              <a:buClr>
                <a:srgbClr val="222222"/>
              </a:buClr>
              <a:buSzPts val="1600"/>
              <a:buFont typeface="Raleway"/>
              <a:buChar char="●"/>
              <a:defRPr sz="1600">
                <a:solidFill>
                  <a:srgbClr val="222222"/>
                </a:solidFill>
                <a:latin typeface="Raleway"/>
                <a:ea typeface="Raleway"/>
                <a:cs typeface="Raleway"/>
                <a:sym typeface="Raleway"/>
              </a:defRPr>
            </a:lvl4pPr>
            <a:lvl5pPr indent="-330200" lvl="4" marL="2286000">
              <a:spcBef>
                <a:spcPts val="0"/>
              </a:spcBef>
              <a:spcAft>
                <a:spcPts val="0"/>
              </a:spcAft>
              <a:buClr>
                <a:srgbClr val="222222"/>
              </a:buClr>
              <a:buSzPts val="1600"/>
              <a:buFont typeface="Raleway"/>
              <a:buChar char="○"/>
              <a:defRPr sz="1600">
                <a:solidFill>
                  <a:srgbClr val="222222"/>
                </a:solidFill>
                <a:latin typeface="Raleway"/>
                <a:ea typeface="Raleway"/>
                <a:cs typeface="Raleway"/>
                <a:sym typeface="Raleway"/>
              </a:defRPr>
            </a:lvl5pPr>
            <a:lvl6pPr indent="-330200" lvl="5" marL="2743200">
              <a:spcBef>
                <a:spcPts val="0"/>
              </a:spcBef>
              <a:spcAft>
                <a:spcPts val="0"/>
              </a:spcAft>
              <a:buClr>
                <a:srgbClr val="222222"/>
              </a:buClr>
              <a:buSzPts val="1600"/>
              <a:buFont typeface="Raleway"/>
              <a:buChar char="■"/>
              <a:defRPr sz="1600">
                <a:solidFill>
                  <a:srgbClr val="222222"/>
                </a:solidFill>
                <a:latin typeface="Raleway"/>
                <a:ea typeface="Raleway"/>
                <a:cs typeface="Raleway"/>
                <a:sym typeface="Raleway"/>
              </a:defRPr>
            </a:lvl6pPr>
            <a:lvl7pPr indent="-330200" lvl="6" marL="3200400">
              <a:spcBef>
                <a:spcPts val="0"/>
              </a:spcBef>
              <a:spcAft>
                <a:spcPts val="0"/>
              </a:spcAft>
              <a:buClr>
                <a:srgbClr val="222222"/>
              </a:buClr>
              <a:buSzPts val="1600"/>
              <a:buFont typeface="Raleway"/>
              <a:buChar char="●"/>
              <a:defRPr sz="1600">
                <a:solidFill>
                  <a:srgbClr val="222222"/>
                </a:solidFill>
                <a:latin typeface="Raleway"/>
                <a:ea typeface="Raleway"/>
                <a:cs typeface="Raleway"/>
                <a:sym typeface="Raleway"/>
              </a:defRPr>
            </a:lvl7pPr>
            <a:lvl8pPr indent="-330200" lvl="7" marL="3657600">
              <a:spcBef>
                <a:spcPts val="0"/>
              </a:spcBef>
              <a:spcAft>
                <a:spcPts val="0"/>
              </a:spcAft>
              <a:buClr>
                <a:srgbClr val="222222"/>
              </a:buClr>
              <a:buSzPts val="1600"/>
              <a:buFont typeface="Raleway"/>
              <a:buChar char="○"/>
              <a:defRPr sz="1600">
                <a:solidFill>
                  <a:srgbClr val="222222"/>
                </a:solidFill>
                <a:latin typeface="Raleway"/>
                <a:ea typeface="Raleway"/>
                <a:cs typeface="Raleway"/>
                <a:sym typeface="Raleway"/>
              </a:defRPr>
            </a:lvl8pPr>
            <a:lvl9pPr indent="-330200" lvl="8" marL="4114800">
              <a:spcBef>
                <a:spcPts val="0"/>
              </a:spcBef>
              <a:spcAft>
                <a:spcPts val="0"/>
              </a:spcAft>
              <a:buClr>
                <a:srgbClr val="222222"/>
              </a:buClr>
              <a:buSzPts val="1600"/>
              <a:buFont typeface="Raleway"/>
              <a:buChar char="■"/>
              <a:defRPr sz="1600">
                <a:solidFill>
                  <a:srgbClr val="222222"/>
                </a:solidFill>
                <a:latin typeface="Raleway"/>
                <a:ea typeface="Raleway"/>
                <a:cs typeface="Raleway"/>
                <a:sym typeface="Raleway"/>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hyperlink" Target="http://www.webalys.com/minicons" TargetMode="External"/><Relationship Id="rId4" Type="http://schemas.openxmlformats.org/officeDocument/2006/relationships/hyperlink" Target="http://www.slidescarnival.com/" TargetMode="External"/><Relationship Id="rId5" Type="http://schemas.openxmlformats.org/officeDocument/2006/relationships/hyperlink" Target="http://unsplash.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2"/>
          <p:cNvSpPr txBox="1"/>
          <p:nvPr>
            <p:ph type="ctrTitle"/>
          </p:nvPr>
        </p:nvSpPr>
        <p:spPr>
          <a:xfrm>
            <a:off x="1944450" y="2441850"/>
            <a:ext cx="5255100" cy="197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Aprendizaje Profundo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idx="4294967295" type="title"/>
          </p:nvPr>
        </p:nvSpPr>
        <p:spPr>
          <a:xfrm>
            <a:off x="1810200" y="743350"/>
            <a:ext cx="5523600" cy="63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Regresión Lineal</a:t>
            </a:r>
            <a:endParaRPr/>
          </a:p>
        </p:txBody>
      </p:sp>
      <p:sp>
        <p:nvSpPr>
          <p:cNvPr id="141" name="Google Shape;141;p21"/>
          <p:cNvSpPr txBox="1"/>
          <p:nvPr>
            <p:ph type="title"/>
          </p:nvPr>
        </p:nvSpPr>
        <p:spPr>
          <a:xfrm>
            <a:off x="1810200" y="743350"/>
            <a:ext cx="5523600" cy="63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La magia de las redes neuronales</a:t>
            </a:r>
            <a:endParaRPr/>
          </a:p>
        </p:txBody>
      </p:sp>
      <p:sp>
        <p:nvSpPr>
          <p:cNvPr id="142" name="Google Shape;142;p21"/>
          <p:cNvSpPr txBox="1"/>
          <p:nvPr/>
        </p:nvSpPr>
        <p:spPr>
          <a:xfrm>
            <a:off x="466775" y="1725925"/>
            <a:ext cx="8194500" cy="4113600"/>
          </a:xfrm>
          <a:prstGeom prst="rect">
            <a:avLst/>
          </a:prstGeom>
          <a:solidFill>
            <a:srgbClr val="FFFFFF"/>
          </a:solidFill>
          <a:ln>
            <a:noFill/>
          </a:ln>
        </p:spPr>
        <p:txBody>
          <a:bodyPr anchorCtr="0" anchor="t" bIns="91425" lIns="91425" spcFirstLastPara="1" rIns="91425" wrap="square" tIns="91425">
            <a:noAutofit/>
          </a:bodyPr>
          <a:lstStyle/>
          <a:p>
            <a:pPr indent="-368300" lvl="0" marL="457200" rtl="0" algn="l">
              <a:spcBef>
                <a:spcPts val="0"/>
              </a:spcBef>
              <a:spcAft>
                <a:spcPts val="0"/>
              </a:spcAft>
              <a:buClr>
                <a:schemeClr val="accent3"/>
              </a:buClr>
              <a:buSzPts val="2200"/>
              <a:buFont typeface="Merriweather Light"/>
              <a:buChar char="●"/>
            </a:pPr>
            <a:r>
              <a:rPr lang="en" sz="2200">
                <a:latin typeface="Merriweather Light"/>
                <a:ea typeface="Merriweather Light"/>
                <a:cs typeface="Merriweather Light"/>
                <a:sym typeface="Merriweather Light"/>
              </a:rPr>
              <a:t>Como las redes transforman los datos internamente, la representación inicial no es crítica ni depende de la tarea de clasificación.</a:t>
            </a:r>
            <a:endParaRPr sz="2200">
              <a:latin typeface="Merriweather Light"/>
              <a:ea typeface="Merriweather Light"/>
              <a:cs typeface="Merriweather Light"/>
              <a:sym typeface="Merriweather Light"/>
            </a:endParaRPr>
          </a:p>
          <a:p>
            <a:pPr indent="-368300" lvl="0" marL="457200" rtl="0" algn="l">
              <a:spcBef>
                <a:spcPts val="1000"/>
              </a:spcBef>
              <a:spcAft>
                <a:spcPts val="0"/>
              </a:spcAft>
              <a:buClr>
                <a:schemeClr val="accent3"/>
              </a:buClr>
              <a:buSzPts val="2200"/>
              <a:buFont typeface="Merriweather Light"/>
              <a:buChar char="●"/>
            </a:pPr>
            <a:r>
              <a:rPr lang="en" sz="2200">
                <a:latin typeface="Merriweather Light"/>
                <a:ea typeface="Merriweather Light"/>
                <a:cs typeface="Merriweather Light"/>
                <a:sym typeface="Merriweather Light"/>
              </a:rPr>
              <a:t>Descubren patrones nuevos automáticamente.</a:t>
            </a:r>
            <a:endParaRPr sz="2200">
              <a:latin typeface="Merriweather Light"/>
              <a:ea typeface="Merriweather Light"/>
              <a:cs typeface="Merriweather Light"/>
              <a:sym typeface="Merriweather Light"/>
            </a:endParaRPr>
          </a:p>
          <a:p>
            <a:pPr indent="-368300" lvl="0" marL="457200" rtl="0" algn="l">
              <a:spcBef>
                <a:spcPts val="1000"/>
              </a:spcBef>
              <a:spcAft>
                <a:spcPts val="0"/>
              </a:spcAft>
              <a:buClr>
                <a:schemeClr val="accent3"/>
              </a:buClr>
              <a:buSzPts val="2200"/>
              <a:buFont typeface="Merriweather Light"/>
              <a:buChar char="●"/>
            </a:pPr>
            <a:r>
              <a:rPr lang="en" sz="2200">
                <a:latin typeface="Merriweather Light"/>
                <a:ea typeface="Merriweather Light"/>
                <a:cs typeface="Merriweather Light"/>
                <a:sym typeface="Merriweather Light"/>
              </a:rPr>
              <a:t>Las representaciones son jerárquicas.</a:t>
            </a:r>
            <a:endParaRPr sz="2200">
              <a:latin typeface="Merriweather Light"/>
              <a:ea typeface="Merriweather Light"/>
              <a:cs typeface="Merriweather Light"/>
              <a:sym typeface="Merriweather Light"/>
            </a:endParaRPr>
          </a:p>
          <a:p>
            <a:pPr indent="0" lvl="0" marL="0" rtl="0" algn="l">
              <a:spcBef>
                <a:spcPts val="1000"/>
              </a:spcBef>
              <a:spcAft>
                <a:spcPts val="1000"/>
              </a:spcAft>
              <a:buNone/>
            </a:pPr>
            <a:r>
              <a:t/>
            </a:r>
            <a:endParaRPr sz="2200">
              <a:latin typeface="Merriweather Light"/>
              <a:ea typeface="Merriweather Light"/>
              <a:cs typeface="Merriweather Light"/>
              <a:sym typeface="Merriweather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idx="4294967295" type="title"/>
          </p:nvPr>
        </p:nvSpPr>
        <p:spPr>
          <a:xfrm>
            <a:off x="1810200" y="743350"/>
            <a:ext cx="5523600" cy="63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Regresión Lineal</a:t>
            </a:r>
            <a:endParaRPr/>
          </a:p>
        </p:txBody>
      </p:sp>
      <p:sp>
        <p:nvSpPr>
          <p:cNvPr id="148" name="Google Shape;148;p22"/>
          <p:cNvSpPr txBox="1"/>
          <p:nvPr>
            <p:ph type="title"/>
          </p:nvPr>
        </p:nvSpPr>
        <p:spPr>
          <a:xfrm>
            <a:off x="1810200" y="743350"/>
            <a:ext cx="5523600" cy="63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La magia de las redes neuronales</a:t>
            </a:r>
            <a:endParaRPr/>
          </a:p>
        </p:txBody>
      </p:sp>
      <p:sp>
        <p:nvSpPr>
          <p:cNvPr id="149" name="Google Shape;149;p22"/>
          <p:cNvSpPr txBox="1"/>
          <p:nvPr/>
        </p:nvSpPr>
        <p:spPr>
          <a:xfrm>
            <a:off x="466775" y="1725925"/>
            <a:ext cx="8194500" cy="4775700"/>
          </a:xfrm>
          <a:prstGeom prst="rect">
            <a:avLst/>
          </a:prstGeom>
          <a:solidFill>
            <a:srgbClr val="FFFFFF"/>
          </a:solidFill>
          <a:ln>
            <a:noFill/>
          </a:ln>
        </p:spPr>
        <p:txBody>
          <a:bodyPr anchorCtr="0" anchor="t" bIns="91425" lIns="91425" spcFirstLastPara="1" rIns="91425" wrap="square" tIns="91425">
            <a:noAutofit/>
          </a:bodyPr>
          <a:lstStyle/>
          <a:p>
            <a:pPr indent="-368300" lvl="0" marL="457200" rtl="0" algn="l">
              <a:spcBef>
                <a:spcPts val="0"/>
              </a:spcBef>
              <a:spcAft>
                <a:spcPts val="0"/>
              </a:spcAft>
              <a:buClr>
                <a:schemeClr val="accent3"/>
              </a:buClr>
              <a:buSzPts val="2200"/>
              <a:buFont typeface="Merriweather Light"/>
              <a:buChar char="●"/>
            </a:pPr>
            <a:r>
              <a:rPr lang="en" sz="2200">
                <a:latin typeface="Merriweather Light"/>
                <a:ea typeface="Merriweather Light"/>
                <a:cs typeface="Merriweather Light"/>
                <a:sym typeface="Merriweather Light"/>
              </a:rPr>
              <a:t>Como las redes transforman los datos internamente, la representación inicial no es crítica ni depende de la tarea de clasificación.</a:t>
            </a:r>
            <a:endParaRPr sz="2200">
              <a:latin typeface="Merriweather Light"/>
              <a:ea typeface="Merriweather Light"/>
              <a:cs typeface="Merriweather Light"/>
              <a:sym typeface="Merriweather Light"/>
            </a:endParaRPr>
          </a:p>
          <a:p>
            <a:pPr indent="-368300" lvl="0" marL="457200" rtl="0" algn="l">
              <a:spcBef>
                <a:spcPts val="1000"/>
              </a:spcBef>
              <a:spcAft>
                <a:spcPts val="0"/>
              </a:spcAft>
              <a:buClr>
                <a:schemeClr val="accent3"/>
              </a:buClr>
              <a:buSzPts val="2200"/>
              <a:buFont typeface="Merriweather Light"/>
              <a:buChar char="●"/>
            </a:pPr>
            <a:r>
              <a:rPr lang="en" sz="2200">
                <a:latin typeface="Merriweather Light"/>
                <a:ea typeface="Merriweather Light"/>
                <a:cs typeface="Merriweather Light"/>
                <a:sym typeface="Merriweather Light"/>
              </a:rPr>
              <a:t>Descubren patrones nuevos automáticamente.</a:t>
            </a:r>
            <a:endParaRPr sz="2200">
              <a:latin typeface="Merriweather Light"/>
              <a:ea typeface="Merriweather Light"/>
              <a:cs typeface="Merriweather Light"/>
              <a:sym typeface="Merriweather Light"/>
            </a:endParaRPr>
          </a:p>
          <a:p>
            <a:pPr indent="-368300" lvl="0" marL="457200" rtl="0" algn="l">
              <a:spcBef>
                <a:spcPts val="1000"/>
              </a:spcBef>
              <a:spcAft>
                <a:spcPts val="0"/>
              </a:spcAft>
              <a:buClr>
                <a:schemeClr val="accent3"/>
              </a:buClr>
              <a:buSzPts val="2200"/>
              <a:buFont typeface="Merriweather Light"/>
              <a:buChar char="●"/>
            </a:pPr>
            <a:r>
              <a:rPr lang="en" sz="2200">
                <a:latin typeface="Merriweather Light"/>
                <a:ea typeface="Merriweather Light"/>
                <a:cs typeface="Merriweather Light"/>
                <a:sym typeface="Merriweather Light"/>
              </a:rPr>
              <a:t>Las representaciones son jerárquicas.</a:t>
            </a:r>
            <a:endParaRPr sz="2200">
              <a:latin typeface="Merriweather Light"/>
              <a:ea typeface="Merriweather Light"/>
              <a:cs typeface="Merriweather Light"/>
              <a:sym typeface="Merriweather Light"/>
            </a:endParaRPr>
          </a:p>
          <a:p>
            <a:pPr indent="0" lvl="0" marL="457200" rtl="0" algn="l">
              <a:spcBef>
                <a:spcPts val="1000"/>
              </a:spcBef>
              <a:spcAft>
                <a:spcPts val="0"/>
              </a:spcAft>
              <a:buNone/>
            </a:pPr>
            <a:r>
              <a:t/>
            </a:r>
            <a:endParaRPr sz="2200">
              <a:latin typeface="Merriweather Light"/>
              <a:ea typeface="Merriweather Light"/>
              <a:cs typeface="Merriweather Light"/>
              <a:sym typeface="Merriweather Light"/>
            </a:endParaRPr>
          </a:p>
          <a:p>
            <a:pPr indent="-368300" lvl="0" marL="457200" rtl="0" algn="l">
              <a:spcBef>
                <a:spcPts val="1000"/>
              </a:spcBef>
              <a:spcAft>
                <a:spcPts val="0"/>
              </a:spcAft>
              <a:buClr>
                <a:srgbClr val="A8122A"/>
              </a:buClr>
              <a:buSzPts val="2200"/>
              <a:buFont typeface="Merriweather Light"/>
              <a:buChar char="●"/>
            </a:pPr>
            <a:r>
              <a:rPr lang="en" sz="2200">
                <a:solidFill>
                  <a:schemeClr val="dk1"/>
                </a:solidFill>
                <a:latin typeface="Merriweather Light"/>
                <a:ea typeface="Merriweather Light"/>
                <a:cs typeface="Merriweather Light"/>
                <a:sym typeface="Merriweather Light"/>
              </a:rPr>
              <a:t>Se estancan en mínimos locales y puntos de silla.</a:t>
            </a:r>
            <a:endParaRPr sz="2200">
              <a:solidFill>
                <a:schemeClr val="dk1"/>
              </a:solidFill>
              <a:latin typeface="Merriweather Light"/>
              <a:ea typeface="Merriweather Light"/>
              <a:cs typeface="Merriweather Light"/>
              <a:sym typeface="Merriweather Light"/>
            </a:endParaRPr>
          </a:p>
          <a:p>
            <a:pPr indent="-368300" lvl="0" marL="457200" rtl="0" algn="l">
              <a:spcBef>
                <a:spcPts val="1000"/>
              </a:spcBef>
              <a:spcAft>
                <a:spcPts val="0"/>
              </a:spcAft>
              <a:buClr>
                <a:srgbClr val="A8122A"/>
              </a:buClr>
              <a:buSzPts val="2200"/>
              <a:buFont typeface="Merriweather Light"/>
              <a:buChar char="●"/>
            </a:pPr>
            <a:r>
              <a:rPr lang="en" sz="2200">
                <a:solidFill>
                  <a:schemeClr val="dk1"/>
                </a:solidFill>
                <a:latin typeface="Merriweather Light"/>
                <a:ea typeface="Merriweather Light"/>
                <a:cs typeface="Merriweather Light"/>
                <a:sym typeface="Merriweather Light"/>
              </a:rPr>
              <a:t>Requieren muchos parámetros (es decir, hacen falta muchos datos  para converger).</a:t>
            </a:r>
            <a:endParaRPr sz="2200">
              <a:latin typeface="Merriweather Light"/>
              <a:ea typeface="Merriweather Light"/>
              <a:cs typeface="Merriweather Light"/>
              <a:sym typeface="Merriweather Light"/>
            </a:endParaRPr>
          </a:p>
          <a:p>
            <a:pPr indent="0" lvl="0" marL="0" rtl="0" algn="l">
              <a:spcBef>
                <a:spcPts val="1000"/>
              </a:spcBef>
              <a:spcAft>
                <a:spcPts val="1000"/>
              </a:spcAft>
              <a:buNone/>
            </a:pPr>
            <a:r>
              <a:t/>
            </a:r>
            <a:endParaRPr sz="2200">
              <a:latin typeface="Merriweather Light"/>
              <a:ea typeface="Merriweather Light"/>
              <a:cs typeface="Merriweather Light"/>
              <a:sym typeface="Merriweather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1810200" y="743350"/>
            <a:ext cx="5523600" cy="63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Ejemplo 1: Autoencoders</a:t>
            </a:r>
            <a:endParaRPr/>
          </a:p>
        </p:txBody>
      </p:sp>
      <p:pic>
        <p:nvPicPr>
          <p:cNvPr id="155" name="Google Shape;155;p23"/>
          <p:cNvPicPr preferRelativeResize="0"/>
          <p:nvPr/>
        </p:nvPicPr>
        <p:blipFill rotWithShape="1">
          <a:blip r:embed="rId3">
            <a:alphaModFix/>
          </a:blip>
          <a:srcRect b="0" l="15187" r="13774" t="0"/>
          <a:stretch/>
        </p:blipFill>
        <p:spPr>
          <a:xfrm>
            <a:off x="2788600" y="2652863"/>
            <a:ext cx="3417750" cy="3331250"/>
          </a:xfrm>
          <a:prstGeom prst="rect">
            <a:avLst/>
          </a:prstGeom>
          <a:noFill/>
          <a:ln>
            <a:noFill/>
          </a:ln>
        </p:spPr>
      </p:pic>
      <p:sp>
        <p:nvSpPr>
          <p:cNvPr id="156" name="Google Shape;156;p23"/>
          <p:cNvSpPr txBox="1"/>
          <p:nvPr/>
        </p:nvSpPr>
        <p:spPr>
          <a:xfrm>
            <a:off x="474750" y="1583375"/>
            <a:ext cx="8194500" cy="5880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erriweather Light"/>
                <a:ea typeface="Merriweather Light"/>
                <a:cs typeface="Merriweather Light"/>
                <a:sym typeface="Merriweather Light"/>
              </a:rPr>
              <a:t>Dado un problema no supervisado, queremos predecir exactamente los valores de entrada forzando un “cuello de botella” que represente de manera comprimida los valores de entrada.</a:t>
            </a:r>
            <a:endParaRPr>
              <a:latin typeface="Merriweather Light"/>
              <a:ea typeface="Merriweather Light"/>
              <a:cs typeface="Merriweather Light"/>
              <a:sym typeface="Merriweather Light"/>
            </a:endParaRPr>
          </a:p>
        </p:txBody>
      </p:sp>
      <p:sp>
        <p:nvSpPr>
          <p:cNvPr id="157" name="Google Shape;157;p23"/>
          <p:cNvSpPr txBox="1"/>
          <p:nvPr/>
        </p:nvSpPr>
        <p:spPr>
          <a:xfrm>
            <a:off x="1323900" y="6465600"/>
            <a:ext cx="7820100" cy="392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900">
                <a:solidFill>
                  <a:srgbClr val="999999"/>
                </a:solidFill>
                <a:latin typeface="Merriweather Light"/>
                <a:ea typeface="Merriweather Light"/>
                <a:cs typeface="Merriweather Light"/>
                <a:sym typeface="Merriweather Light"/>
              </a:rPr>
              <a:t>Fuente: https://www.jeremyjordan.me/autoencoders/</a:t>
            </a:r>
            <a:endParaRPr sz="900">
              <a:solidFill>
                <a:srgbClr val="999999"/>
              </a:solidFill>
              <a:latin typeface="Merriweather Light"/>
              <a:ea typeface="Merriweather Light"/>
              <a:cs typeface="Merriweather Light"/>
              <a:sym typeface="Merriweather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1810200" y="743350"/>
            <a:ext cx="5523600" cy="63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Ejemplo 1: Autoencoders</a:t>
            </a:r>
            <a:endParaRPr/>
          </a:p>
        </p:txBody>
      </p:sp>
      <p:pic>
        <p:nvPicPr>
          <p:cNvPr id="163" name="Google Shape;163;p24"/>
          <p:cNvPicPr preferRelativeResize="0"/>
          <p:nvPr/>
        </p:nvPicPr>
        <p:blipFill rotWithShape="1">
          <a:blip r:embed="rId3">
            <a:alphaModFix/>
          </a:blip>
          <a:srcRect b="0" l="15187" r="13774" t="0"/>
          <a:stretch/>
        </p:blipFill>
        <p:spPr>
          <a:xfrm>
            <a:off x="2788600" y="2652863"/>
            <a:ext cx="3417750" cy="3331250"/>
          </a:xfrm>
          <a:prstGeom prst="rect">
            <a:avLst/>
          </a:prstGeom>
          <a:noFill/>
          <a:ln>
            <a:noFill/>
          </a:ln>
        </p:spPr>
      </p:pic>
      <p:sp>
        <p:nvSpPr>
          <p:cNvPr id="164" name="Google Shape;164;p24"/>
          <p:cNvSpPr txBox="1"/>
          <p:nvPr/>
        </p:nvSpPr>
        <p:spPr>
          <a:xfrm>
            <a:off x="474750" y="1583375"/>
            <a:ext cx="8194500" cy="5880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erriweather Light"/>
                <a:ea typeface="Merriweather Light"/>
                <a:cs typeface="Merriweather Light"/>
                <a:sym typeface="Merriweather Light"/>
              </a:rPr>
              <a:t>Dado un problema no supervisado, queremos predecir exactamente los valores de entrada forzando un “cuello de botella” que represente de manera comprimida los valores de entrada.</a:t>
            </a:r>
            <a:endParaRPr>
              <a:latin typeface="Merriweather Light"/>
              <a:ea typeface="Merriweather Light"/>
              <a:cs typeface="Merriweather Light"/>
              <a:sym typeface="Merriweather Light"/>
            </a:endParaRPr>
          </a:p>
        </p:txBody>
      </p:sp>
      <p:sp>
        <p:nvSpPr>
          <p:cNvPr id="165" name="Google Shape;165;p24"/>
          <p:cNvSpPr txBox="1"/>
          <p:nvPr/>
        </p:nvSpPr>
        <p:spPr>
          <a:xfrm>
            <a:off x="1323900" y="6465600"/>
            <a:ext cx="7820100" cy="392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900">
                <a:solidFill>
                  <a:srgbClr val="999999"/>
                </a:solidFill>
                <a:latin typeface="Merriweather Light"/>
                <a:ea typeface="Merriweather Light"/>
                <a:cs typeface="Merriweather Light"/>
                <a:sym typeface="Merriweather Light"/>
              </a:rPr>
              <a:t>Fuente</a:t>
            </a:r>
            <a:r>
              <a:rPr lang="en" sz="900">
                <a:solidFill>
                  <a:srgbClr val="999999"/>
                </a:solidFill>
                <a:latin typeface="Merriweather Light"/>
                <a:ea typeface="Merriweather Light"/>
                <a:cs typeface="Merriweather Light"/>
                <a:sym typeface="Merriweather Light"/>
              </a:rPr>
              <a:t>: https://www.jeremyjordan.me/autoencoders/</a:t>
            </a:r>
            <a:endParaRPr sz="900">
              <a:solidFill>
                <a:srgbClr val="999999"/>
              </a:solidFill>
              <a:latin typeface="Merriweather Light"/>
              <a:ea typeface="Merriweather Light"/>
              <a:cs typeface="Merriweather Light"/>
              <a:sym typeface="Merriweather Light"/>
            </a:endParaRPr>
          </a:p>
        </p:txBody>
      </p:sp>
      <p:sp>
        <p:nvSpPr>
          <p:cNvPr id="166" name="Google Shape;166;p24"/>
          <p:cNvSpPr txBox="1"/>
          <p:nvPr/>
        </p:nvSpPr>
        <p:spPr>
          <a:xfrm>
            <a:off x="681150" y="5984100"/>
            <a:ext cx="8194500" cy="5880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erriweather Light"/>
                <a:ea typeface="Merriweather Light"/>
                <a:cs typeface="Merriweather Light"/>
                <a:sym typeface="Merriweather Light"/>
              </a:rPr>
              <a:t>El “cuello de botella” es fundamental para obtener/forzar una representación de los datos. </a:t>
            </a:r>
            <a:r>
              <a:rPr lang="en">
                <a:latin typeface="Merriweather Light"/>
                <a:ea typeface="Merriweather Light"/>
                <a:cs typeface="Merriweather Light"/>
                <a:sym typeface="Merriweather Light"/>
              </a:rPr>
              <a:t>Si no</a:t>
            </a:r>
            <a:r>
              <a:rPr lang="en">
                <a:latin typeface="Merriweather Light"/>
                <a:ea typeface="Merriweather Light"/>
                <a:cs typeface="Merriweather Light"/>
                <a:sym typeface="Merriweather Light"/>
              </a:rPr>
              <a:t> fuera así sería muy fácil caer en el problema de memorización de los datos (overfitting).</a:t>
            </a:r>
            <a:endParaRPr>
              <a:latin typeface="Merriweather Light"/>
              <a:ea typeface="Merriweather Light"/>
              <a:cs typeface="Merriweather Light"/>
              <a:sym typeface="Merriweather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1810200" y="743350"/>
            <a:ext cx="5523600" cy="63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Ejemplo 1: Autoencoders</a:t>
            </a:r>
            <a:endParaRPr/>
          </a:p>
        </p:txBody>
      </p:sp>
      <p:sp>
        <p:nvSpPr>
          <p:cNvPr id="172" name="Google Shape;172;p25"/>
          <p:cNvSpPr txBox="1"/>
          <p:nvPr/>
        </p:nvSpPr>
        <p:spPr>
          <a:xfrm>
            <a:off x="474750" y="1583375"/>
            <a:ext cx="8194500" cy="2193000"/>
          </a:xfrm>
          <a:prstGeom prst="rect">
            <a:avLst/>
          </a:prstGeom>
          <a:solidFill>
            <a:srgbClr val="FFFFFF"/>
          </a:solid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Merriweather Light"/>
              <a:buChar char="●"/>
            </a:pPr>
            <a:r>
              <a:rPr lang="en" sz="1700">
                <a:latin typeface="Merriweather Light"/>
                <a:ea typeface="Merriweather Light"/>
                <a:cs typeface="Merriweather Light"/>
                <a:sym typeface="Merriweather Light"/>
              </a:rPr>
              <a:t>Un modelo de autoencoder ideal busca obtener un balance entre:</a:t>
            </a:r>
            <a:endParaRPr sz="1700">
              <a:latin typeface="Merriweather Light"/>
              <a:ea typeface="Merriweather Light"/>
              <a:cs typeface="Merriweather Light"/>
              <a:sym typeface="Merriweather Light"/>
            </a:endParaRPr>
          </a:p>
          <a:p>
            <a:pPr indent="0" lvl="0" marL="0" rtl="0" algn="l">
              <a:spcBef>
                <a:spcPts val="0"/>
              </a:spcBef>
              <a:spcAft>
                <a:spcPts val="0"/>
              </a:spcAft>
              <a:buNone/>
            </a:pPr>
            <a:r>
              <a:t/>
            </a:r>
            <a:endParaRPr sz="1700">
              <a:latin typeface="Merriweather Light"/>
              <a:ea typeface="Merriweather Light"/>
              <a:cs typeface="Merriweather Light"/>
              <a:sym typeface="Merriweather Light"/>
            </a:endParaRPr>
          </a:p>
          <a:p>
            <a:pPr indent="-336550" lvl="0" marL="457200" rtl="0" algn="l">
              <a:spcBef>
                <a:spcPts val="0"/>
              </a:spcBef>
              <a:spcAft>
                <a:spcPts val="0"/>
              </a:spcAft>
              <a:buSzPts val="1700"/>
              <a:buFont typeface="Merriweather Light"/>
              <a:buAutoNum type="arabicPeriod"/>
            </a:pPr>
            <a:r>
              <a:rPr lang="en" sz="1700">
                <a:latin typeface="Merriweather Light"/>
                <a:ea typeface="Merriweather Light"/>
                <a:cs typeface="Merriweather Light"/>
                <a:sym typeface="Merriweather Light"/>
              </a:rPr>
              <a:t>Ser lo suficientemente sensible a los datos de entrada de manera de reconstruir los datos de manera precisa.</a:t>
            </a:r>
            <a:endParaRPr sz="1700">
              <a:latin typeface="Merriweather Light"/>
              <a:ea typeface="Merriweather Light"/>
              <a:cs typeface="Merriweather Light"/>
              <a:sym typeface="Merriweather Light"/>
            </a:endParaRPr>
          </a:p>
          <a:p>
            <a:pPr indent="0" lvl="0" marL="457200" rtl="0" algn="l">
              <a:spcBef>
                <a:spcPts val="0"/>
              </a:spcBef>
              <a:spcAft>
                <a:spcPts val="0"/>
              </a:spcAft>
              <a:buNone/>
            </a:pPr>
            <a:r>
              <a:t/>
            </a:r>
            <a:endParaRPr sz="1700">
              <a:latin typeface="Merriweather Light"/>
              <a:ea typeface="Merriweather Light"/>
              <a:cs typeface="Merriweather Light"/>
              <a:sym typeface="Merriweather Light"/>
            </a:endParaRPr>
          </a:p>
          <a:p>
            <a:pPr indent="-336550" lvl="0" marL="457200" rtl="0" algn="l">
              <a:spcBef>
                <a:spcPts val="0"/>
              </a:spcBef>
              <a:spcAft>
                <a:spcPts val="0"/>
              </a:spcAft>
              <a:buSzPts val="1700"/>
              <a:buFont typeface="Merriweather Light"/>
              <a:buAutoNum type="arabicPeriod"/>
            </a:pPr>
            <a:r>
              <a:rPr lang="en" sz="1700">
                <a:latin typeface="Merriweather Light"/>
                <a:ea typeface="Merriweather Light"/>
                <a:cs typeface="Merriweather Light"/>
                <a:sym typeface="Merriweather Light"/>
              </a:rPr>
              <a:t>Ser lo suficientemente insensible a los datos de entrada de manera que el modelo no memorice o haga overfitting de los datos.</a:t>
            </a:r>
            <a:endParaRPr sz="1700">
              <a:latin typeface="Merriweather Light"/>
              <a:ea typeface="Merriweather Light"/>
              <a:cs typeface="Merriweather Light"/>
              <a:sym typeface="Merriweather Light"/>
            </a:endParaRPr>
          </a:p>
        </p:txBody>
      </p:sp>
      <p:sp>
        <p:nvSpPr>
          <p:cNvPr id="173" name="Google Shape;173;p25"/>
          <p:cNvSpPr txBox="1"/>
          <p:nvPr/>
        </p:nvSpPr>
        <p:spPr>
          <a:xfrm>
            <a:off x="1323900" y="6465600"/>
            <a:ext cx="7820100" cy="392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900">
                <a:solidFill>
                  <a:srgbClr val="999999"/>
                </a:solidFill>
                <a:latin typeface="Merriweather Light"/>
                <a:ea typeface="Merriweather Light"/>
                <a:cs typeface="Merriweather Light"/>
                <a:sym typeface="Merriweather Light"/>
              </a:rPr>
              <a:t>Fuente: https://www.jeremyjordan.me/autoencoders/</a:t>
            </a:r>
            <a:endParaRPr sz="900">
              <a:solidFill>
                <a:srgbClr val="999999"/>
              </a:solidFill>
              <a:latin typeface="Merriweather Light"/>
              <a:ea typeface="Merriweather Light"/>
              <a:cs typeface="Merriweather Light"/>
              <a:sym typeface="Merriweather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1810200" y="743350"/>
            <a:ext cx="5523600" cy="63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Ejemplo 1: Autoencoders</a:t>
            </a:r>
            <a:endParaRPr/>
          </a:p>
        </p:txBody>
      </p:sp>
      <p:sp>
        <p:nvSpPr>
          <p:cNvPr id="179" name="Google Shape;179;p26"/>
          <p:cNvSpPr txBox="1"/>
          <p:nvPr/>
        </p:nvSpPr>
        <p:spPr>
          <a:xfrm>
            <a:off x="488100" y="1610050"/>
            <a:ext cx="8194500" cy="2193000"/>
          </a:xfrm>
          <a:prstGeom prst="rect">
            <a:avLst/>
          </a:prstGeom>
          <a:solidFill>
            <a:srgbClr val="FFFFFF"/>
          </a:solid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Merriweather Light"/>
              <a:buChar char="●"/>
            </a:pPr>
            <a:r>
              <a:rPr lang="en" sz="1700">
                <a:latin typeface="Merriweather Light"/>
                <a:ea typeface="Merriweather Light"/>
                <a:cs typeface="Merriweather Light"/>
                <a:sym typeface="Merriweather Light"/>
              </a:rPr>
              <a:t>Un modelo de autoencoder ideal busca obtener un balance entre:</a:t>
            </a:r>
            <a:endParaRPr sz="1700">
              <a:latin typeface="Merriweather Light"/>
              <a:ea typeface="Merriweather Light"/>
              <a:cs typeface="Merriweather Light"/>
              <a:sym typeface="Merriweather Light"/>
            </a:endParaRPr>
          </a:p>
          <a:p>
            <a:pPr indent="0" lvl="0" marL="0" rtl="0" algn="l">
              <a:spcBef>
                <a:spcPts val="0"/>
              </a:spcBef>
              <a:spcAft>
                <a:spcPts val="0"/>
              </a:spcAft>
              <a:buNone/>
            </a:pPr>
            <a:r>
              <a:t/>
            </a:r>
            <a:endParaRPr sz="1700">
              <a:latin typeface="Merriweather Light"/>
              <a:ea typeface="Merriweather Light"/>
              <a:cs typeface="Merriweather Light"/>
              <a:sym typeface="Merriweather Light"/>
            </a:endParaRPr>
          </a:p>
          <a:p>
            <a:pPr indent="-336550" lvl="0" marL="457200" rtl="0" algn="l">
              <a:spcBef>
                <a:spcPts val="0"/>
              </a:spcBef>
              <a:spcAft>
                <a:spcPts val="0"/>
              </a:spcAft>
              <a:buSzPts val="1700"/>
              <a:buFont typeface="Merriweather Light"/>
              <a:buAutoNum type="arabicPeriod"/>
            </a:pPr>
            <a:r>
              <a:rPr lang="en" sz="1700">
                <a:latin typeface="Merriweather Light"/>
                <a:ea typeface="Merriweather Light"/>
                <a:cs typeface="Merriweather Light"/>
                <a:sym typeface="Merriweather Light"/>
              </a:rPr>
              <a:t>Ser lo suficientemente sensible a los datos de entrada de manera de reconstruir los datos de manera precisa.</a:t>
            </a:r>
            <a:endParaRPr sz="1700">
              <a:latin typeface="Merriweather Light"/>
              <a:ea typeface="Merriweather Light"/>
              <a:cs typeface="Merriweather Light"/>
              <a:sym typeface="Merriweather Light"/>
            </a:endParaRPr>
          </a:p>
          <a:p>
            <a:pPr indent="0" lvl="0" marL="457200" rtl="0" algn="l">
              <a:spcBef>
                <a:spcPts val="0"/>
              </a:spcBef>
              <a:spcAft>
                <a:spcPts val="0"/>
              </a:spcAft>
              <a:buNone/>
            </a:pPr>
            <a:r>
              <a:t/>
            </a:r>
            <a:endParaRPr sz="1700">
              <a:latin typeface="Merriweather Light"/>
              <a:ea typeface="Merriweather Light"/>
              <a:cs typeface="Merriweather Light"/>
              <a:sym typeface="Merriweather Light"/>
            </a:endParaRPr>
          </a:p>
          <a:p>
            <a:pPr indent="-336550" lvl="0" marL="457200" rtl="0" algn="l">
              <a:spcBef>
                <a:spcPts val="0"/>
              </a:spcBef>
              <a:spcAft>
                <a:spcPts val="0"/>
              </a:spcAft>
              <a:buSzPts val="1700"/>
              <a:buFont typeface="Merriweather Light"/>
              <a:buAutoNum type="arabicPeriod"/>
            </a:pPr>
            <a:r>
              <a:rPr lang="en" sz="1700">
                <a:latin typeface="Merriweather Light"/>
                <a:ea typeface="Merriweather Light"/>
                <a:cs typeface="Merriweather Light"/>
                <a:sym typeface="Merriweather Light"/>
              </a:rPr>
              <a:t>Ser lo suficientemente insensible a los datos de entrada de manera que el modelo no memorice o haga overfitting de los datos.</a:t>
            </a:r>
            <a:endParaRPr sz="1700">
              <a:latin typeface="Merriweather Light"/>
              <a:ea typeface="Merriweather Light"/>
              <a:cs typeface="Merriweather Light"/>
              <a:sym typeface="Merriweather Light"/>
            </a:endParaRPr>
          </a:p>
        </p:txBody>
      </p:sp>
      <p:sp>
        <p:nvSpPr>
          <p:cNvPr id="180" name="Google Shape;180;p26"/>
          <p:cNvSpPr txBox="1"/>
          <p:nvPr/>
        </p:nvSpPr>
        <p:spPr>
          <a:xfrm>
            <a:off x="488100" y="4032550"/>
            <a:ext cx="8194500" cy="466200"/>
          </a:xfrm>
          <a:prstGeom prst="rect">
            <a:avLst/>
          </a:prstGeom>
          <a:solidFill>
            <a:srgbClr val="FFFFFF"/>
          </a:solid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latin typeface="Merriweather Light"/>
                <a:ea typeface="Merriweather Light"/>
                <a:cs typeface="Merriweather Light"/>
                <a:sym typeface="Merriweather Light"/>
              </a:rPr>
              <a:t>Estos 2 puntos se observan en la construcción de la </a:t>
            </a:r>
            <a:r>
              <a:rPr b="1" lang="en" sz="1700">
                <a:latin typeface="Merriweather"/>
                <a:ea typeface="Merriweather"/>
                <a:cs typeface="Merriweather"/>
                <a:sym typeface="Merriweather"/>
              </a:rPr>
              <a:t>función de loss</a:t>
            </a:r>
            <a:r>
              <a:rPr lang="en" sz="1700">
                <a:latin typeface="Merriweather Light"/>
                <a:ea typeface="Merriweather Light"/>
                <a:cs typeface="Merriweather Light"/>
                <a:sym typeface="Merriweather Light"/>
              </a:rPr>
              <a:t>:</a:t>
            </a:r>
            <a:endParaRPr sz="1700">
              <a:latin typeface="Merriweather Light"/>
              <a:ea typeface="Merriweather Light"/>
              <a:cs typeface="Merriweather Light"/>
              <a:sym typeface="Merriweather Light"/>
            </a:endParaRPr>
          </a:p>
        </p:txBody>
      </p:sp>
      <p:pic>
        <p:nvPicPr>
          <p:cNvPr id="181" name="Google Shape;181;p26"/>
          <p:cNvPicPr preferRelativeResize="0"/>
          <p:nvPr/>
        </p:nvPicPr>
        <p:blipFill>
          <a:blip r:embed="rId3">
            <a:alphaModFix/>
          </a:blip>
          <a:stretch>
            <a:fillRect/>
          </a:stretch>
        </p:blipFill>
        <p:spPr>
          <a:xfrm>
            <a:off x="2876291" y="4518950"/>
            <a:ext cx="2727635" cy="637200"/>
          </a:xfrm>
          <a:prstGeom prst="rect">
            <a:avLst/>
          </a:prstGeom>
          <a:noFill/>
          <a:ln>
            <a:noFill/>
          </a:ln>
        </p:spPr>
      </p:pic>
      <p:sp>
        <p:nvSpPr>
          <p:cNvPr id="182" name="Google Shape;182;p26"/>
          <p:cNvSpPr txBox="1"/>
          <p:nvPr/>
        </p:nvSpPr>
        <p:spPr>
          <a:xfrm>
            <a:off x="1323900" y="6465600"/>
            <a:ext cx="7820100" cy="392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900">
                <a:solidFill>
                  <a:srgbClr val="999999"/>
                </a:solidFill>
                <a:latin typeface="Merriweather Light"/>
                <a:ea typeface="Merriweather Light"/>
                <a:cs typeface="Merriweather Light"/>
                <a:sym typeface="Merriweather Light"/>
              </a:rPr>
              <a:t>Fuente: https://www.jeremyjordan.me/autoencoders/</a:t>
            </a:r>
            <a:endParaRPr sz="900">
              <a:solidFill>
                <a:srgbClr val="999999"/>
              </a:solidFill>
              <a:latin typeface="Merriweather Light"/>
              <a:ea typeface="Merriweather Light"/>
              <a:cs typeface="Merriweather Light"/>
              <a:sym typeface="Merriweather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1810200" y="743350"/>
            <a:ext cx="5523600" cy="63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Ejemplo 1: Autoencoders</a:t>
            </a:r>
            <a:endParaRPr/>
          </a:p>
        </p:txBody>
      </p:sp>
      <p:sp>
        <p:nvSpPr>
          <p:cNvPr id="188" name="Google Shape;188;p27"/>
          <p:cNvSpPr txBox="1"/>
          <p:nvPr/>
        </p:nvSpPr>
        <p:spPr>
          <a:xfrm>
            <a:off x="488100" y="1610050"/>
            <a:ext cx="8194500" cy="1152600"/>
          </a:xfrm>
          <a:prstGeom prst="rect">
            <a:avLst/>
          </a:prstGeom>
          <a:solidFill>
            <a:srgbClr val="FFFFFF"/>
          </a:solid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Char char="●"/>
            </a:pPr>
            <a:r>
              <a:rPr lang="en" sz="1700">
                <a:solidFill>
                  <a:schemeClr val="dk1"/>
                </a:solidFill>
                <a:latin typeface="Merriweather Light"/>
                <a:ea typeface="Merriweather Light"/>
                <a:cs typeface="Merriweather Light"/>
                <a:sym typeface="Merriweather Light"/>
              </a:rPr>
              <a:t>Dado que las redes neuronales son capaces de aprender relaciones no lineales, un autoencoder  puede pensarse como una generalización más fuerte que PCA</a:t>
            </a:r>
            <a:endParaRPr sz="1700">
              <a:solidFill>
                <a:schemeClr val="dk1"/>
              </a:solidFill>
              <a:latin typeface="Merriweather Light"/>
              <a:ea typeface="Merriweather Light"/>
              <a:cs typeface="Merriweather Light"/>
              <a:sym typeface="Merriweather Light"/>
            </a:endParaRPr>
          </a:p>
          <a:p>
            <a:pPr indent="0" lvl="0" marL="0" rtl="0" algn="l">
              <a:spcBef>
                <a:spcPts val="0"/>
              </a:spcBef>
              <a:spcAft>
                <a:spcPts val="0"/>
              </a:spcAft>
              <a:buNone/>
            </a:pPr>
            <a:r>
              <a:t/>
            </a:r>
            <a:endParaRPr sz="1700">
              <a:latin typeface="Merriweather Light"/>
              <a:ea typeface="Merriweather Light"/>
              <a:cs typeface="Merriweather Light"/>
              <a:sym typeface="Merriweather Light"/>
            </a:endParaRPr>
          </a:p>
        </p:txBody>
      </p:sp>
      <p:sp>
        <p:nvSpPr>
          <p:cNvPr id="189" name="Google Shape;189;p27"/>
          <p:cNvSpPr txBox="1"/>
          <p:nvPr/>
        </p:nvSpPr>
        <p:spPr>
          <a:xfrm>
            <a:off x="1323900" y="6465600"/>
            <a:ext cx="7820100" cy="392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900">
                <a:solidFill>
                  <a:srgbClr val="999999"/>
                </a:solidFill>
                <a:latin typeface="Merriweather Light"/>
                <a:ea typeface="Merriweather Light"/>
                <a:cs typeface="Merriweather Light"/>
                <a:sym typeface="Merriweather Light"/>
              </a:rPr>
              <a:t>Fuente: https://www.jeremyjordan.me/autoencoders/</a:t>
            </a:r>
            <a:endParaRPr sz="900">
              <a:solidFill>
                <a:srgbClr val="999999"/>
              </a:solidFill>
              <a:latin typeface="Merriweather Light"/>
              <a:ea typeface="Merriweather Light"/>
              <a:cs typeface="Merriweather Light"/>
              <a:sym typeface="Merriweather Light"/>
            </a:endParaRPr>
          </a:p>
        </p:txBody>
      </p:sp>
      <p:pic>
        <p:nvPicPr>
          <p:cNvPr id="190" name="Google Shape;190;p27"/>
          <p:cNvPicPr preferRelativeResize="0"/>
          <p:nvPr/>
        </p:nvPicPr>
        <p:blipFill>
          <a:blip r:embed="rId3">
            <a:alphaModFix/>
          </a:blip>
          <a:stretch>
            <a:fillRect/>
          </a:stretch>
        </p:blipFill>
        <p:spPr>
          <a:xfrm>
            <a:off x="2647425" y="2762650"/>
            <a:ext cx="4051639" cy="33981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1810200" y="743350"/>
            <a:ext cx="5523600" cy="63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Ejemplo 1: Autoencoders</a:t>
            </a:r>
            <a:endParaRPr/>
          </a:p>
        </p:txBody>
      </p:sp>
      <p:sp>
        <p:nvSpPr>
          <p:cNvPr id="196" name="Google Shape;196;p28"/>
          <p:cNvSpPr txBox="1"/>
          <p:nvPr/>
        </p:nvSpPr>
        <p:spPr>
          <a:xfrm>
            <a:off x="474750" y="1583375"/>
            <a:ext cx="8194500" cy="5880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latin typeface="Merriweather Light"/>
                <a:ea typeface="Merriweather Light"/>
                <a:cs typeface="Merriweather Light"/>
                <a:sym typeface="Merriweather Light"/>
              </a:rPr>
              <a:t>Podemos usar más de una capa oculta  (Stacked autoencoder)</a:t>
            </a:r>
            <a:endParaRPr sz="1700">
              <a:latin typeface="Merriweather Light"/>
              <a:ea typeface="Merriweather Light"/>
              <a:cs typeface="Merriweather Light"/>
              <a:sym typeface="Merriweather Light"/>
            </a:endParaRPr>
          </a:p>
        </p:txBody>
      </p:sp>
      <p:sp>
        <p:nvSpPr>
          <p:cNvPr id="197" name="Google Shape;197;p28"/>
          <p:cNvSpPr txBox="1"/>
          <p:nvPr/>
        </p:nvSpPr>
        <p:spPr>
          <a:xfrm>
            <a:off x="1323900" y="6465600"/>
            <a:ext cx="7820100" cy="392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900">
                <a:solidFill>
                  <a:srgbClr val="999999"/>
                </a:solidFill>
                <a:latin typeface="Merriweather Light"/>
                <a:ea typeface="Merriweather Light"/>
                <a:cs typeface="Merriweather Light"/>
                <a:sym typeface="Merriweather Light"/>
              </a:rPr>
              <a:t>Fuente: https://www.jeremyjordan.me/autoencoders/</a:t>
            </a:r>
            <a:endParaRPr sz="1100">
              <a:solidFill>
                <a:srgbClr val="666666"/>
              </a:solidFill>
              <a:latin typeface="Courier New"/>
              <a:ea typeface="Courier New"/>
              <a:cs typeface="Courier New"/>
              <a:sym typeface="Courier New"/>
            </a:endParaRPr>
          </a:p>
        </p:txBody>
      </p:sp>
      <p:pic>
        <p:nvPicPr>
          <p:cNvPr id="198" name="Google Shape;198;p28"/>
          <p:cNvPicPr preferRelativeResize="0"/>
          <p:nvPr/>
        </p:nvPicPr>
        <p:blipFill>
          <a:blip r:embed="rId3">
            <a:alphaModFix/>
          </a:blip>
          <a:stretch>
            <a:fillRect/>
          </a:stretch>
        </p:blipFill>
        <p:spPr>
          <a:xfrm>
            <a:off x="1956824" y="2597450"/>
            <a:ext cx="5230350" cy="3542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1810200" y="743350"/>
            <a:ext cx="5523600" cy="63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Ejemplo 1: Autoencoders</a:t>
            </a:r>
            <a:endParaRPr/>
          </a:p>
        </p:txBody>
      </p:sp>
      <p:sp>
        <p:nvSpPr>
          <p:cNvPr id="204" name="Google Shape;204;p29"/>
          <p:cNvSpPr txBox="1"/>
          <p:nvPr/>
        </p:nvSpPr>
        <p:spPr>
          <a:xfrm>
            <a:off x="474750" y="1583375"/>
            <a:ext cx="8194500" cy="48822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Merriweather Light"/>
                <a:ea typeface="Merriweather Light"/>
                <a:cs typeface="Merriweather Light"/>
                <a:sym typeface="Merriweather Light"/>
              </a:rPr>
              <a:t>Aplicaciones:</a:t>
            </a:r>
            <a:endParaRPr sz="2200">
              <a:latin typeface="Merriweather Light"/>
              <a:ea typeface="Merriweather Light"/>
              <a:cs typeface="Merriweather Light"/>
              <a:sym typeface="Merriweather Light"/>
            </a:endParaRPr>
          </a:p>
          <a:p>
            <a:pPr indent="0" lvl="0" marL="0" rtl="0" algn="l">
              <a:spcBef>
                <a:spcPts val="0"/>
              </a:spcBef>
              <a:spcAft>
                <a:spcPts val="0"/>
              </a:spcAft>
              <a:buNone/>
            </a:pPr>
            <a:r>
              <a:t/>
            </a:r>
            <a:endParaRPr sz="2200">
              <a:latin typeface="Merriweather Light"/>
              <a:ea typeface="Merriweather Light"/>
              <a:cs typeface="Merriweather Light"/>
              <a:sym typeface="Merriweather Light"/>
            </a:endParaRPr>
          </a:p>
          <a:p>
            <a:pPr indent="-368300" lvl="0" marL="457200" rtl="0" algn="l">
              <a:spcBef>
                <a:spcPts val="0"/>
              </a:spcBef>
              <a:spcAft>
                <a:spcPts val="0"/>
              </a:spcAft>
              <a:buSzPts val="2200"/>
              <a:buFont typeface="Merriweather Light"/>
              <a:buChar char="●"/>
            </a:pPr>
            <a:r>
              <a:rPr b="1" lang="en" sz="2200">
                <a:latin typeface="Merriweather"/>
                <a:ea typeface="Merriweather"/>
                <a:cs typeface="Merriweather"/>
                <a:sym typeface="Merriweather"/>
              </a:rPr>
              <a:t>Data Denoising</a:t>
            </a:r>
            <a:r>
              <a:rPr lang="en" sz="2200">
                <a:latin typeface="Merriweather Light"/>
                <a:ea typeface="Merriweather Light"/>
                <a:cs typeface="Merriweather Light"/>
                <a:sym typeface="Merriweather Light"/>
              </a:rPr>
              <a:t> (Reconstruir datos a partir de información ruidosa)</a:t>
            </a:r>
            <a:endParaRPr sz="2200">
              <a:latin typeface="Merriweather Light"/>
              <a:ea typeface="Merriweather Light"/>
              <a:cs typeface="Merriweather Light"/>
              <a:sym typeface="Merriweather Light"/>
            </a:endParaRPr>
          </a:p>
          <a:p>
            <a:pPr indent="0" lvl="0" marL="0" rtl="0" algn="l">
              <a:spcBef>
                <a:spcPts val="0"/>
              </a:spcBef>
              <a:spcAft>
                <a:spcPts val="0"/>
              </a:spcAft>
              <a:buNone/>
            </a:pPr>
            <a:r>
              <a:t/>
            </a:r>
            <a:endParaRPr sz="2200">
              <a:latin typeface="Merriweather Light"/>
              <a:ea typeface="Merriweather Light"/>
              <a:cs typeface="Merriweather Light"/>
              <a:sym typeface="Merriweather Light"/>
            </a:endParaRPr>
          </a:p>
          <a:p>
            <a:pPr indent="-368300" lvl="0" marL="457200" rtl="0" algn="l">
              <a:spcBef>
                <a:spcPts val="0"/>
              </a:spcBef>
              <a:spcAft>
                <a:spcPts val="0"/>
              </a:spcAft>
              <a:buSzPts val="2200"/>
              <a:buFont typeface="Merriweather"/>
              <a:buChar char="●"/>
            </a:pPr>
            <a:r>
              <a:rPr b="1" lang="en" sz="2200">
                <a:latin typeface="Merriweather"/>
                <a:ea typeface="Merriweather"/>
                <a:cs typeface="Merriweather"/>
                <a:sym typeface="Merriweather"/>
              </a:rPr>
              <a:t>Reducción de la dimensionalidad</a:t>
            </a:r>
            <a:endParaRPr b="1" sz="2200">
              <a:latin typeface="Merriweather"/>
              <a:ea typeface="Merriweather"/>
              <a:cs typeface="Merriweather"/>
              <a:sym typeface="Merriweather"/>
            </a:endParaRPr>
          </a:p>
          <a:p>
            <a:pPr indent="0" lvl="0" marL="457200" rtl="0" algn="l">
              <a:spcBef>
                <a:spcPts val="0"/>
              </a:spcBef>
              <a:spcAft>
                <a:spcPts val="0"/>
              </a:spcAft>
              <a:buNone/>
            </a:pPr>
            <a:r>
              <a:t/>
            </a:r>
            <a:endParaRPr sz="2200">
              <a:latin typeface="Merriweather Light"/>
              <a:ea typeface="Merriweather Light"/>
              <a:cs typeface="Merriweather Light"/>
              <a:sym typeface="Merriweather Light"/>
            </a:endParaRPr>
          </a:p>
          <a:p>
            <a:pPr indent="-368300" lvl="0" marL="457200" rtl="0" algn="l">
              <a:spcBef>
                <a:spcPts val="0"/>
              </a:spcBef>
              <a:spcAft>
                <a:spcPts val="0"/>
              </a:spcAft>
              <a:buSzPts val="2200"/>
              <a:buFont typeface="Merriweather Light"/>
              <a:buChar char="●"/>
            </a:pPr>
            <a:r>
              <a:rPr b="1" lang="en" sz="2200">
                <a:latin typeface="Merriweather"/>
                <a:ea typeface="Merriweather"/>
                <a:cs typeface="Merriweather"/>
                <a:sym typeface="Merriweather"/>
              </a:rPr>
              <a:t>Variational Autoencoders (VAE)</a:t>
            </a:r>
            <a:r>
              <a:rPr lang="en" sz="2200">
                <a:latin typeface="Merriweather Light"/>
                <a:ea typeface="Merriweather Light"/>
                <a:cs typeface="Merriweather Light"/>
                <a:sym typeface="Merriweather Light"/>
              </a:rPr>
              <a:t> (Aprender los parámetros de la distribución de probabilidad modelando los datos de entrada)</a:t>
            </a:r>
            <a:endParaRPr sz="2200">
              <a:latin typeface="Merriweather Light"/>
              <a:ea typeface="Merriweather Light"/>
              <a:cs typeface="Merriweather Light"/>
              <a:sym typeface="Merriweather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1810200" y="743350"/>
            <a:ext cx="5523600" cy="63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Ejemplo 2: Convoluciones e imágenes</a:t>
            </a:r>
            <a:endParaRPr/>
          </a:p>
        </p:txBody>
      </p:sp>
      <p:sp>
        <p:nvSpPr>
          <p:cNvPr id="210" name="Google Shape;210;p30"/>
          <p:cNvSpPr txBox="1"/>
          <p:nvPr/>
        </p:nvSpPr>
        <p:spPr>
          <a:xfrm>
            <a:off x="1323900" y="6465600"/>
            <a:ext cx="7820100" cy="392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900">
                <a:solidFill>
                  <a:srgbClr val="999999"/>
                </a:solidFill>
                <a:latin typeface="Merriweather Light"/>
                <a:ea typeface="Merriweather Light"/>
                <a:cs typeface="Merriweather Light"/>
                <a:sym typeface="Merriweather Light"/>
              </a:rPr>
              <a:t>Fuente: Visualizing and Understanding Convolutional Networks, Zeiler and Fergus, 2013</a:t>
            </a:r>
            <a:endParaRPr sz="900">
              <a:solidFill>
                <a:srgbClr val="999999"/>
              </a:solidFill>
              <a:latin typeface="Merriweather Light"/>
              <a:ea typeface="Merriweather Light"/>
              <a:cs typeface="Merriweather Light"/>
              <a:sym typeface="Merriweather Light"/>
            </a:endParaRPr>
          </a:p>
        </p:txBody>
      </p:sp>
      <p:pic>
        <p:nvPicPr>
          <p:cNvPr id="211" name="Google Shape;211;p30"/>
          <p:cNvPicPr preferRelativeResize="0"/>
          <p:nvPr/>
        </p:nvPicPr>
        <p:blipFill rotWithShape="1">
          <a:blip r:embed="rId3">
            <a:alphaModFix/>
          </a:blip>
          <a:srcRect b="0" l="0" r="0" t="18493"/>
          <a:stretch/>
        </p:blipFill>
        <p:spPr>
          <a:xfrm>
            <a:off x="336487" y="1553300"/>
            <a:ext cx="8471025" cy="4912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685800" y="2862150"/>
            <a:ext cx="7772400" cy="1133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Redes neuronales para aprender representaciones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1810200" y="743350"/>
            <a:ext cx="5523600" cy="63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En conclusión...</a:t>
            </a:r>
            <a:endParaRPr/>
          </a:p>
        </p:txBody>
      </p:sp>
      <p:sp>
        <p:nvSpPr>
          <p:cNvPr id="217" name="Google Shape;217;p31"/>
          <p:cNvSpPr txBox="1"/>
          <p:nvPr/>
        </p:nvSpPr>
        <p:spPr>
          <a:xfrm>
            <a:off x="466775" y="1725925"/>
            <a:ext cx="8259300" cy="4772400"/>
          </a:xfrm>
          <a:prstGeom prst="rect">
            <a:avLst/>
          </a:prstGeom>
          <a:solidFill>
            <a:srgbClr val="FFFFFF"/>
          </a:solidFill>
          <a:ln>
            <a:noFill/>
          </a:ln>
        </p:spPr>
        <p:txBody>
          <a:bodyPr anchorCtr="0" anchor="t" bIns="91425" lIns="91425" spcFirstLastPara="1" rIns="91425" wrap="square" tIns="91425">
            <a:noAutofit/>
          </a:bodyPr>
          <a:lstStyle/>
          <a:p>
            <a:pPr indent="-361950" lvl="0" marL="457200" rtl="0" algn="l">
              <a:spcBef>
                <a:spcPts val="0"/>
              </a:spcBef>
              <a:spcAft>
                <a:spcPts val="0"/>
              </a:spcAft>
              <a:buClr>
                <a:schemeClr val="accent3"/>
              </a:buClr>
              <a:buSzPts val="2100"/>
              <a:buFont typeface="Merriweather Light"/>
              <a:buChar char="●"/>
            </a:pPr>
            <a:r>
              <a:rPr lang="en" sz="2100">
                <a:latin typeface="Merriweather Light"/>
                <a:ea typeface="Merriweather Light"/>
                <a:cs typeface="Merriweather Light"/>
                <a:sym typeface="Merriweather Light"/>
              </a:rPr>
              <a:t>Las redes neuronales son clasificadores que pueden representar cualquier función.</a:t>
            </a:r>
            <a:endParaRPr sz="2100">
              <a:latin typeface="Merriweather Light"/>
              <a:ea typeface="Merriweather Light"/>
              <a:cs typeface="Merriweather Light"/>
              <a:sym typeface="Merriweather Light"/>
            </a:endParaRPr>
          </a:p>
          <a:p>
            <a:pPr indent="0" lvl="0" marL="457200" rtl="0" algn="l">
              <a:spcBef>
                <a:spcPts val="1000"/>
              </a:spcBef>
              <a:spcAft>
                <a:spcPts val="0"/>
              </a:spcAft>
              <a:buNone/>
            </a:pPr>
            <a:r>
              <a:t/>
            </a:r>
            <a:endParaRPr sz="2100">
              <a:latin typeface="Merriweather Light"/>
              <a:ea typeface="Merriweather Light"/>
              <a:cs typeface="Merriweather Light"/>
              <a:sym typeface="Merriweather Light"/>
            </a:endParaRPr>
          </a:p>
          <a:p>
            <a:pPr indent="-361950" lvl="0" marL="457200" rtl="0" algn="l">
              <a:spcBef>
                <a:spcPts val="1000"/>
              </a:spcBef>
              <a:spcAft>
                <a:spcPts val="0"/>
              </a:spcAft>
              <a:buClr>
                <a:schemeClr val="accent3"/>
              </a:buClr>
              <a:buSzPts val="2100"/>
              <a:buFont typeface="Merriweather Light"/>
              <a:buChar char="●"/>
            </a:pPr>
            <a:r>
              <a:rPr lang="en" sz="2100">
                <a:latin typeface="Merriweather Light"/>
                <a:ea typeface="Merriweather Light"/>
                <a:cs typeface="Merriweather Light"/>
                <a:sym typeface="Merriweather Light"/>
              </a:rPr>
              <a:t>Se componen de muchas capas con funciones no lineales.</a:t>
            </a:r>
            <a:endParaRPr sz="2100">
              <a:latin typeface="Merriweather Light"/>
              <a:ea typeface="Merriweather Light"/>
              <a:cs typeface="Merriweather Light"/>
              <a:sym typeface="Merriweather Light"/>
            </a:endParaRPr>
          </a:p>
          <a:p>
            <a:pPr indent="0" lvl="0" marL="457200" rtl="0" algn="l">
              <a:spcBef>
                <a:spcPts val="1000"/>
              </a:spcBef>
              <a:spcAft>
                <a:spcPts val="0"/>
              </a:spcAft>
              <a:buNone/>
            </a:pPr>
            <a:r>
              <a:t/>
            </a:r>
            <a:endParaRPr sz="2100">
              <a:latin typeface="Merriweather Light"/>
              <a:ea typeface="Merriweather Light"/>
              <a:cs typeface="Merriweather Light"/>
              <a:sym typeface="Merriweather Light"/>
            </a:endParaRPr>
          </a:p>
          <a:p>
            <a:pPr indent="-361950" lvl="0" marL="457200" rtl="0" algn="l">
              <a:spcBef>
                <a:spcPts val="1000"/>
              </a:spcBef>
              <a:spcAft>
                <a:spcPts val="0"/>
              </a:spcAft>
              <a:buClr>
                <a:schemeClr val="accent3"/>
              </a:buClr>
              <a:buSzPts val="2100"/>
              <a:buFont typeface="Merriweather Light"/>
              <a:buChar char="●"/>
            </a:pPr>
            <a:r>
              <a:rPr lang="en" sz="2100">
                <a:latin typeface="Merriweather Light"/>
                <a:ea typeface="Merriweather Light"/>
                <a:cs typeface="Merriweather Light"/>
                <a:sym typeface="Merriweather Light"/>
              </a:rPr>
              <a:t>Cada capa oculta transforma la entrada generando una nueva representación.</a:t>
            </a:r>
            <a:endParaRPr sz="2100">
              <a:latin typeface="Merriweather Light"/>
              <a:ea typeface="Merriweather Light"/>
              <a:cs typeface="Merriweather Light"/>
              <a:sym typeface="Merriweather Light"/>
            </a:endParaRPr>
          </a:p>
          <a:p>
            <a:pPr indent="0" lvl="0" marL="457200" rtl="0" algn="l">
              <a:spcBef>
                <a:spcPts val="1000"/>
              </a:spcBef>
              <a:spcAft>
                <a:spcPts val="0"/>
              </a:spcAft>
              <a:buNone/>
            </a:pPr>
            <a:r>
              <a:t/>
            </a:r>
            <a:endParaRPr sz="2100">
              <a:latin typeface="Merriweather Light"/>
              <a:ea typeface="Merriweather Light"/>
              <a:cs typeface="Merriweather Light"/>
              <a:sym typeface="Merriweather Light"/>
            </a:endParaRPr>
          </a:p>
          <a:p>
            <a:pPr indent="-361950" lvl="0" marL="457200" rtl="0" algn="l">
              <a:spcBef>
                <a:spcPts val="1000"/>
              </a:spcBef>
              <a:spcAft>
                <a:spcPts val="1000"/>
              </a:spcAft>
              <a:buClr>
                <a:schemeClr val="accent3"/>
              </a:buClr>
              <a:buSzPts val="2100"/>
              <a:buFont typeface="Merriweather Light"/>
              <a:buChar char="●"/>
            </a:pPr>
            <a:r>
              <a:rPr lang="en" sz="2100">
                <a:latin typeface="Merriweather Light"/>
                <a:ea typeface="Merriweather Light"/>
                <a:cs typeface="Merriweather Light"/>
                <a:sym typeface="Merriweather Light"/>
              </a:rPr>
              <a:t>La cantidad de capas y el tamaño de las capas determina la cantidad de capas latentes y las relaciones que podemos representar.</a:t>
            </a:r>
            <a:endParaRPr sz="2100">
              <a:latin typeface="Merriweather Light"/>
              <a:ea typeface="Merriweather Light"/>
              <a:cs typeface="Merriweather Light"/>
              <a:sym typeface="Merriweather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1" name="Shape 221"/>
        <p:cNvGrpSpPr/>
        <p:nvPr/>
      </p:nvGrpSpPr>
      <p:grpSpPr>
        <a:xfrm>
          <a:off x="0" y="0"/>
          <a:ext cx="0" cy="0"/>
          <a:chOff x="0" y="0"/>
          <a:chExt cx="0" cy="0"/>
        </a:xfrm>
      </p:grpSpPr>
      <p:sp>
        <p:nvSpPr>
          <p:cNvPr id="222" name="Google Shape;222;p32"/>
          <p:cNvSpPr txBox="1"/>
          <p:nvPr>
            <p:ph type="title"/>
          </p:nvPr>
        </p:nvSpPr>
        <p:spPr>
          <a:xfrm>
            <a:off x="1810200" y="743350"/>
            <a:ext cx="5523600" cy="63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Slides Credits</a:t>
            </a:r>
            <a:endParaRPr/>
          </a:p>
        </p:txBody>
      </p:sp>
      <p:sp>
        <p:nvSpPr>
          <p:cNvPr id="223" name="Google Shape;223;p32"/>
          <p:cNvSpPr txBox="1"/>
          <p:nvPr>
            <p:ph idx="1" type="body"/>
          </p:nvPr>
        </p:nvSpPr>
        <p:spPr>
          <a:xfrm>
            <a:off x="457200" y="1642475"/>
            <a:ext cx="8229600" cy="4879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Special thanks to all the people who made and released these awesome resources for free:</a:t>
            </a:r>
            <a:endParaRPr sz="2400"/>
          </a:p>
          <a:p>
            <a:pPr indent="-381000" lvl="0" marL="457200" rtl="0" algn="l">
              <a:lnSpc>
                <a:spcPct val="115000"/>
              </a:lnSpc>
              <a:spcBef>
                <a:spcPts val="600"/>
              </a:spcBef>
              <a:spcAft>
                <a:spcPts val="0"/>
              </a:spcAft>
              <a:buSzPts val="2400"/>
              <a:buChar char="◉"/>
            </a:pPr>
            <a:r>
              <a:rPr lang="en" sz="2400" u="sng">
                <a:hlinkClick r:id="rId3"/>
              </a:rPr>
              <a:t>Minicons</a:t>
            </a:r>
            <a:r>
              <a:rPr lang="en" sz="2400"/>
              <a:t> by Webalys</a:t>
            </a:r>
            <a:endParaRPr sz="2400"/>
          </a:p>
          <a:p>
            <a:pPr indent="-381000" lvl="0" marL="457200" rtl="0" algn="l">
              <a:lnSpc>
                <a:spcPct val="115000"/>
              </a:lnSpc>
              <a:spcBef>
                <a:spcPts val="0"/>
              </a:spcBef>
              <a:spcAft>
                <a:spcPts val="0"/>
              </a:spcAft>
              <a:buSzPts val="2400"/>
              <a:buChar char="◉"/>
            </a:pPr>
            <a:r>
              <a:rPr lang="en" sz="2400"/>
              <a:t>Presentation template by </a:t>
            </a:r>
            <a:r>
              <a:rPr lang="en" sz="2400" u="sng">
                <a:hlinkClick r:id="rId4"/>
              </a:rPr>
              <a:t>SlidesCarnival</a:t>
            </a:r>
            <a:endParaRPr sz="2400"/>
          </a:p>
          <a:p>
            <a:pPr indent="-381000" lvl="0" marL="457200" rtl="0" algn="l">
              <a:lnSpc>
                <a:spcPct val="115000"/>
              </a:lnSpc>
              <a:spcBef>
                <a:spcPts val="0"/>
              </a:spcBef>
              <a:spcAft>
                <a:spcPts val="0"/>
              </a:spcAft>
              <a:buSzPts val="2400"/>
              <a:buChar char="◉"/>
            </a:pPr>
            <a:r>
              <a:rPr lang="en" sz="2400"/>
              <a:t>Photographs by </a:t>
            </a:r>
            <a:r>
              <a:rPr lang="en" sz="2400" u="sng">
                <a:hlinkClick r:id="rId5"/>
              </a:rPr>
              <a:t>Unsplash</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idx="4294967295" type="title"/>
          </p:nvPr>
        </p:nvSpPr>
        <p:spPr>
          <a:xfrm>
            <a:off x="1810200" y="743350"/>
            <a:ext cx="5523600" cy="63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Regresión Lineal</a:t>
            </a:r>
            <a:endParaRPr/>
          </a:p>
        </p:txBody>
      </p:sp>
      <p:sp>
        <p:nvSpPr>
          <p:cNvPr id="69" name="Google Shape;69;p14"/>
          <p:cNvSpPr txBox="1"/>
          <p:nvPr>
            <p:ph type="title"/>
          </p:nvPr>
        </p:nvSpPr>
        <p:spPr>
          <a:xfrm>
            <a:off x="1810200" y="743350"/>
            <a:ext cx="5523600" cy="63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Representaciones</a:t>
            </a:r>
            <a:endParaRPr/>
          </a:p>
        </p:txBody>
      </p:sp>
      <p:sp>
        <p:nvSpPr>
          <p:cNvPr id="70" name="Google Shape;70;p14"/>
          <p:cNvSpPr txBox="1"/>
          <p:nvPr/>
        </p:nvSpPr>
        <p:spPr>
          <a:xfrm>
            <a:off x="466775" y="1725925"/>
            <a:ext cx="8476800" cy="588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Merriweather Light"/>
                <a:ea typeface="Merriweather Light"/>
                <a:cs typeface="Merriweather Light"/>
                <a:sym typeface="Merriweather Light"/>
              </a:rPr>
              <a:t>Todo clasificador recibe como input una </a:t>
            </a:r>
            <a:r>
              <a:rPr b="1" lang="en" sz="1700">
                <a:solidFill>
                  <a:srgbClr val="A8122A"/>
                </a:solidFill>
                <a:latin typeface="Merriweather"/>
                <a:ea typeface="Merriweather"/>
                <a:cs typeface="Merriweather"/>
                <a:sym typeface="Merriweather"/>
              </a:rPr>
              <a:t>representación</a:t>
            </a:r>
            <a:r>
              <a:rPr lang="en" sz="1700">
                <a:latin typeface="Merriweather Light"/>
                <a:ea typeface="Merriweather Light"/>
                <a:cs typeface="Merriweather Light"/>
                <a:sym typeface="Merriweather Light"/>
              </a:rPr>
              <a:t> de los ejemplos</a:t>
            </a:r>
            <a:endParaRPr sz="1700">
              <a:latin typeface="Merriweather Light"/>
              <a:ea typeface="Merriweather Light"/>
              <a:cs typeface="Merriweather Light"/>
              <a:sym typeface="Merriweather Light"/>
            </a:endParaRPr>
          </a:p>
        </p:txBody>
      </p:sp>
      <p:sp>
        <p:nvSpPr>
          <p:cNvPr id="71" name="Google Shape;71;p14"/>
          <p:cNvSpPr txBox="1"/>
          <p:nvPr/>
        </p:nvSpPr>
        <p:spPr>
          <a:xfrm>
            <a:off x="1323900" y="6465600"/>
            <a:ext cx="7820100" cy="392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900">
                <a:solidFill>
                  <a:srgbClr val="999999"/>
                </a:solidFill>
                <a:latin typeface="Merriweather"/>
                <a:ea typeface="Merriweather"/>
                <a:cs typeface="Merriweather"/>
                <a:sym typeface="Merriweather"/>
              </a:rPr>
              <a:t>Imagen: https://verhaert.com/wp-content/uploads/2018/05/Machine-vs-Deep-Learning-InputOutput.jpg</a:t>
            </a:r>
            <a:endParaRPr sz="900">
              <a:solidFill>
                <a:srgbClr val="999999"/>
              </a:solidFill>
              <a:latin typeface="Merriweather"/>
              <a:ea typeface="Merriweather"/>
              <a:cs typeface="Merriweather"/>
              <a:sym typeface="Merriweather"/>
            </a:endParaRPr>
          </a:p>
        </p:txBody>
      </p:sp>
      <p:pic>
        <p:nvPicPr>
          <p:cNvPr id="72" name="Google Shape;72;p14"/>
          <p:cNvPicPr preferRelativeResize="0"/>
          <p:nvPr/>
        </p:nvPicPr>
        <p:blipFill rotWithShape="1">
          <a:blip r:embed="rId3">
            <a:alphaModFix/>
          </a:blip>
          <a:srcRect b="46143" l="0" r="0" t="5714"/>
          <a:stretch/>
        </p:blipFill>
        <p:spPr>
          <a:xfrm>
            <a:off x="905900" y="2788025"/>
            <a:ext cx="7157403" cy="1780852"/>
          </a:xfrm>
          <a:prstGeom prst="rect">
            <a:avLst/>
          </a:prstGeom>
          <a:noFill/>
          <a:ln>
            <a:noFill/>
          </a:ln>
        </p:spPr>
      </p:pic>
      <p:sp>
        <p:nvSpPr>
          <p:cNvPr id="73" name="Google Shape;73;p14"/>
          <p:cNvSpPr/>
          <p:nvPr/>
        </p:nvSpPr>
        <p:spPr>
          <a:xfrm>
            <a:off x="4830500" y="3251475"/>
            <a:ext cx="1205100" cy="719400"/>
          </a:xfrm>
          <a:prstGeom prst="rect">
            <a:avLst/>
          </a:prstGeom>
          <a:solidFill>
            <a:schemeClr val="accent3"/>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Courier New"/>
                <a:ea typeface="Courier New"/>
                <a:cs typeface="Courier New"/>
                <a:sym typeface="Courier New"/>
              </a:rPr>
              <a:t>MODEL</a:t>
            </a:r>
            <a:endParaRPr>
              <a:solidFill>
                <a:srgbClr val="FFFFFF"/>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idx="4294967295" type="title"/>
          </p:nvPr>
        </p:nvSpPr>
        <p:spPr>
          <a:xfrm>
            <a:off x="1810200" y="743350"/>
            <a:ext cx="5523600" cy="63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Regresión Lineal</a:t>
            </a:r>
            <a:endParaRPr/>
          </a:p>
        </p:txBody>
      </p:sp>
      <p:sp>
        <p:nvSpPr>
          <p:cNvPr id="79" name="Google Shape;79;p15"/>
          <p:cNvSpPr txBox="1"/>
          <p:nvPr>
            <p:ph type="title"/>
          </p:nvPr>
        </p:nvSpPr>
        <p:spPr>
          <a:xfrm>
            <a:off x="1810200" y="743350"/>
            <a:ext cx="5523600" cy="63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Representaciones</a:t>
            </a:r>
            <a:endParaRPr/>
          </a:p>
        </p:txBody>
      </p:sp>
      <p:sp>
        <p:nvSpPr>
          <p:cNvPr id="80" name="Google Shape;80;p15"/>
          <p:cNvSpPr txBox="1"/>
          <p:nvPr/>
        </p:nvSpPr>
        <p:spPr>
          <a:xfrm>
            <a:off x="466775" y="1725925"/>
            <a:ext cx="8194500" cy="588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Merriweather Light"/>
                <a:ea typeface="Merriweather Light"/>
                <a:cs typeface="Merriweather Light"/>
                <a:sym typeface="Merriweather Light"/>
              </a:rPr>
              <a:t>Todo clasificador recibe como input una </a:t>
            </a:r>
            <a:r>
              <a:rPr b="1" lang="en" sz="1700">
                <a:solidFill>
                  <a:srgbClr val="A8122A"/>
                </a:solidFill>
                <a:latin typeface="Merriweather"/>
                <a:ea typeface="Merriweather"/>
                <a:cs typeface="Merriweather"/>
                <a:sym typeface="Merriweather"/>
              </a:rPr>
              <a:t>representación</a:t>
            </a:r>
            <a:r>
              <a:rPr lang="en" sz="1700">
                <a:latin typeface="Merriweather Light"/>
                <a:ea typeface="Merriweather Light"/>
                <a:cs typeface="Merriweather Light"/>
                <a:sym typeface="Merriweather Light"/>
              </a:rPr>
              <a:t> de los ejemplos</a:t>
            </a:r>
            <a:endParaRPr sz="1700">
              <a:latin typeface="Merriweather Light"/>
              <a:ea typeface="Merriweather Light"/>
              <a:cs typeface="Merriweather Light"/>
              <a:sym typeface="Merriweather Light"/>
            </a:endParaRPr>
          </a:p>
        </p:txBody>
      </p:sp>
      <p:sp>
        <p:nvSpPr>
          <p:cNvPr id="81" name="Google Shape;81;p15"/>
          <p:cNvSpPr txBox="1"/>
          <p:nvPr/>
        </p:nvSpPr>
        <p:spPr>
          <a:xfrm>
            <a:off x="1323900" y="6465600"/>
            <a:ext cx="7820100" cy="392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900">
                <a:solidFill>
                  <a:srgbClr val="999999"/>
                </a:solidFill>
                <a:latin typeface="Merriweather"/>
                <a:ea typeface="Merriweather"/>
                <a:cs typeface="Merriweather"/>
                <a:sym typeface="Merriweather"/>
              </a:rPr>
              <a:t>Imagen: https://verhaert.com/wp-content/uploads/2018/05/Machine-vs-Deep-Learning-InputOutput.jpg</a:t>
            </a:r>
            <a:endParaRPr sz="1100">
              <a:solidFill>
                <a:srgbClr val="666666"/>
              </a:solidFill>
              <a:latin typeface="Courier New"/>
              <a:ea typeface="Courier New"/>
              <a:cs typeface="Courier New"/>
              <a:sym typeface="Courier New"/>
            </a:endParaRPr>
          </a:p>
        </p:txBody>
      </p:sp>
      <p:pic>
        <p:nvPicPr>
          <p:cNvPr id="82" name="Google Shape;82;p15"/>
          <p:cNvPicPr preferRelativeResize="0"/>
          <p:nvPr/>
        </p:nvPicPr>
        <p:blipFill rotWithShape="1">
          <a:blip r:embed="rId3">
            <a:alphaModFix/>
          </a:blip>
          <a:srcRect b="46143" l="0" r="0" t="5714"/>
          <a:stretch/>
        </p:blipFill>
        <p:spPr>
          <a:xfrm>
            <a:off x="905900" y="2788025"/>
            <a:ext cx="7157403" cy="1780852"/>
          </a:xfrm>
          <a:prstGeom prst="rect">
            <a:avLst/>
          </a:prstGeom>
          <a:noFill/>
          <a:ln>
            <a:noFill/>
          </a:ln>
        </p:spPr>
      </p:pic>
      <p:sp>
        <p:nvSpPr>
          <p:cNvPr id="83" name="Google Shape;83;p15"/>
          <p:cNvSpPr/>
          <p:nvPr/>
        </p:nvSpPr>
        <p:spPr>
          <a:xfrm>
            <a:off x="2475975" y="3204750"/>
            <a:ext cx="1775400" cy="11025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4830500" y="3251475"/>
            <a:ext cx="1205100" cy="719400"/>
          </a:xfrm>
          <a:prstGeom prst="rect">
            <a:avLst/>
          </a:prstGeom>
          <a:solidFill>
            <a:schemeClr val="accent3"/>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Courier New"/>
                <a:ea typeface="Courier New"/>
                <a:cs typeface="Courier New"/>
                <a:sym typeface="Courier New"/>
              </a:rPr>
              <a:t>MODEL</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idx="4294967295" type="title"/>
          </p:nvPr>
        </p:nvSpPr>
        <p:spPr>
          <a:xfrm>
            <a:off x="1810200" y="743350"/>
            <a:ext cx="5523600" cy="63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Regresión Lineal</a:t>
            </a:r>
            <a:endParaRPr/>
          </a:p>
        </p:txBody>
      </p:sp>
      <p:sp>
        <p:nvSpPr>
          <p:cNvPr id="90" name="Google Shape;90;p16"/>
          <p:cNvSpPr txBox="1"/>
          <p:nvPr>
            <p:ph type="title"/>
          </p:nvPr>
        </p:nvSpPr>
        <p:spPr>
          <a:xfrm>
            <a:off x="1810200" y="743350"/>
            <a:ext cx="5523600" cy="63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Representaciones</a:t>
            </a:r>
            <a:endParaRPr/>
          </a:p>
        </p:txBody>
      </p:sp>
      <p:sp>
        <p:nvSpPr>
          <p:cNvPr id="91" name="Google Shape;91;p16"/>
          <p:cNvSpPr txBox="1"/>
          <p:nvPr/>
        </p:nvSpPr>
        <p:spPr>
          <a:xfrm>
            <a:off x="466775" y="1725925"/>
            <a:ext cx="8194500" cy="588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Merriweather Light"/>
                <a:ea typeface="Merriweather Light"/>
                <a:cs typeface="Merriweather Light"/>
                <a:sym typeface="Merriweather Light"/>
              </a:rPr>
              <a:t>Luego el clasificador transforma esa representación para obtener una etiqueta</a:t>
            </a:r>
            <a:endParaRPr sz="1700">
              <a:latin typeface="Merriweather Light"/>
              <a:ea typeface="Merriweather Light"/>
              <a:cs typeface="Merriweather Light"/>
              <a:sym typeface="Merriweather Light"/>
            </a:endParaRPr>
          </a:p>
        </p:txBody>
      </p:sp>
      <p:sp>
        <p:nvSpPr>
          <p:cNvPr id="92" name="Google Shape;92;p16"/>
          <p:cNvSpPr txBox="1"/>
          <p:nvPr/>
        </p:nvSpPr>
        <p:spPr>
          <a:xfrm>
            <a:off x="1323900" y="6465600"/>
            <a:ext cx="7820100" cy="392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900">
                <a:solidFill>
                  <a:srgbClr val="999999"/>
                </a:solidFill>
                <a:latin typeface="Merriweather"/>
                <a:ea typeface="Merriweather"/>
                <a:cs typeface="Merriweather"/>
                <a:sym typeface="Merriweather"/>
              </a:rPr>
              <a:t>Imagen: https://verhaert.com/wp-content/uploads/2018/05/Machine-vs-Deep-Learning-InputOutput.jpg</a:t>
            </a:r>
            <a:endParaRPr sz="1100">
              <a:solidFill>
                <a:srgbClr val="666666"/>
              </a:solidFill>
              <a:latin typeface="Courier New"/>
              <a:ea typeface="Courier New"/>
              <a:cs typeface="Courier New"/>
              <a:sym typeface="Courier New"/>
            </a:endParaRPr>
          </a:p>
        </p:txBody>
      </p:sp>
      <p:pic>
        <p:nvPicPr>
          <p:cNvPr id="93" name="Google Shape;93;p16"/>
          <p:cNvPicPr preferRelativeResize="0"/>
          <p:nvPr/>
        </p:nvPicPr>
        <p:blipFill rotWithShape="1">
          <a:blip r:embed="rId3">
            <a:alphaModFix/>
          </a:blip>
          <a:srcRect b="46143" l="0" r="0" t="5714"/>
          <a:stretch/>
        </p:blipFill>
        <p:spPr>
          <a:xfrm>
            <a:off x="905900" y="2788025"/>
            <a:ext cx="7157403" cy="1780852"/>
          </a:xfrm>
          <a:prstGeom prst="rect">
            <a:avLst/>
          </a:prstGeom>
          <a:noFill/>
          <a:ln>
            <a:noFill/>
          </a:ln>
        </p:spPr>
      </p:pic>
      <p:sp>
        <p:nvSpPr>
          <p:cNvPr id="94" name="Google Shape;94;p16"/>
          <p:cNvSpPr/>
          <p:nvPr/>
        </p:nvSpPr>
        <p:spPr>
          <a:xfrm>
            <a:off x="4830500" y="3251475"/>
            <a:ext cx="1205100" cy="719400"/>
          </a:xfrm>
          <a:prstGeom prst="rect">
            <a:avLst/>
          </a:prstGeom>
          <a:solidFill>
            <a:schemeClr val="accent3"/>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Courier New"/>
                <a:ea typeface="Courier New"/>
                <a:cs typeface="Courier New"/>
                <a:sym typeface="Courier New"/>
              </a:rPr>
              <a:t>MODEL</a:t>
            </a:r>
            <a:endParaRPr>
              <a:solidFill>
                <a:srgbClr val="FFFFFF"/>
              </a:solidFill>
              <a:latin typeface="Courier New"/>
              <a:ea typeface="Courier New"/>
              <a:cs typeface="Courier New"/>
              <a:sym typeface="Courier New"/>
            </a:endParaRPr>
          </a:p>
        </p:txBody>
      </p:sp>
      <p:sp>
        <p:nvSpPr>
          <p:cNvPr id="95" name="Google Shape;95;p16"/>
          <p:cNvSpPr txBox="1"/>
          <p:nvPr/>
        </p:nvSpPr>
        <p:spPr>
          <a:xfrm>
            <a:off x="4223000" y="4671850"/>
            <a:ext cx="2420100" cy="1205100"/>
          </a:xfrm>
          <a:prstGeom prst="rect">
            <a:avLst/>
          </a:prstGeom>
          <a:solidFill>
            <a:schemeClr val="accent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erriweather"/>
                <a:ea typeface="Merriweather"/>
                <a:cs typeface="Merriweather"/>
                <a:sym typeface="Merriweather"/>
              </a:rPr>
              <a:t>Decision Tree</a:t>
            </a:r>
            <a:endParaRPr>
              <a:solidFill>
                <a:srgbClr val="FFFFFF"/>
              </a:solidFill>
              <a:latin typeface="Merriweather"/>
              <a:ea typeface="Merriweather"/>
              <a:cs typeface="Merriweather"/>
              <a:sym typeface="Merriweather"/>
            </a:endParaRPr>
          </a:p>
          <a:p>
            <a:pPr indent="0" lvl="0" marL="0" rtl="0" algn="ctr">
              <a:spcBef>
                <a:spcPts val="0"/>
              </a:spcBef>
              <a:spcAft>
                <a:spcPts val="0"/>
              </a:spcAft>
              <a:buNone/>
            </a:pPr>
            <a:r>
              <a:rPr lang="en">
                <a:solidFill>
                  <a:srgbClr val="FFFFFF"/>
                </a:solidFill>
                <a:latin typeface="Merriweather"/>
                <a:ea typeface="Merriweather"/>
                <a:cs typeface="Merriweather"/>
                <a:sym typeface="Merriweather"/>
              </a:rPr>
              <a:t>Naive Bayes</a:t>
            </a:r>
            <a:endParaRPr>
              <a:solidFill>
                <a:srgbClr val="FFFFFF"/>
              </a:solidFill>
              <a:latin typeface="Merriweather"/>
              <a:ea typeface="Merriweather"/>
              <a:cs typeface="Merriweather"/>
              <a:sym typeface="Merriweather"/>
            </a:endParaRPr>
          </a:p>
          <a:p>
            <a:pPr indent="0" lvl="0" marL="0" rtl="0" algn="ctr">
              <a:spcBef>
                <a:spcPts val="0"/>
              </a:spcBef>
              <a:spcAft>
                <a:spcPts val="0"/>
              </a:spcAft>
              <a:buNone/>
            </a:pPr>
            <a:r>
              <a:rPr lang="en">
                <a:solidFill>
                  <a:srgbClr val="FFFFFF"/>
                </a:solidFill>
                <a:latin typeface="Merriweather"/>
                <a:ea typeface="Merriweather"/>
                <a:cs typeface="Merriweather"/>
                <a:sym typeface="Merriweather"/>
              </a:rPr>
              <a:t>Gaussian Mixture</a:t>
            </a:r>
            <a:endParaRPr>
              <a:solidFill>
                <a:srgbClr val="FFFFFF"/>
              </a:solidFill>
              <a:latin typeface="Merriweather"/>
              <a:ea typeface="Merriweather"/>
              <a:cs typeface="Merriweather"/>
              <a:sym typeface="Merriweather"/>
            </a:endParaRPr>
          </a:p>
          <a:p>
            <a:pPr indent="0" lvl="0" marL="0" rtl="0" algn="ctr">
              <a:spcBef>
                <a:spcPts val="0"/>
              </a:spcBef>
              <a:spcAft>
                <a:spcPts val="0"/>
              </a:spcAft>
              <a:buNone/>
            </a:pPr>
            <a:r>
              <a:rPr lang="en">
                <a:solidFill>
                  <a:srgbClr val="FFFFFF"/>
                </a:solidFill>
                <a:latin typeface="Merriweather"/>
                <a:ea typeface="Merriweather"/>
                <a:cs typeface="Merriweather"/>
                <a:sym typeface="Merriweather"/>
              </a:rPr>
              <a:t>Support Vector Machine</a:t>
            </a:r>
            <a:endParaRPr>
              <a:solidFill>
                <a:srgbClr val="FFFFFF"/>
              </a:solidFill>
              <a:latin typeface="Merriweather"/>
              <a:ea typeface="Merriweather"/>
              <a:cs typeface="Merriweather"/>
              <a:sym typeface="Merriweather"/>
            </a:endParaRPr>
          </a:p>
        </p:txBody>
      </p:sp>
      <p:cxnSp>
        <p:nvCxnSpPr>
          <p:cNvPr id="96" name="Google Shape;96;p16"/>
          <p:cNvCxnSpPr>
            <a:stCxn id="95" idx="0"/>
          </p:cNvCxnSpPr>
          <p:nvPr/>
        </p:nvCxnSpPr>
        <p:spPr>
          <a:xfrm rot="10800000">
            <a:off x="5419250" y="4363450"/>
            <a:ext cx="13800" cy="308400"/>
          </a:xfrm>
          <a:prstGeom prst="straightConnector1">
            <a:avLst/>
          </a:prstGeom>
          <a:noFill/>
          <a:ln cap="flat" cmpd="sng" w="28575">
            <a:solidFill>
              <a:schemeClr val="accent1"/>
            </a:solidFill>
            <a:prstDash val="solid"/>
            <a:round/>
            <a:headEnd len="med" w="med" type="none"/>
            <a:tailEnd len="med" w="med" type="stealth"/>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idx="4294967295" type="title"/>
          </p:nvPr>
        </p:nvSpPr>
        <p:spPr>
          <a:xfrm>
            <a:off x="1810200" y="743350"/>
            <a:ext cx="5523600" cy="63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Regresión Lineal</a:t>
            </a:r>
            <a:endParaRPr/>
          </a:p>
        </p:txBody>
      </p:sp>
      <p:sp>
        <p:nvSpPr>
          <p:cNvPr id="102" name="Google Shape;102;p17"/>
          <p:cNvSpPr txBox="1"/>
          <p:nvPr>
            <p:ph type="title"/>
          </p:nvPr>
        </p:nvSpPr>
        <p:spPr>
          <a:xfrm>
            <a:off x="1810200" y="743350"/>
            <a:ext cx="5523600" cy="63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Representaciones</a:t>
            </a:r>
            <a:endParaRPr/>
          </a:p>
        </p:txBody>
      </p:sp>
      <p:sp>
        <p:nvSpPr>
          <p:cNvPr id="103" name="Google Shape;103;p17"/>
          <p:cNvSpPr txBox="1"/>
          <p:nvPr/>
        </p:nvSpPr>
        <p:spPr>
          <a:xfrm>
            <a:off x="466775" y="1725925"/>
            <a:ext cx="8194500" cy="588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Merriweather Light"/>
                <a:ea typeface="Merriweather Light"/>
                <a:cs typeface="Merriweather Light"/>
                <a:sym typeface="Merriweather Light"/>
              </a:rPr>
              <a:t>Las redes neuronales realizan </a:t>
            </a:r>
            <a:r>
              <a:rPr b="1" lang="en" sz="1700">
                <a:solidFill>
                  <a:srgbClr val="A8122A"/>
                </a:solidFill>
                <a:latin typeface="Merriweather"/>
                <a:ea typeface="Merriweather"/>
                <a:cs typeface="Merriweather"/>
                <a:sym typeface="Merriweather"/>
              </a:rPr>
              <a:t>transformaciones</a:t>
            </a:r>
            <a:r>
              <a:rPr lang="en" sz="1700">
                <a:latin typeface="Merriweather Light"/>
                <a:ea typeface="Merriweather Light"/>
                <a:cs typeface="Merriweather Light"/>
                <a:sym typeface="Merriweather Light"/>
              </a:rPr>
              <a:t> de la representación antes de obtener la etiqueta</a:t>
            </a:r>
            <a:endParaRPr sz="1700">
              <a:latin typeface="Merriweather Light"/>
              <a:ea typeface="Merriweather Light"/>
              <a:cs typeface="Merriweather Light"/>
              <a:sym typeface="Merriweather Light"/>
            </a:endParaRPr>
          </a:p>
        </p:txBody>
      </p:sp>
      <p:sp>
        <p:nvSpPr>
          <p:cNvPr id="104" name="Google Shape;104;p17"/>
          <p:cNvSpPr txBox="1"/>
          <p:nvPr/>
        </p:nvSpPr>
        <p:spPr>
          <a:xfrm>
            <a:off x="1323900" y="6465600"/>
            <a:ext cx="7820100" cy="392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900">
                <a:solidFill>
                  <a:srgbClr val="999999"/>
                </a:solidFill>
                <a:latin typeface="Merriweather"/>
                <a:ea typeface="Merriweather"/>
                <a:cs typeface="Merriweather"/>
                <a:sym typeface="Merriweather"/>
              </a:rPr>
              <a:t>Imagen: https://verhaert.com/wp-content/uploads/2018/05/Machine-vs-Deep-Learning-InputOutput.jpg</a:t>
            </a:r>
            <a:endParaRPr sz="1100">
              <a:solidFill>
                <a:srgbClr val="666666"/>
              </a:solidFill>
              <a:latin typeface="Courier New"/>
              <a:ea typeface="Courier New"/>
              <a:cs typeface="Courier New"/>
              <a:sym typeface="Courier New"/>
            </a:endParaRPr>
          </a:p>
        </p:txBody>
      </p:sp>
      <p:pic>
        <p:nvPicPr>
          <p:cNvPr id="105" name="Google Shape;105;p17"/>
          <p:cNvPicPr preferRelativeResize="0"/>
          <p:nvPr/>
        </p:nvPicPr>
        <p:blipFill rotWithShape="1">
          <a:blip r:embed="rId3">
            <a:alphaModFix/>
          </a:blip>
          <a:srcRect b="-3187" l="0" r="0" t="5712"/>
          <a:stretch/>
        </p:blipFill>
        <p:spPr>
          <a:xfrm>
            <a:off x="905900" y="2788025"/>
            <a:ext cx="7157403" cy="3605850"/>
          </a:xfrm>
          <a:prstGeom prst="rect">
            <a:avLst/>
          </a:prstGeom>
          <a:noFill/>
          <a:ln>
            <a:noFill/>
          </a:ln>
        </p:spPr>
      </p:pic>
      <p:sp>
        <p:nvSpPr>
          <p:cNvPr id="106" name="Google Shape;106;p17"/>
          <p:cNvSpPr/>
          <p:nvPr/>
        </p:nvSpPr>
        <p:spPr>
          <a:xfrm>
            <a:off x="4830500" y="3251475"/>
            <a:ext cx="1205100" cy="719400"/>
          </a:xfrm>
          <a:prstGeom prst="rect">
            <a:avLst/>
          </a:prstGeom>
          <a:solidFill>
            <a:schemeClr val="accent3"/>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Model</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idx="4294967295" type="title"/>
          </p:nvPr>
        </p:nvSpPr>
        <p:spPr>
          <a:xfrm>
            <a:off x="1810200" y="743350"/>
            <a:ext cx="5523600" cy="63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Regresión Lineal</a:t>
            </a:r>
            <a:endParaRPr/>
          </a:p>
        </p:txBody>
      </p:sp>
      <p:sp>
        <p:nvSpPr>
          <p:cNvPr id="112" name="Google Shape;112;p18"/>
          <p:cNvSpPr txBox="1"/>
          <p:nvPr>
            <p:ph type="title"/>
          </p:nvPr>
        </p:nvSpPr>
        <p:spPr>
          <a:xfrm>
            <a:off x="1810200" y="743350"/>
            <a:ext cx="5523600" cy="63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Otra forma de entender las redes neuronales</a:t>
            </a:r>
            <a:endParaRPr/>
          </a:p>
        </p:txBody>
      </p:sp>
      <p:pic>
        <p:nvPicPr>
          <p:cNvPr id="113" name="Google Shape;113;p18"/>
          <p:cNvPicPr preferRelativeResize="0"/>
          <p:nvPr/>
        </p:nvPicPr>
        <p:blipFill>
          <a:blip r:embed="rId3">
            <a:alphaModFix/>
          </a:blip>
          <a:stretch>
            <a:fillRect/>
          </a:stretch>
        </p:blipFill>
        <p:spPr>
          <a:xfrm>
            <a:off x="1185975" y="2079550"/>
            <a:ext cx="7090175" cy="3839450"/>
          </a:xfrm>
          <a:prstGeom prst="rect">
            <a:avLst/>
          </a:prstGeom>
          <a:noFill/>
          <a:ln>
            <a:noFill/>
          </a:ln>
        </p:spPr>
      </p:pic>
      <p:sp>
        <p:nvSpPr>
          <p:cNvPr id="114" name="Google Shape;114;p18"/>
          <p:cNvSpPr/>
          <p:nvPr/>
        </p:nvSpPr>
        <p:spPr>
          <a:xfrm>
            <a:off x="1046450" y="2617575"/>
            <a:ext cx="1110300" cy="2896500"/>
          </a:xfrm>
          <a:prstGeom prst="rect">
            <a:avLst/>
          </a:prstGeom>
          <a:noFill/>
          <a:ln cap="flat" cmpd="sng" w="28575">
            <a:solidFill>
              <a:schemeClr val="accent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a:off x="6904725" y="2617575"/>
            <a:ext cx="921600" cy="2896500"/>
          </a:xfrm>
          <a:prstGeom prst="rect">
            <a:avLst/>
          </a:prstGeom>
          <a:noFill/>
          <a:ln cap="flat" cmpd="sng" w="28575">
            <a:solidFill>
              <a:srgbClr val="A8122A"/>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txBox="1"/>
          <p:nvPr/>
        </p:nvSpPr>
        <p:spPr>
          <a:xfrm>
            <a:off x="6904800" y="2056575"/>
            <a:ext cx="1551000" cy="637200"/>
          </a:xfrm>
          <a:prstGeom prst="rect">
            <a:avLst/>
          </a:prstGeom>
          <a:solidFill>
            <a:srgbClr val="A8122A"/>
          </a:solidFill>
          <a:ln cap="flat" cmpd="sng" w="9525">
            <a:solidFill>
              <a:srgbClr val="A8122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erriweather"/>
                <a:ea typeface="Merriweather"/>
                <a:cs typeface="Merriweather"/>
                <a:sym typeface="Merriweather"/>
              </a:rPr>
              <a:t>Capa de “clasificación”</a:t>
            </a:r>
            <a:endParaRPr>
              <a:solidFill>
                <a:srgbClr val="FFFFFF"/>
              </a:solidFill>
              <a:latin typeface="Merriweather"/>
              <a:ea typeface="Merriweather"/>
              <a:cs typeface="Merriweather"/>
              <a:sym typeface="Merriweather"/>
            </a:endParaRPr>
          </a:p>
        </p:txBody>
      </p:sp>
      <p:sp>
        <p:nvSpPr>
          <p:cNvPr id="117" name="Google Shape;117;p18"/>
          <p:cNvSpPr/>
          <p:nvPr/>
        </p:nvSpPr>
        <p:spPr>
          <a:xfrm>
            <a:off x="2285575" y="1926175"/>
            <a:ext cx="4490400" cy="4081500"/>
          </a:xfrm>
          <a:prstGeom prst="rect">
            <a:avLst/>
          </a:prstGeom>
          <a:solidFill>
            <a:srgbClr val="666666">
              <a:alpha val="13330"/>
            </a:srgbClr>
          </a:solidFill>
          <a:ln cap="flat" cmpd="sng" w="2857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txBox="1"/>
          <p:nvPr/>
        </p:nvSpPr>
        <p:spPr>
          <a:xfrm>
            <a:off x="605825" y="2056575"/>
            <a:ext cx="1551000" cy="6372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FFFFFF"/>
                </a:solidFill>
                <a:latin typeface="Merriweather"/>
                <a:ea typeface="Merriweather"/>
                <a:cs typeface="Merriweather"/>
                <a:sym typeface="Merriweather"/>
              </a:rPr>
              <a:t>Representación inicial</a:t>
            </a:r>
            <a:endParaRPr>
              <a:solidFill>
                <a:srgbClr val="FFFFFF"/>
              </a:solidFill>
              <a:latin typeface="Merriweather"/>
              <a:ea typeface="Merriweather"/>
              <a:cs typeface="Merriweather"/>
              <a:sym typeface="Merriweather"/>
            </a:endParaRPr>
          </a:p>
        </p:txBody>
      </p:sp>
      <p:sp>
        <p:nvSpPr>
          <p:cNvPr id="119" name="Google Shape;119;p18"/>
          <p:cNvSpPr txBox="1"/>
          <p:nvPr/>
        </p:nvSpPr>
        <p:spPr>
          <a:xfrm>
            <a:off x="2285575" y="1585379"/>
            <a:ext cx="3068400" cy="3408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erriweather"/>
                <a:ea typeface="Merriweather"/>
                <a:cs typeface="Merriweather"/>
                <a:sym typeface="Merriweather"/>
              </a:rPr>
              <a:t>Representaciones intermedias</a:t>
            </a:r>
            <a:endParaRPr>
              <a:solidFill>
                <a:srgbClr val="FFFFFF"/>
              </a:solidFill>
              <a:latin typeface="Merriweather"/>
              <a:ea typeface="Merriweather"/>
              <a:cs typeface="Merriweather"/>
              <a:sym typeface="Merriweather"/>
            </a:endParaRPr>
          </a:p>
        </p:txBody>
      </p:sp>
      <p:sp>
        <p:nvSpPr>
          <p:cNvPr id="120" name="Google Shape;120;p18"/>
          <p:cNvSpPr txBox="1"/>
          <p:nvPr/>
        </p:nvSpPr>
        <p:spPr>
          <a:xfrm>
            <a:off x="474750" y="6164000"/>
            <a:ext cx="8194500" cy="5880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latin typeface="Merriweather Light"/>
                <a:ea typeface="Merriweather Light"/>
                <a:cs typeface="Merriweather Light"/>
                <a:sym typeface="Merriweather Light"/>
              </a:rPr>
              <a:t>Todas las capas representan el mismo objeto</a:t>
            </a:r>
            <a:endParaRPr sz="2000">
              <a:latin typeface="Merriweather Light"/>
              <a:ea typeface="Merriweather Light"/>
              <a:cs typeface="Merriweather Light"/>
              <a:sym typeface="Merriweather Light"/>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idx="4294967295" type="title"/>
          </p:nvPr>
        </p:nvSpPr>
        <p:spPr>
          <a:xfrm>
            <a:off x="1810200" y="743350"/>
            <a:ext cx="5523600" cy="63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Regresión Lineal</a:t>
            </a:r>
            <a:endParaRPr/>
          </a:p>
        </p:txBody>
      </p:sp>
      <p:sp>
        <p:nvSpPr>
          <p:cNvPr id="126" name="Google Shape;126;p19"/>
          <p:cNvSpPr txBox="1"/>
          <p:nvPr>
            <p:ph type="title"/>
          </p:nvPr>
        </p:nvSpPr>
        <p:spPr>
          <a:xfrm>
            <a:off x="1810200" y="743350"/>
            <a:ext cx="5523600" cy="63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Handcrafted features</a:t>
            </a:r>
            <a:endParaRPr/>
          </a:p>
        </p:txBody>
      </p:sp>
      <p:sp>
        <p:nvSpPr>
          <p:cNvPr id="127" name="Google Shape;127;p19"/>
          <p:cNvSpPr txBox="1"/>
          <p:nvPr/>
        </p:nvSpPr>
        <p:spPr>
          <a:xfrm>
            <a:off x="466775" y="1725925"/>
            <a:ext cx="8194500" cy="4417500"/>
          </a:xfrm>
          <a:prstGeom prst="rect">
            <a:avLst/>
          </a:prstGeom>
          <a:solidFill>
            <a:srgbClr val="FFFFFF"/>
          </a:solidFill>
          <a:ln>
            <a:noFill/>
          </a:ln>
        </p:spPr>
        <p:txBody>
          <a:bodyPr anchorCtr="0" anchor="t" bIns="91425" lIns="91425" spcFirstLastPara="1" rIns="91425" wrap="square" tIns="91425">
            <a:noAutofit/>
          </a:bodyPr>
          <a:lstStyle/>
          <a:p>
            <a:pPr indent="-374650" lvl="0" marL="457200" rtl="0" algn="l">
              <a:spcBef>
                <a:spcPts val="0"/>
              </a:spcBef>
              <a:spcAft>
                <a:spcPts val="0"/>
              </a:spcAft>
              <a:buClr>
                <a:schemeClr val="accent3"/>
              </a:buClr>
              <a:buSzPts val="2300"/>
              <a:buFont typeface="Merriweather Light"/>
              <a:buChar char="●"/>
            </a:pPr>
            <a:r>
              <a:rPr lang="en" sz="2300">
                <a:latin typeface="Merriweather Light"/>
                <a:ea typeface="Merriweather Light"/>
                <a:cs typeface="Merriweather Light"/>
                <a:sym typeface="Merriweather Light"/>
              </a:rPr>
              <a:t>Funcionan muy bien en tareas simples</a:t>
            </a:r>
            <a:endParaRPr sz="2300">
              <a:latin typeface="Merriweather Light"/>
              <a:ea typeface="Merriweather Light"/>
              <a:cs typeface="Merriweather Light"/>
              <a:sym typeface="Merriweather Light"/>
            </a:endParaRPr>
          </a:p>
          <a:p>
            <a:pPr indent="0" lvl="0" marL="457200" rtl="0" algn="l">
              <a:spcBef>
                <a:spcPts val="1000"/>
              </a:spcBef>
              <a:spcAft>
                <a:spcPts val="0"/>
              </a:spcAft>
              <a:buNone/>
            </a:pPr>
            <a:r>
              <a:t/>
            </a:r>
            <a:endParaRPr sz="2300">
              <a:latin typeface="Merriweather Light"/>
              <a:ea typeface="Merriweather Light"/>
              <a:cs typeface="Merriweather Light"/>
              <a:sym typeface="Merriweather Light"/>
            </a:endParaRPr>
          </a:p>
          <a:p>
            <a:pPr indent="-374650" lvl="0" marL="457200" rtl="0" algn="l">
              <a:spcBef>
                <a:spcPts val="1000"/>
              </a:spcBef>
              <a:spcAft>
                <a:spcPts val="0"/>
              </a:spcAft>
              <a:buClr>
                <a:srgbClr val="A8122A"/>
              </a:buClr>
              <a:buSzPts val="2300"/>
              <a:buFont typeface="Merriweather Light"/>
              <a:buChar char="●"/>
            </a:pPr>
            <a:r>
              <a:rPr lang="en" sz="2300">
                <a:latin typeface="Merriweather Light"/>
                <a:ea typeface="Merriweather Light"/>
                <a:cs typeface="Merriweather Light"/>
                <a:sym typeface="Merriweather Light"/>
              </a:rPr>
              <a:t>Solamente se utilizan las características que se le ocurren al experto de dominio (i. e. No descubrimos cosas nuevas).</a:t>
            </a:r>
            <a:endParaRPr sz="2300">
              <a:latin typeface="Merriweather Light"/>
              <a:ea typeface="Merriweather Light"/>
              <a:cs typeface="Merriweather Light"/>
              <a:sym typeface="Merriweather Light"/>
            </a:endParaRPr>
          </a:p>
          <a:p>
            <a:pPr indent="-374650" lvl="0" marL="457200" rtl="0" algn="l">
              <a:spcBef>
                <a:spcPts val="1000"/>
              </a:spcBef>
              <a:spcAft>
                <a:spcPts val="0"/>
              </a:spcAft>
              <a:buClr>
                <a:srgbClr val="A8122A"/>
              </a:buClr>
              <a:buSzPts val="2300"/>
              <a:buFont typeface="Merriweather Light"/>
              <a:buChar char="●"/>
            </a:pPr>
            <a:r>
              <a:rPr lang="en" sz="2300">
                <a:latin typeface="Merriweather Light"/>
                <a:ea typeface="Merriweather Light"/>
                <a:cs typeface="Merriweather Light"/>
                <a:sym typeface="Merriweather Light"/>
              </a:rPr>
              <a:t>La representación está ligada a la tarea de clasificación.</a:t>
            </a:r>
            <a:endParaRPr sz="2300">
              <a:latin typeface="Merriweather Light"/>
              <a:ea typeface="Merriweather Light"/>
              <a:cs typeface="Merriweather Light"/>
              <a:sym typeface="Merriweather Light"/>
            </a:endParaRPr>
          </a:p>
          <a:p>
            <a:pPr indent="-374650" lvl="0" marL="457200" rtl="0" algn="l">
              <a:spcBef>
                <a:spcPts val="1000"/>
              </a:spcBef>
              <a:spcAft>
                <a:spcPts val="1000"/>
              </a:spcAft>
              <a:buClr>
                <a:srgbClr val="A8122A"/>
              </a:buClr>
              <a:buSzPts val="2300"/>
              <a:buFont typeface="Merriweather Light"/>
              <a:buChar char="●"/>
            </a:pPr>
            <a:r>
              <a:rPr lang="en" sz="2300">
                <a:latin typeface="Merriweather Light"/>
                <a:ea typeface="Merriweather Light"/>
                <a:cs typeface="Merriweather Light"/>
                <a:sym typeface="Merriweather Light"/>
              </a:rPr>
              <a:t>Están limitados cuando el espacio a representar es infinito o no está totalmente entendido.</a:t>
            </a:r>
            <a:r>
              <a:rPr lang="en" sz="2300">
                <a:latin typeface="Merriweather Light"/>
                <a:ea typeface="Merriweather Light"/>
                <a:cs typeface="Merriweather Light"/>
                <a:sym typeface="Merriweather Light"/>
              </a:rPr>
              <a:t> </a:t>
            </a:r>
            <a:endParaRPr sz="2300">
              <a:latin typeface="Merriweather Light"/>
              <a:ea typeface="Merriweather Light"/>
              <a:cs typeface="Merriweather Light"/>
              <a:sym typeface="Merriweather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idx="4294967295" type="title"/>
          </p:nvPr>
        </p:nvSpPr>
        <p:spPr>
          <a:xfrm>
            <a:off x="1810200" y="743350"/>
            <a:ext cx="5523600" cy="63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Regresión Lineal</a:t>
            </a:r>
            <a:endParaRPr/>
          </a:p>
        </p:txBody>
      </p:sp>
      <p:sp>
        <p:nvSpPr>
          <p:cNvPr id="133" name="Google Shape;133;p20"/>
          <p:cNvSpPr txBox="1"/>
          <p:nvPr>
            <p:ph type="title"/>
          </p:nvPr>
        </p:nvSpPr>
        <p:spPr>
          <a:xfrm>
            <a:off x="1810200" y="743350"/>
            <a:ext cx="5523600" cy="63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Handcrafted features</a:t>
            </a:r>
            <a:endParaRPr/>
          </a:p>
        </p:txBody>
      </p:sp>
      <p:sp>
        <p:nvSpPr>
          <p:cNvPr id="134" name="Google Shape;134;p20"/>
          <p:cNvSpPr txBox="1"/>
          <p:nvPr/>
        </p:nvSpPr>
        <p:spPr>
          <a:xfrm>
            <a:off x="466775" y="1725925"/>
            <a:ext cx="8194500" cy="4417500"/>
          </a:xfrm>
          <a:prstGeom prst="rect">
            <a:avLst/>
          </a:prstGeom>
          <a:solidFill>
            <a:srgbClr val="FFFFFF"/>
          </a:solidFill>
          <a:ln>
            <a:noFill/>
          </a:ln>
        </p:spPr>
        <p:txBody>
          <a:bodyPr anchorCtr="0" anchor="t" bIns="91425" lIns="91425" spcFirstLastPara="1" rIns="91425" wrap="square" tIns="91425">
            <a:noAutofit/>
          </a:bodyPr>
          <a:lstStyle/>
          <a:p>
            <a:pPr indent="-374650" lvl="0" marL="457200" rtl="0" algn="l">
              <a:spcBef>
                <a:spcPts val="0"/>
              </a:spcBef>
              <a:spcAft>
                <a:spcPts val="0"/>
              </a:spcAft>
              <a:buClr>
                <a:schemeClr val="accent3"/>
              </a:buClr>
              <a:buSzPts val="2300"/>
              <a:buFont typeface="Merriweather Light"/>
              <a:buChar char="●"/>
            </a:pPr>
            <a:r>
              <a:rPr lang="en" sz="2300">
                <a:latin typeface="Merriweather Light"/>
                <a:ea typeface="Merriweather Light"/>
                <a:cs typeface="Merriweather Light"/>
                <a:sym typeface="Merriweather Light"/>
              </a:rPr>
              <a:t>Funcionan muy bien en tareas simples</a:t>
            </a:r>
            <a:endParaRPr sz="2300">
              <a:latin typeface="Merriweather Light"/>
              <a:ea typeface="Merriweather Light"/>
              <a:cs typeface="Merriweather Light"/>
              <a:sym typeface="Merriweather Light"/>
            </a:endParaRPr>
          </a:p>
          <a:p>
            <a:pPr indent="0" lvl="0" marL="457200" rtl="0" algn="l">
              <a:spcBef>
                <a:spcPts val="1000"/>
              </a:spcBef>
              <a:spcAft>
                <a:spcPts val="0"/>
              </a:spcAft>
              <a:buNone/>
            </a:pPr>
            <a:r>
              <a:t/>
            </a:r>
            <a:endParaRPr sz="2300">
              <a:latin typeface="Merriweather Light"/>
              <a:ea typeface="Merriweather Light"/>
              <a:cs typeface="Merriweather Light"/>
              <a:sym typeface="Merriweather Light"/>
            </a:endParaRPr>
          </a:p>
          <a:p>
            <a:pPr indent="-374650" lvl="0" marL="457200" rtl="0" algn="l">
              <a:spcBef>
                <a:spcPts val="1000"/>
              </a:spcBef>
              <a:spcAft>
                <a:spcPts val="0"/>
              </a:spcAft>
              <a:buClr>
                <a:srgbClr val="A8122A"/>
              </a:buClr>
              <a:buSzPts val="2300"/>
              <a:buFont typeface="Merriweather Light"/>
              <a:buChar char="●"/>
            </a:pPr>
            <a:r>
              <a:rPr lang="en" sz="2300">
                <a:latin typeface="Merriweather Light"/>
                <a:ea typeface="Merriweather Light"/>
                <a:cs typeface="Merriweather Light"/>
                <a:sym typeface="Merriweather Light"/>
              </a:rPr>
              <a:t>Solamente se utilizan las características que se le ocurren al experto de dominio (i. e. No descubrimos cosas nuevas).</a:t>
            </a:r>
            <a:endParaRPr sz="2300">
              <a:latin typeface="Merriweather Light"/>
              <a:ea typeface="Merriweather Light"/>
              <a:cs typeface="Merriweather Light"/>
              <a:sym typeface="Merriweather Light"/>
            </a:endParaRPr>
          </a:p>
          <a:p>
            <a:pPr indent="-374650" lvl="0" marL="457200" rtl="0" algn="l">
              <a:spcBef>
                <a:spcPts val="1000"/>
              </a:spcBef>
              <a:spcAft>
                <a:spcPts val="0"/>
              </a:spcAft>
              <a:buClr>
                <a:srgbClr val="A8122A"/>
              </a:buClr>
              <a:buSzPts val="2300"/>
              <a:buFont typeface="Merriweather Light"/>
              <a:buChar char="●"/>
            </a:pPr>
            <a:r>
              <a:rPr lang="en" sz="2300">
                <a:latin typeface="Merriweather Light"/>
                <a:ea typeface="Merriweather Light"/>
                <a:cs typeface="Merriweather Light"/>
                <a:sym typeface="Merriweather Light"/>
              </a:rPr>
              <a:t>La representación está ligada a la tarea de clasificación.</a:t>
            </a:r>
            <a:endParaRPr sz="2300">
              <a:latin typeface="Merriweather Light"/>
              <a:ea typeface="Merriweather Light"/>
              <a:cs typeface="Merriweather Light"/>
              <a:sym typeface="Merriweather Light"/>
            </a:endParaRPr>
          </a:p>
          <a:p>
            <a:pPr indent="-374650" lvl="0" marL="457200" rtl="0" algn="l">
              <a:spcBef>
                <a:spcPts val="1000"/>
              </a:spcBef>
              <a:spcAft>
                <a:spcPts val="1000"/>
              </a:spcAft>
              <a:buClr>
                <a:srgbClr val="A8122A"/>
              </a:buClr>
              <a:buSzPts val="2300"/>
              <a:buFont typeface="Merriweather Light"/>
              <a:buChar char="●"/>
            </a:pPr>
            <a:r>
              <a:rPr lang="en" sz="2300">
                <a:latin typeface="Merriweather Light"/>
                <a:ea typeface="Merriweather Light"/>
                <a:cs typeface="Merriweather Light"/>
                <a:sym typeface="Merriweather Light"/>
              </a:rPr>
              <a:t>Están limitados cuando el espacio a representar es infinito o no está totalmente entendido. </a:t>
            </a:r>
            <a:endParaRPr sz="2300">
              <a:latin typeface="Merriweather Light"/>
              <a:ea typeface="Merriweather Light"/>
              <a:cs typeface="Merriweather Light"/>
              <a:sym typeface="Merriweather Light"/>
            </a:endParaRPr>
          </a:p>
        </p:txBody>
      </p:sp>
      <p:sp>
        <p:nvSpPr>
          <p:cNvPr id="135" name="Google Shape;135;p20"/>
          <p:cNvSpPr txBox="1"/>
          <p:nvPr/>
        </p:nvSpPr>
        <p:spPr>
          <a:xfrm>
            <a:off x="5839475" y="5644425"/>
            <a:ext cx="3000000" cy="93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000"/>
              </a:spcAft>
              <a:buNone/>
            </a:pPr>
            <a:r>
              <a:rPr lang="en">
                <a:solidFill>
                  <a:schemeClr val="dk1"/>
                </a:solidFill>
                <a:latin typeface="Merriweather"/>
                <a:ea typeface="Merriweather"/>
                <a:cs typeface="Merriweather"/>
                <a:sym typeface="Merriweather"/>
              </a:rPr>
              <a:t>Ej: ¿Cómo representamos el significado de las palabras?</a:t>
            </a:r>
            <a:endParaRPr>
              <a:solidFill>
                <a:schemeClr val="dk1"/>
              </a:solidFill>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thell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