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Proxima Nova"/>
      <p:regular r:id="rId58"/>
      <p:bold r:id="rId59"/>
      <p:italic r:id="rId60"/>
      <p:boldItalic r:id="rId61"/>
    </p:embeddedFont>
    <p:embeddedFont>
      <p:font typeface="Playfair Display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layfairDisplay-regular.fntdata"/><Relationship Id="rId61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64" Type="http://schemas.openxmlformats.org/officeDocument/2006/relationships/font" Target="fonts/PlayfairDisplay-italic.fntdata"/><Relationship Id="rId63" Type="http://schemas.openxmlformats.org/officeDocument/2006/relationships/font" Target="fonts/PlayfairDisplay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PlayfairDisplay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ximaNova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ProximaNova-bold.fntdata"/><Relationship Id="rId14" Type="http://schemas.openxmlformats.org/officeDocument/2006/relationships/slide" Target="slides/slide9.xml"/><Relationship Id="rId58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bf1db45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bbf1db45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bbf1db45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bbf1db45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Notar que en en este many to many, primero proceso la secuencia antes de empezar a predecir</a:t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bf1db4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bbf1db4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Notar que en en este many to many, genero un output por cada input, condicionado a los inputs anteriores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54643f4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54643f4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Notar que en en este many to many, genero un output por cada input, condicionado a los inputs anteriores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54643f4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54643f4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Notar que en en este many to many, genero un output por cada input, condicionado a los inputs anteriores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bf1db45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bf1db45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 que queremos es pasarle a la red una secuencia de vectores X y que la red pueda ir procesando 1 a 1.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 que diferencia a una RNN de una NN es el uso del estadio anterior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bf1db45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bf1db45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Osea, para cualquier par de ht-1 y xt vamos a usar la misma función con parámetros W (como estamos haciendo Aprendizaje Profundo, esto es una red neuronal)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bbf1db45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bbf1db4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h</a:t>
            </a:r>
            <a:r>
              <a:rPr baseline="-25000" lang="en" sz="1400"/>
              <a:t>0</a:t>
            </a:r>
            <a:r>
              <a:rPr lang="en" sz="1400"/>
              <a:t> es usualmente en 0 vector, pero podría no ser el caso.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Nuestra función f</a:t>
            </a:r>
            <a:r>
              <a:rPr baseline="-25000" lang="en" sz="1400">
                <a:solidFill>
                  <a:schemeClr val="dk1"/>
                </a:solidFill>
              </a:rPr>
              <a:t>W</a:t>
            </a:r>
            <a:r>
              <a:rPr lang="en" sz="1400">
                <a:solidFill>
                  <a:schemeClr val="dk1"/>
                </a:solidFill>
              </a:rPr>
              <a:t> procesa tanto h</a:t>
            </a:r>
            <a:r>
              <a:rPr baseline="-25000" lang="en" sz="1400">
                <a:solidFill>
                  <a:schemeClr val="dk1"/>
                </a:solidFill>
              </a:rPr>
              <a:t>0</a:t>
            </a:r>
            <a:r>
              <a:rPr lang="en" sz="1400">
                <a:solidFill>
                  <a:schemeClr val="dk1"/>
                </a:solidFill>
              </a:rPr>
              <a:t> como x</a:t>
            </a:r>
            <a:r>
              <a:rPr baseline="-25000" lang="en" sz="1400">
                <a:solidFill>
                  <a:schemeClr val="dk1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 y nos devuelve un estado h1</a:t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bbf1db45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bbf1db45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bbf1db45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bbf1db45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c39f9b6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c39f9b6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bbf1db45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bbf1db45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bbf1db45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bbf1db45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Después, para la loss del modelo simplemente las acumulamos todas.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 Con una suma está bien.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Y así nos guardamos las contribuciones a la loss de cada yj.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bbf1db45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bbf1db45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bbf1db45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bbf1db45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bbf1db45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bbf1db45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BPTT es el algoritmo que se usa para entrenar. En BPTT no solo hay que propagar con respecto a la predicción que se hizo a partir del dato de entrada sino también al estado oculto anterior que contribuyó a la predicción actual.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Por eso la parte de TT: no solo hay que propagar el error de arriba abajo sino también de derecha a izquierda.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Hay un problema: backpropagar en secuencias muy largas es muy costoso.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Además, como hay una cantidad finita de neuronas, eso puede hacer que el gradiente se diluya mucho desde los últimos a los primeros instantes de tiempo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54643f4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54643f4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BPTT es el algoritmo que se usa para entrenar. En BPTT no solo hay que propagar con respecto a la predicción que se hizo a partir del dato de entrada sino también al estado oculto anterior que contribuyó a la predicción actual.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Por eso la parte de TT: no solo hay que propagar el error de arriba abajo sino también de derecha a izquierda.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Hay un problema: backpropagar en secuencias muy largas es muy costoso.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Además, como hay una cantidad finita de neuronas, eso puede hacer que el gradiente se diluya mucho desde los últimos a los primeros instantes de tiempo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bbf1db45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bbf1db45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bbf1db45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bbf1db45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4bca8d2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4bca8d2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Intuitivamente tiene sentido para NLP en lenguajes distintos al inglés, con estructuras distintas al sujeto - verbo - objeto directo.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En la práctica no funcionan tan bien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ac39f9b6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ac39f9b6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ac39f9b6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ac39f9b6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cfb6803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cfb6803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Rumelhart 1986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a1e98da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a1e98da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cdc799e3d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cdc799e3d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cdc799e3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cdc799e3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Si vemos bien de cerca las cuentas, hay que calcular gradientes con respecto a una operación tanh seguido de W*X + b.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cdc799e3d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cdc799e3d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problema surge al tratar de calcular el gradiente de h</a:t>
            </a:r>
            <a:r>
              <a:rPr baseline="-25000" lang="en" sz="1400"/>
              <a:t>t</a:t>
            </a:r>
            <a:r>
              <a:rPr lang="en" sz="1400"/>
              <a:t> con respecto a h</a:t>
            </a:r>
            <a:r>
              <a:rPr baseline="-25000" lang="en" sz="1400"/>
              <a:t>t-1</a:t>
            </a:r>
            <a:endParaRPr baseline="-25000"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cdc799e3d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cdc799e3d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Si los gradientes son muy grandes, nunca se converge porque la configuración de los parámetros se va a cualquier lado.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Si los gradientes son muy chicos, nunca se converge porque los pesos no cambian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cdc799e3d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cdc799e3d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Otra opcion además de hacer el rescaling, es directamente cortar el gradientes, por ejemplo a 5, a dedo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ac39f9b6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ac39f9b6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cfb6803d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cfb6803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Hochreiter y Schmidhuber 1997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bcdc799e3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bcdc799e3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1e98d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1e98d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bcdc799e3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bcdc799e3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 forget gate nos va a olvidar cosas del contexto anterior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 input gate nos va a introducir cosas del input actual al contexto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 output gate nos va a determinar qué conservar e</a:t>
            </a:r>
            <a:r>
              <a:rPr lang="en" sz="1400">
                <a:solidFill>
                  <a:schemeClr val="dk1"/>
                </a:solidFill>
              </a:rPr>
              <a:t>n</a:t>
            </a:r>
            <a:r>
              <a:rPr lang="en" sz="1400">
                <a:solidFill>
                  <a:schemeClr val="dk1"/>
                </a:solidFill>
              </a:rPr>
              <a:t> el siguiente estado oculto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bcdc799e3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bcdc799e3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bcdc799e3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bcdc799e3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bcdc799e3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bcdc799e3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cdc799e3d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cdc799e3d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 que el gradiente se vaya a 0, todos los gradientes de cada paso de tiempo tienen que tender a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gradiente de C</a:t>
            </a:r>
            <a:r>
              <a:rPr baseline="-25000" lang="en" sz="1400"/>
              <a:t>t</a:t>
            </a:r>
            <a:r>
              <a:rPr lang="en" sz="1400"/>
              <a:t> con respecto a C</a:t>
            </a:r>
            <a:r>
              <a:rPr baseline="-25000" lang="en" sz="1400"/>
              <a:t>t-1</a:t>
            </a:r>
            <a:r>
              <a:rPr lang="en" sz="1400"/>
              <a:t> ya no es un producto de muchos términos de una matriz W, sino que ahora es una suma de los gradientes de las distintas compuertas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 la práctica puede seguir habiendo Vanishing Gradients por la naturaleza de trabajar con punto flotante </a:t>
            </a:r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bcdc799e3d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bcdc799e3d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Cho 2014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bcdc799e3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bcdc799e3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bcdc799e3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bcdc799e3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cdc799e3d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cdc799e3d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f646f2ab8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f646f2ab8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1be8295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1be8295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646f2ab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646f2ab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f646f2a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f646f2a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ba1e98da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ba1e98da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39f9b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c39f9b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1e98da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a1e98da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54643f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54643f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bf1db45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bf1db4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Cuando hablamos de recurrencias, pasamos a hablar de posiblemente muchas entradas o muchas salidas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1619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0" y="221925"/>
            <a:ext cx="5685600" cy="84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" name="Google Shape;14;p2"/>
          <p:cNvCxnSpPr/>
          <p:nvPr/>
        </p:nvCxnSpPr>
        <p:spPr>
          <a:xfrm flipH="1" rot="10800000">
            <a:off x="0" y="391754"/>
            <a:ext cx="4627200" cy="2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" name="Google Shape;15;p2"/>
          <p:cNvCxnSpPr/>
          <p:nvPr/>
        </p:nvCxnSpPr>
        <p:spPr>
          <a:xfrm>
            <a:off x="0" y="555583"/>
            <a:ext cx="3504900" cy="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" name="Google Shape;16;p2"/>
          <p:cNvCxnSpPr/>
          <p:nvPr/>
        </p:nvCxnSpPr>
        <p:spPr>
          <a:xfrm>
            <a:off x="0" y="724500"/>
            <a:ext cx="2576100" cy="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" name="Google Shape;17;p2"/>
          <p:cNvCxnSpPr/>
          <p:nvPr/>
        </p:nvCxnSpPr>
        <p:spPr>
          <a:xfrm flipH="1" rot="5400000">
            <a:off x="7589100" y="3923696"/>
            <a:ext cx="2431200" cy="84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" name="Google Shape;18;p2"/>
          <p:cNvCxnSpPr/>
          <p:nvPr/>
        </p:nvCxnSpPr>
        <p:spPr>
          <a:xfrm rot="-5400000">
            <a:off x="7648621" y="4153046"/>
            <a:ext cx="1978500" cy="2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" name="Google Shape;19;p2"/>
          <p:cNvCxnSpPr/>
          <p:nvPr/>
        </p:nvCxnSpPr>
        <p:spPr>
          <a:xfrm flipH="1" rot="5400000">
            <a:off x="7722242" y="4390496"/>
            <a:ext cx="14985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" name="Google Shape;20;p2"/>
          <p:cNvCxnSpPr/>
          <p:nvPr/>
        </p:nvCxnSpPr>
        <p:spPr>
          <a:xfrm flipH="1" rot="5400000">
            <a:off x="7755225" y="4592396"/>
            <a:ext cx="1101600" cy="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3169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-91700" y="3067750"/>
            <a:ext cx="7611000" cy="16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8318595" y="-23957"/>
            <a:ext cx="1349700" cy="1135500"/>
          </a:xfrm>
          <a:prstGeom prst="diamond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 rot="-1548065">
            <a:off x="8211145" y="27893"/>
            <a:ext cx="1328208" cy="1156104"/>
          </a:xfrm>
          <a:prstGeom prst="diamond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rot="-2565882">
            <a:off x="8093601" y="65096"/>
            <a:ext cx="1299874" cy="1182684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rot="-3929785">
            <a:off x="7931556" y="237620"/>
            <a:ext cx="1264376" cy="1214046"/>
          </a:xfrm>
          <a:prstGeom prst="diamond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://cs231n.stanford.edu/slides/2017/cs231n_2017_lecture10.pdf" TargetMode="External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://cs231n.stanford.edu/slides/2017/cs231n_2017_lecture10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s231n.stanford.edu/slides/2017/cs231n_2017_lecture10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s231n.stanford.edu/slides/2017/cs231n_2017_lecture10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s231n.stanford.edu/slides/2017/cs231n_2017_lecture1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cs231n.stanford.edu/slides/2017/cs231n_2017_lecture10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cs231n.stanford.edu/slides/2017/cs231n_2017_lecture10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s231n.stanford.edu/slides/2017/cs231n_2017_lecture10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s231n.stanford.edu/slides/2017/cs231n_2017_lecture10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hyperlink" Target="http://cs231n.stanford.edu/slides/2017/cs231n_2017_lecture10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hyperlink" Target="http://cs231n.stanford.edu/slides/2017/cs231n_2017_lecture10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hyperlink" Target="http://cs231n.stanford.edu/slides/2017/cs231n_2017_lecture10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iclr.cc/virtual_2020/poster_SJe5P6EYvS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eb.stanford.edu/~jurafsky/slp3/9.pdf" TargetMode="External"/><Relationship Id="rId4" Type="http://schemas.openxmlformats.org/officeDocument/2006/relationships/hyperlink" Target="https://arxiv.org/pdf/1406.1078v3.pdf" TargetMode="External"/><Relationship Id="rId10" Type="http://schemas.openxmlformats.org/officeDocument/2006/relationships/hyperlink" Target="https://medium.datadriveninvestor.com/how-do-lstm-networks-solve-the-problem-of-vanishing-gradients-a6784971a577" TargetMode="External"/><Relationship Id="rId9" Type="http://schemas.openxmlformats.org/officeDocument/2006/relationships/hyperlink" Target="https://arxiv.org/abs/1211.5063" TargetMode="External"/><Relationship Id="rId5" Type="http://schemas.openxmlformats.org/officeDocument/2006/relationships/hyperlink" Target="https://colah.github.io/posts/2015-08-Understanding-LSTMs/" TargetMode="External"/><Relationship Id="rId6" Type="http://schemas.openxmlformats.org/officeDocument/2006/relationships/hyperlink" Target="https://towardsdatascience.com/understanding-bidirectional-rnn-in-pytorch-5bd25a5dd66" TargetMode="External"/><Relationship Id="rId7" Type="http://schemas.openxmlformats.org/officeDocument/2006/relationships/hyperlink" Target="http://cs231n.stanford.edu/slides/2017/cs231n_2017_lecture10.pdf" TargetMode="External"/><Relationship Id="rId8" Type="http://schemas.openxmlformats.org/officeDocument/2006/relationships/hyperlink" Target="https://www.bioinf.jku.at/publications/older/2604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://cs231n.stanford.edu/slides/2017/cs231n_2017_lecture10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://cs231n.stanford.edu/slides/2017/cs231n_2017_lecture10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Profundo 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Neuronales Recurrentes: Procesamiento de Secuencias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4813"/>
            <a:ext cx="8839199" cy="27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075" y="4148244"/>
            <a:ext cx="297552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Neuronales Recurrentes: Procesamiento de Secuencias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4813"/>
            <a:ext cx="8839199" cy="27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152" y="4148250"/>
            <a:ext cx="260152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Neuronales Recurrentes: Procesamiento de Secuencias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4813"/>
            <a:ext cx="8839199" cy="27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120" y="4148249"/>
            <a:ext cx="316680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Neuronales Recurrentes: Procesamiento de Secuencias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4813"/>
            <a:ext cx="8839199" cy="27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120" y="4148249"/>
            <a:ext cx="316680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Neuronales Recurrentes: Procesamiento de Secuencias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4813"/>
            <a:ext cx="8839199" cy="27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120" y="4148249"/>
            <a:ext cx="316680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Red Recurrente</a:t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50" y="1017725"/>
            <a:ext cx="196624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700" y="2465177"/>
            <a:ext cx="3794299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1242225" y="3115350"/>
            <a:ext cx="154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4F2"/>
                </a:solidFill>
                <a:latin typeface="Proxima Nova"/>
                <a:ea typeface="Proxima Nova"/>
                <a:cs typeface="Proxima Nova"/>
                <a:sym typeface="Proxima Nova"/>
              </a:rPr>
              <a:t>Nuevo </a:t>
            </a:r>
            <a:endParaRPr sz="1600">
              <a:solidFill>
                <a:srgbClr val="0044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4F2"/>
                </a:solidFill>
                <a:latin typeface="Proxima Nova"/>
                <a:ea typeface="Proxima Nova"/>
                <a:cs typeface="Proxima Nova"/>
                <a:sym typeface="Proxima Nova"/>
              </a:rPr>
              <a:t>estado</a:t>
            </a:r>
            <a:endParaRPr sz="1600">
              <a:solidFill>
                <a:srgbClr val="0044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665550" y="3115350"/>
            <a:ext cx="208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de input en el instante de tiempo t</a:t>
            </a:r>
            <a:endParaRPr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249500" y="3115350"/>
            <a:ext cx="15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Estado antiguo</a:t>
            </a:r>
            <a:endParaRPr sz="16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3" name="Google Shape;203;p27"/>
          <p:cNvCxnSpPr/>
          <p:nvPr/>
        </p:nvCxnSpPr>
        <p:spPr>
          <a:xfrm flipH="1">
            <a:off x="2786325" y="3224975"/>
            <a:ext cx="274200" cy="639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7"/>
          <p:cNvSpPr txBox="1"/>
          <p:nvPr/>
        </p:nvSpPr>
        <p:spPr>
          <a:xfrm>
            <a:off x="1979575" y="3837075"/>
            <a:ext cx="20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Alguna función con parámetros W</a:t>
            </a:r>
            <a:endParaRPr sz="1600">
              <a:solidFill>
                <a:srgbClr val="99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7"/>
          <p:cNvSpPr txBox="1"/>
          <p:nvPr>
            <p:ph idx="4294967295" type="body"/>
          </p:nvPr>
        </p:nvSpPr>
        <p:spPr>
          <a:xfrm>
            <a:off x="311700" y="1152475"/>
            <a:ext cx="62919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Se puede procesar una secuencia </a:t>
            </a:r>
            <a:r>
              <a:rPr b="1" lang="en" sz="2000"/>
              <a:t>X</a:t>
            </a:r>
            <a:r>
              <a:rPr lang="en" sz="2000"/>
              <a:t> de vectores aplicando una función de recurrencia: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00" y="2545538"/>
            <a:ext cx="368804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Red Recurrente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750" y="1017725"/>
            <a:ext cx="196624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311700" y="1152475"/>
            <a:ext cx="62919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Se puede procesar una secuencia </a:t>
            </a:r>
            <a:r>
              <a:rPr b="1" lang="en" sz="2000"/>
              <a:t>X</a:t>
            </a:r>
            <a:r>
              <a:rPr lang="en" sz="2000"/>
              <a:t> de vectores aplicando una función de recurrencia:</a:t>
            </a:r>
            <a:endParaRPr sz="2000"/>
          </a:p>
        </p:txBody>
      </p:sp>
      <p:sp>
        <p:nvSpPr>
          <p:cNvPr id="216" name="Google Shape;216;p28"/>
          <p:cNvSpPr txBox="1"/>
          <p:nvPr/>
        </p:nvSpPr>
        <p:spPr>
          <a:xfrm>
            <a:off x="319750" y="3462500"/>
            <a:ext cx="556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Notar que la misma función y el mismo conjunto de parámetros son usados para todos los instantes de tiempo</a:t>
            </a:r>
            <a:endParaRPr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computacional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768900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0</a:t>
            </a:r>
            <a:endParaRPr baseline="-25000" sz="2000"/>
          </a:p>
        </p:txBody>
      </p:sp>
      <p:sp>
        <p:nvSpPr>
          <p:cNvPr id="225" name="Google Shape;225;p29"/>
          <p:cNvSpPr/>
          <p:nvPr/>
        </p:nvSpPr>
        <p:spPr>
          <a:xfrm>
            <a:off x="1769458" y="3283316"/>
            <a:ext cx="502200" cy="9774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226" name="Google Shape;226;p29"/>
          <p:cNvSpPr/>
          <p:nvPr/>
        </p:nvSpPr>
        <p:spPr>
          <a:xfrm>
            <a:off x="1769458" y="2286928"/>
            <a:ext cx="502200" cy="5328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227" name="Google Shape;227;p29"/>
          <p:cNvCxnSpPr>
            <a:endCxn id="226" idx="1"/>
          </p:cNvCxnSpPr>
          <p:nvPr/>
        </p:nvCxnSpPr>
        <p:spPr>
          <a:xfrm>
            <a:off x="1270858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>
            <a:stCxn id="225" idx="0"/>
            <a:endCxn id="226" idx="2"/>
          </p:cNvCxnSpPr>
          <p:nvPr/>
        </p:nvCxnSpPr>
        <p:spPr>
          <a:xfrm rot="10800000">
            <a:off x="2020558" y="2819816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/>
          <p:nvPr/>
        </p:nvCxnSpPr>
        <p:spPr>
          <a:xfrm>
            <a:off x="2271567" y="2553329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9"/>
          <p:cNvSpPr/>
          <p:nvPr/>
        </p:nvSpPr>
        <p:spPr>
          <a:xfrm>
            <a:off x="2770016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computacional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768900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0</a:t>
            </a:r>
            <a:endParaRPr baseline="-25000" sz="2000"/>
          </a:p>
        </p:txBody>
      </p:sp>
      <p:sp>
        <p:nvSpPr>
          <p:cNvPr id="239" name="Google Shape;239;p30"/>
          <p:cNvSpPr/>
          <p:nvPr/>
        </p:nvSpPr>
        <p:spPr>
          <a:xfrm>
            <a:off x="1769458" y="3283316"/>
            <a:ext cx="502200" cy="9774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240" name="Google Shape;240;p30"/>
          <p:cNvSpPr/>
          <p:nvPr/>
        </p:nvSpPr>
        <p:spPr>
          <a:xfrm>
            <a:off x="1769458" y="2286928"/>
            <a:ext cx="502200" cy="5328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241" name="Google Shape;241;p30"/>
          <p:cNvCxnSpPr>
            <a:endCxn id="240" idx="1"/>
          </p:cNvCxnSpPr>
          <p:nvPr/>
        </p:nvCxnSpPr>
        <p:spPr>
          <a:xfrm>
            <a:off x="1270858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0"/>
          <p:cNvCxnSpPr>
            <a:stCxn id="239" idx="0"/>
            <a:endCxn id="240" idx="2"/>
          </p:cNvCxnSpPr>
          <p:nvPr/>
        </p:nvCxnSpPr>
        <p:spPr>
          <a:xfrm rot="10800000">
            <a:off x="2020558" y="2819816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2271567" y="2553329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0"/>
          <p:cNvSpPr/>
          <p:nvPr/>
        </p:nvSpPr>
        <p:spPr>
          <a:xfrm>
            <a:off x="2770016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245" name="Google Shape;245;p30"/>
          <p:cNvSpPr/>
          <p:nvPr/>
        </p:nvSpPr>
        <p:spPr>
          <a:xfrm>
            <a:off x="3770908" y="3283316"/>
            <a:ext cx="502200" cy="9774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2</a:t>
            </a:r>
            <a:endParaRPr baseline="-25000" sz="2000"/>
          </a:p>
        </p:txBody>
      </p:sp>
      <p:sp>
        <p:nvSpPr>
          <p:cNvPr id="246" name="Google Shape;246;p30"/>
          <p:cNvSpPr/>
          <p:nvPr/>
        </p:nvSpPr>
        <p:spPr>
          <a:xfrm>
            <a:off x="3770908" y="2286928"/>
            <a:ext cx="502200" cy="5328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247" name="Google Shape;247;p30"/>
          <p:cNvCxnSpPr>
            <a:endCxn id="246" idx="1"/>
          </p:cNvCxnSpPr>
          <p:nvPr/>
        </p:nvCxnSpPr>
        <p:spPr>
          <a:xfrm>
            <a:off x="3272308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0"/>
          <p:cNvCxnSpPr>
            <a:stCxn id="245" idx="0"/>
            <a:endCxn id="246" idx="2"/>
          </p:cNvCxnSpPr>
          <p:nvPr/>
        </p:nvCxnSpPr>
        <p:spPr>
          <a:xfrm rot="10800000">
            <a:off x="4022008" y="2819816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4273017" y="2553329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0"/>
          <p:cNvSpPr/>
          <p:nvPr/>
        </p:nvSpPr>
        <p:spPr>
          <a:xfrm>
            <a:off x="4771466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2</a:t>
            </a:r>
            <a:endParaRPr sz="2000"/>
          </a:p>
        </p:txBody>
      </p:sp>
      <p:cxnSp>
        <p:nvCxnSpPr>
          <p:cNvPr id="251" name="Google Shape;251;p30"/>
          <p:cNvCxnSpPr/>
          <p:nvPr/>
        </p:nvCxnSpPr>
        <p:spPr>
          <a:xfrm>
            <a:off x="5273683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 txBox="1"/>
          <p:nvPr/>
        </p:nvSpPr>
        <p:spPr>
          <a:xfrm>
            <a:off x="5772050" y="2234725"/>
            <a:ext cx="89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3" name="Google Shape;253;p30"/>
          <p:cNvCxnSpPr/>
          <p:nvPr/>
        </p:nvCxnSpPr>
        <p:spPr>
          <a:xfrm>
            <a:off x="6667258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0"/>
          <p:cNvSpPr/>
          <p:nvPr/>
        </p:nvSpPr>
        <p:spPr>
          <a:xfrm>
            <a:off x="7165616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T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computacional</a:t>
            </a:r>
            <a:endParaRPr/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768900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0</a:t>
            </a:r>
            <a:endParaRPr baseline="-25000" sz="2000"/>
          </a:p>
        </p:txBody>
      </p:sp>
      <p:sp>
        <p:nvSpPr>
          <p:cNvPr id="263" name="Google Shape;263;p31"/>
          <p:cNvSpPr/>
          <p:nvPr/>
        </p:nvSpPr>
        <p:spPr>
          <a:xfrm>
            <a:off x="1769458" y="3283316"/>
            <a:ext cx="502200" cy="9774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264" name="Google Shape;264;p31"/>
          <p:cNvSpPr/>
          <p:nvPr/>
        </p:nvSpPr>
        <p:spPr>
          <a:xfrm>
            <a:off x="1769458" y="2286928"/>
            <a:ext cx="502200" cy="5328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265" name="Google Shape;265;p31"/>
          <p:cNvCxnSpPr>
            <a:endCxn id="264" idx="1"/>
          </p:cNvCxnSpPr>
          <p:nvPr/>
        </p:nvCxnSpPr>
        <p:spPr>
          <a:xfrm>
            <a:off x="1270858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1"/>
          <p:cNvCxnSpPr>
            <a:stCxn id="263" idx="0"/>
            <a:endCxn id="264" idx="2"/>
          </p:cNvCxnSpPr>
          <p:nvPr/>
        </p:nvCxnSpPr>
        <p:spPr>
          <a:xfrm rot="10800000">
            <a:off x="2020558" y="2819816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1"/>
          <p:cNvCxnSpPr/>
          <p:nvPr/>
        </p:nvCxnSpPr>
        <p:spPr>
          <a:xfrm>
            <a:off x="2271567" y="2553329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1"/>
          <p:cNvSpPr/>
          <p:nvPr/>
        </p:nvSpPr>
        <p:spPr>
          <a:xfrm>
            <a:off x="2770016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269" name="Google Shape;269;p31"/>
          <p:cNvSpPr/>
          <p:nvPr/>
        </p:nvSpPr>
        <p:spPr>
          <a:xfrm>
            <a:off x="3770908" y="3283316"/>
            <a:ext cx="502200" cy="9774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2</a:t>
            </a:r>
            <a:endParaRPr baseline="-25000" sz="2000"/>
          </a:p>
        </p:txBody>
      </p:sp>
      <p:sp>
        <p:nvSpPr>
          <p:cNvPr id="270" name="Google Shape;270;p31"/>
          <p:cNvSpPr/>
          <p:nvPr/>
        </p:nvSpPr>
        <p:spPr>
          <a:xfrm>
            <a:off x="3770908" y="2286928"/>
            <a:ext cx="502200" cy="5328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271" name="Google Shape;271;p31"/>
          <p:cNvCxnSpPr>
            <a:endCxn id="270" idx="1"/>
          </p:cNvCxnSpPr>
          <p:nvPr/>
        </p:nvCxnSpPr>
        <p:spPr>
          <a:xfrm>
            <a:off x="3272308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1"/>
          <p:cNvCxnSpPr>
            <a:stCxn id="269" idx="0"/>
            <a:endCxn id="270" idx="2"/>
          </p:cNvCxnSpPr>
          <p:nvPr/>
        </p:nvCxnSpPr>
        <p:spPr>
          <a:xfrm rot="10800000">
            <a:off x="4022008" y="2819816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1"/>
          <p:cNvCxnSpPr/>
          <p:nvPr/>
        </p:nvCxnSpPr>
        <p:spPr>
          <a:xfrm>
            <a:off x="4273017" y="2553329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1"/>
          <p:cNvSpPr/>
          <p:nvPr/>
        </p:nvSpPr>
        <p:spPr>
          <a:xfrm>
            <a:off x="4771466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2</a:t>
            </a:r>
            <a:endParaRPr sz="2000"/>
          </a:p>
        </p:txBody>
      </p:sp>
      <p:cxnSp>
        <p:nvCxnSpPr>
          <p:cNvPr id="275" name="Google Shape;275;p31"/>
          <p:cNvCxnSpPr/>
          <p:nvPr/>
        </p:nvCxnSpPr>
        <p:spPr>
          <a:xfrm>
            <a:off x="5273683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 txBox="1"/>
          <p:nvPr/>
        </p:nvSpPr>
        <p:spPr>
          <a:xfrm>
            <a:off x="5772050" y="2234725"/>
            <a:ext cx="89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7" name="Google Shape;277;p31"/>
          <p:cNvCxnSpPr/>
          <p:nvPr/>
        </p:nvCxnSpPr>
        <p:spPr>
          <a:xfrm>
            <a:off x="6667258" y="2553328"/>
            <a:ext cx="498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/>
          <p:nvPr/>
        </p:nvSpPr>
        <p:spPr>
          <a:xfrm>
            <a:off x="7165616" y="2064625"/>
            <a:ext cx="502200" cy="97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T</a:t>
            </a:r>
            <a:endParaRPr sz="2000"/>
          </a:p>
        </p:txBody>
      </p:sp>
      <p:sp>
        <p:nvSpPr>
          <p:cNvPr id="279" name="Google Shape;279;p31"/>
          <p:cNvSpPr/>
          <p:nvPr/>
        </p:nvSpPr>
        <p:spPr>
          <a:xfrm>
            <a:off x="374575" y="3517325"/>
            <a:ext cx="941100" cy="9411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endParaRPr sz="2400"/>
          </a:p>
        </p:txBody>
      </p:sp>
      <p:sp>
        <p:nvSpPr>
          <p:cNvPr id="280" name="Google Shape;280;p31"/>
          <p:cNvSpPr/>
          <p:nvPr/>
        </p:nvSpPr>
        <p:spPr>
          <a:xfrm>
            <a:off x="877050" y="2813850"/>
            <a:ext cx="867900" cy="712600"/>
          </a:xfrm>
          <a:custGeom>
            <a:rect b="b" l="l" r="r" t="t"/>
            <a:pathLst>
              <a:path extrusionOk="0" h="28504" w="34716">
                <a:moveTo>
                  <a:pt x="0" y="28504"/>
                </a:moveTo>
                <a:cubicBezTo>
                  <a:pt x="3426" y="24864"/>
                  <a:pt x="6860" y="21127"/>
                  <a:pt x="10963" y="18272"/>
                </a:cubicBezTo>
                <a:cubicBezTo>
                  <a:pt x="13749" y="16334"/>
                  <a:pt x="17989" y="16938"/>
                  <a:pt x="20464" y="14617"/>
                </a:cubicBezTo>
                <a:cubicBezTo>
                  <a:pt x="25428" y="9963"/>
                  <a:pt x="28260" y="2150"/>
                  <a:pt x="34716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1" name="Google Shape;281;p31"/>
          <p:cNvSpPr/>
          <p:nvPr/>
        </p:nvSpPr>
        <p:spPr>
          <a:xfrm>
            <a:off x="1324700" y="2850400"/>
            <a:ext cx="2439275" cy="1660350"/>
          </a:xfrm>
          <a:custGeom>
            <a:rect b="b" l="l" r="r" t="t"/>
            <a:pathLst>
              <a:path extrusionOk="0" h="66414" w="97571">
                <a:moveTo>
                  <a:pt x="0" y="58835"/>
                </a:moveTo>
                <a:cubicBezTo>
                  <a:pt x="12019" y="63843"/>
                  <a:pt x="25396" y="67225"/>
                  <a:pt x="38371" y="66144"/>
                </a:cubicBezTo>
                <a:cubicBezTo>
                  <a:pt x="46890" y="65434"/>
                  <a:pt x="52568" y="56599"/>
                  <a:pt x="59931" y="52257"/>
                </a:cubicBezTo>
                <a:cubicBezTo>
                  <a:pt x="65726" y="48840"/>
                  <a:pt x="74374" y="47807"/>
                  <a:pt x="77107" y="41659"/>
                </a:cubicBezTo>
                <a:cubicBezTo>
                  <a:pt x="78631" y="38230"/>
                  <a:pt x="77735" y="33914"/>
                  <a:pt x="79665" y="30696"/>
                </a:cubicBezTo>
                <a:cubicBezTo>
                  <a:pt x="83457" y="24372"/>
                  <a:pt x="87148" y="17986"/>
                  <a:pt x="90993" y="11694"/>
                </a:cubicBezTo>
                <a:cubicBezTo>
                  <a:pt x="93325" y="7878"/>
                  <a:pt x="93570" y="1998"/>
                  <a:pt x="97571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2" name="Google Shape;282;p31"/>
          <p:cNvSpPr/>
          <p:nvPr/>
        </p:nvSpPr>
        <p:spPr>
          <a:xfrm>
            <a:off x="1306425" y="2941750"/>
            <a:ext cx="4714125" cy="1700700"/>
          </a:xfrm>
          <a:custGeom>
            <a:rect b="b" l="l" r="r" t="t"/>
            <a:pathLst>
              <a:path extrusionOk="0" h="68028" w="188565">
                <a:moveTo>
                  <a:pt x="0" y="61759"/>
                </a:moveTo>
                <a:cubicBezTo>
                  <a:pt x="5603" y="61759"/>
                  <a:pt x="11289" y="60799"/>
                  <a:pt x="16810" y="61759"/>
                </a:cubicBezTo>
                <a:cubicBezTo>
                  <a:pt x="21160" y="62515"/>
                  <a:pt x="24552" y="66315"/>
                  <a:pt x="28870" y="67240"/>
                </a:cubicBezTo>
                <a:cubicBezTo>
                  <a:pt x="36493" y="68873"/>
                  <a:pt x="44482" y="66674"/>
                  <a:pt x="52257" y="67240"/>
                </a:cubicBezTo>
                <a:cubicBezTo>
                  <a:pt x="67930" y="68380"/>
                  <a:pt x="83709" y="68111"/>
                  <a:pt x="99399" y="67240"/>
                </a:cubicBezTo>
                <a:cubicBezTo>
                  <a:pt x="110201" y="66640"/>
                  <a:pt x="121881" y="67693"/>
                  <a:pt x="131557" y="62855"/>
                </a:cubicBezTo>
                <a:cubicBezTo>
                  <a:pt x="138819" y="59224"/>
                  <a:pt x="147377" y="57267"/>
                  <a:pt x="153118" y="51526"/>
                </a:cubicBezTo>
                <a:cubicBezTo>
                  <a:pt x="167859" y="36785"/>
                  <a:pt x="171217" y="11560"/>
                  <a:pt x="188565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3" name="Google Shape;283;p31"/>
          <p:cNvSpPr txBox="1"/>
          <p:nvPr/>
        </p:nvSpPr>
        <p:spPr>
          <a:xfrm>
            <a:off x="5728175" y="3479975"/>
            <a:ext cx="279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Se utilizan los mismos pesos W para todos los instantes de tiempo</a:t>
            </a:r>
            <a:endParaRPr b="1" sz="18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Temas</a:t>
            </a:r>
            <a:endParaRPr/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Introducción al problema de clasificación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Estructura de Recurrencia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Vanilla RNN y el problema de Vanishing / Exploding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LSTM y GRU</a:t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computacional: Many to many (con Loss)</a:t>
            </a:r>
            <a:endParaRPr/>
          </a:p>
        </p:txBody>
      </p:sp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1282721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0</a:t>
            </a:r>
            <a:endParaRPr baseline="-25000" sz="2000"/>
          </a:p>
        </p:txBody>
      </p:sp>
      <p:sp>
        <p:nvSpPr>
          <p:cNvPr id="292" name="Google Shape;292;p32"/>
          <p:cNvSpPr/>
          <p:nvPr/>
        </p:nvSpPr>
        <p:spPr>
          <a:xfrm>
            <a:off x="2233599" y="3544104"/>
            <a:ext cx="477300" cy="931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293" name="Google Shape;293;p32"/>
          <p:cNvSpPr/>
          <p:nvPr/>
        </p:nvSpPr>
        <p:spPr>
          <a:xfrm>
            <a:off x="2233599" y="2594810"/>
            <a:ext cx="477300" cy="5076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294" name="Google Shape;294;p32"/>
          <p:cNvCxnSpPr>
            <a:endCxn id="293" idx="1"/>
          </p:cNvCxnSpPr>
          <p:nvPr/>
        </p:nvCxnSpPr>
        <p:spPr>
          <a:xfrm>
            <a:off x="1759899" y="284861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2"/>
          <p:cNvCxnSpPr>
            <a:stCxn id="292" idx="0"/>
            <a:endCxn id="293" idx="2"/>
          </p:cNvCxnSpPr>
          <p:nvPr/>
        </p:nvCxnSpPr>
        <p:spPr>
          <a:xfrm rot="10800000">
            <a:off x="2472249" y="3102504"/>
            <a:ext cx="0" cy="44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2"/>
          <p:cNvCxnSpPr/>
          <p:nvPr/>
        </p:nvCxnSpPr>
        <p:spPr>
          <a:xfrm>
            <a:off x="2710777" y="284862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2"/>
          <p:cNvSpPr/>
          <p:nvPr/>
        </p:nvSpPr>
        <p:spPr>
          <a:xfrm>
            <a:off x="3184476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298" name="Google Shape;298;p32"/>
          <p:cNvSpPr/>
          <p:nvPr/>
        </p:nvSpPr>
        <p:spPr>
          <a:xfrm>
            <a:off x="4135671" y="3544104"/>
            <a:ext cx="477300" cy="931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2</a:t>
            </a:r>
            <a:endParaRPr baseline="-25000" sz="2000"/>
          </a:p>
        </p:txBody>
      </p:sp>
      <p:sp>
        <p:nvSpPr>
          <p:cNvPr id="299" name="Google Shape;299;p32"/>
          <p:cNvSpPr/>
          <p:nvPr/>
        </p:nvSpPr>
        <p:spPr>
          <a:xfrm>
            <a:off x="4135671" y="2594810"/>
            <a:ext cx="477300" cy="5076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300" name="Google Shape;300;p32"/>
          <p:cNvCxnSpPr>
            <a:endCxn id="299" idx="1"/>
          </p:cNvCxnSpPr>
          <p:nvPr/>
        </p:nvCxnSpPr>
        <p:spPr>
          <a:xfrm>
            <a:off x="3661971" y="284861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2"/>
          <p:cNvCxnSpPr>
            <a:stCxn id="298" idx="0"/>
            <a:endCxn id="299" idx="2"/>
          </p:cNvCxnSpPr>
          <p:nvPr/>
        </p:nvCxnSpPr>
        <p:spPr>
          <a:xfrm rot="10800000">
            <a:off x="4374321" y="3102504"/>
            <a:ext cx="0" cy="44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4612850" y="284862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2"/>
          <p:cNvSpPr/>
          <p:nvPr/>
        </p:nvSpPr>
        <p:spPr>
          <a:xfrm>
            <a:off x="5086549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2</a:t>
            </a:r>
            <a:endParaRPr sz="2000"/>
          </a:p>
        </p:txBody>
      </p:sp>
      <p:cxnSp>
        <p:nvCxnSpPr>
          <p:cNvPr id="304" name="Google Shape;304;p32"/>
          <p:cNvCxnSpPr/>
          <p:nvPr/>
        </p:nvCxnSpPr>
        <p:spPr>
          <a:xfrm>
            <a:off x="5563830" y="284861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2"/>
          <p:cNvSpPr txBox="1"/>
          <p:nvPr/>
        </p:nvSpPr>
        <p:spPr>
          <a:xfrm>
            <a:off x="6037452" y="2545074"/>
            <a:ext cx="851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6" name="Google Shape;306;p32"/>
          <p:cNvCxnSpPr/>
          <p:nvPr/>
        </p:nvCxnSpPr>
        <p:spPr>
          <a:xfrm>
            <a:off x="6888210" y="284861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2"/>
          <p:cNvSpPr/>
          <p:nvPr/>
        </p:nvSpPr>
        <p:spPr>
          <a:xfrm>
            <a:off x="7361824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T</a:t>
            </a:r>
            <a:endParaRPr sz="2000"/>
          </a:p>
        </p:txBody>
      </p:sp>
      <p:sp>
        <p:nvSpPr>
          <p:cNvPr id="308" name="Google Shape;308;p32"/>
          <p:cNvSpPr/>
          <p:nvPr/>
        </p:nvSpPr>
        <p:spPr>
          <a:xfrm>
            <a:off x="907975" y="3767052"/>
            <a:ext cx="894600" cy="896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endParaRPr sz="2400"/>
          </a:p>
        </p:txBody>
      </p:sp>
      <p:sp>
        <p:nvSpPr>
          <p:cNvPr id="309" name="Google Shape;309;p32"/>
          <p:cNvSpPr/>
          <p:nvPr/>
        </p:nvSpPr>
        <p:spPr>
          <a:xfrm>
            <a:off x="1385501" y="3096827"/>
            <a:ext cx="824939" cy="679037"/>
          </a:xfrm>
          <a:custGeom>
            <a:rect b="b" l="l" r="r" t="t"/>
            <a:pathLst>
              <a:path extrusionOk="0" h="28504" w="34716">
                <a:moveTo>
                  <a:pt x="0" y="28504"/>
                </a:moveTo>
                <a:cubicBezTo>
                  <a:pt x="3426" y="24864"/>
                  <a:pt x="6860" y="21127"/>
                  <a:pt x="10963" y="18272"/>
                </a:cubicBezTo>
                <a:cubicBezTo>
                  <a:pt x="13749" y="16334"/>
                  <a:pt x="17989" y="16938"/>
                  <a:pt x="20464" y="14617"/>
                </a:cubicBezTo>
                <a:cubicBezTo>
                  <a:pt x="25428" y="9963"/>
                  <a:pt x="28260" y="2150"/>
                  <a:pt x="34716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0" name="Google Shape;310;p32"/>
          <p:cNvSpPr/>
          <p:nvPr/>
        </p:nvSpPr>
        <p:spPr>
          <a:xfrm>
            <a:off x="1810924" y="3131649"/>
            <a:ext cx="2318531" cy="1582148"/>
          </a:xfrm>
          <a:custGeom>
            <a:rect b="b" l="l" r="r" t="t"/>
            <a:pathLst>
              <a:path extrusionOk="0" h="66414" w="97571">
                <a:moveTo>
                  <a:pt x="0" y="58835"/>
                </a:moveTo>
                <a:cubicBezTo>
                  <a:pt x="12019" y="63843"/>
                  <a:pt x="25396" y="67225"/>
                  <a:pt x="38371" y="66144"/>
                </a:cubicBezTo>
                <a:cubicBezTo>
                  <a:pt x="46890" y="65434"/>
                  <a:pt x="52568" y="56599"/>
                  <a:pt x="59931" y="52257"/>
                </a:cubicBezTo>
                <a:cubicBezTo>
                  <a:pt x="65726" y="48840"/>
                  <a:pt x="74374" y="47807"/>
                  <a:pt x="77107" y="41659"/>
                </a:cubicBezTo>
                <a:cubicBezTo>
                  <a:pt x="78631" y="38230"/>
                  <a:pt x="77735" y="33914"/>
                  <a:pt x="79665" y="30696"/>
                </a:cubicBezTo>
                <a:cubicBezTo>
                  <a:pt x="83457" y="24372"/>
                  <a:pt x="87148" y="17986"/>
                  <a:pt x="90993" y="11694"/>
                </a:cubicBezTo>
                <a:cubicBezTo>
                  <a:pt x="93325" y="7878"/>
                  <a:pt x="93570" y="1998"/>
                  <a:pt x="97571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1" name="Google Shape;311;p32"/>
          <p:cNvSpPr/>
          <p:nvPr/>
        </p:nvSpPr>
        <p:spPr>
          <a:xfrm>
            <a:off x="1793556" y="3218682"/>
            <a:ext cx="4480776" cy="1620597"/>
          </a:xfrm>
          <a:custGeom>
            <a:rect b="b" l="l" r="r" t="t"/>
            <a:pathLst>
              <a:path extrusionOk="0" h="68028" w="188565">
                <a:moveTo>
                  <a:pt x="0" y="61759"/>
                </a:moveTo>
                <a:cubicBezTo>
                  <a:pt x="5603" y="61759"/>
                  <a:pt x="11289" y="60799"/>
                  <a:pt x="16810" y="61759"/>
                </a:cubicBezTo>
                <a:cubicBezTo>
                  <a:pt x="21160" y="62515"/>
                  <a:pt x="24552" y="66315"/>
                  <a:pt x="28870" y="67240"/>
                </a:cubicBezTo>
                <a:cubicBezTo>
                  <a:pt x="36493" y="68873"/>
                  <a:pt x="44482" y="66674"/>
                  <a:pt x="52257" y="67240"/>
                </a:cubicBezTo>
                <a:cubicBezTo>
                  <a:pt x="67930" y="68380"/>
                  <a:pt x="83709" y="68111"/>
                  <a:pt x="99399" y="67240"/>
                </a:cubicBezTo>
                <a:cubicBezTo>
                  <a:pt x="110201" y="66640"/>
                  <a:pt x="121881" y="67693"/>
                  <a:pt x="131557" y="62855"/>
                </a:cubicBezTo>
                <a:cubicBezTo>
                  <a:pt x="138819" y="59224"/>
                  <a:pt x="147377" y="57267"/>
                  <a:pt x="153118" y="51526"/>
                </a:cubicBezTo>
                <a:cubicBezTo>
                  <a:pt x="167859" y="36785"/>
                  <a:pt x="171217" y="11560"/>
                  <a:pt x="188565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2" name="Google Shape;312;p32"/>
          <p:cNvSpPr/>
          <p:nvPr/>
        </p:nvSpPr>
        <p:spPr>
          <a:xfrm>
            <a:off x="3184476" y="1120925"/>
            <a:ext cx="477300" cy="931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313" name="Google Shape;313;p32"/>
          <p:cNvSpPr/>
          <p:nvPr/>
        </p:nvSpPr>
        <p:spPr>
          <a:xfrm>
            <a:off x="5086549" y="1120925"/>
            <a:ext cx="477300" cy="931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2</a:t>
            </a:r>
            <a:endParaRPr sz="2000"/>
          </a:p>
        </p:txBody>
      </p:sp>
      <p:sp>
        <p:nvSpPr>
          <p:cNvPr id="314" name="Google Shape;314;p32"/>
          <p:cNvSpPr/>
          <p:nvPr/>
        </p:nvSpPr>
        <p:spPr>
          <a:xfrm>
            <a:off x="7361824" y="1120925"/>
            <a:ext cx="477300" cy="931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T</a:t>
            </a:r>
            <a:endParaRPr sz="2000"/>
          </a:p>
        </p:txBody>
      </p:sp>
      <p:cxnSp>
        <p:nvCxnSpPr>
          <p:cNvPr id="315" name="Google Shape;315;p32"/>
          <p:cNvCxnSpPr>
            <a:stCxn id="297" idx="0"/>
            <a:endCxn id="312" idx="2"/>
          </p:cNvCxnSpPr>
          <p:nvPr/>
        </p:nvCxnSpPr>
        <p:spPr>
          <a:xfrm rot="10800000">
            <a:off x="3423126" y="2052414"/>
            <a:ext cx="0" cy="33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2"/>
          <p:cNvCxnSpPr/>
          <p:nvPr/>
        </p:nvCxnSpPr>
        <p:spPr>
          <a:xfrm rot="10800000">
            <a:off x="5325181" y="2064430"/>
            <a:ext cx="0" cy="33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2"/>
          <p:cNvCxnSpPr/>
          <p:nvPr/>
        </p:nvCxnSpPr>
        <p:spPr>
          <a:xfrm rot="10800000">
            <a:off x="7600456" y="2052414"/>
            <a:ext cx="0" cy="33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/>
          <p:nvPr/>
        </p:nvCxnSpPr>
        <p:spPr>
          <a:xfrm rot="10800000">
            <a:off x="3478316" y="2326825"/>
            <a:ext cx="0" cy="347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/>
          <p:nvPr/>
        </p:nvSpPr>
        <p:spPr>
          <a:xfrm>
            <a:off x="4135521" y="1332885"/>
            <a:ext cx="477300" cy="507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320" name="Google Shape;320;p32"/>
          <p:cNvSpPr/>
          <p:nvPr/>
        </p:nvSpPr>
        <p:spPr>
          <a:xfrm>
            <a:off x="6037571" y="1332885"/>
            <a:ext cx="477300" cy="507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baseline="-25000" lang="en" sz="2000"/>
              <a:t>2</a:t>
            </a:r>
            <a:endParaRPr baseline="-25000" sz="2000"/>
          </a:p>
        </p:txBody>
      </p:sp>
      <p:sp>
        <p:nvSpPr>
          <p:cNvPr id="321" name="Google Shape;321;p32"/>
          <p:cNvSpPr/>
          <p:nvPr/>
        </p:nvSpPr>
        <p:spPr>
          <a:xfrm>
            <a:off x="8300371" y="1332885"/>
            <a:ext cx="477300" cy="507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baseline="-25000" lang="en" sz="2000"/>
              <a:t>T</a:t>
            </a:r>
            <a:endParaRPr baseline="-25000" sz="2000"/>
          </a:p>
        </p:txBody>
      </p:sp>
      <p:cxnSp>
        <p:nvCxnSpPr>
          <p:cNvPr id="322" name="Google Shape;322;p32"/>
          <p:cNvCxnSpPr/>
          <p:nvPr/>
        </p:nvCxnSpPr>
        <p:spPr>
          <a:xfrm>
            <a:off x="5563830" y="158666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2"/>
          <p:cNvCxnSpPr/>
          <p:nvPr/>
        </p:nvCxnSpPr>
        <p:spPr>
          <a:xfrm>
            <a:off x="3661980" y="158666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2"/>
          <p:cNvCxnSpPr/>
          <p:nvPr/>
        </p:nvCxnSpPr>
        <p:spPr>
          <a:xfrm>
            <a:off x="7839130" y="158666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computacional: Many to many (con Loss)</a:t>
            </a:r>
            <a:endParaRPr/>
          </a:p>
        </p:txBody>
      </p:sp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3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1184902" y="2459753"/>
            <a:ext cx="449700" cy="8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0</a:t>
            </a:r>
            <a:endParaRPr baseline="-25000" sz="2000"/>
          </a:p>
        </p:txBody>
      </p:sp>
      <p:sp>
        <p:nvSpPr>
          <p:cNvPr id="333" name="Google Shape;333;p33"/>
          <p:cNvSpPr/>
          <p:nvPr/>
        </p:nvSpPr>
        <p:spPr>
          <a:xfrm>
            <a:off x="2080925" y="3551236"/>
            <a:ext cx="449700" cy="876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334" name="Google Shape;334;p33"/>
          <p:cNvSpPr/>
          <p:nvPr/>
        </p:nvSpPr>
        <p:spPr>
          <a:xfrm>
            <a:off x="2080925" y="2658852"/>
            <a:ext cx="449700" cy="4770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335" name="Google Shape;335;p33"/>
          <p:cNvCxnSpPr>
            <a:endCxn id="334" idx="1"/>
          </p:cNvCxnSpPr>
          <p:nvPr/>
        </p:nvCxnSpPr>
        <p:spPr>
          <a:xfrm>
            <a:off x="1634225" y="2897352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3"/>
          <p:cNvCxnSpPr>
            <a:stCxn id="333" idx="0"/>
            <a:endCxn id="334" idx="2"/>
          </p:cNvCxnSpPr>
          <p:nvPr/>
        </p:nvCxnSpPr>
        <p:spPr>
          <a:xfrm rot="10800000">
            <a:off x="2305775" y="3135736"/>
            <a:ext cx="0" cy="415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3"/>
          <p:cNvCxnSpPr/>
          <p:nvPr/>
        </p:nvCxnSpPr>
        <p:spPr>
          <a:xfrm>
            <a:off x="2530575" y="2897446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3"/>
          <p:cNvSpPr/>
          <p:nvPr/>
        </p:nvSpPr>
        <p:spPr>
          <a:xfrm>
            <a:off x="2976948" y="2459753"/>
            <a:ext cx="449700" cy="8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339" name="Google Shape;339;p33"/>
          <p:cNvSpPr/>
          <p:nvPr/>
        </p:nvSpPr>
        <p:spPr>
          <a:xfrm>
            <a:off x="3873270" y="3551236"/>
            <a:ext cx="449700" cy="876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2</a:t>
            </a:r>
            <a:endParaRPr baseline="-25000" sz="2000"/>
          </a:p>
        </p:txBody>
      </p:sp>
      <p:sp>
        <p:nvSpPr>
          <p:cNvPr id="340" name="Google Shape;340;p33"/>
          <p:cNvSpPr/>
          <p:nvPr/>
        </p:nvSpPr>
        <p:spPr>
          <a:xfrm>
            <a:off x="3873270" y="2658852"/>
            <a:ext cx="449700" cy="4770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341" name="Google Shape;341;p33"/>
          <p:cNvCxnSpPr>
            <a:endCxn id="340" idx="1"/>
          </p:cNvCxnSpPr>
          <p:nvPr/>
        </p:nvCxnSpPr>
        <p:spPr>
          <a:xfrm>
            <a:off x="3426570" y="2897352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3"/>
          <p:cNvCxnSpPr>
            <a:stCxn id="339" idx="0"/>
            <a:endCxn id="340" idx="2"/>
          </p:cNvCxnSpPr>
          <p:nvPr/>
        </p:nvCxnSpPr>
        <p:spPr>
          <a:xfrm rot="10800000">
            <a:off x="4098120" y="3135736"/>
            <a:ext cx="0" cy="415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3"/>
          <p:cNvCxnSpPr/>
          <p:nvPr/>
        </p:nvCxnSpPr>
        <p:spPr>
          <a:xfrm>
            <a:off x="4322920" y="2897446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3"/>
          <p:cNvSpPr/>
          <p:nvPr/>
        </p:nvSpPr>
        <p:spPr>
          <a:xfrm>
            <a:off x="4769293" y="2459753"/>
            <a:ext cx="449700" cy="8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2</a:t>
            </a:r>
            <a:endParaRPr sz="2000"/>
          </a:p>
        </p:txBody>
      </p:sp>
      <p:cxnSp>
        <p:nvCxnSpPr>
          <p:cNvPr id="345" name="Google Shape;345;p33"/>
          <p:cNvCxnSpPr/>
          <p:nvPr/>
        </p:nvCxnSpPr>
        <p:spPr>
          <a:xfrm>
            <a:off x="5219040" y="2897445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3"/>
          <p:cNvSpPr txBox="1"/>
          <p:nvPr/>
        </p:nvSpPr>
        <p:spPr>
          <a:xfrm>
            <a:off x="5665339" y="2612098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7" name="Google Shape;347;p33"/>
          <p:cNvCxnSpPr/>
          <p:nvPr/>
        </p:nvCxnSpPr>
        <p:spPr>
          <a:xfrm>
            <a:off x="6467019" y="2897445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3"/>
          <p:cNvSpPr/>
          <p:nvPr/>
        </p:nvSpPr>
        <p:spPr>
          <a:xfrm>
            <a:off x="6913310" y="2459753"/>
            <a:ext cx="449700" cy="8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T</a:t>
            </a:r>
            <a:endParaRPr sz="2000"/>
          </a:p>
        </p:txBody>
      </p:sp>
      <p:sp>
        <p:nvSpPr>
          <p:cNvPr id="349" name="Google Shape;349;p33"/>
          <p:cNvSpPr/>
          <p:nvPr/>
        </p:nvSpPr>
        <p:spPr>
          <a:xfrm>
            <a:off x="831775" y="3760820"/>
            <a:ext cx="842700" cy="842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endParaRPr sz="2400"/>
          </a:p>
        </p:txBody>
      </p:sp>
      <p:sp>
        <p:nvSpPr>
          <p:cNvPr id="350" name="Google Shape;350;p33"/>
          <p:cNvSpPr/>
          <p:nvPr/>
        </p:nvSpPr>
        <p:spPr>
          <a:xfrm>
            <a:off x="1281753" y="3130773"/>
            <a:ext cx="777378" cy="638418"/>
          </a:xfrm>
          <a:custGeom>
            <a:rect b="b" l="l" r="r" t="t"/>
            <a:pathLst>
              <a:path extrusionOk="0" h="28504" w="34716">
                <a:moveTo>
                  <a:pt x="0" y="28504"/>
                </a:moveTo>
                <a:cubicBezTo>
                  <a:pt x="3426" y="24864"/>
                  <a:pt x="6860" y="21127"/>
                  <a:pt x="10963" y="18272"/>
                </a:cubicBezTo>
                <a:cubicBezTo>
                  <a:pt x="13749" y="16334"/>
                  <a:pt x="17989" y="16938"/>
                  <a:pt x="20464" y="14617"/>
                </a:cubicBezTo>
                <a:cubicBezTo>
                  <a:pt x="25428" y="9963"/>
                  <a:pt x="28260" y="2150"/>
                  <a:pt x="34716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1" name="Google Shape;351;p33"/>
          <p:cNvSpPr/>
          <p:nvPr/>
        </p:nvSpPr>
        <p:spPr>
          <a:xfrm>
            <a:off x="1682634" y="3163508"/>
            <a:ext cx="2184859" cy="1487508"/>
          </a:xfrm>
          <a:custGeom>
            <a:rect b="b" l="l" r="r" t="t"/>
            <a:pathLst>
              <a:path extrusionOk="0" h="66414" w="97571">
                <a:moveTo>
                  <a:pt x="0" y="58835"/>
                </a:moveTo>
                <a:cubicBezTo>
                  <a:pt x="12019" y="63843"/>
                  <a:pt x="25396" y="67225"/>
                  <a:pt x="38371" y="66144"/>
                </a:cubicBezTo>
                <a:cubicBezTo>
                  <a:pt x="46890" y="65434"/>
                  <a:pt x="52568" y="56599"/>
                  <a:pt x="59931" y="52257"/>
                </a:cubicBezTo>
                <a:cubicBezTo>
                  <a:pt x="65726" y="48840"/>
                  <a:pt x="74374" y="47807"/>
                  <a:pt x="77107" y="41659"/>
                </a:cubicBezTo>
                <a:cubicBezTo>
                  <a:pt x="78631" y="38230"/>
                  <a:pt x="77735" y="33914"/>
                  <a:pt x="79665" y="30696"/>
                </a:cubicBezTo>
                <a:cubicBezTo>
                  <a:pt x="83457" y="24372"/>
                  <a:pt x="87148" y="17986"/>
                  <a:pt x="90993" y="11694"/>
                </a:cubicBezTo>
                <a:cubicBezTo>
                  <a:pt x="93325" y="7878"/>
                  <a:pt x="93570" y="1998"/>
                  <a:pt x="97571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2" name="Google Shape;352;p33"/>
          <p:cNvSpPr/>
          <p:nvPr/>
        </p:nvSpPr>
        <p:spPr>
          <a:xfrm>
            <a:off x="1666268" y="3245323"/>
            <a:ext cx="4222442" cy="1523657"/>
          </a:xfrm>
          <a:custGeom>
            <a:rect b="b" l="l" r="r" t="t"/>
            <a:pathLst>
              <a:path extrusionOk="0" h="68028" w="188565">
                <a:moveTo>
                  <a:pt x="0" y="61759"/>
                </a:moveTo>
                <a:cubicBezTo>
                  <a:pt x="5603" y="61759"/>
                  <a:pt x="11289" y="60799"/>
                  <a:pt x="16810" y="61759"/>
                </a:cubicBezTo>
                <a:cubicBezTo>
                  <a:pt x="21160" y="62515"/>
                  <a:pt x="24552" y="66315"/>
                  <a:pt x="28870" y="67240"/>
                </a:cubicBezTo>
                <a:cubicBezTo>
                  <a:pt x="36493" y="68873"/>
                  <a:pt x="44482" y="66674"/>
                  <a:pt x="52257" y="67240"/>
                </a:cubicBezTo>
                <a:cubicBezTo>
                  <a:pt x="67930" y="68380"/>
                  <a:pt x="83709" y="68111"/>
                  <a:pt x="99399" y="67240"/>
                </a:cubicBezTo>
                <a:cubicBezTo>
                  <a:pt x="110201" y="66640"/>
                  <a:pt x="121881" y="67693"/>
                  <a:pt x="131557" y="62855"/>
                </a:cubicBezTo>
                <a:cubicBezTo>
                  <a:pt x="138819" y="59224"/>
                  <a:pt x="147377" y="57267"/>
                  <a:pt x="153118" y="51526"/>
                </a:cubicBezTo>
                <a:cubicBezTo>
                  <a:pt x="167859" y="36785"/>
                  <a:pt x="171217" y="11560"/>
                  <a:pt x="188565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3" name="Google Shape;353;p33"/>
          <p:cNvSpPr/>
          <p:nvPr/>
        </p:nvSpPr>
        <p:spPr>
          <a:xfrm>
            <a:off x="2976948" y="1273325"/>
            <a:ext cx="449700" cy="876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354" name="Google Shape;354;p33"/>
          <p:cNvSpPr/>
          <p:nvPr/>
        </p:nvSpPr>
        <p:spPr>
          <a:xfrm>
            <a:off x="4769293" y="1273325"/>
            <a:ext cx="449700" cy="876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2</a:t>
            </a:r>
            <a:endParaRPr sz="2000"/>
          </a:p>
        </p:txBody>
      </p:sp>
      <p:sp>
        <p:nvSpPr>
          <p:cNvPr id="355" name="Google Shape;355;p33"/>
          <p:cNvSpPr/>
          <p:nvPr/>
        </p:nvSpPr>
        <p:spPr>
          <a:xfrm>
            <a:off x="6913310" y="1273325"/>
            <a:ext cx="449700" cy="8760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T</a:t>
            </a:r>
            <a:endParaRPr sz="2000"/>
          </a:p>
        </p:txBody>
      </p:sp>
      <p:cxnSp>
        <p:nvCxnSpPr>
          <p:cNvPr id="356" name="Google Shape;356;p33"/>
          <p:cNvCxnSpPr>
            <a:stCxn id="338" idx="0"/>
            <a:endCxn id="353" idx="2"/>
          </p:cNvCxnSpPr>
          <p:nvPr/>
        </p:nvCxnSpPr>
        <p:spPr>
          <a:xfrm rot="10800000">
            <a:off x="3201798" y="2149253"/>
            <a:ext cx="0" cy="31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3"/>
          <p:cNvCxnSpPr/>
          <p:nvPr/>
        </p:nvCxnSpPr>
        <p:spPr>
          <a:xfrm rot="10800000">
            <a:off x="4994159" y="2160849"/>
            <a:ext cx="0" cy="31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3"/>
          <p:cNvCxnSpPr/>
          <p:nvPr/>
        </p:nvCxnSpPr>
        <p:spPr>
          <a:xfrm rot="10800000">
            <a:off x="7138176" y="2149553"/>
            <a:ext cx="0" cy="31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3"/>
          <p:cNvCxnSpPr/>
          <p:nvPr/>
        </p:nvCxnSpPr>
        <p:spPr>
          <a:xfrm rot="10800000">
            <a:off x="3253836" y="2406506"/>
            <a:ext cx="0" cy="32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3"/>
          <p:cNvSpPr/>
          <p:nvPr/>
        </p:nvSpPr>
        <p:spPr>
          <a:xfrm>
            <a:off x="3873129" y="1472578"/>
            <a:ext cx="449700" cy="477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361" name="Google Shape;361;p33"/>
          <p:cNvSpPr/>
          <p:nvPr/>
        </p:nvSpPr>
        <p:spPr>
          <a:xfrm>
            <a:off x="5665452" y="1472578"/>
            <a:ext cx="449700" cy="477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baseline="-25000" lang="en" sz="2000"/>
              <a:t>2</a:t>
            </a:r>
            <a:endParaRPr baseline="-25000" sz="2000"/>
          </a:p>
        </p:txBody>
      </p:sp>
      <p:sp>
        <p:nvSpPr>
          <p:cNvPr id="362" name="Google Shape;362;p33"/>
          <p:cNvSpPr/>
          <p:nvPr/>
        </p:nvSpPr>
        <p:spPr>
          <a:xfrm>
            <a:off x="7797714" y="1472578"/>
            <a:ext cx="449700" cy="477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baseline="-25000" lang="en" sz="2000"/>
              <a:t>T</a:t>
            </a:r>
            <a:endParaRPr baseline="-25000" sz="2000"/>
          </a:p>
        </p:txBody>
      </p:sp>
      <p:cxnSp>
        <p:nvCxnSpPr>
          <p:cNvPr id="363" name="Google Shape;363;p33"/>
          <p:cNvCxnSpPr/>
          <p:nvPr/>
        </p:nvCxnSpPr>
        <p:spPr>
          <a:xfrm>
            <a:off x="5219040" y="1711148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3"/>
          <p:cNvCxnSpPr/>
          <p:nvPr/>
        </p:nvCxnSpPr>
        <p:spPr>
          <a:xfrm>
            <a:off x="3426905" y="1711148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3"/>
          <p:cNvCxnSpPr/>
          <p:nvPr/>
        </p:nvCxnSpPr>
        <p:spPr>
          <a:xfrm>
            <a:off x="7363081" y="1711148"/>
            <a:ext cx="446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3"/>
          <p:cNvSpPr/>
          <p:nvPr/>
        </p:nvSpPr>
        <p:spPr>
          <a:xfrm>
            <a:off x="7797725" y="175320"/>
            <a:ext cx="842700" cy="8424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</a:t>
            </a:r>
            <a:endParaRPr sz="2400"/>
          </a:p>
        </p:txBody>
      </p:sp>
      <p:sp>
        <p:nvSpPr>
          <p:cNvPr id="367" name="Google Shape;367;p33"/>
          <p:cNvSpPr/>
          <p:nvPr/>
        </p:nvSpPr>
        <p:spPr>
          <a:xfrm>
            <a:off x="4111150" y="666925"/>
            <a:ext cx="3645200" cy="813075"/>
          </a:xfrm>
          <a:custGeom>
            <a:rect b="b" l="l" r="r" t="t"/>
            <a:pathLst>
              <a:path extrusionOk="0" h="32523" w="145808">
                <a:moveTo>
                  <a:pt x="0" y="32523"/>
                </a:moveTo>
                <a:cubicBezTo>
                  <a:pt x="8436" y="19875"/>
                  <a:pt x="26112" y="13955"/>
                  <a:pt x="41294" y="13155"/>
                </a:cubicBezTo>
                <a:cubicBezTo>
                  <a:pt x="48387" y="12781"/>
                  <a:pt x="55397" y="14954"/>
                  <a:pt x="62489" y="15348"/>
                </a:cubicBezTo>
                <a:cubicBezTo>
                  <a:pt x="66330" y="15561"/>
                  <a:pt x="70004" y="13653"/>
                  <a:pt x="73818" y="13155"/>
                </a:cubicBezTo>
                <a:cubicBezTo>
                  <a:pt x="82063" y="12079"/>
                  <a:pt x="90352" y="15348"/>
                  <a:pt x="98667" y="15348"/>
                </a:cubicBezTo>
                <a:cubicBezTo>
                  <a:pt x="102183" y="15348"/>
                  <a:pt x="105406" y="13178"/>
                  <a:pt x="108900" y="12790"/>
                </a:cubicBezTo>
                <a:cubicBezTo>
                  <a:pt x="114833" y="12131"/>
                  <a:pt x="121143" y="14314"/>
                  <a:pt x="126806" y="12425"/>
                </a:cubicBezTo>
                <a:cubicBezTo>
                  <a:pt x="132076" y="10667"/>
                  <a:pt x="135720" y="5780"/>
                  <a:pt x="139961" y="2192"/>
                </a:cubicBezTo>
                <a:cubicBezTo>
                  <a:pt x="141550" y="848"/>
                  <a:pt x="144337" y="1473"/>
                  <a:pt x="145808" y="0"/>
                </a:cubicBezTo>
              </a:path>
            </a:pathLst>
          </a:cu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8" name="Google Shape;368;p33"/>
          <p:cNvSpPr/>
          <p:nvPr/>
        </p:nvSpPr>
        <p:spPr>
          <a:xfrm>
            <a:off x="5883500" y="904450"/>
            <a:ext cx="1900275" cy="548150"/>
          </a:xfrm>
          <a:custGeom>
            <a:rect b="b" l="l" r="r" t="t"/>
            <a:pathLst>
              <a:path extrusionOk="0" h="21926" w="76011">
                <a:moveTo>
                  <a:pt x="0" y="21926"/>
                </a:moveTo>
                <a:cubicBezTo>
                  <a:pt x="12499" y="6307"/>
                  <a:pt x="38620" y="10884"/>
                  <a:pt x="58470" y="8405"/>
                </a:cubicBezTo>
                <a:cubicBezTo>
                  <a:pt x="64904" y="7602"/>
                  <a:pt x="70214" y="2903"/>
                  <a:pt x="76011" y="0"/>
                </a:cubicBezTo>
              </a:path>
            </a:pathLst>
          </a:cu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9" name="Google Shape;369;p33"/>
          <p:cNvSpPr/>
          <p:nvPr/>
        </p:nvSpPr>
        <p:spPr>
          <a:xfrm>
            <a:off x="8030450" y="1059750"/>
            <a:ext cx="146150" cy="411125"/>
          </a:xfrm>
          <a:custGeom>
            <a:rect b="b" l="l" r="r" t="t"/>
            <a:pathLst>
              <a:path extrusionOk="0" h="16445" w="5846">
                <a:moveTo>
                  <a:pt x="0" y="16445"/>
                </a:moveTo>
                <a:cubicBezTo>
                  <a:pt x="1409" y="10801"/>
                  <a:pt x="5846" y="5818"/>
                  <a:pt x="5846" y="0"/>
                </a:cubicBezTo>
              </a:path>
            </a:pathLst>
          </a:cu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computacional: Many to one</a:t>
            </a:r>
            <a:endParaRPr/>
          </a:p>
        </p:txBody>
      </p:sp>
      <p:sp>
        <p:nvSpPr>
          <p:cNvPr id="375" name="Google Shape;3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4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1282721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0</a:t>
            </a:r>
            <a:endParaRPr baseline="-25000" sz="2000"/>
          </a:p>
        </p:txBody>
      </p:sp>
      <p:sp>
        <p:nvSpPr>
          <p:cNvPr id="378" name="Google Shape;378;p34"/>
          <p:cNvSpPr/>
          <p:nvPr/>
        </p:nvSpPr>
        <p:spPr>
          <a:xfrm>
            <a:off x="2233599" y="3544104"/>
            <a:ext cx="477300" cy="931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1</a:t>
            </a:r>
            <a:endParaRPr baseline="-25000" sz="2000"/>
          </a:p>
        </p:txBody>
      </p:sp>
      <p:sp>
        <p:nvSpPr>
          <p:cNvPr id="379" name="Google Shape;379;p34"/>
          <p:cNvSpPr/>
          <p:nvPr/>
        </p:nvSpPr>
        <p:spPr>
          <a:xfrm>
            <a:off x="2233599" y="2594810"/>
            <a:ext cx="477300" cy="5076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380" name="Google Shape;380;p34"/>
          <p:cNvCxnSpPr>
            <a:endCxn id="379" idx="1"/>
          </p:cNvCxnSpPr>
          <p:nvPr/>
        </p:nvCxnSpPr>
        <p:spPr>
          <a:xfrm>
            <a:off x="1759899" y="284861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stCxn id="378" idx="0"/>
            <a:endCxn id="379" idx="2"/>
          </p:cNvCxnSpPr>
          <p:nvPr/>
        </p:nvCxnSpPr>
        <p:spPr>
          <a:xfrm rot="10800000">
            <a:off x="2472249" y="3102504"/>
            <a:ext cx="0" cy="44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4"/>
          <p:cNvCxnSpPr/>
          <p:nvPr/>
        </p:nvCxnSpPr>
        <p:spPr>
          <a:xfrm>
            <a:off x="2710777" y="284862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4"/>
          <p:cNvSpPr/>
          <p:nvPr/>
        </p:nvSpPr>
        <p:spPr>
          <a:xfrm>
            <a:off x="3184476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384" name="Google Shape;384;p34"/>
          <p:cNvSpPr/>
          <p:nvPr/>
        </p:nvSpPr>
        <p:spPr>
          <a:xfrm>
            <a:off x="4135671" y="3544104"/>
            <a:ext cx="477300" cy="931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2</a:t>
            </a:r>
            <a:endParaRPr baseline="-25000" sz="2000"/>
          </a:p>
        </p:txBody>
      </p:sp>
      <p:sp>
        <p:nvSpPr>
          <p:cNvPr id="385" name="Google Shape;385;p34"/>
          <p:cNvSpPr/>
          <p:nvPr/>
        </p:nvSpPr>
        <p:spPr>
          <a:xfrm>
            <a:off x="4135671" y="2594810"/>
            <a:ext cx="477300" cy="5076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386" name="Google Shape;386;p34"/>
          <p:cNvCxnSpPr>
            <a:endCxn id="385" idx="1"/>
          </p:cNvCxnSpPr>
          <p:nvPr/>
        </p:nvCxnSpPr>
        <p:spPr>
          <a:xfrm>
            <a:off x="3661971" y="284861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4"/>
          <p:cNvCxnSpPr>
            <a:stCxn id="384" idx="0"/>
            <a:endCxn id="385" idx="2"/>
          </p:cNvCxnSpPr>
          <p:nvPr/>
        </p:nvCxnSpPr>
        <p:spPr>
          <a:xfrm rot="10800000">
            <a:off x="4374321" y="3102504"/>
            <a:ext cx="0" cy="44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4"/>
          <p:cNvCxnSpPr/>
          <p:nvPr/>
        </p:nvCxnSpPr>
        <p:spPr>
          <a:xfrm>
            <a:off x="4612850" y="284862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4"/>
          <p:cNvSpPr/>
          <p:nvPr/>
        </p:nvSpPr>
        <p:spPr>
          <a:xfrm>
            <a:off x="5086549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2</a:t>
            </a:r>
            <a:endParaRPr sz="2000"/>
          </a:p>
        </p:txBody>
      </p:sp>
      <p:cxnSp>
        <p:nvCxnSpPr>
          <p:cNvPr id="390" name="Google Shape;390;p34"/>
          <p:cNvCxnSpPr/>
          <p:nvPr/>
        </p:nvCxnSpPr>
        <p:spPr>
          <a:xfrm>
            <a:off x="5563830" y="284861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4"/>
          <p:cNvSpPr txBox="1"/>
          <p:nvPr/>
        </p:nvSpPr>
        <p:spPr>
          <a:xfrm>
            <a:off x="6037452" y="2545074"/>
            <a:ext cx="851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2" name="Google Shape;392;p34"/>
          <p:cNvCxnSpPr/>
          <p:nvPr/>
        </p:nvCxnSpPr>
        <p:spPr>
          <a:xfrm>
            <a:off x="6888210" y="284861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4"/>
          <p:cNvSpPr/>
          <p:nvPr/>
        </p:nvSpPr>
        <p:spPr>
          <a:xfrm>
            <a:off x="7361824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T</a:t>
            </a:r>
            <a:endParaRPr sz="2000"/>
          </a:p>
        </p:txBody>
      </p:sp>
      <p:sp>
        <p:nvSpPr>
          <p:cNvPr id="394" name="Google Shape;394;p34"/>
          <p:cNvSpPr/>
          <p:nvPr/>
        </p:nvSpPr>
        <p:spPr>
          <a:xfrm>
            <a:off x="907975" y="3767052"/>
            <a:ext cx="894600" cy="896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endParaRPr sz="2400"/>
          </a:p>
        </p:txBody>
      </p:sp>
      <p:sp>
        <p:nvSpPr>
          <p:cNvPr id="395" name="Google Shape;395;p34"/>
          <p:cNvSpPr/>
          <p:nvPr/>
        </p:nvSpPr>
        <p:spPr>
          <a:xfrm>
            <a:off x="1385501" y="3096827"/>
            <a:ext cx="824939" cy="679037"/>
          </a:xfrm>
          <a:custGeom>
            <a:rect b="b" l="l" r="r" t="t"/>
            <a:pathLst>
              <a:path extrusionOk="0" h="28504" w="34716">
                <a:moveTo>
                  <a:pt x="0" y="28504"/>
                </a:moveTo>
                <a:cubicBezTo>
                  <a:pt x="3426" y="24864"/>
                  <a:pt x="6860" y="21127"/>
                  <a:pt x="10963" y="18272"/>
                </a:cubicBezTo>
                <a:cubicBezTo>
                  <a:pt x="13749" y="16334"/>
                  <a:pt x="17989" y="16938"/>
                  <a:pt x="20464" y="14617"/>
                </a:cubicBezTo>
                <a:cubicBezTo>
                  <a:pt x="25428" y="9963"/>
                  <a:pt x="28260" y="2150"/>
                  <a:pt x="34716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6" name="Google Shape;396;p34"/>
          <p:cNvSpPr/>
          <p:nvPr/>
        </p:nvSpPr>
        <p:spPr>
          <a:xfrm>
            <a:off x="1810924" y="3131649"/>
            <a:ext cx="2318531" cy="1582148"/>
          </a:xfrm>
          <a:custGeom>
            <a:rect b="b" l="l" r="r" t="t"/>
            <a:pathLst>
              <a:path extrusionOk="0" h="66414" w="97571">
                <a:moveTo>
                  <a:pt x="0" y="58835"/>
                </a:moveTo>
                <a:cubicBezTo>
                  <a:pt x="12019" y="63843"/>
                  <a:pt x="25396" y="67225"/>
                  <a:pt x="38371" y="66144"/>
                </a:cubicBezTo>
                <a:cubicBezTo>
                  <a:pt x="46890" y="65434"/>
                  <a:pt x="52568" y="56599"/>
                  <a:pt x="59931" y="52257"/>
                </a:cubicBezTo>
                <a:cubicBezTo>
                  <a:pt x="65726" y="48840"/>
                  <a:pt x="74374" y="47807"/>
                  <a:pt x="77107" y="41659"/>
                </a:cubicBezTo>
                <a:cubicBezTo>
                  <a:pt x="78631" y="38230"/>
                  <a:pt x="77735" y="33914"/>
                  <a:pt x="79665" y="30696"/>
                </a:cubicBezTo>
                <a:cubicBezTo>
                  <a:pt x="83457" y="24372"/>
                  <a:pt x="87148" y="17986"/>
                  <a:pt x="90993" y="11694"/>
                </a:cubicBezTo>
                <a:cubicBezTo>
                  <a:pt x="93325" y="7878"/>
                  <a:pt x="93570" y="1998"/>
                  <a:pt x="97571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7" name="Google Shape;397;p34"/>
          <p:cNvSpPr/>
          <p:nvPr/>
        </p:nvSpPr>
        <p:spPr>
          <a:xfrm>
            <a:off x="1793556" y="3218682"/>
            <a:ext cx="4480776" cy="1620597"/>
          </a:xfrm>
          <a:custGeom>
            <a:rect b="b" l="l" r="r" t="t"/>
            <a:pathLst>
              <a:path extrusionOk="0" h="68028" w="188565">
                <a:moveTo>
                  <a:pt x="0" y="61759"/>
                </a:moveTo>
                <a:cubicBezTo>
                  <a:pt x="5603" y="61759"/>
                  <a:pt x="11289" y="60799"/>
                  <a:pt x="16810" y="61759"/>
                </a:cubicBezTo>
                <a:cubicBezTo>
                  <a:pt x="21160" y="62515"/>
                  <a:pt x="24552" y="66315"/>
                  <a:pt x="28870" y="67240"/>
                </a:cubicBezTo>
                <a:cubicBezTo>
                  <a:pt x="36493" y="68873"/>
                  <a:pt x="44482" y="66674"/>
                  <a:pt x="52257" y="67240"/>
                </a:cubicBezTo>
                <a:cubicBezTo>
                  <a:pt x="67930" y="68380"/>
                  <a:pt x="83709" y="68111"/>
                  <a:pt x="99399" y="67240"/>
                </a:cubicBezTo>
                <a:cubicBezTo>
                  <a:pt x="110201" y="66640"/>
                  <a:pt x="121881" y="67693"/>
                  <a:pt x="131557" y="62855"/>
                </a:cubicBezTo>
                <a:cubicBezTo>
                  <a:pt x="138819" y="59224"/>
                  <a:pt x="147377" y="57267"/>
                  <a:pt x="153118" y="51526"/>
                </a:cubicBezTo>
                <a:cubicBezTo>
                  <a:pt x="167859" y="36785"/>
                  <a:pt x="171217" y="11560"/>
                  <a:pt x="188565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8" name="Google Shape;398;p34"/>
          <p:cNvSpPr/>
          <p:nvPr/>
        </p:nvSpPr>
        <p:spPr>
          <a:xfrm>
            <a:off x="7361824" y="1120925"/>
            <a:ext cx="477300" cy="931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  <p:cxnSp>
        <p:nvCxnSpPr>
          <p:cNvPr id="399" name="Google Shape;399;p34"/>
          <p:cNvCxnSpPr/>
          <p:nvPr/>
        </p:nvCxnSpPr>
        <p:spPr>
          <a:xfrm rot="10800000">
            <a:off x="7600456" y="2052414"/>
            <a:ext cx="0" cy="33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computacional: One to many</a:t>
            </a:r>
            <a:endParaRPr/>
          </a:p>
        </p:txBody>
      </p:sp>
      <p:sp>
        <p:nvSpPr>
          <p:cNvPr id="405" name="Google Shape;4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35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1282721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0</a:t>
            </a:r>
            <a:endParaRPr baseline="-25000" sz="2000"/>
          </a:p>
        </p:txBody>
      </p:sp>
      <p:sp>
        <p:nvSpPr>
          <p:cNvPr id="408" name="Google Shape;408;p35"/>
          <p:cNvSpPr/>
          <p:nvPr/>
        </p:nvSpPr>
        <p:spPr>
          <a:xfrm>
            <a:off x="2233599" y="3544104"/>
            <a:ext cx="477300" cy="931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baseline="-25000" sz="2000"/>
          </a:p>
        </p:txBody>
      </p:sp>
      <p:sp>
        <p:nvSpPr>
          <p:cNvPr id="409" name="Google Shape;409;p35"/>
          <p:cNvSpPr/>
          <p:nvPr/>
        </p:nvSpPr>
        <p:spPr>
          <a:xfrm>
            <a:off x="2233599" y="2594810"/>
            <a:ext cx="477300" cy="5076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410" name="Google Shape;410;p35"/>
          <p:cNvCxnSpPr>
            <a:endCxn id="409" idx="1"/>
          </p:cNvCxnSpPr>
          <p:nvPr/>
        </p:nvCxnSpPr>
        <p:spPr>
          <a:xfrm>
            <a:off x="1759899" y="284861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>
            <a:stCxn id="408" idx="0"/>
            <a:endCxn id="409" idx="2"/>
          </p:cNvCxnSpPr>
          <p:nvPr/>
        </p:nvCxnSpPr>
        <p:spPr>
          <a:xfrm rot="10800000">
            <a:off x="2472249" y="3102504"/>
            <a:ext cx="0" cy="44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5"/>
          <p:cNvCxnSpPr/>
          <p:nvPr/>
        </p:nvCxnSpPr>
        <p:spPr>
          <a:xfrm>
            <a:off x="2710777" y="284862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5"/>
          <p:cNvSpPr/>
          <p:nvPr/>
        </p:nvSpPr>
        <p:spPr>
          <a:xfrm>
            <a:off x="3184476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414" name="Google Shape;414;p35"/>
          <p:cNvSpPr/>
          <p:nvPr/>
        </p:nvSpPr>
        <p:spPr>
          <a:xfrm>
            <a:off x="4135671" y="2594810"/>
            <a:ext cx="477300" cy="5076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W</a:t>
            </a:r>
            <a:endParaRPr baseline="-25000" sz="2000"/>
          </a:p>
        </p:txBody>
      </p:sp>
      <p:cxnSp>
        <p:nvCxnSpPr>
          <p:cNvPr id="415" name="Google Shape;415;p35"/>
          <p:cNvCxnSpPr>
            <a:endCxn id="414" idx="1"/>
          </p:cNvCxnSpPr>
          <p:nvPr/>
        </p:nvCxnSpPr>
        <p:spPr>
          <a:xfrm>
            <a:off x="3661971" y="284861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5"/>
          <p:cNvCxnSpPr/>
          <p:nvPr/>
        </p:nvCxnSpPr>
        <p:spPr>
          <a:xfrm>
            <a:off x="4612850" y="2848620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5"/>
          <p:cNvSpPr/>
          <p:nvPr/>
        </p:nvSpPr>
        <p:spPr>
          <a:xfrm>
            <a:off x="5086549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2</a:t>
            </a:r>
            <a:endParaRPr sz="2000"/>
          </a:p>
        </p:txBody>
      </p:sp>
      <p:cxnSp>
        <p:nvCxnSpPr>
          <p:cNvPr id="418" name="Google Shape;418;p35"/>
          <p:cNvCxnSpPr/>
          <p:nvPr/>
        </p:nvCxnSpPr>
        <p:spPr>
          <a:xfrm>
            <a:off x="5563830" y="284861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5"/>
          <p:cNvSpPr txBox="1"/>
          <p:nvPr/>
        </p:nvSpPr>
        <p:spPr>
          <a:xfrm>
            <a:off x="6037452" y="2545074"/>
            <a:ext cx="851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0" name="Google Shape;420;p35"/>
          <p:cNvCxnSpPr/>
          <p:nvPr/>
        </p:nvCxnSpPr>
        <p:spPr>
          <a:xfrm>
            <a:off x="6888210" y="2848619"/>
            <a:ext cx="473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5"/>
          <p:cNvSpPr/>
          <p:nvPr/>
        </p:nvSpPr>
        <p:spPr>
          <a:xfrm>
            <a:off x="7361824" y="2383014"/>
            <a:ext cx="477300" cy="93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baseline="-25000" lang="en" sz="2000"/>
              <a:t>T</a:t>
            </a:r>
            <a:endParaRPr sz="2000"/>
          </a:p>
        </p:txBody>
      </p:sp>
      <p:sp>
        <p:nvSpPr>
          <p:cNvPr id="422" name="Google Shape;422;p35"/>
          <p:cNvSpPr/>
          <p:nvPr/>
        </p:nvSpPr>
        <p:spPr>
          <a:xfrm>
            <a:off x="907975" y="3767052"/>
            <a:ext cx="894600" cy="896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endParaRPr sz="2400"/>
          </a:p>
        </p:txBody>
      </p:sp>
      <p:sp>
        <p:nvSpPr>
          <p:cNvPr id="423" name="Google Shape;423;p35"/>
          <p:cNvSpPr/>
          <p:nvPr/>
        </p:nvSpPr>
        <p:spPr>
          <a:xfrm>
            <a:off x="1385501" y="3096827"/>
            <a:ext cx="824939" cy="679037"/>
          </a:xfrm>
          <a:custGeom>
            <a:rect b="b" l="l" r="r" t="t"/>
            <a:pathLst>
              <a:path extrusionOk="0" h="28504" w="34716">
                <a:moveTo>
                  <a:pt x="0" y="28504"/>
                </a:moveTo>
                <a:cubicBezTo>
                  <a:pt x="3426" y="24864"/>
                  <a:pt x="6860" y="21127"/>
                  <a:pt x="10963" y="18272"/>
                </a:cubicBezTo>
                <a:cubicBezTo>
                  <a:pt x="13749" y="16334"/>
                  <a:pt x="17989" y="16938"/>
                  <a:pt x="20464" y="14617"/>
                </a:cubicBezTo>
                <a:cubicBezTo>
                  <a:pt x="25428" y="9963"/>
                  <a:pt x="28260" y="2150"/>
                  <a:pt x="34716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4" name="Google Shape;424;p35"/>
          <p:cNvSpPr/>
          <p:nvPr/>
        </p:nvSpPr>
        <p:spPr>
          <a:xfrm>
            <a:off x="1810924" y="3131649"/>
            <a:ext cx="2318531" cy="1582148"/>
          </a:xfrm>
          <a:custGeom>
            <a:rect b="b" l="l" r="r" t="t"/>
            <a:pathLst>
              <a:path extrusionOk="0" h="66414" w="97571">
                <a:moveTo>
                  <a:pt x="0" y="58835"/>
                </a:moveTo>
                <a:cubicBezTo>
                  <a:pt x="12019" y="63843"/>
                  <a:pt x="25396" y="67225"/>
                  <a:pt x="38371" y="66144"/>
                </a:cubicBezTo>
                <a:cubicBezTo>
                  <a:pt x="46890" y="65434"/>
                  <a:pt x="52568" y="56599"/>
                  <a:pt x="59931" y="52257"/>
                </a:cubicBezTo>
                <a:cubicBezTo>
                  <a:pt x="65726" y="48840"/>
                  <a:pt x="74374" y="47807"/>
                  <a:pt x="77107" y="41659"/>
                </a:cubicBezTo>
                <a:cubicBezTo>
                  <a:pt x="78631" y="38230"/>
                  <a:pt x="77735" y="33914"/>
                  <a:pt x="79665" y="30696"/>
                </a:cubicBezTo>
                <a:cubicBezTo>
                  <a:pt x="83457" y="24372"/>
                  <a:pt x="87148" y="17986"/>
                  <a:pt x="90993" y="11694"/>
                </a:cubicBezTo>
                <a:cubicBezTo>
                  <a:pt x="93325" y="7878"/>
                  <a:pt x="93570" y="1998"/>
                  <a:pt x="97571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5" name="Google Shape;425;p35"/>
          <p:cNvSpPr/>
          <p:nvPr/>
        </p:nvSpPr>
        <p:spPr>
          <a:xfrm>
            <a:off x="3184476" y="1120925"/>
            <a:ext cx="477300" cy="931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1</a:t>
            </a:r>
            <a:endParaRPr sz="2000"/>
          </a:p>
        </p:txBody>
      </p:sp>
      <p:sp>
        <p:nvSpPr>
          <p:cNvPr id="426" name="Google Shape;426;p35"/>
          <p:cNvSpPr/>
          <p:nvPr/>
        </p:nvSpPr>
        <p:spPr>
          <a:xfrm>
            <a:off x="5086549" y="1120925"/>
            <a:ext cx="477300" cy="931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2</a:t>
            </a:r>
            <a:endParaRPr sz="2000"/>
          </a:p>
        </p:txBody>
      </p:sp>
      <p:sp>
        <p:nvSpPr>
          <p:cNvPr id="427" name="Google Shape;427;p35"/>
          <p:cNvSpPr/>
          <p:nvPr/>
        </p:nvSpPr>
        <p:spPr>
          <a:xfrm>
            <a:off x="7361824" y="1120925"/>
            <a:ext cx="477300" cy="931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r>
              <a:rPr baseline="-25000" lang="en" sz="2000"/>
              <a:t>T</a:t>
            </a:r>
            <a:endParaRPr sz="2000"/>
          </a:p>
        </p:txBody>
      </p:sp>
      <p:cxnSp>
        <p:nvCxnSpPr>
          <p:cNvPr id="428" name="Google Shape;428;p35"/>
          <p:cNvCxnSpPr>
            <a:stCxn id="413" idx="0"/>
            <a:endCxn id="425" idx="2"/>
          </p:cNvCxnSpPr>
          <p:nvPr/>
        </p:nvCxnSpPr>
        <p:spPr>
          <a:xfrm rot="10800000">
            <a:off x="3423126" y="2052414"/>
            <a:ext cx="0" cy="33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5"/>
          <p:cNvCxnSpPr/>
          <p:nvPr/>
        </p:nvCxnSpPr>
        <p:spPr>
          <a:xfrm rot="10800000">
            <a:off x="5325181" y="2064430"/>
            <a:ext cx="0" cy="33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5"/>
          <p:cNvCxnSpPr/>
          <p:nvPr/>
        </p:nvCxnSpPr>
        <p:spPr>
          <a:xfrm rot="10800000">
            <a:off x="7600456" y="2052414"/>
            <a:ext cx="0" cy="33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5"/>
          <p:cNvSpPr/>
          <p:nvPr/>
        </p:nvSpPr>
        <p:spPr>
          <a:xfrm>
            <a:off x="1793556" y="3218682"/>
            <a:ext cx="4480776" cy="1620597"/>
          </a:xfrm>
          <a:custGeom>
            <a:rect b="b" l="l" r="r" t="t"/>
            <a:pathLst>
              <a:path extrusionOk="0" h="68028" w="188565">
                <a:moveTo>
                  <a:pt x="0" y="61759"/>
                </a:moveTo>
                <a:cubicBezTo>
                  <a:pt x="5603" y="61759"/>
                  <a:pt x="11289" y="60799"/>
                  <a:pt x="16810" y="61759"/>
                </a:cubicBezTo>
                <a:cubicBezTo>
                  <a:pt x="21160" y="62515"/>
                  <a:pt x="24552" y="66315"/>
                  <a:pt x="28870" y="67240"/>
                </a:cubicBezTo>
                <a:cubicBezTo>
                  <a:pt x="36493" y="68873"/>
                  <a:pt x="44482" y="66674"/>
                  <a:pt x="52257" y="67240"/>
                </a:cubicBezTo>
                <a:cubicBezTo>
                  <a:pt x="67930" y="68380"/>
                  <a:pt x="83709" y="68111"/>
                  <a:pt x="99399" y="67240"/>
                </a:cubicBezTo>
                <a:cubicBezTo>
                  <a:pt x="110201" y="66640"/>
                  <a:pt x="121881" y="67693"/>
                  <a:pt x="131557" y="62855"/>
                </a:cubicBezTo>
                <a:cubicBezTo>
                  <a:pt x="138819" y="59224"/>
                  <a:pt x="147377" y="57267"/>
                  <a:pt x="153118" y="51526"/>
                </a:cubicBezTo>
                <a:cubicBezTo>
                  <a:pt x="167859" y="36785"/>
                  <a:pt x="171217" y="11560"/>
                  <a:pt x="188565" y="0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r>
              <a:rPr lang="en"/>
              <a:t> Through Time (BPTT)</a:t>
            </a:r>
            <a:endParaRPr/>
          </a:p>
        </p:txBody>
      </p:sp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3" y="1118807"/>
            <a:ext cx="7984273" cy="368599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6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5961000" y="326775"/>
            <a:ext cx="31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Forward por toda la secuencia para calcular la función de pérdida, luego el backward por toda la secuencia para calcular los gradientes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Through Time (BPTT)</a:t>
            </a:r>
            <a:endParaRPr/>
          </a:p>
        </p:txBody>
      </p:sp>
      <p:sp>
        <p:nvSpPr>
          <p:cNvPr id="446" name="Google Shape;4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3" y="1118807"/>
            <a:ext cx="7984273" cy="368599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7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>
            <a:off x="5961000" y="326775"/>
            <a:ext cx="31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Forward por toda la secuencia para calcular la función de pérdida, luego el backward por toda la secuencia para calcular los gradientes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Truncated </a:t>
            </a:r>
            <a:r>
              <a:rPr lang="en"/>
              <a:t>BPTT</a:t>
            </a:r>
            <a:endParaRPr b="1"/>
          </a:p>
        </p:txBody>
      </p:sp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38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7" name="Google Shape;4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50" y="1017725"/>
            <a:ext cx="30586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8"/>
          <p:cNvSpPr txBox="1"/>
          <p:nvPr/>
        </p:nvSpPr>
        <p:spPr>
          <a:xfrm>
            <a:off x="4494850" y="1155750"/>
            <a:ext cx="3846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forward y el backward se hacen sobre solo una porción de la secuencia en lugar de la secuencia entera.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Truncated </a:t>
            </a:r>
            <a:r>
              <a:rPr lang="en"/>
              <a:t>BPTT</a:t>
            </a:r>
            <a:endParaRPr/>
          </a:p>
        </p:txBody>
      </p:sp>
      <p:sp>
        <p:nvSpPr>
          <p:cNvPr id="464" name="Google Shape;4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9650"/>
            <a:ext cx="588944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9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6041850" y="1155750"/>
            <a:ext cx="2737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Acarrear los estados ocultos a todos los estados futuros, luego solo calcular gradientes con respecto a una cantidad limitada de pasos.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Bidireccionales</a:t>
            </a:r>
            <a:endParaRPr/>
          </a:p>
        </p:txBody>
      </p:sp>
      <p:sp>
        <p:nvSpPr>
          <p:cNvPr id="473" name="Google Shape;47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4" name="Google Shape;4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25" y="1786650"/>
            <a:ext cx="7362804" cy="26020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0"/>
          <p:cNvSpPr txBox="1"/>
          <p:nvPr/>
        </p:nvSpPr>
        <p:spPr>
          <a:xfrm>
            <a:off x="2100" y="4804800"/>
            <a:ext cx="23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Christopher Olah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6334200" y="1064400"/>
            <a:ext cx="2737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Procesar la secuencia de inicio a fin y de fin a inicio.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"/>
              <a:t>Vanilla RNN y el problema de Vanishing / Exploding Gradients</a:t>
            </a:r>
            <a:endParaRPr/>
          </a:p>
        </p:txBody>
      </p:sp>
      <p:sp>
        <p:nvSpPr>
          <p:cNvPr id="482" name="Google Shape;482;p41"/>
          <p:cNvSpPr txBox="1"/>
          <p:nvPr>
            <p:ph idx="12" type="sldNum"/>
          </p:nvPr>
        </p:nvSpPr>
        <p:spPr>
          <a:xfrm>
            <a:off x="83169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Introducción al problema de </a:t>
            </a:r>
            <a:r>
              <a:rPr lang="en"/>
              <a:t>clasificación</a:t>
            </a:r>
            <a:r>
              <a:rPr lang="en"/>
              <a:t> de texto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3169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Neuronal Recurrente Clásica (Vanilla RNN)</a:t>
            </a:r>
            <a:endParaRPr/>
          </a:p>
        </p:txBody>
      </p:sp>
      <p:sp>
        <p:nvSpPr>
          <p:cNvPr id="489" name="Google Shape;489;p42"/>
          <p:cNvSpPr/>
          <p:nvPr/>
        </p:nvSpPr>
        <p:spPr>
          <a:xfrm>
            <a:off x="2756100" y="1773400"/>
            <a:ext cx="3631800" cy="2236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42"/>
          <p:cNvCxnSpPr/>
          <p:nvPr/>
        </p:nvCxnSpPr>
        <p:spPr>
          <a:xfrm>
            <a:off x="1388650" y="2357075"/>
            <a:ext cx="2156100" cy="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2"/>
          <p:cNvSpPr/>
          <p:nvPr/>
        </p:nvSpPr>
        <p:spPr>
          <a:xfrm>
            <a:off x="4201950" y="2694700"/>
            <a:ext cx="740100" cy="393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1663008" y="1718175"/>
            <a:ext cx="94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3" name="Google Shape;493;p42"/>
          <p:cNvCxnSpPr>
            <a:stCxn id="494" idx="0"/>
            <a:endCxn id="491" idx="2"/>
          </p:cNvCxnSpPr>
          <p:nvPr/>
        </p:nvCxnSpPr>
        <p:spPr>
          <a:xfrm rot="-5400000">
            <a:off x="2955853" y="2462125"/>
            <a:ext cx="990000" cy="22422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42"/>
          <p:cNvSpPr txBox="1"/>
          <p:nvPr/>
        </p:nvSpPr>
        <p:spPr>
          <a:xfrm>
            <a:off x="2055403" y="4078225"/>
            <a:ext cx="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5" name="Google Shape;495;p42"/>
          <p:cNvCxnSpPr>
            <a:endCxn id="491" idx="2"/>
          </p:cNvCxnSpPr>
          <p:nvPr/>
        </p:nvCxnSpPr>
        <p:spPr>
          <a:xfrm>
            <a:off x="3498300" y="2357200"/>
            <a:ext cx="1073700" cy="731100"/>
          </a:xfrm>
          <a:prstGeom prst="bentConnector4">
            <a:avLst>
              <a:gd fmla="val 32768" name="adj1"/>
              <a:gd fmla="val 167429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2"/>
          <p:cNvCxnSpPr/>
          <p:nvPr/>
        </p:nvCxnSpPr>
        <p:spPr>
          <a:xfrm flipH="1" rot="10800000">
            <a:off x="4572000" y="2329775"/>
            <a:ext cx="3367200" cy="337800"/>
          </a:xfrm>
          <a:prstGeom prst="bentConnector3">
            <a:avLst>
              <a:gd fmla="val 15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2"/>
          <p:cNvSpPr txBox="1"/>
          <p:nvPr/>
        </p:nvSpPr>
        <p:spPr>
          <a:xfrm>
            <a:off x="7137829" y="1718175"/>
            <a:ext cx="46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RNN</a:t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1357681" y="1850381"/>
            <a:ext cx="2778300" cy="1710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3"/>
          <p:cNvCxnSpPr/>
          <p:nvPr/>
        </p:nvCxnSpPr>
        <p:spPr>
          <a:xfrm>
            <a:off x="311700" y="2297123"/>
            <a:ext cx="1649100" cy="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3"/>
          <p:cNvSpPr/>
          <p:nvPr/>
        </p:nvSpPr>
        <p:spPr>
          <a:xfrm>
            <a:off x="2463631" y="2555540"/>
            <a:ext cx="565500" cy="301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43475" y="1828881"/>
            <a:ext cx="7203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8" name="Google Shape;508;p43"/>
          <p:cNvCxnSpPr>
            <a:stCxn id="509" idx="0"/>
            <a:endCxn id="506" idx="2"/>
          </p:cNvCxnSpPr>
          <p:nvPr/>
        </p:nvCxnSpPr>
        <p:spPr>
          <a:xfrm rot="-5400000">
            <a:off x="1487702" y="2355676"/>
            <a:ext cx="757500" cy="176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3"/>
          <p:cNvSpPr txBox="1"/>
          <p:nvPr/>
        </p:nvSpPr>
        <p:spPr>
          <a:xfrm>
            <a:off x="821702" y="3614476"/>
            <a:ext cx="3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0" name="Google Shape;510;p43"/>
          <p:cNvCxnSpPr>
            <a:endCxn id="506" idx="2"/>
          </p:cNvCxnSpPr>
          <p:nvPr/>
        </p:nvCxnSpPr>
        <p:spPr>
          <a:xfrm>
            <a:off x="1924981" y="2297540"/>
            <a:ext cx="821400" cy="559500"/>
          </a:xfrm>
          <a:prstGeom prst="bentConnector4">
            <a:avLst>
              <a:gd fmla="val 32768" name="adj1"/>
              <a:gd fmla="val 167429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/>
          <p:nvPr/>
        </p:nvCxnSpPr>
        <p:spPr>
          <a:xfrm flipH="1" rot="10800000">
            <a:off x="2746687" y="2276179"/>
            <a:ext cx="2576100" cy="258600"/>
          </a:xfrm>
          <a:prstGeom prst="bentConnector3">
            <a:avLst>
              <a:gd fmla="val 15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43"/>
          <p:cNvSpPr txBox="1"/>
          <p:nvPr/>
        </p:nvSpPr>
        <p:spPr>
          <a:xfrm>
            <a:off x="4749550" y="2660225"/>
            <a:ext cx="4016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una capa densa que procesa la concatenación de la nueva entrada y el estado anterior.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Luego una activación </a:t>
            </a:r>
            <a:r>
              <a:rPr i="1" lang="en"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 </a:t>
            </a:r>
            <a:r>
              <a:rPr lang="en"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 el vector final.</a:t>
            </a:r>
            <a:endParaRPr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 b="65021" l="0" r="0" t="0"/>
          <a:stretch/>
        </p:blipFill>
        <p:spPr>
          <a:xfrm>
            <a:off x="5152863" y="1381577"/>
            <a:ext cx="3738049" cy="4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3"/>
          <p:cNvPicPr preferRelativeResize="0"/>
          <p:nvPr/>
        </p:nvPicPr>
        <p:blipFill rotWithShape="1">
          <a:blip r:embed="rId3">
            <a:alphaModFix/>
          </a:blip>
          <a:srcRect b="0" l="0" r="0" t="60497"/>
          <a:stretch/>
        </p:blipFill>
        <p:spPr>
          <a:xfrm>
            <a:off x="4624288" y="806152"/>
            <a:ext cx="3738049" cy="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3"/>
          <p:cNvSpPr txBox="1"/>
          <p:nvPr/>
        </p:nvSpPr>
        <p:spPr>
          <a:xfrm>
            <a:off x="4571996" y="1828875"/>
            <a:ext cx="56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con los gradientes</a:t>
            </a:r>
            <a:endParaRPr/>
          </a:p>
        </p:txBody>
      </p:sp>
      <p:sp>
        <p:nvSpPr>
          <p:cNvPr id="521" name="Google Shape;52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4"/>
          <p:cNvSpPr/>
          <p:nvPr/>
        </p:nvSpPr>
        <p:spPr>
          <a:xfrm>
            <a:off x="1357681" y="1850381"/>
            <a:ext cx="2778300" cy="1710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406C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44"/>
          <p:cNvCxnSpPr/>
          <p:nvPr/>
        </p:nvCxnSpPr>
        <p:spPr>
          <a:xfrm>
            <a:off x="311700" y="2297123"/>
            <a:ext cx="1649100" cy="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44"/>
          <p:cNvSpPr/>
          <p:nvPr/>
        </p:nvSpPr>
        <p:spPr>
          <a:xfrm>
            <a:off x="2463631" y="2555540"/>
            <a:ext cx="565500" cy="301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443475" y="1828881"/>
            <a:ext cx="7203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6" name="Google Shape;526;p44"/>
          <p:cNvCxnSpPr>
            <a:stCxn id="527" idx="0"/>
            <a:endCxn id="524" idx="2"/>
          </p:cNvCxnSpPr>
          <p:nvPr/>
        </p:nvCxnSpPr>
        <p:spPr>
          <a:xfrm rot="-5400000">
            <a:off x="1487702" y="2355676"/>
            <a:ext cx="757500" cy="176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44"/>
          <p:cNvSpPr txBox="1"/>
          <p:nvPr/>
        </p:nvSpPr>
        <p:spPr>
          <a:xfrm>
            <a:off x="821702" y="3614476"/>
            <a:ext cx="3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8" name="Google Shape;528;p44"/>
          <p:cNvCxnSpPr>
            <a:endCxn id="524" idx="2"/>
          </p:cNvCxnSpPr>
          <p:nvPr/>
        </p:nvCxnSpPr>
        <p:spPr>
          <a:xfrm>
            <a:off x="1924981" y="2297540"/>
            <a:ext cx="821400" cy="559500"/>
          </a:xfrm>
          <a:prstGeom prst="bentConnector4">
            <a:avLst>
              <a:gd fmla="val 32789" name="adj1"/>
              <a:gd fmla="val 14256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4"/>
          <p:cNvCxnSpPr/>
          <p:nvPr/>
        </p:nvCxnSpPr>
        <p:spPr>
          <a:xfrm flipH="1" rot="10800000">
            <a:off x="2746687" y="2276179"/>
            <a:ext cx="2576100" cy="258600"/>
          </a:xfrm>
          <a:prstGeom prst="bentConnector3">
            <a:avLst>
              <a:gd fmla="val 15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44"/>
          <p:cNvCxnSpPr/>
          <p:nvPr/>
        </p:nvCxnSpPr>
        <p:spPr>
          <a:xfrm flipH="1">
            <a:off x="2786575" y="2052525"/>
            <a:ext cx="2396100" cy="5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4"/>
          <p:cNvCxnSpPr/>
          <p:nvPr/>
        </p:nvCxnSpPr>
        <p:spPr>
          <a:xfrm>
            <a:off x="2574350" y="2029950"/>
            <a:ext cx="0" cy="405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4"/>
          <p:cNvCxnSpPr/>
          <p:nvPr/>
        </p:nvCxnSpPr>
        <p:spPr>
          <a:xfrm rot="10800000">
            <a:off x="2352900" y="2297375"/>
            <a:ext cx="0" cy="627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4"/>
          <p:cNvCxnSpPr/>
          <p:nvPr/>
        </p:nvCxnSpPr>
        <p:spPr>
          <a:xfrm rot="10800000">
            <a:off x="1421025" y="2140675"/>
            <a:ext cx="599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4"/>
          <p:cNvSpPr txBox="1"/>
          <p:nvPr/>
        </p:nvSpPr>
        <p:spPr>
          <a:xfrm>
            <a:off x="4571996" y="1828875"/>
            <a:ext cx="56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5445900" y="1537275"/>
            <a:ext cx="338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gradiente se calcula con respecto a los h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Como vimos anteriormente, los gradientes se propagan con respecto a los instantes de tiempo anteriores.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con los gradientes</a:t>
            </a:r>
            <a:endParaRPr/>
          </a:p>
        </p:txBody>
      </p:sp>
      <p:sp>
        <p:nvSpPr>
          <p:cNvPr id="541" name="Google Shape;54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45"/>
          <p:cNvSpPr/>
          <p:nvPr/>
        </p:nvSpPr>
        <p:spPr>
          <a:xfrm>
            <a:off x="1357681" y="1850381"/>
            <a:ext cx="2778300" cy="1710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406C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45"/>
          <p:cNvCxnSpPr/>
          <p:nvPr/>
        </p:nvCxnSpPr>
        <p:spPr>
          <a:xfrm>
            <a:off x="311700" y="2297123"/>
            <a:ext cx="1649100" cy="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45"/>
          <p:cNvSpPr/>
          <p:nvPr/>
        </p:nvSpPr>
        <p:spPr>
          <a:xfrm>
            <a:off x="2463631" y="2555540"/>
            <a:ext cx="565500" cy="301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5"/>
          <p:cNvSpPr txBox="1"/>
          <p:nvPr/>
        </p:nvSpPr>
        <p:spPr>
          <a:xfrm>
            <a:off x="443475" y="1828881"/>
            <a:ext cx="7203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6" name="Google Shape;546;p45"/>
          <p:cNvCxnSpPr>
            <a:stCxn id="547" idx="0"/>
            <a:endCxn id="544" idx="2"/>
          </p:cNvCxnSpPr>
          <p:nvPr/>
        </p:nvCxnSpPr>
        <p:spPr>
          <a:xfrm rot="-5400000">
            <a:off x="1487702" y="2355676"/>
            <a:ext cx="757500" cy="176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5"/>
          <p:cNvSpPr txBox="1"/>
          <p:nvPr/>
        </p:nvSpPr>
        <p:spPr>
          <a:xfrm>
            <a:off x="821702" y="3614476"/>
            <a:ext cx="3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8" name="Google Shape;548;p45"/>
          <p:cNvCxnSpPr>
            <a:endCxn id="544" idx="2"/>
          </p:cNvCxnSpPr>
          <p:nvPr/>
        </p:nvCxnSpPr>
        <p:spPr>
          <a:xfrm>
            <a:off x="1924981" y="2297540"/>
            <a:ext cx="821400" cy="559500"/>
          </a:xfrm>
          <a:prstGeom prst="bentConnector4">
            <a:avLst>
              <a:gd fmla="val 32789" name="adj1"/>
              <a:gd fmla="val 14256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5"/>
          <p:cNvCxnSpPr/>
          <p:nvPr/>
        </p:nvCxnSpPr>
        <p:spPr>
          <a:xfrm flipH="1" rot="10800000">
            <a:off x="2746687" y="2276179"/>
            <a:ext cx="2576100" cy="258600"/>
          </a:xfrm>
          <a:prstGeom prst="bentConnector3">
            <a:avLst>
              <a:gd fmla="val 15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5"/>
          <p:cNvCxnSpPr/>
          <p:nvPr/>
        </p:nvCxnSpPr>
        <p:spPr>
          <a:xfrm flipH="1">
            <a:off x="2786575" y="2052525"/>
            <a:ext cx="2396100" cy="5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5"/>
          <p:cNvCxnSpPr/>
          <p:nvPr/>
        </p:nvCxnSpPr>
        <p:spPr>
          <a:xfrm>
            <a:off x="2574350" y="2029950"/>
            <a:ext cx="0" cy="405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5"/>
          <p:cNvCxnSpPr/>
          <p:nvPr/>
        </p:nvCxnSpPr>
        <p:spPr>
          <a:xfrm rot="10800000">
            <a:off x="2352900" y="2297375"/>
            <a:ext cx="0" cy="627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5"/>
          <p:cNvCxnSpPr/>
          <p:nvPr/>
        </p:nvCxnSpPr>
        <p:spPr>
          <a:xfrm rot="10800000">
            <a:off x="1421025" y="2140675"/>
            <a:ext cx="599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45"/>
          <p:cNvSpPr/>
          <p:nvPr/>
        </p:nvSpPr>
        <p:spPr>
          <a:xfrm>
            <a:off x="2214500" y="2131450"/>
            <a:ext cx="1098000" cy="963600"/>
          </a:xfrm>
          <a:prstGeom prst="ellipse">
            <a:avLst/>
          </a:prstGeom>
          <a:solidFill>
            <a:srgbClr val="CFE2F3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45"/>
          <p:cNvCxnSpPr>
            <a:stCxn id="554" idx="5"/>
          </p:cNvCxnSpPr>
          <p:nvPr/>
        </p:nvCxnSpPr>
        <p:spPr>
          <a:xfrm>
            <a:off x="3151702" y="2953934"/>
            <a:ext cx="779100" cy="783000"/>
          </a:xfrm>
          <a:prstGeom prst="straightConnector1">
            <a:avLst/>
          </a:prstGeom>
          <a:noFill/>
          <a:ln cap="flat" cmpd="sng" w="1143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5"/>
          <p:cNvCxnSpPr>
            <a:stCxn id="554" idx="0"/>
            <a:endCxn id="557" idx="1"/>
          </p:cNvCxnSpPr>
          <p:nvPr/>
        </p:nvCxnSpPr>
        <p:spPr>
          <a:xfrm flipH="1" rot="10800000">
            <a:off x="2763500" y="1359850"/>
            <a:ext cx="3146700" cy="7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45"/>
          <p:cNvCxnSpPr>
            <a:stCxn id="554" idx="4"/>
            <a:endCxn id="557" idx="3"/>
          </p:cNvCxnSpPr>
          <p:nvPr/>
        </p:nvCxnSpPr>
        <p:spPr>
          <a:xfrm>
            <a:off x="2763500" y="3095050"/>
            <a:ext cx="31467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5"/>
          <p:cNvSpPr/>
          <p:nvPr/>
        </p:nvSpPr>
        <p:spPr>
          <a:xfrm>
            <a:off x="5394900" y="885800"/>
            <a:ext cx="3518400" cy="3236100"/>
          </a:xfrm>
          <a:prstGeom prst="ellipse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5"/>
          <p:cNvSpPr txBox="1"/>
          <p:nvPr/>
        </p:nvSpPr>
        <p:spPr>
          <a:xfrm>
            <a:off x="4571996" y="1828875"/>
            <a:ext cx="56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6710400" y="2534775"/>
            <a:ext cx="887400" cy="855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" sz="3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baseline="-25000"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6710397" y="1542704"/>
            <a:ext cx="887400" cy="405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2" name="Google Shape;562;p45"/>
          <p:cNvCxnSpPr>
            <a:stCxn id="557" idx="4"/>
            <a:endCxn id="560" idx="2"/>
          </p:cNvCxnSpPr>
          <p:nvPr/>
        </p:nvCxnSpPr>
        <p:spPr>
          <a:xfrm rot="10800000">
            <a:off x="7154100" y="3390500"/>
            <a:ext cx="0" cy="73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5"/>
          <p:cNvCxnSpPr>
            <a:stCxn id="560" idx="0"/>
            <a:endCxn id="561" idx="2"/>
          </p:cNvCxnSpPr>
          <p:nvPr/>
        </p:nvCxnSpPr>
        <p:spPr>
          <a:xfrm rot="10800000">
            <a:off x="7154100" y="1948575"/>
            <a:ext cx="0" cy="58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5"/>
          <p:cNvCxnSpPr>
            <a:stCxn id="561" idx="0"/>
            <a:endCxn id="557" idx="0"/>
          </p:cNvCxnSpPr>
          <p:nvPr/>
        </p:nvCxnSpPr>
        <p:spPr>
          <a:xfrm rot="10800000">
            <a:off x="7154097" y="885704"/>
            <a:ext cx="0" cy="65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5"/>
          <p:cNvSpPr txBox="1"/>
          <p:nvPr/>
        </p:nvSpPr>
        <p:spPr>
          <a:xfrm>
            <a:off x="7154100" y="3595725"/>
            <a:ext cx="82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[h</a:t>
            </a:r>
            <a:r>
              <a:rPr baseline="-25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;x</a:t>
            </a:r>
            <a:r>
              <a:rPr baseline="-25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45"/>
          <p:cNvSpPr/>
          <p:nvPr/>
        </p:nvSpPr>
        <p:spPr>
          <a:xfrm>
            <a:off x="5742225" y="1913200"/>
            <a:ext cx="548700" cy="657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" sz="2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baseline="-25000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45"/>
          <p:cNvSpPr/>
          <p:nvPr/>
        </p:nvSpPr>
        <p:spPr>
          <a:xfrm>
            <a:off x="6989400" y="2090938"/>
            <a:ext cx="329400" cy="3015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8" name="Google Shape;568;p45"/>
          <p:cNvCxnSpPr>
            <a:endCxn id="567" idx="2"/>
          </p:cNvCxnSpPr>
          <p:nvPr/>
        </p:nvCxnSpPr>
        <p:spPr>
          <a:xfrm>
            <a:off x="6291000" y="2241688"/>
            <a:ext cx="69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5"/>
          <p:cNvCxnSpPr/>
          <p:nvPr/>
        </p:nvCxnSpPr>
        <p:spPr>
          <a:xfrm>
            <a:off x="7427775" y="1005750"/>
            <a:ext cx="9000" cy="433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5"/>
          <p:cNvCxnSpPr/>
          <p:nvPr/>
        </p:nvCxnSpPr>
        <p:spPr>
          <a:xfrm>
            <a:off x="7427775" y="2024788"/>
            <a:ext cx="9000" cy="433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5"/>
          <p:cNvCxnSpPr/>
          <p:nvPr/>
        </p:nvCxnSpPr>
        <p:spPr>
          <a:xfrm rot="10800000">
            <a:off x="6394763" y="2054925"/>
            <a:ext cx="655500" cy="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5"/>
          <p:cNvCxnSpPr/>
          <p:nvPr/>
        </p:nvCxnSpPr>
        <p:spPr>
          <a:xfrm>
            <a:off x="6984875" y="3506275"/>
            <a:ext cx="4500" cy="5082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5"/>
          <p:cNvSpPr/>
          <p:nvPr/>
        </p:nvSpPr>
        <p:spPr>
          <a:xfrm>
            <a:off x="6989400" y="2092650"/>
            <a:ext cx="329400" cy="3015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con los gradientes</a:t>
            </a:r>
            <a:endParaRPr/>
          </a:p>
        </p:txBody>
      </p:sp>
      <p:sp>
        <p:nvSpPr>
          <p:cNvPr id="579" name="Google Shape;57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1357681" y="1850381"/>
            <a:ext cx="2778300" cy="1710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406C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46"/>
          <p:cNvCxnSpPr/>
          <p:nvPr/>
        </p:nvCxnSpPr>
        <p:spPr>
          <a:xfrm>
            <a:off x="311700" y="2297123"/>
            <a:ext cx="1649100" cy="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6"/>
          <p:cNvSpPr/>
          <p:nvPr/>
        </p:nvSpPr>
        <p:spPr>
          <a:xfrm>
            <a:off x="2463631" y="2555540"/>
            <a:ext cx="565500" cy="301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46"/>
          <p:cNvSpPr txBox="1"/>
          <p:nvPr/>
        </p:nvSpPr>
        <p:spPr>
          <a:xfrm>
            <a:off x="443475" y="1828881"/>
            <a:ext cx="7203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4" name="Google Shape;584;p46"/>
          <p:cNvCxnSpPr>
            <a:stCxn id="585" idx="0"/>
            <a:endCxn id="582" idx="2"/>
          </p:cNvCxnSpPr>
          <p:nvPr/>
        </p:nvCxnSpPr>
        <p:spPr>
          <a:xfrm rot="-5400000">
            <a:off x="1487702" y="2355676"/>
            <a:ext cx="757500" cy="176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6"/>
          <p:cNvSpPr txBox="1"/>
          <p:nvPr/>
        </p:nvSpPr>
        <p:spPr>
          <a:xfrm>
            <a:off x="821702" y="3614476"/>
            <a:ext cx="3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6" name="Google Shape;586;p46"/>
          <p:cNvCxnSpPr>
            <a:endCxn id="582" idx="2"/>
          </p:cNvCxnSpPr>
          <p:nvPr/>
        </p:nvCxnSpPr>
        <p:spPr>
          <a:xfrm>
            <a:off x="1924981" y="2297540"/>
            <a:ext cx="821400" cy="559500"/>
          </a:xfrm>
          <a:prstGeom prst="bentConnector4">
            <a:avLst>
              <a:gd fmla="val 32789" name="adj1"/>
              <a:gd fmla="val 14256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46"/>
          <p:cNvCxnSpPr/>
          <p:nvPr/>
        </p:nvCxnSpPr>
        <p:spPr>
          <a:xfrm flipH="1" rot="10800000">
            <a:off x="2746687" y="2276179"/>
            <a:ext cx="2576100" cy="258600"/>
          </a:xfrm>
          <a:prstGeom prst="bentConnector3">
            <a:avLst>
              <a:gd fmla="val 15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6"/>
          <p:cNvCxnSpPr/>
          <p:nvPr/>
        </p:nvCxnSpPr>
        <p:spPr>
          <a:xfrm flipH="1">
            <a:off x="2786575" y="2052525"/>
            <a:ext cx="2396100" cy="5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6"/>
          <p:cNvCxnSpPr/>
          <p:nvPr/>
        </p:nvCxnSpPr>
        <p:spPr>
          <a:xfrm>
            <a:off x="2574350" y="2029950"/>
            <a:ext cx="0" cy="405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46"/>
          <p:cNvCxnSpPr/>
          <p:nvPr/>
        </p:nvCxnSpPr>
        <p:spPr>
          <a:xfrm rot="10800000">
            <a:off x="2352900" y="2297375"/>
            <a:ext cx="0" cy="627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6"/>
          <p:cNvCxnSpPr/>
          <p:nvPr/>
        </p:nvCxnSpPr>
        <p:spPr>
          <a:xfrm rot="10800000">
            <a:off x="1421025" y="2140675"/>
            <a:ext cx="599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46"/>
          <p:cNvSpPr/>
          <p:nvPr/>
        </p:nvSpPr>
        <p:spPr>
          <a:xfrm>
            <a:off x="2214500" y="2131450"/>
            <a:ext cx="1098000" cy="963600"/>
          </a:xfrm>
          <a:prstGeom prst="ellipse">
            <a:avLst/>
          </a:prstGeom>
          <a:solidFill>
            <a:srgbClr val="CFE2F3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46"/>
          <p:cNvCxnSpPr>
            <a:stCxn id="592" idx="5"/>
          </p:cNvCxnSpPr>
          <p:nvPr/>
        </p:nvCxnSpPr>
        <p:spPr>
          <a:xfrm>
            <a:off x="3151702" y="2953934"/>
            <a:ext cx="779100" cy="783000"/>
          </a:xfrm>
          <a:prstGeom prst="straightConnector1">
            <a:avLst/>
          </a:prstGeom>
          <a:noFill/>
          <a:ln cap="flat" cmpd="sng" w="1143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6"/>
          <p:cNvCxnSpPr>
            <a:stCxn id="592" idx="0"/>
            <a:endCxn id="595" idx="1"/>
          </p:cNvCxnSpPr>
          <p:nvPr/>
        </p:nvCxnSpPr>
        <p:spPr>
          <a:xfrm flipH="1" rot="10800000">
            <a:off x="2763500" y="1359850"/>
            <a:ext cx="3146700" cy="7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6"/>
          <p:cNvCxnSpPr>
            <a:stCxn id="592" idx="4"/>
            <a:endCxn id="595" idx="3"/>
          </p:cNvCxnSpPr>
          <p:nvPr/>
        </p:nvCxnSpPr>
        <p:spPr>
          <a:xfrm>
            <a:off x="2763500" y="3095050"/>
            <a:ext cx="31467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46"/>
          <p:cNvSpPr/>
          <p:nvPr/>
        </p:nvSpPr>
        <p:spPr>
          <a:xfrm>
            <a:off x="5394900" y="885800"/>
            <a:ext cx="3518400" cy="3236100"/>
          </a:xfrm>
          <a:prstGeom prst="ellipse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6"/>
          <p:cNvSpPr txBox="1"/>
          <p:nvPr/>
        </p:nvSpPr>
        <p:spPr>
          <a:xfrm>
            <a:off x="4571996" y="1828875"/>
            <a:ext cx="56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6710400" y="2534775"/>
            <a:ext cx="887400" cy="855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" sz="3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baseline="-25000"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6710397" y="1542704"/>
            <a:ext cx="887400" cy="405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0" name="Google Shape;600;p46"/>
          <p:cNvCxnSpPr>
            <a:stCxn id="595" idx="4"/>
            <a:endCxn id="598" idx="2"/>
          </p:cNvCxnSpPr>
          <p:nvPr/>
        </p:nvCxnSpPr>
        <p:spPr>
          <a:xfrm rot="10800000">
            <a:off x="7154100" y="3390500"/>
            <a:ext cx="0" cy="73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46"/>
          <p:cNvCxnSpPr>
            <a:stCxn id="598" idx="0"/>
            <a:endCxn id="599" idx="2"/>
          </p:cNvCxnSpPr>
          <p:nvPr/>
        </p:nvCxnSpPr>
        <p:spPr>
          <a:xfrm rot="10800000">
            <a:off x="7154100" y="1948575"/>
            <a:ext cx="0" cy="58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6"/>
          <p:cNvCxnSpPr>
            <a:stCxn id="599" idx="0"/>
            <a:endCxn id="595" idx="0"/>
          </p:cNvCxnSpPr>
          <p:nvPr/>
        </p:nvCxnSpPr>
        <p:spPr>
          <a:xfrm rot="10800000">
            <a:off x="7154097" y="885704"/>
            <a:ext cx="0" cy="65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6"/>
          <p:cNvSpPr txBox="1"/>
          <p:nvPr/>
        </p:nvSpPr>
        <p:spPr>
          <a:xfrm>
            <a:off x="7154100" y="3595725"/>
            <a:ext cx="82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[h</a:t>
            </a:r>
            <a:r>
              <a:rPr baseline="-25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;x</a:t>
            </a:r>
            <a:r>
              <a:rPr baseline="-25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5742225" y="1913200"/>
            <a:ext cx="548700" cy="657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" sz="2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baseline="-25000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6989400" y="2090938"/>
            <a:ext cx="329400" cy="3015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6" name="Google Shape;606;p46"/>
          <p:cNvCxnSpPr>
            <a:endCxn id="605" idx="2"/>
          </p:cNvCxnSpPr>
          <p:nvPr/>
        </p:nvCxnSpPr>
        <p:spPr>
          <a:xfrm>
            <a:off x="6291000" y="2241688"/>
            <a:ext cx="69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6"/>
          <p:cNvCxnSpPr/>
          <p:nvPr/>
        </p:nvCxnSpPr>
        <p:spPr>
          <a:xfrm>
            <a:off x="7427775" y="1005750"/>
            <a:ext cx="9000" cy="433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6"/>
          <p:cNvCxnSpPr/>
          <p:nvPr/>
        </p:nvCxnSpPr>
        <p:spPr>
          <a:xfrm>
            <a:off x="7427775" y="2024788"/>
            <a:ext cx="9000" cy="433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6"/>
          <p:cNvCxnSpPr/>
          <p:nvPr/>
        </p:nvCxnSpPr>
        <p:spPr>
          <a:xfrm rot="10800000">
            <a:off x="6394763" y="2054925"/>
            <a:ext cx="655500" cy="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6"/>
          <p:cNvCxnSpPr/>
          <p:nvPr/>
        </p:nvCxnSpPr>
        <p:spPr>
          <a:xfrm>
            <a:off x="6984875" y="3506275"/>
            <a:ext cx="4500" cy="5082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6"/>
          <p:cNvSpPr txBox="1"/>
          <p:nvPr/>
        </p:nvSpPr>
        <p:spPr>
          <a:xfrm>
            <a:off x="479800" y="4059900"/>
            <a:ext cx="501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 calcular el gradiente de h</a:t>
            </a:r>
            <a:r>
              <a:rPr b="1" baseline="-25000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calculan muchos factores de W y repetidas operaciones tanh.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6989400" y="2092650"/>
            <a:ext cx="329400" cy="3015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con los gradientes</a:t>
            </a:r>
            <a:endParaRPr/>
          </a:p>
        </p:txBody>
      </p:sp>
      <p:sp>
        <p:nvSpPr>
          <p:cNvPr id="618" name="Google Shape;6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47"/>
          <p:cNvSpPr txBox="1"/>
          <p:nvPr/>
        </p:nvSpPr>
        <p:spPr>
          <a:xfrm>
            <a:off x="599750" y="-92275"/>
            <a:ext cx="3321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0" name="Google Shape;620;p47"/>
          <p:cNvSpPr txBox="1"/>
          <p:nvPr/>
        </p:nvSpPr>
        <p:spPr>
          <a:xfrm>
            <a:off x="378300" y="1365600"/>
            <a:ext cx="3377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 particular se puede mostrar que si el mayor autovalor de la matriz W &gt; 1, los gradientes se disparan al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∞.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Esto se conoce como 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Exploding Gradients.</a:t>
            </a:r>
            <a:endParaRPr b="1" i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Por otro lado, si el mayor autovalor de la matriz W &lt; 1, los gradientes tienden a 0. Esto se conoce como 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Vanishing Gradients.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1" name="Google Shape;6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975" y="1300925"/>
            <a:ext cx="4474482" cy="33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Solucionando Exploding Gradients</a:t>
            </a:r>
            <a:endParaRPr/>
          </a:p>
        </p:txBody>
      </p:sp>
      <p:sp>
        <p:nvSpPr>
          <p:cNvPr id="627" name="Google Shape;6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48"/>
          <p:cNvSpPr txBox="1"/>
          <p:nvPr>
            <p:ph idx="1" type="body"/>
          </p:nvPr>
        </p:nvSpPr>
        <p:spPr>
          <a:xfrm>
            <a:off x="337100" y="1521575"/>
            <a:ext cx="3999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La solución para el problema es el algoritmo de </a:t>
            </a:r>
            <a:r>
              <a:rPr i="1" lang="en" sz="1800"/>
              <a:t>gradient clipping</a:t>
            </a:r>
            <a:r>
              <a:rPr lang="en" sz="1800"/>
              <a:t>. Si la norma del gradiente excede un </a:t>
            </a:r>
            <a:r>
              <a:rPr lang="en" sz="1800"/>
              <a:t>umbral</a:t>
            </a:r>
            <a:r>
              <a:rPr lang="en" sz="1800"/>
              <a:t>, se lo reescala.</a:t>
            </a:r>
            <a:endParaRPr sz="1800"/>
          </a:p>
        </p:txBody>
      </p:sp>
      <p:pic>
        <p:nvPicPr>
          <p:cNvPr id="629" name="Google Shape;6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0" y="1623975"/>
            <a:ext cx="4469900" cy="15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8"/>
          <p:cNvSpPr txBox="1"/>
          <p:nvPr/>
        </p:nvSpPr>
        <p:spPr>
          <a:xfrm>
            <a:off x="337100" y="3635475"/>
            <a:ext cx="79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Sin embargo, solucionar los vanishing gradients no es tan simple.</a:t>
            </a:r>
            <a:endParaRPr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LSTM y GRU</a:t>
            </a:r>
            <a:endParaRPr/>
          </a:p>
        </p:txBody>
      </p:sp>
      <p:sp>
        <p:nvSpPr>
          <p:cNvPr id="636" name="Google Shape;636;p49"/>
          <p:cNvSpPr txBox="1"/>
          <p:nvPr>
            <p:ph idx="12" type="sldNum"/>
          </p:nvPr>
        </p:nvSpPr>
        <p:spPr>
          <a:xfrm>
            <a:off x="83169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/>
          <p:nvPr/>
        </p:nvSpPr>
        <p:spPr>
          <a:xfrm>
            <a:off x="2591400" y="1572400"/>
            <a:ext cx="3961200" cy="2376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 txBox="1"/>
          <p:nvPr/>
        </p:nvSpPr>
        <p:spPr>
          <a:xfrm>
            <a:off x="2723650" y="22435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(LSTM)</a:t>
            </a:r>
            <a:endParaRPr/>
          </a:p>
        </p:txBody>
      </p:sp>
      <p:sp>
        <p:nvSpPr>
          <p:cNvPr id="645" name="Google Shape;645;p50"/>
          <p:cNvSpPr txBox="1"/>
          <p:nvPr/>
        </p:nvSpPr>
        <p:spPr>
          <a:xfrm>
            <a:off x="636733" y="2931450"/>
            <a:ext cx="94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50"/>
          <p:cNvSpPr txBox="1"/>
          <p:nvPr/>
        </p:nvSpPr>
        <p:spPr>
          <a:xfrm>
            <a:off x="1718028" y="3893700"/>
            <a:ext cx="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50"/>
          <p:cNvSpPr txBox="1"/>
          <p:nvPr/>
        </p:nvSpPr>
        <p:spPr>
          <a:xfrm>
            <a:off x="7073254" y="2931450"/>
            <a:ext cx="46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8" name="Google Shape;648;p50"/>
          <p:cNvCxnSpPr/>
          <p:nvPr/>
        </p:nvCxnSpPr>
        <p:spPr>
          <a:xfrm>
            <a:off x="2591400" y="1953750"/>
            <a:ext cx="5139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50"/>
          <p:cNvCxnSpPr/>
          <p:nvPr/>
        </p:nvCxnSpPr>
        <p:spPr>
          <a:xfrm flipH="1" rot="10800000">
            <a:off x="1393275" y="1952250"/>
            <a:ext cx="11982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50"/>
          <p:cNvSpPr txBox="1"/>
          <p:nvPr/>
        </p:nvSpPr>
        <p:spPr>
          <a:xfrm>
            <a:off x="636725" y="1368750"/>
            <a:ext cx="94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1" name="Google Shape;651;p50"/>
          <p:cNvCxnSpPr/>
          <p:nvPr/>
        </p:nvCxnSpPr>
        <p:spPr>
          <a:xfrm flipH="1" rot="10800000">
            <a:off x="1393275" y="3513450"/>
            <a:ext cx="11982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50"/>
          <p:cNvCxnSpPr/>
          <p:nvPr/>
        </p:nvCxnSpPr>
        <p:spPr>
          <a:xfrm>
            <a:off x="2591475" y="3514950"/>
            <a:ext cx="26250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50"/>
          <p:cNvSpPr txBox="1"/>
          <p:nvPr/>
        </p:nvSpPr>
        <p:spPr>
          <a:xfrm>
            <a:off x="7073254" y="1368750"/>
            <a:ext cx="46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4" name="Google Shape;654;p50"/>
          <p:cNvCxnSpPr>
            <a:endCxn id="655" idx="2"/>
          </p:cNvCxnSpPr>
          <p:nvPr/>
        </p:nvCxnSpPr>
        <p:spPr>
          <a:xfrm rot="10800000">
            <a:off x="3190750" y="3165700"/>
            <a:ext cx="1800" cy="34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50"/>
          <p:cNvSpPr/>
          <p:nvPr/>
        </p:nvSpPr>
        <p:spPr>
          <a:xfrm>
            <a:off x="4243950" y="2813200"/>
            <a:ext cx="656100" cy="352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50"/>
          <p:cNvSpPr/>
          <p:nvPr/>
        </p:nvSpPr>
        <p:spPr>
          <a:xfrm>
            <a:off x="3078848" y="1854588"/>
            <a:ext cx="223800" cy="1983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2956300" y="2813200"/>
            <a:ext cx="468900" cy="352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50"/>
          <p:cNvSpPr/>
          <p:nvPr/>
        </p:nvSpPr>
        <p:spPr>
          <a:xfrm>
            <a:off x="3570225" y="2813200"/>
            <a:ext cx="468900" cy="352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50"/>
          <p:cNvSpPr/>
          <p:nvPr/>
        </p:nvSpPr>
        <p:spPr>
          <a:xfrm>
            <a:off x="4982700" y="2813200"/>
            <a:ext cx="468900" cy="352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0" name="Google Shape;660;p50"/>
          <p:cNvCxnSpPr>
            <a:stCxn id="655" idx="0"/>
            <a:endCxn id="657" idx="4"/>
          </p:cNvCxnSpPr>
          <p:nvPr/>
        </p:nvCxnSpPr>
        <p:spPr>
          <a:xfrm rot="10800000">
            <a:off x="3190750" y="2053000"/>
            <a:ext cx="0" cy="76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50"/>
          <p:cNvSpPr/>
          <p:nvPr/>
        </p:nvSpPr>
        <p:spPr>
          <a:xfrm>
            <a:off x="4460100" y="1854600"/>
            <a:ext cx="223800" cy="1983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2" name="Google Shape;662;p50"/>
          <p:cNvCxnSpPr>
            <a:endCxn id="658" idx="2"/>
          </p:cNvCxnSpPr>
          <p:nvPr/>
        </p:nvCxnSpPr>
        <p:spPr>
          <a:xfrm rot="10800000">
            <a:off x="3804675" y="3165700"/>
            <a:ext cx="1800" cy="349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50"/>
          <p:cNvCxnSpPr>
            <a:endCxn id="656" idx="2"/>
          </p:cNvCxnSpPr>
          <p:nvPr/>
        </p:nvCxnSpPr>
        <p:spPr>
          <a:xfrm rot="10800000">
            <a:off x="4572000" y="3165700"/>
            <a:ext cx="1800" cy="349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0"/>
          <p:cNvCxnSpPr>
            <a:stCxn id="646" idx="3"/>
            <a:endCxn id="655" idx="2"/>
          </p:cNvCxnSpPr>
          <p:nvPr/>
        </p:nvCxnSpPr>
        <p:spPr>
          <a:xfrm flipH="1" rot="10800000">
            <a:off x="2266728" y="3165600"/>
            <a:ext cx="924000" cy="10206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50"/>
          <p:cNvCxnSpPr>
            <a:endCxn id="661" idx="4"/>
          </p:cNvCxnSpPr>
          <p:nvPr/>
        </p:nvCxnSpPr>
        <p:spPr>
          <a:xfrm rot="10800000">
            <a:off x="4572000" y="2052900"/>
            <a:ext cx="4800" cy="76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50"/>
          <p:cNvSpPr txBox="1"/>
          <p:nvPr/>
        </p:nvSpPr>
        <p:spPr>
          <a:xfrm>
            <a:off x="3490375" y="21295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50"/>
          <p:cNvSpPr/>
          <p:nvPr/>
        </p:nvSpPr>
        <p:spPr>
          <a:xfrm>
            <a:off x="4460098" y="2333888"/>
            <a:ext cx="223800" cy="1983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0"/>
          <p:cNvSpPr txBox="1"/>
          <p:nvPr/>
        </p:nvSpPr>
        <p:spPr>
          <a:xfrm>
            <a:off x="4548066" y="2355350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9" name="Google Shape;669;p50"/>
          <p:cNvCxnSpPr>
            <a:stCxn id="658" idx="0"/>
            <a:endCxn id="667" idx="2"/>
          </p:cNvCxnSpPr>
          <p:nvPr/>
        </p:nvCxnSpPr>
        <p:spPr>
          <a:xfrm rot="-5400000">
            <a:off x="3942375" y="2295400"/>
            <a:ext cx="380100" cy="6555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0"/>
          <p:cNvSpPr/>
          <p:nvPr/>
        </p:nvSpPr>
        <p:spPr>
          <a:xfrm>
            <a:off x="5682800" y="2313225"/>
            <a:ext cx="548700" cy="198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50"/>
          <p:cNvSpPr/>
          <p:nvPr/>
        </p:nvSpPr>
        <p:spPr>
          <a:xfrm>
            <a:off x="5845260" y="3415800"/>
            <a:ext cx="223800" cy="1983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50"/>
          <p:cNvCxnSpPr>
            <a:stCxn id="671" idx="6"/>
          </p:cNvCxnSpPr>
          <p:nvPr/>
        </p:nvCxnSpPr>
        <p:spPr>
          <a:xfrm flipH="1" rot="10800000">
            <a:off x="6069060" y="3513450"/>
            <a:ext cx="1646700" cy="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50"/>
          <p:cNvCxnSpPr/>
          <p:nvPr/>
        </p:nvCxnSpPr>
        <p:spPr>
          <a:xfrm rot="10800000">
            <a:off x="5956250" y="1952250"/>
            <a:ext cx="1800" cy="349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4" name="Google Shape;674;p50"/>
          <p:cNvCxnSpPr>
            <a:stCxn id="670" idx="4"/>
            <a:endCxn id="671" idx="0"/>
          </p:cNvCxnSpPr>
          <p:nvPr/>
        </p:nvCxnSpPr>
        <p:spPr>
          <a:xfrm>
            <a:off x="5957150" y="2511525"/>
            <a:ext cx="0" cy="90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50"/>
          <p:cNvCxnSpPr>
            <a:endCxn id="659" idx="2"/>
          </p:cNvCxnSpPr>
          <p:nvPr/>
        </p:nvCxnSpPr>
        <p:spPr>
          <a:xfrm flipH="1" rot="10800000">
            <a:off x="5215950" y="3165700"/>
            <a:ext cx="1200" cy="351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50"/>
          <p:cNvCxnSpPr>
            <a:stCxn id="659" idx="3"/>
            <a:endCxn id="671" idx="4"/>
          </p:cNvCxnSpPr>
          <p:nvPr/>
        </p:nvCxnSpPr>
        <p:spPr>
          <a:xfrm>
            <a:off x="5451600" y="2989450"/>
            <a:ext cx="505500" cy="624600"/>
          </a:xfrm>
          <a:prstGeom prst="bentConnector4">
            <a:avLst>
              <a:gd fmla="val 38938" name="adj1"/>
              <a:gd fmla="val 138132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50"/>
          <p:cNvSpPr txBox="1"/>
          <p:nvPr/>
        </p:nvSpPr>
        <p:spPr>
          <a:xfrm>
            <a:off x="5532262" y="2522700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50"/>
          <p:cNvSpPr txBox="1"/>
          <p:nvPr/>
        </p:nvSpPr>
        <p:spPr>
          <a:xfrm>
            <a:off x="4616325" y="2243575"/>
            <a:ext cx="25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"/>
          <p:cNvSpPr/>
          <p:nvPr/>
        </p:nvSpPr>
        <p:spPr>
          <a:xfrm>
            <a:off x="1323938" y="1983600"/>
            <a:ext cx="3169200" cy="189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1"/>
          <p:cNvSpPr txBox="1"/>
          <p:nvPr/>
        </p:nvSpPr>
        <p:spPr>
          <a:xfrm>
            <a:off x="1429742" y="25198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paso a paso</a:t>
            </a:r>
            <a:endParaRPr/>
          </a:p>
        </p:txBody>
      </p:sp>
      <p:sp>
        <p:nvSpPr>
          <p:cNvPr id="687" name="Google Shape;687;p51"/>
          <p:cNvSpPr txBox="1"/>
          <p:nvPr/>
        </p:nvSpPr>
        <p:spPr>
          <a:xfrm>
            <a:off x="154281" y="3069374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51"/>
          <p:cNvSpPr txBox="1"/>
          <p:nvPr/>
        </p:nvSpPr>
        <p:spPr>
          <a:xfrm>
            <a:off x="624894" y="3804912"/>
            <a:ext cx="43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51"/>
          <p:cNvSpPr txBox="1"/>
          <p:nvPr/>
        </p:nvSpPr>
        <p:spPr>
          <a:xfrm>
            <a:off x="4909532" y="3069374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0" name="Google Shape;690;p51"/>
          <p:cNvCxnSpPr/>
          <p:nvPr/>
        </p:nvCxnSpPr>
        <p:spPr>
          <a:xfrm>
            <a:off x="1323938" y="2288269"/>
            <a:ext cx="411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51"/>
          <p:cNvCxnSpPr/>
          <p:nvPr/>
        </p:nvCxnSpPr>
        <p:spPr>
          <a:xfrm flipH="1" rot="10800000">
            <a:off x="365409" y="2287067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51"/>
          <p:cNvSpPr txBox="1"/>
          <p:nvPr/>
        </p:nvSpPr>
        <p:spPr>
          <a:xfrm>
            <a:off x="203050" y="1841062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3" name="Google Shape;693;p51"/>
          <p:cNvCxnSpPr/>
          <p:nvPr/>
        </p:nvCxnSpPr>
        <p:spPr>
          <a:xfrm flipH="1" rot="10800000">
            <a:off x="365409" y="3534344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51"/>
          <p:cNvCxnSpPr/>
          <p:nvPr/>
        </p:nvCxnSpPr>
        <p:spPr>
          <a:xfrm>
            <a:off x="1323998" y="3535545"/>
            <a:ext cx="21000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1"/>
          <p:cNvSpPr txBox="1"/>
          <p:nvPr/>
        </p:nvSpPr>
        <p:spPr>
          <a:xfrm>
            <a:off x="4909532" y="1820900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6" name="Google Shape;696;p51"/>
          <p:cNvCxnSpPr>
            <a:endCxn id="697" idx="2"/>
          </p:cNvCxnSpPr>
          <p:nvPr/>
        </p:nvCxnSpPr>
        <p:spPr>
          <a:xfrm rot="10800000">
            <a:off x="1803217" y="3256602"/>
            <a:ext cx="1800" cy="27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51"/>
          <p:cNvSpPr/>
          <p:nvPr/>
        </p:nvSpPr>
        <p:spPr>
          <a:xfrm>
            <a:off x="2646019" y="2974902"/>
            <a:ext cx="52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51"/>
          <p:cNvSpPr/>
          <p:nvPr/>
        </p:nvSpPr>
        <p:spPr>
          <a:xfrm>
            <a:off x="1713908" y="2209046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1"/>
          <p:cNvSpPr/>
          <p:nvPr/>
        </p:nvSpPr>
        <p:spPr>
          <a:xfrm>
            <a:off x="161586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51"/>
          <p:cNvSpPr/>
          <p:nvPr/>
        </p:nvSpPr>
        <p:spPr>
          <a:xfrm>
            <a:off x="2107023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51"/>
          <p:cNvSpPr/>
          <p:nvPr/>
        </p:nvSpPr>
        <p:spPr>
          <a:xfrm>
            <a:off x="323703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2" name="Google Shape;702;p51"/>
          <p:cNvCxnSpPr>
            <a:stCxn id="697" idx="0"/>
            <a:endCxn id="699" idx="4"/>
          </p:cNvCxnSpPr>
          <p:nvPr/>
        </p:nvCxnSpPr>
        <p:spPr>
          <a:xfrm flipH="1" rot="10800000">
            <a:off x="1803217" y="2367402"/>
            <a:ext cx="600" cy="60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51"/>
          <p:cNvSpPr/>
          <p:nvPr/>
        </p:nvSpPr>
        <p:spPr>
          <a:xfrm>
            <a:off x="2818945" y="2209056"/>
            <a:ext cx="179700" cy="1584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" name="Google Shape;704;p51"/>
          <p:cNvCxnSpPr>
            <a:endCxn id="700" idx="2"/>
          </p:cNvCxnSpPr>
          <p:nvPr/>
        </p:nvCxnSpPr>
        <p:spPr>
          <a:xfrm rot="10800000">
            <a:off x="2294373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1"/>
          <p:cNvCxnSpPr>
            <a:endCxn id="698" idx="2"/>
          </p:cNvCxnSpPr>
          <p:nvPr/>
        </p:nvCxnSpPr>
        <p:spPr>
          <a:xfrm rot="10800000">
            <a:off x="2908369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51"/>
          <p:cNvCxnSpPr>
            <a:endCxn id="703" idx="4"/>
          </p:cNvCxnSpPr>
          <p:nvPr/>
        </p:nvCxnSpPr>
        <p:spPr>
          <a:xfrm rot="10800000">
            <a:off x="2908795" y="2367456"/>
            <a:ext cx="4200" cy="60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51"/>
          <p:cNvSpPr txBox="1"/>
          <p:nvPr/>
        </p:nvSpPr>
        <p:spPr>
          <a:xfrm>
            <a:off x="2043141" y="2428699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51"/>
          <p:cNvSpPr/>
          <p:nvPr/>
        </p:nvSpPr>
        <p:spPr>
          <a:xfrm>
            <a:off x="2818943" y="2591969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1"/>
          <p:cNvSpPr txBox="1"/>
          <p:nvPr/>
        </p:nvSpPr>
        <p:spPr>
          <a:xfrm>
            <a:off x="2889320" y="26091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0" name="Google Shape;710;p51"/>
          <p:cNvCxnSpPr>
            <a:stCxn id="700" idx="0"/>
            <a:endCxn id="708" idx="2"/>
          </p:cNvCxnSpPr>
          <p:nvPr/>
        </p:nvCxnSpPr>
        <p:spPr>
          <a:xfrm rot="-5400000">
            <a:off x="2404923" y="2560752"/>
            <a:ext cx="303600" cy="524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51"/>
          <p:cNvSpPr/>
          <p:nvPr/>
        </p:nvSpPr>
        <p:spPr>
          <a:xfrm>
            <a:off x="3797135" y="2575461"/>
            <a:ext cx="439200" cy="158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51"/>
          <p:cNvSpPr/>
          <p:nvPr/>
        </p:nvSpPr>
        <p:spPr>
          <a:xfrm>
            <a:off x="3927107" y="3456332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51"/>
          <p:cNvCxnSpPr>
            <a:stCxn id="712" idx="6"/>
          </p:cNvCxnSpPr>
          <p:nvPr/>
        </p:nvCxnSpPr>
        <p:spPr>
          <a:xfrm flipH="1" rot="10800000">
            <a:off x="4106807" y="3534032"/>
            <a:ext cx="1317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51"/>
          <p:cNvCxnSpPr/>
          <p:nvPr/>
        </p:nvCxnSpPr>
        <p:spPr>
          <a:xfrm rot="10800000">
            <a:off x="4015542" y="2287233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5" name="Google Shape;715;p51"/>
          <p:cNvCxnSpPr>
            <a:stCxn id="711" idx="4"/>
            <a:endCxn id="712" idx="0"/>
          </p:cNvCxnSpPr>
          <p:nvPr/>
        </p:nvCxnSpPr>
        <p:spPr>
          <a:xfrm>
            <a:off x="4016735" y="2733861"/>
            <a:ext cx="300" cy="72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51"/>
          <p:cNvCxnSpPr>
            <a:endCxn id="701" idx="2"/>
          </p:cNvCxnSpPr>
          <p:nvPr/>
        </p:nvCxnSpPr>
        <p:spPr>
          <a:xfrm flipH="1" rot="10800000">
            <a:off x="3423187" y="3256602"/>
            <a:ext cx="1200" cy="28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1"/>
          <p:cNvCxnSpPr>
            <a:stCxn id="701" idx="3"/>
            <a:endCxn id="712" idx="4"/>
          </p:cNvCxnSpPr>
          <p:nvPr/>
        </p:nvCxnSpPr>
        <p:spPr>
          <a:xfrm>
            <a:off x="3611737" y="3115752"/>
            <a:ext cx="405300" cy="498900"/>
          </a:xfrm>
          <a:prstGeom prst="bentConnector4">
            <a:avLst>
              <a:gd fmla="val 38938" name="adj1"/>
              <a:gd fmla="val 138132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1"/>
          <p:cNvSpPr txBox="1"/>
          <p:nvPr/>
        </p:nvSpPr>
        <p:spPr>
          <a:xfrm>
            <a:off x="3676701" y="2742815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9" name="Google Shape;719;p51"/>
          <p:cNvCxnSpPr>
            <a:stCxn id="688" idx="3"/>
            <a:endCxn id="697" idx="2"/>
          </p:cNvCxnSpPr>
          <p:nvPr/>
        </p:nvCxnSpPr>
        <p:spPr>
          <a:xfrm flipH="1" rot="10800000">
            <a:off x="1064094" y="3256512"/>
            <a:ext cx="739200" cy="732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1"/>
          <p:cNvSpPr txBox="1"/>
          <p:nvPr/>
        </p:nvSpPr>
        <p:spPr>
          <a:xfrm>
            <a:off x="5551525" y="1311288"/>
            <a:ext cx="3364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 idea detrás de la LSTM es tener dos vectores: h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el estado oculto y C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el vector de contexto. La función de la LSTM retornará ambos vectores.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1" name="Google Shape;7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125" y="3349431"/>
            <a:ext cx="3169201" cy="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1"/>
          <p:cNvSpPr txBox="1"/>
          <p:nvPr/>
        </p:nvSpPr>
        <p:spPr>
          <a:xfrm>
            <a:off x="2920136" y="2542825"/>
            <a:ext cx="3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Texto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37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Es un área de NLP clasifica texto en distintas categorías predeterminadas. Ejemplos de esto son Sentiment Analysis o Spam Detection.</a:t>
            </a:r>
            <a:endParaRPr sz="23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793675" y="3897325"/>
            <a:ext cx="3670500" cy="671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“Buy Viagracoin 100% for free near your neighbourhood”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742725" y="2159500"/>
            <a:ext cx="1772400" cy="11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952875" y="2451850"/>
            <a:ext cx="548700" cy="520800"/>
          </a:xfrm>
          <a:prstGeom prst="donut">
            <a:avLst>
              <a:gd fmla="val 25000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781300" y="2451850"/>
            <a:ext cx="548700" cy="5208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067775" y="2566150"/>
            <a:ext cx="318900" cy="2922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896200" y="2566150"/>
            <a:ext cx="318900" cy="2922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163325" y="1976700"/>
            <a:ext cx="127800" cy="192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991750" y="1976700"/>
            <a:ext cx="127800" cy="192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067775" y="1762050"/>
            <a:ext cx="318900" cy="292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896200" y="1762050"/>
            <a:ext cx="318900" cy="292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033875" y="484200"/>
            <a:ext cx="3024000" cy="922800"/>
          </a:xfrm>
          <a:prstGeom prst="wedgeEllipseCallout">
            <a:avLst>
              <a:gd fmla="val 11409" name="adj1"/>
              <a:gd fmla="val 95533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Definitivamente Spam</a:t>
            </a:r>
            <a:endParaRPr b="1">
              <a:solidFill>
                <a:srgbClr val="CC0000"/>
              </a:solidFill>
            </a:endParaRPr>
          </a:p>
        </p:txBody>
      </p:sp>
      <p:cxnSp>
        <p:nvCxnSpPr>
          <p:cNvPr id="103" name="Google Shape;103;p16"/>
          <p:cNvCxnSpPr>
            <a:stCxn id="92" idx="0"/>
          </p:cNvCxnSpPr>
          <p:nvPr/>
        </p:nvCxnSpPr>
        <p:spPr>
          <a:xfrm flipH="1" rot="10800000">
            <a:off x="6628925" y="3517225"/>
            <a:ext cx="3600" cy="38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4674900" y="4568875"/>
            <a:ext cx="7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216575" y="3255800"/>
            <a:ext cx="12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Clasificador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20600" y="1361100"/>
            <a:ext cx="12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Predicción/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Categoría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2"/>
          <p:cNvSpPr/>
          <p:nvPr/>
        </p:nvSpPr>
        <p:spPr>
          <a:xfrm>
            <a:off x="1323938" y="1983600"/>
            <a:ext cx="3169200" cy="189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2"/>
          <p:cNvSpPr txBox="1"/>
          <p:nvPr/>
        </p:nvSpPr>
        <p:spPr>
          <a:xfrm>
            <a:off x="1429742" y="25198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Google Shape;7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paso a paso</a:t>
            </a:r>
            <a:endParaRPr/>
          </a:p>
        </p:txBody>
      </p:sp>
      <p:sp>
        <p:nvSpPr>
          <p:cNvPr id="731" name="Google Shape;731;p52"/>
          <p:cNvSpPr txBox="1"/>
          <p:nvPr/>
        </p:nvSpPr>
        <p:spPr>
          <a:xfrm>
            <a:off x="154281" y="3069374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52"/>
          <p:cNvSpPr txBox="1"/>
          <p:nvPr/>
        </p:nvSpPr>
        <p:spPr>
          <a:xfrm>
            <a:off x="624894" y="3804912"/>
            <a:ext cx="43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52"/>
          <p:cNvSpPr txBox="1"/>
          <p:nvPr/>
        </p:nvSpPr>
        <p:spPr>
          <a:xfrm>
            <a:off x="4909532" y="3069374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4" name="Google Shape;734;p52"/>
          <p:cNvCxnSpPr/>
          <p:nvPr/>
        </p:nvCxnSpPr>
        <p:spPr>
          <a:xfrm>
            <a:off x="1323938" y="2288269"/>
            <a:ext cx="411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52"/>
          <p:cNvCxnSpPr/>
          <p:nvPr/>
        </p:nvCxnSpPr>
        <p:spPr>
          <a:xfrm flipH="1" rot="10800000">
            <a:off x="365409" y="2287067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52"/>
          <p:cNvSpPr txBox="1"/>
          <p:nvPr/>
        </p:nvSpPr>
        <p:spPr>
          <a:xfrm>
            <a:off x="203050" y="1841062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7" name="Google Shape;737;p52"/>
          <p:cNvCxnSpPr/>
          <p:nvPr/>
        </p:nvCxnSpPr>
        <p:spPr>
          <a:xfrm flipH="1" rot="10800000">
            <a:off x="365409" y="3534344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52"/>
          <p:cNvCxnSpPr/>
          <p:nvPr/>
        </p:nvCxnSpPr>
        <p:spPr>
          <a:xfrm>
            <a:off x="1323998" y="3535545"/>
            <a:ext cx="21000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52"/>
          <p:cNvSpPr txBox="1"/>
          <p:nvPr/>
        </p:nvSpPr>
        <p:spPr>
          <a:xfrm>
            <a:off x="4909532" y="1820900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0" name="Google Shape;740;p52"/>
          <p:cNvCxnSpPr>
            <a:endCxn id="741" idx="2"/>
          </p:cNvCxnSpPr>
          <p:nvPr/>
        </p:nvCxnSpPr>
        <p:spPr>
          <a:xfrm rot="10800000">
            <a:off x="1803217" y="3256602"/>
            <a:ext cx="1800" cy="27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52"/>
          <p:cNvSpPr/>
          <p:nvPr/>
        </p:nvSpPr>
        <p:spPr>
          <a:xfrm>
            <a:off x="2646019" y="2974902"/>
            <a:ext cx="52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52"/>
          <p:cNvSpPr/>
          <p:nvPr/>
        </p:nvSpPr>
        <p:spPr>
          <a:xfrm>
            <a:off x="1713908" y="2209046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2"/>
          <p:cNvSpPr/>
          <p:nvPr/>
        </p:nvSpPr>
        <p:spPr>
          <a:xfrm>
            <a:off x="161586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2107023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52"/>
          <p:cNvSpPr/>
          <p:nvPr/>
        </p:nvSpPr>
        <p:spPr>
          <a:xfrm>
            <a:off x="323703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6" name="Google Shape;746;p52"/>
          <p:cNvCxnSpPr>
            <a:stCxn id="741" idx="0"/>
            <a:endCxn id="743" idx="4"/>
          </p:cNvCxnSpPr>
          <p:nvPr/>
        </p:nvCxnSpPr>
        <p:spPr>
          <a:xfrm flipH="1" rot="10800000">
            <a:off x="1803217" y="2367402"/>
            <a:ext cx="600" cy="60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52"/>
          <p:cNvSpPr/>
          <p:nvPr/>
        </p:nvSpPr>
        <p:spPr>
          <a:xfrm>
            <a:off x="2818945" y="2209056"/>
            <a:ext cx="179700" cy="1584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8" name="Google Shape;748;p52"/>
          <p:cNvCxnSpPr>
            <a:endCxn id="744" idx="2"/>
          </p:cNvCxnSpPr>
          <p:nvPr/>
        </p:nvCxnSpPr>
        <p:spPr>
          <a:xfrm rot="10800000">
            <a:off x="2294373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52"/>
          <p:cNvCxnSpPr>
            <a:endCxn id="742" idx="2"/>
          </p:cNvCxnSpPr>
          <p:nvPr/>
        </p:nvCxnSpPr>
        <p:spPr>
          <a:xfrm rot="10800000">
            <a:off x="2908369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52"/>
          <p:cNvCxnSpPr>
            <a:endCxn id="747" idx="4"/>
          </p:cNvCxnSpPr>
          <p:nvPr/>
        </p:nvCxnSpPr>
        <p:spPr>
          <a:xfrm rot="10800000">
            <a:off x="2908795" y="2367456"/>
            <a:ext cx="4200" cy="60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52"/>
          <p:cNvSpPr txBox="1"/>
          <p:nvPr/>
        </p:nvSpPr>
        <p:spPr>
          <a:xfrm>
            <a:off x="2043141" y="2428699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52"/>
          <p:cNvSpPr/>
          <p:nvPr/>
        </p:nvSpPr>
        <p:spPr>
          <a:xfrm>
            <a:off x="2818943" y="2591969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2"/>
          <p:cNvSpPr txBox="1"/>
          <p:nvPr/>
        </p:nvSpPr>
        <p:spPr>
          <a:xfrm>
            <a:off x="2889320" y="26091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4" name="Google Shape;754;p52"/>
          <p:cNvCxnSpPr>
            <a:stCxn id="744" idx="0"/>
            <a:endCxn id="752" idx="2"/>
          </p:cNvCxnSpPr>
          <p:nvPr/>
        </p:nvCxnSpPr>
        <p:spPr>
          <a:xfrm rot="-5400000">
            <a:off x="2404923" y="2560752"/>
            <a:ext cx="303600" cy="524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52"/>
          <p:cNvSpPr/>
          <p:nvPr/>
        </p:nvSpPr>
        <p:spPr>
          <a:xfrm>
            <a:off x="3797135" y="2575461"/>
            <a:ext cx="439200" cy="158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52"/>
          <p:cNvSpPr/>
          <p:nvPr/>
        </p:nvSpPr>
        <p:spPr>
          <a:xfrm>
            <a:off x="3927107" y="3456332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52"/>
          <p:cNvCxnSpPr>
            <a:stCxn id="756" idx="6"/>
          </p:cNvCxnSpPr>
          <p:nvPr/>
        </p:nvCxnSpPr>
        <p:spPr>
          <a:xfrm flipH="1" rot="10800000">
            <a:off x="4106807" y="3534032"/>
            <a:ext cx="1317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52"/>
          <p:cNvCxnSpPr/>
          <p:nvPr/>
        </p:nvCxnSpPr>
        <p:spPr>
          <a:xfrm rot="10800000">
            <a:off x="4015542" y="2287233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9" name="Google Shape;759;p52"/>
          <p:cNvCxnSpPr>
            <a:stCxn id="755" idx="4"/>
            <a:endCxn id="756" idx="0"/>
          </p:cNvCxnSpPr>
          <p:nvPr/>
        </p:nvCxnSpPr>
        <p:spPr>
          <a:xfrm>
            <a:off x="4016735" y="2733861"/>
            <a:ext cx="300" cy="72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52"/>
          <p:cNvCxnSpPr>
            <a:endCxn id="745" idx="2"/>
          </p:cNvCxnSpPr>
          <p:nvPr/>
        </p:nvCxnSpPr>
        <p:spPr>
          <a:xfrm flipH="1" rot="10800000">
            <a:off x="3423187" y="3256602"/>
            <a:ext cx="1200" cy="28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52"/>
          <p:cNvCxnSpPr>
            <a:stCxn id="745" idx="3"/>
            <a:endCxn id="756" idx="4"/>
          </p:cNvCxnSpPr>
          <p:nvPr/>
        </p:nvCxnSpPr>
        <p:spPr>
          <a:xfrm>
            <a:off x="3611737" y="3115752"/>
            <a:ext cx="405300" cy="498900"/>
          </a:xfrm>
          <a:prstGeom prst="bentConnector4">
            <a:avLst>
              <a:gd fmla="val 38938" name="adj1"/>
              <a:gd fmla="val 13813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52"/>
          <p:cNvSpPr txBox="1"/>
          <p:nvPr/>
        </p:nvSpPr>
        <p:spPr>
          <a:xfrm>
            <a:off x="3676701" y="2742815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3" name="Google Shape;763;p52"/>
          <p:cNvCxnSpPr>
            <a:stCxn id="732" idx="3"/>
            <a:endCxn id="741" idx="2"/>
          </p:cNvCxnSpPr>
          <p:nvPr/>
        </p:nvCxnSpPr>
        <p:spPr>
          <a:xfrm flipH="1" rot="10800000">
            <a:off x="1064094" y="3256512"/>
            <a:ext cx="739200" cy="732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52"/>
          <p:cNvSpPr txBox="1"/>
          <p:nvPr/>
        </p:nvSpPr>
        <p:spPr>
          <a:xfrm>
            <a:off x="5656650" y="967788"/>
            <a:ext cx="336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 entrada xt se concatena al estado anterior ht-1 se usan para calcular f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i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y o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5" name="Google Shape;765;p52"/>
          <p:cNvSpPr txBox="1"/>
          <p:nvPr/>
        </p:nvSpPr>
        <p:spPr>
          <a:xfrm>
            <a:off x="2920136" y="2542825"/>
            <a:ext cx="3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52"/>
          <p:cNvSpPr txBox="1"/>
          <p:nvPr/>
        </p:nvSpPr>
        <p:spPr>
          <a:xfrm>
            <a:off x="5656650" y="3370213"/>
            <a:ext cx="336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Estas se conocen como: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forget (olvidar) gate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input (entrada) gate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output (salida) gate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7" name="Google Shape;7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650" y="2152127"/>
            <a:ext cx="3084247" cy="12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/>
          <p:nvPr/>
        </p:nvSpPr>
        <p:spPr>
          <a:xfrm>
            <a:off x="1323938" y="1983600"/>
            <a:ext cx="3169200" cy="189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" name="Google Shape;773;p53"/>
          <p:cNvCxnSpPr>
            <a:stCxn id="774" idx="3"/>
            <a:endCxn id="775" idx="2"/>
          </p:cNvCxnSpPr>
          <p:nvPr/>
        </p:nvCxnSpPr>
        <p:spPr>
          <a:xfrm flipH="1" rot="10800000">
            <a:off x="1064094" y="3256512"/>
            <a:ext cx="739200" cy="732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53"/>
          <p:cNvSpPr txBox="1"/>
          <p:nvPr/>
        </p:nvSpPr>
        <p:spPr>
          <a:xfrm>
            <a:off x="1429742" y="25198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paso a paso</a:t>
            </a:r>
            <a:endParaRPr/>
          </a:p>
        </p:txBody>
      </p:sp>
      <p:sp>
        <p:nvSpPr>
          <p:cNvPr id="779" name="Google Shape;779;p53"/>
          <p:cNvSpPr txBox="1"/>
          <p:nvPr/>
        </p:nvSpPr>
        <p:spPr>
          <a:xfrm>
            <a:off x="154281" y="3069374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53"/>
          <p:cNvSpPr txBox="1"/>
          <p:nvPr/>
        </p:nvSpPr>
        <p:spPr>
          <a:xfrm>
            <a:off x="624894" y="3804912"/>
            <a:ext cx="43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53"/>
          <p:cNvSpPr txBox="1"/>
          <p:nvPr/>
        </p:nvSpPr>
        <p:spPr>
          <a:xfrm>
            <a:off x="4909532" y="3069374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1" name="Google Shape;781;p53"/>
          <p:cNvCxnSpPr/>
          <p:nvPr/>
        </p:nvCxnSpPr>
        <p:spPr>
          <a:xfrm>
            <a:off x="1323938" y="2288269"/>
            <a:ext cx="411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53"/>
          <p:cNvCxnSpPr/>
          <p:nvPr/>
        </p:nvCxnSpPr>
        <p:spPr>
          <a:xfrm flipH="1" rot="10800000">
            <a:off x="365409" y="2287067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53"/>
          <p:cNvSpPr txBox="1"/>
          <p:nvPr/>
        </p:nvSpPr>
        <p:spPr>
          <a:xfrm>
            <a:off x="203050" y="1841062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4" name="Google Shape;784;p53"/>
          <p:cNvCxnSpPr/>
          <p:nvPr/>
        </p:nvCxnSpPr>
        <p:spPr>
          <a:xfrm flipH="1" rot="10800000">
            <a:off x="365409" y="3534344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53"/>
          <p:cNvCxnSpPr/>
          <p:nvPr/>
        </p:nvCxnSpPr>
        <p:spPr>
          <a:xfrm>
            <a:off x="1323998" y="3535545"/>
            <a:ext cx="21000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3"/>
          <p:cNvSpPr txBox="1"/>
          <p:nvPr/>
        </p:nvSpPr>
        <p:spPr>
          <a:xfrm>
            <a:off x="4909532" y="1820900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7" name="Google Shape;787;p53"/>
          <p:cNvCxnSpPr>
            <a:endCxn id="775" idx="2"/>
          </p:cNvCxnSpPr>
          <p:nvPr/>
        </p:nvCxnSpPr>
        <p:spPr>
          <a:xfrm rot="10800000">
            <a:off x="1803217" y="3256602"/>
            <a:ext cx="1800" cy="27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" name="Google Shape;788;p53"/>
          <p:cNvSpPr/>
          <p:nvPr/>
        </p:nvSpPr>
        <p:spPr>
          <a:xfrm>
            <a:off x="2646019" y="2974902"/>
            <a:ext cx="52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53"/>
          <p:cNvSpPr/>
          <p:nvPr/>
        </p:nvSpPr>
        <p:spPr>
          <a:xfrm>
            <a:off x="1713908" y="2209046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>
            <a:off x="161586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53"/>
          <p:cNvSpPr/>
          <p:nvPr/>
        </p:nvSpPr>
        <p:spPr>
          <a:xfrm>
            <a:off x="2107023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53"/>
          <p:cNvSpPr/>
          <p:nvPr/>
        </p:nvSpPr>
        <p:spPr>
          <a:xfrm>
            <a:off x="323703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2" name="Google Shape;792;p53"/>
          <p:cNvCxnSpPr>
            <a:stCxn id="775" idx="0"/>
            <a:endCxn id="789" idx="4"/>
          </p:cNvCxnSpPr>
          <p:nvPr/>
        </p:nvCxnSpPr>
        <p:spPr>
          <a:xfrm flipH="1" rot="10800000">
            <a:off x="1803217" y="2367402"/>
            <a:ext cx="600" cy="60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53"/>
          <p:cNvSpPr/>
          <p:nvPr/>
        </p:nvSpPr>
        <p:spPr>
          <a:xfrm>
            <a:off x="2818945" y="2209056"/>
            <a:ext cx="179700" cy="1584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4" name="Google Shape;794;p53"/>
          <p:cNvCxnSpPr>
            <a:endCxn id="790" idx="2"/>
          </p:cNvCxnSpPr>
          <p:nvPr/>
        </p:nvCxnSpPr>
        <p:spPr>
          <a:xfrm rot="10800000">
            <a:off x="2294373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53"/>
          <p:cNvCxnSpPr>
            <a:endCxn id="788" idx="2"/>
          </p:cNvCxnSpPr>
          <p:nvPr/>
        </p:nvCxnSpPr>
        <p:spPr>
          <a:xfrm rot="10800000">
            <a:off x="2908369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53"/>
          <p:cNvCxnSpPr>
            <a:endCxn id="793" idx="4"/>
          </p:cNvCxnSpPr>
          <p:nvPr/>
        </p:nvCxnSpPr>
        <p:spPr>
          <a:xfrm rot="10800000">
            <a:off x="2908795" y="2367456"/>
            <a:ext cx="4200" cy="60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53"/>
          <p:cNvSpPr txBox="1"/>
          <p:nvPr/>
        </p:nvSpPr>
        <p:spPr>
          <a:xfrm>
            <a:off x="2043141" y="2428699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53"/>
          <p:cNvSpPr txBox="1"/>
          <p:nvPr/>
        </p:nvSpPr>
        <p:spPr>
          <a:xfrm>
            <a:off x="2889320" y="26091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9" name="Google Shape;799;p53"/>
          <p:cNvCxnSpPr>
            <a:stCxn id="790" idx="0"/>
            <a:endCxn id="800" idx="2"/>
          </p:cNvCxnSpPr>
          <p:nvPr/>
        </p:nvCxnSpPr>
        <p:spPr>
          <a:xfrm rot="-5400000">
            <a:off x="2404923" y="2560752"/>
            <a:ext cx="303600" cy="524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53"/>
          <p:cNvSpPr/>
          <p:nvPr/>
        </p:nvSpPr>
        <p:spPr>
          <a:xfrm>
            <a:off x="3797135" y="2575461"/>
            <a:ext cx="439200" cy="158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53"/>
          <p:cNvSpPr/>
          <p:nvPr/>
        </p:nvSpPr>
        <p:spPr>
          <a:xfrm>
            <a:off x="3927107" y="3456332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3" name="Google Shape;803;p53"/>
          <p:cNvCxnSpPr>
            <a:stCxn id="802" idx="6"/>
          </p:cNvCxnSpPr>
          <p:nvPr/>
        </p:nvCxnSpPr>
        <p:spPr>
          <a:xfrm flipH="1" rot="10800000">
            <a:off x="4106807" y="3534032"/>
            <a:ext cx="1317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53"/>
          <p:cNvCxnSpPr/>
          <p:nvPr/>
        </p:nvCxnSpPr>
        <p:spPr>
          <a:xfrm rot="10800000">
            <a:off x="4015542" y="2287233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5" name="Google Shape;805;p53"/>
          <p:cNvCxnSpPr>
            <a:stCxn id="801" idx="4"/>
            <a:endCxn id="802" idx="0"/>
          </p:cNvCxnSpPr>
          <p:nvPr/>
        </p:nvCxnSpPr>
        <p:spPr>
          <a:xfrm>
            <a:off x="4016735" y="2733861"/>
            <a:ext cx="300" cy="72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53"/>
          <p:cNvCxnSpPr>
            <a:endCxn id="791" idx="2"/>
          </p:cNvCxnSpPr>
          <p:nvPr/>
        </p:nvCxnSpPr>
        <p:spPr>
          <a:xfrm flipH="1" rot="10800000">
            <a:off x="3423187" y="3256602"/>
            <a:ext cx="1200" cy="28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53"/>
          <p:cNvCxnSpPr>
            <a:stCxn id="791" idx="3"/>
            <a:endCxn id="802" idx="4"/>
          </p:cNvCxnSpPr>
          <p:nvPr/>
        </p:nvCxnSpPr>
        <p:spPr>
          <a:xfrm>
            <a:off x="3611737" y="3115752"/>
            <a:ext cx="405300" cy="498900"/>
          </a:xfrm>
          <a:prstGeom prst="bentConnector4">
            <a:avLst>
              <a:gd fmla="val 38938" name="adj1"/>
              <a:gd fmla="val 138132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53"/>
          <p:cNvSpPr txBox="1"/>
          <p:nvPr/>
        </p:nvSpPr>
        <p:spPr>
          <a:xfrm>
            <a:off x="3676701" y="2742815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53"/>
          <p:cNvSpPr txBox="1"/>
          <p:nvPr/>
        </p:nvSpPr>
        <p:spPr>
          <a:xfrm>
            <a:off x="5552013" y="1545838"/>
            <a:ext cx="336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nuevo vector de contexto C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calcula con una capa densa.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Esto permite a la red aprender a elegir qué información de la entrada es relevante.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53"/>
          <p:cNvSpPr txBox="1"/>
          <p:nvPr/>
        </p:nvSpPr>
        <p:spPr>
          <a:xfrm>
            <a:off x="2920136" y="2542825"/>
            <a:ext cx="3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1" name="Google Shape;811;p53"/>
          <p:cNvCxnSpPr/>
          <p:nvPr/>
        </p:nvCxnSpPr>
        <p:spPr>
          <a:xfrm>
            <a:off x="1328648" y="3531020"/>
            <a:ext cx="1591800" cy="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53"/>
          <p:cNvSpPr/>
          <p:nvPr/>
        </p:nvSpPr>
        <p:spPr>
          <a:xfrm>
            <a:off x="2818943" y="2591969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3"/>
          <p:cNvSpPr txBox="1"/>
          <p:nvPr/>
        </p:nvSpPr>
        <p:spPr>
          <a:xfrm>
            <a:off x="8472450" y="1487000"/>
            <a:ext cx="3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3" name="Google Shape;8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250" y="3308538"/>
            <a:ext cx="3272076" cy="452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4" name="Google Shape;814;p53"/>
          <p:cNvCxnSpPr>
            <a:stCxn id="788" idx="0"/>
            <a:endCxn id="800" idx="4"/>
          </p:cNvCxnSpPr>
          <p:nvPr/>
        </p:nvCxnSpPr>
        <p:spPr>
          <a:xfrm flipH="1" rot="10800000">
            <a:off x="2908369" y="2750502"/>
            <a:ext cx="300" cy="22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4"/>
          <p:cNvSpPr/>
          <p:nvPr/>
        </p:nvSpPr>
        <p:spPr>
          <a:xfrm>
            <a:off x="1323938" y="1983600"/>
            <a:ext cx="3169200" cy="189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4"/>
          <p:cNvSpPr txBox="1"/>
          <p:nvPr/>
        </p:nvSpPr>
        <p:spPr>
          <a:xfrm>
            <a:off x="1429742" y="25198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paso a paso</a:t>
            </a:r>
            <a:endParaRPr/>
          </a:p>
        </p:txBody>
      </p:sp>
      <p:sp>
        <p:nvSpPr>
          <p:cNvPr id="823" name="Google Shape;823;p54"/>
          <p:cNvSpPr txBox="1"/>
          <p:nvPr/>
        </p:nvSpPr>
        <p:spPr>
          <a:xfrm>
            <a:off x="154281" y="3069374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54"/>
          <p:cNvSpPr txBox="1"/>
          <p:nvPr/>
        </p:nvSpPr>
        <p:spPr>
          <a:xfrm>
            <a:off x="624894" y="3804912"/>
            <a:ext cx="43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54"/>
          <p:cNvSpPr txBox="1"/>
          <p:nvPr/>
        </p:nvSpPr>
        <p:spPr>
          <a:xfrm>
            <a:off x="4909532" y="3069374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6" name="Google Shape;826;p54"/>
          <p:cNvCxnSpPr/>
          <p:nvPr/>
        </p:nvCxnSpPr>
        <p:spPr>
          <a:xfrm>
            <a:off x="1323938" y="2288269"/>
            <a:ext cx="4111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54"/>
          <p:cNvCxnSpPr/>
          <p:nvPr/>
        </p:nvCxnSpPr>
        <p:spPr>
          <a:xfrm flipH="1" rot="10800000">
            <a:off x="365409" y="2287067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54"/>
          <p:cNvSpPr txBox="1"/>
          <p:nvPr/>
        </p:nvSpPr>
        <p:spPr>
          <a:xfrm>
            <a:off x="203050" y="1841062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9" name="Google Shape;829;p54"/>
          <p:cNvCxnSpPr/>
          <p:nvPr/>
        </p:nvCxnSpPr>
        <p:spPr>
          <a:xfrm flipH="1" rot="10800000">
            <a:off x="365409" y="3534344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54"/>
          <p:cNvCxnSpPr/>
          <p:nvPr/>
        </p:nvCxnSpPr>
        <p:spPr>
          <a:xfrm>
            <a:off x="1323998" y="3535545"/>
            <a:ext cx="21000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54"/>
          <p:cNvSpPr txBox="1"/>
          <p:nvPr/>
        </p:nvSpPr>
        <p:spPr>
          <a:xfrm>
            <a:off x="4909532" y="1820900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2" name="Google Shape;832;p54"/>
          <p:cNvCxnSpPr>
            <a:endCxn id="833" idx="2"/>
          </p:cNvCxnSpPr>
          <p:nvPr/>
        </p:nvCxnSpPr>
        <p:spPr>
          <a:xfrm rot="10800000">
            <a:off x="1803217" y="3256602"/>
            <a:ext cx="1800" cy="27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54"/>
          <p:cNvSpPr/>
          <p:nvPr/>
        </p:nvSpPr>
        <p:spPr>
          <a:xfrm>
            <a:off x="2646019" y="2974902"/>
            <a:ext cx="52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54"/>
          <p:cNvSpPr/>
          <p:nvPr/>
        </p:nvSpPr>
        <p:spPr>
          <a:xfrm>
            <a:off x="1713908" y="2209046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4"/>
          <p:cNvSpPr/>
          <p:nvPr/>
        </p:nvSpPr>
        <p:spPr>
          <a:xfrm>
            <a:off x="161586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54"/>
          <p:cNvSpPr/>
          <p:nvPr/>
        </p:nvSpPr>
        <p:spPr>
          <a:xfrm>
            <a:off x="2107023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54"/>
          <p:cNvSpPr/>
          <p:nvPr/>
        </p:nvSpPr>
        <p:spPr>
          <a:xfrm>
            <a:off x="323703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8" name="Google Shape;838;p54"/>
          <p:cNvCxnSpPr>
            <a:stCxn id="833" idx="0"/>
            <a:endCxn id="835" idx="4"/>
          </p:cNvCxnSpPr>
          <p:nvPr/>
        </p:nvCxnSpPr>
        <p:spPr>
          <a:xfrm flipH="1" rot="10800000">
            <a:off x="1803217" y="2367402"/>
            <a:ext cx="600" cy="60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9" name="Google Shape;839;p54"/>
          <p:cNvSpPr/>
          <p:nvPr/>
        </p:nvSpPr>
        <p:spPr>
          <a:xfrm>
            <a:off x="2818945" y="2209056"/>
            <a:ext cx="179700" cy="1584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54"/>
          <p:cNvCxnSpPr>
            <a:endCxn id="836" idx="2"/>
          </p:cNvCxnSpPr>
          <p:nvPr/>
        </p:nvCxnSpPr>
        <p:spPr>
          <a:xfrm rot="10800000">
            <a:off x="2294373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54"/>
          <p:cNvCxnSpPr>
            <a:endCxn id="834" idx="2"/>
          </p:cNvCxnSpPr>
          <p:nvPr/>
        </p:nvCxnSpPr>
        <p:spPr>
          <a:xfrm rot="10800000">
            <a:off x="2908369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54"/>
          <p:cNvCxnSpPr>
            <a:endCxn id="839" idx="4"/>
          </p:cNvCxnSpPr>
          <p:nvPr/>
        </p:nvCxnSpPr>
        <p:spPr>
          <a:xfrm rot="10800000">
            <a:off x="2908795" y="2367456"/>
            <a:ext cx="4200" cy="60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54"/>
          <p:cNvSpPr txBox="1"/>
          <p:nvPr/>
        </p:nvSpPr>
        <p:spPr>
          <a:xfrm>
            <a:off x="2043141" y="2428699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54"/>
          <p:cNvSpPr/>
          <p:nvPr/>
        </p:nvSpPr>
        <p:spPr>
          <a:xfrm>
            <a:off x="2818943" y="2591969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4"/>
          <p:cNvSpPr txBox="1"/>
          <p:nvPr/>
        </p:nvSpPr>
        <p:spPr>
          <a:xfrm>
            <a:off x="2889320" y="26091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6" name="Google Shape;846;p54"/>
          <p:cNvCxnSpPr>
            <a:stCxn id="836" idx="0"/>
            <a:endCxn id="844" idx="2"/>
          </p:cNvCxnSpPr>
          <p:nvPr/>
        </p:nvCxnSpPr>
        <p:spPr>
          <a:xfrm rot="-5400000">
            <a:off x="2404923" y="2560752"/>
            <a:ext cx="303600" cy="524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4"/>
          <p:cNvSpPr/>
          <p:nvPr/>
        </p:nvSpPr>
        <p:spPr>
          <a:xfrm>
            <a:off x="3797135" y="2575461"/>
            <a:ext cx="439200" cy="158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54"/>
          <p:cNvSpPr/>
          <p:nvPr/>
        </p:nvSpPr>
        <p:spPr>
          <a:xfrm>
            <a:off x="3927107" y="3456332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9" name="Google Shape;849;p54"/>
          <p:cNvCxnSpPr>
            <a:stCxn id="848" idx="6"/>
          </p:cNvCxnSpPr>
          <p:nvPr/>
        </p:nvCxnSpPr>
        <p:spPr>
          <a:xfrm flipH="1" rot="10800000">
            <a:off x="4106807" y="3534032"/>
            <a:ext cx="1317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54"/>
          <p:cNvCxnSpPr/>
          <p:nvPr/>
        </p:nvCxnSpPr>
        <p:spPr>
          <a:xfrm rot="10800000">
            <a:off x="4015542" y="2287233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1" name="Google Shape;851;p54"/>
          <p:cNvCxnSpPr>
            <a:stCxn id="847" idx="4"/>
            <a:endCxn id="848" idx="0"/>
          </p:cNvCxnSpPr>
          <p:nvPr/>
        </p:nvCxnSpPr>
        <p:spPr>
          <a:xfrm>
            <a:off x="4016735" y="2733861"/>
            <a:ext cx="300" cy="72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54"/>
          <p:cNvCxnSpPr>
            <a:endCxn id="837" idx="2"/>
          </p:cNvCxnSpPr>
          <p:nvPr/>
        </p:nvCxnSpPr>
        <p:spPr>
          <a:xfrm flipH="1" rot="10800000">
            <a:off x="3423187" y="3256602"/>
            <a:ext cx="1200" cy="28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54"/>
          <p:cNvCxnSpPr>
            <a:stCxn id="837" idx="3"/>
            <a:endCxn id="848" idx="4"/>
          </p:cNvCxnSpPr>
          <p:nvPr/>
        </p:nvCxnSpPr>
        <p:spPr>
          <a:xfrm>
            <a:off x="3611737" y="3115752"/>
            <a:ext cx="405300" cy="498900"/>
          </a:xfrm>
          <a:prstGeom prst="bentConnector4">
            <a:avLst>
              <a:gd fmla="val 38938" name="adj1"/>
              <a:gd fmla="val 138132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4" name="Google Shape;854;p54"/>
          <p:cNvSpPr txBox="1"/>
          <p:nvPr/>
        </p:nvSpPr>
        <p:spPr>
          <a:xfrm>
            <a:off x="3676701" y="2742815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5" name="Google Shape;855;p54"/>
          <p:cNvCxnSpPr>
            <a:stCxn id="824" idx="3"/>
            <a:endCxn id="833" idx="2"/>
          </p:cNvCxnSpPr>
          <p:nvPr/>
        </p:nvCxnSpPr>
        <p:spPr>
          <a:xfrm flipH="1" rot="10800000">
            <a:off x="1064094" y="3256512"/>
            <a:ext cx="739200" cy="732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6" name="Google Shape;856;p54"/>
          <p:cNvSpPr txBox="1"/>
          <p:nvPr/>
        </p:nvSpPr>
        <p:spPr>
          <a:xfrm>
            <a:off x="5552025" y="859838"/>
            <a:ext cx="336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Para generar el nuevo contexto C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hace una combinación pesada del contexto anterior y el actual. De esta forma la red puede seleccionar la información más importante para olvidar y la más importante para mantener del nuevo input.</a:t>
            </a:r>
            <a:endParaRPr baseline="30000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7" name="Google Shape;857;p54"/>
          <p:cNvSpPr txBox="1"/>
          <p:nvPr/>
        </p:nvSpPr>
        <p:spPr>
          <a:xfrm>
            <a:off x="2920136" y="2542825"/>
            <a:ext cx="3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Google Shape;858;p54"/>
          <p:cNvSpPr/>
          <p:nvPr/>
        </p:nvSpPr>
        <p:spPr>
          <a:xfrm>
            <a:off x="1485400" y="4509725"/>
            <a:ext cx="263400" cy="2721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4"/>
          <p:cNvSpPr txBox="1"/>
          <p:nvPr/>
        </p:nvSpPr>
        <p:spPr>
          <a:xfrm>
            <a:off x="1863875" y="44751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Producto elemento a elemento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0" name="Google Shape;8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313" y="3456325"/>
            <a:ext cx="3391916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5"/>
          <p:cNvSpPr/>
          <p:nvPr/>
        </p:nvSpPr>
        <p:spPr>
          <a:xfrm>
            <a:off x="1323938" y="1983600"/>
            <a:ext cx="3169200" cy="189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5"/>
          <p:cNvSpPr txBox="1"/>
          <p:nvPr/>
        </p:nvSpPr>
        <p:spPr>
          <a:xfrm>
            <a:off x="1429742" y="25198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55"/>
          <p:cNvSpPr txBox="1"/>
          <p:nvPr>
            <p:ph type="title"/>
          </p:nvPr>
        </p:nvSpPr>
        <p:spPr>
          <a:xfrm>
            <a:off x="311700" y="555600"/>
            <a:ext cx="7481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paso a paso</a:t>
            </a:r>
            <a:endParaRPr/>
          </a:p>
        </p:txBody>
      </p:sp>
      <p:sp>
        <p:nvSpPr>
          <p:cNvPr id="869" name="Google Shape;869;p55"/>
          <p:cNvSpPr txBox="1"/>
          <p:nvPr/>
        </p:nvSpPr>
        <p:spPr>
          <a:xfrm>
            <a:off x="154281" y="3069374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55"/>
          <p:cNvSpPr txBox="1"/>
          <p:nvPr/>
        </p:nvSpPr>
        <p:spPr>
          <a:xfrm>
            <a:off x="624894" y="3804912"/>
            <a:ext cx="43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55"/>
          <p:cNvSpPr txBox="1"/>
          <p:nvPr/>
        </p:nvSpPr>
        <p:spPr>
          <a:xfrm>
            <a:off x="4909532" y="3069374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2" name="Google Shape;872;p55"/>
          <p:cNvCxnSpPr/>
          <p:nvPr/>
        </p:nvCxnSpPr>
        <p:spPr>
          <a:xfrm>
            <a:off x="1323938" y="2288269"/>
            <a:ext cx="411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3" name="Google Shape;873;p55"/>
          <p:cNvCxnSpPr/>
          <p:nvPr/>
        </p:nvCxnSpPr>
        <p:spPr>
          <a:xfrm flipH="1" rot="10800000">
            <a:off x="365409" y="2287067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55"/>
          <p:cNvSpPr txBox="1"/>
          <p:nvPr/>
        </p:nvSpPr>
        <p:spPr>
          <a:xfrm>
            <a:off x="203050" y="1841062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5" name="Google Shape;875;p55"/>
          <p:cNvCxnSpPr/>
          <p:nvPr/>
        </p:nvCxnSpPr>
        <p:spPr>
          <a:xfrm flipH="1" rot="10800000">
            <a:off x="365409" y="3534344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6" name="Google Shape;876;p55"/>
          <p:cNvCxnSpPr/>
          <p:nvPr/>
        </p:nvCxnSpPr>
        <p:spPr>
          <a:xfrm>
            <a:off x="1323998" y="3535545"/>
            <a:ext cx="21000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55"/>
          <p:cNvSpPr txBox="1"/>
          <p:nvPr/>
        </p:nvSpPr>
        <p:spPr>
          <a:xfrm>
            <a:off x="4909532" y="1820900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8" name="Google Shape;878;p55"/>
          <p:cNvCxnSpPr>
            <a:endCxn id="879" idx="2"/>
          </p:cNvCxnSpPr>
          <p:nvPr/>
        </p:nvCxnSpPr>
        <p:spPr>
          <a:xfrm rot="10800000">
            <a:off x="1803217" y="3256602"/>
            <a:ext cx="1800" cy="27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Google Shape;880;p55"/>
          <p:cNvSpPr/>
          <p:nvPr/>
        </p:nvSpPr>
        <p:spPr>
          <a:xfrm>
            <a:off x="2646019" y="2974902"/>
            <a:ext cx="52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1" name="Google Shape;881;p55"/>
          <p:cNvSpPr/>
          <p:nvPr/>
        </p:nvSpPr>
        <p:spPr>
          <a:xfrm>
            <a:off x="1713908" y="2209046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161586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55"/>
          <p:cNvSpPr/>
          <p:nvPr/>
        </p:nvSpPr>
        <p:spPr>
          <a:xfrm>
            <a:off x="2107023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55"/>
          <p:cNvSpPr/>
          <p:nvPr/>
        </p:nvSpPr>
        <p:spPr>
          <a:xfrm>
            <a:off x="323703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4" name="Google Shape;884;p55"/>
          <p:cNvCxnSpPr>
            <a:stCxn id="879" idx="0"/>
            <a:endCxn id="881" idx="4"/>
          </p:cNvCxnSpPr>
          <p:nvPr/>
        </p:nvCxnSpPr>
        <p:spPr>
          <a:xfrm flipH="1" rot="10800000">
            <a:off x="1803217" y="2367402"/>
            <a:ext cx="600" cy="60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55"/>
          <p:cNvSpPr/>
          <p:nvPr/>
        </p:nvSpPr>
        <p:spPr>
          <a:xfrm>
            <a:off x="2818945" y="2209056"/>
            <a:ext cx="179700" cy="1584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6" name="Google Shape;886;p55"/>
          <p:cNvCxnSpPr>
            <a:endCxn id="882" idx="2"/>
          </p:cNvCxnSpPr>
          <p:nvPr/>
        </p:nvCxnSpPr>
        <p:spPr>
          <a:xfrm rot="10800000">
            <a:off x="2294373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55"/>
          <p:cNvCxnSpPr>
            <a:endCxn id="880" idx="2"/>
          </p:cNvCxnSpPr>
          <p:nvPr/>
        </p:nvCxnSpPr>
        <p:spPr>
          <a:xfrm rot="10800000">
            <a:off x="2908369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55"/>
          <p:cNvCxnSpPr>
            <a:endCxn id="885" idx="4"/>
          </p:cNvCxnSpPr>
          <p:nvPr/>
        </p:nvCxnSpPr>
        <p:spPr>
          <a:xfrm rot="10800000">
            <a:off x="2908795" y="2367456"/>
            <a:ext cx="4200" cy="60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55"/>
          <p:cNvSpPr txBox="1"/>
          <p:nvPr/>
        </p:nvSpPr>
        <p:spPr>
          <a:xfrm>
            <a:off x="2043141" y="2428699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Google Shape;890;p55"/>
          <p:cNvSpPr/>
          <p:nvPr/>
        </p:nvSpPr>
        <p:spPr>
          <a:xfrm>
            <a:off x="2818943" y="2591969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5"/>
          <p:cNvSpPr txBox="1"/>
          <p:nvPr/>
        </p:nvSpPr>
        <p:spPr>
          <a:xfrm>
            <a:off x="2889320" y="26091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2" name="Google Shape;892;p55"/>
          <p:cNvCxnSpPr>
            <a:stCxn id="882" idx="0"/>
            <a:endCxn id="890" idx="2"/>
          </p:cNvCxnSpPr>
          <p:nvPr/>
        </p:nvCxnSpPr>
        <p:spPr>
          <a:xfrm rot="-5400000">
            <a:off x="2404923" y="2560752"/>
            <a:ext cx="303600" cy="524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55"/>
          <p:cNvSpPr/>
          <p:nvPr/>
        </p:nvSpPr>
        <p:spPr>
          <a:xfrm>
            <a:off x="3797135" y="2575461"/>
            <a:ext cx="439200" cy="158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55"/>
          <p:cNvSpPr/>
          <p:nvPr/>
        </p:nvSpPr>
        <p:spPr>
          <a:xfrm>
            <a:off x="3927107" y="3456332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5" name="Google Shape;895;p55"/>
          <p:cNvCxnSpPr>
            <a:stCxn id="894" idx="6"/>
          </p:cNvCxnSpPr>
          <p:nvPr/>
        </p:nvCxnSpPr>
        <p:spPr>
          <a:xfrm flipH="1" rot="10800000">
            <a:off x="4106807" y="3534032"/>
            <a:ext cx="1317300" cy="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55"/>
          <p:cNvCxnSpPr/>
          <p:nvPr/>
        </p:nvCxnSpPr>
        <p:spPr>
          <a:xfrm rot="10800000">
            <a:off x="4015542" y="2287233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7" name="Google Shape;897;p55"/>
          <p:cNvCxnSpPr>
            <a:stCxn id="893" idx="4"/>
            <a:endCxn id="894" idx="0"/>
          </p:cNvCxnSpPr>
          <p:nvPr/>
        </p:nvCxnSpPr>
        <p:spPr>
          <a:xfrm>
            <a:off x="4016735" y="2733861"/>
            <a:ext cx="300" cy="72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55"/>
          <p:cNvCxnSpPr>
            <a:endCxn id="883" idx="2"/>
          </p:cNvCxnSpPr>
          <p:nvPr/>
        </p:nvCxnSpPr>
        <p:spPr>
          <a:xfrm flipH="1" rot="10800000">
            <a:off x="3423187" y="3256602"/>
            <a:ext cx="1200" cy="28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55"/>
          <p:cNvCxnSpPr>
            <a:stCxn id="883" idx="3"/>
            <a:endCxn id="894" idx="4"/>
          </p:cNvCxnSpPr>
          <p:nvPr/>
        </p:nvCxnSpPr>
        <p:spPr>
          <a:xfrm>
            <a:off x="3611737" y="3115752"/>
            <a:ext cx="405300" cy="498900"/>
          </a:xfrm>
          <a:prstGeom prst="bentConnector4">
            <a:avLst>
              <a:gd fmla="val 38938" name="adj1"/>
              <a:gd fmla="val 13813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55"/>
          <p:cNvSpPr txBox="1"/>
          <p:nvPr/>
        </p:nvSpPr>
        <p:spPr>
          <a:xfrm>
            <a:off x="3676701" y="2742815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1" name="Google Shape;901;p55"/>
          <p:cNvCxnSpPr>
            <a:stCxn id="870" idx="3"/>
            <a:endCxn id="879" idx="2"/>
          </p:cNvCxnSpPr>
          <p:nvPr/>
        </p:nvCxnSpPr>
        <p:spPr>
          <a:xfrm flipH="1" rot="10800000">
            <a:off x="1064094" y="3256512"/>
            <a:ext cx="739200" cy="732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55"/>
          <p:cNvSpPr txBox="1"/>
          <p:nvPr/>
        </p:nvSpPr>
        <p:spPr>
          <a:xfrm>
            <a:off x="5542300" y="1841038"/>
            <a:ext cx="336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Finalmente se usa el nuevo contexto C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para generar el nuevo estado oculto h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aseline="-25000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3" name="Google Shape;903;p55"/>
          <p:cNvSpPr txBox="1"/>
          <p:nvPr/>
        </p:nvSpPr>
        <p:spPr>
          <a:xfrm>
            <a:off x="2920136" y="2542825"/>
            <a:ext cx="3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55"/>
          <p:cNvSpPr/>
          <p:nvPr/>
        </p:nvSpPr>
        <p:spPr>
          <a:xfrm>
            <a:off x="1485400" y="4509725"/>
            <a:ext cx="263400" cy="2721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5"/>
          <p:cNvSpPr txBox="1"/>
          <p:nvPr/>
        </p:nvSpPr>
        <p:spPr>
          <a:xfrm>
            <a:off x="1863875" y="4475125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Producto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elemento a elemento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6" name="Google Shape;9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200" y="3069377"/>
            <a:ext cx="2648112" cy="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6"/>
          <p:cNvSpPr/>
          <p:nvPr/>
        </p:nvSpPr>
        <p:spPr>
          <a:xfrm>
            <a:off x="1323938" y="1983600"/>
            <a:ext cx="3169200" cy="189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56"/>
          <p:cNvSpPr txBox="1"/>
          <p:nvPr/>
        </p:nvSpPr>
        <p:spPr>
          <a:xfrm>
            <a:off x="1429742" y="25198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3" name="Google Shape;91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4" name="Google Shape;91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Solucionando Vanishing Gradients</a:t>
            </a:r>
            <a:endParaRPr/>
          </a:p>
        </p:txBody>
      </p:sp>
      <p:sp>
        <p:nvSpPr>
          <p:cNvPr id="915" name="Google Shape;915;p56"/>
          <p:cNvSpPr txBox="1"/>
          <p:nvPr/>
        </p:nvSpPr>
        <p:spPr>
          <a:xfrm>
            <a:off x="154281" y="3069374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6" name="Google Shape;916;p56"/>
          <p:cNvSpPr txBox="1"/>
          <p:nvPr/>
        </p:nvSpPr>
        <p:spPr>
          <a:xfrm>
            <a:off x="624894" y="3804912"/>
            <a:ext cx="43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56"/>
          <p:cNvSpPr txBox="1"/>
          <p:nvPr/>
        </p:nvSpPr>
        <p:spPr>
          <a:xfrm>
            <a:off x="4909532" y="3069374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8" name="Google Shape;918;p56"/>
          <p:cNvCxnSpPr/>
          <p:nvPr/>
        </p:nvCxnSpPr>
        <p:spPr>
          <a:xfrm>
            <a:off x="1323938" y="2288269"/>
            <a:ext cx="411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56"/>
          <p:cNvCxnSpPr/>
          <p:nvPr/>
        </p:nvCxnSpPr>
        <p:spPr>
          <a:xfrm flipH="1" rot="10800000">
            <a:off x="365409" y="2287067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56"/>
          <p:cNvSpPr txBox="1"/>
          <p:nvPr/>
        </p:nvSpPr>
        <p:spPr>
          <a:xfrm>
            <a:off x="203050" y="1841062"/>
            <a:ext cx="753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1" name="Google Shape;921;p56"/>
          <p:cNvCxnSpPr/>
          <p:nvPr/>
        </p:nvCxnSpPr>
        <p:spPr>
          <a:xfrm flipH="1" rot="10800000">
            <a:off x="365409" y="3534344"/>
            <a:ext cx="9582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56"/>
          <p:cNvCxnSpPr/>
          <p:nvPr/>
        </p:nvCxnSpPr>
        <p:spPr>
          <a:xfrm>
            <a:off x="1323998" y="3535545"/>
            <a:ext cx="21000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56"/>
          <p:cNvSpPr txBox="1"/>
          <p:nvPr/>
        </p:nvSpPr>
        <p:spPr>
          <a:xfrm>
            <a:off x="4909532" y="1820900"/>
            <a:ext cx="3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4" name="Google Shape;924;p56"/>
          <p:cNvCxnSpPr>
            <a:endCxn id="925" idx="2"/>
          </p:cNvCxnSpPr>
          <p:nvPr/>
        </p:nvCxnSpPr>
        <p:spPr>
          <a:xfrm rot="10800000">
            <a:off x="1803217" y="3256602"/>
            <a:ext cx="1800" cy="27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56"/>
          <p:cNvSpPr/>
          <p:nvPr/>
        </p:nvSpPr>
        <p:spPr>
          <a:xfrm>
            <a:off x="2646019" y="2974902"/>
            <a:ext cx="52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7" name="Google Shape;927;p56"/>
          <p:cNvSpPr/>
          <p:nvPr/>
        </p:nvSpPr>
        <p:spPr>
          <a:xfrm>
            <a:off x="1713908" y="2209046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6"/>
          <p:cNvSpPr/>
          <p:nvPr/>
        </p:nvSpPr>
        <p:spPr>
          <a:xfrm>
            <a:off x="161586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8" name="Google Shape;928;p56"/>
          <p:cNvSpPr/>
          <p:nvPr/>
        </p:nvSpPr>
        <p:spPr>
          <a:xfrm>
            <a:off x="2107023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9" name="Google Shape;929;p56"/>
          <p:cNvSpPr/>
          <p:nvPr/>
        </p:nvSpPr>
        <p:spPr>
          <a:xfrm>
            <a:off x="3237037" y="2974902"/>
            <a:ext cx="374700" cy="2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0" name="Google Shape;930;p56"/>
          <p:cNvCxnSpPr>
            <a:stCxn id="925" idx="0"/>
            <a:endCxn id="927" idx="4"/>
          </p:cNvCxnSpPr>
          <p:nvPr/>
        </p:nvCxnSpPr>
        <p:spPr>
          <a:xfrm flipH="1" rot="10800000">
            <a:off x="1803217" y="2367402"/>
            <a:ext cx="600" cy="60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56"/>
          <p:cNvSpPr/>
          <p:nvPr/>
        </p:nvSpPr>
        <p:spPr>
          <a:xfrm>
            <a:off x="2818945" y="2209056"/>
            <a:ext cx="179700" cy="1584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2" name="Google Shape;932;p56"/>
          <p:cNvCxnSpPr>
            <a:endCxn id="928" idx="2"/>
          </p:cNvCxnSpPr>
          <p:nvPr/>
        </p:nvCxnSpPr>
        <p:spPr>
          <a:xfrm rot="10800000">
            <a:off x="2294373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56"/>
          <p:cNvCxnSpPr>
            <a:endCxn id="926" idx="2"/>
          </p:cNvCxnSpPr>
          <p:nvPr/>
        </p:nvCxnSpPr>
        <p:spPr>
          <a:xfrm rot="10800000">
            <a:off x="2908369" y="3256602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56"/>
          <p:cNvCxnSpPr>
            <a:endCxn id="931" idx="4"/>
          </p:cNvCxnSpPr>
          <p:nvPr/>
        </p:nvCxnSpPr>
        <p:spPr>
          <a:xfrm rot="10800000">
            <a:off x="2908795" y="2367456"/>
            <a:ext cx="4200" cy="60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5" name="Google Shape;935;p56"/>
          <p:cNvSpPr txBox="1"/>
          <p:nvPr/>
        </p:nvSpPr>
        <p:spPr>
          <a:xfrm>
            <a:off x="2043141" y="2428699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56"/>
          <p:cNvSpPr/>
          <p:nvPr/>
        </p:nvSpPr>
        <p:spPr>
          <a:xfrm>
            <a:off x="2818943" y="2591969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6"/>
          <p:cNvSpPr txBox="1"/>
          <p:nvPr/>
        </p:nvSpPr>
        <p:spPr>
          <a:xfrm>
            <a:off x="2889320" y="2609116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8" name="Google Shape;938;p56"/>
          <p:cNvCxnSpPr>
            <a:stCxn id="928" idx="0"/>
            <a:endCxn id="936" idx="2"/>
          </p:cNvCxnSpPr>
          <p:nvPr/>
        </p:nvCxnSpPr>
        <p:spPr>
          <a:xfrm rot="-5400000">
            <a:off x="2404923" y="2560752"/>
            <a:ext cx="303600" cy="524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56"/>
          <p:cNvSpPr/>
          <p:nvPr/>
        </p:nvSpPr>
        <p:spPr>
          <a:xfrm>
            <a:off x="3797135" y="2575461"/>
            <a:ext cx="439200" cy="158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56"/>
          <p:cNvSpPr/>
          <p:nvPr/>
        </p:nvSpPr>
        <p:spPr>
          <a:xfrm>
            <a:off x="3927107" y="3456332"/>
            <a:ext cx="179700" cy="1584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1" name="Google Shape;941;p56"/>
          <p:cNvCxnSpPr>
            <a:stCxn id="940" idx="6"/>
          </p:cNvCxnSpPr>
          <p:nvPr/>
        </p:nvCxnSpPr>
        <p:spPr>
          <a:xfrm flipH="1" rot="10800000">
            <a:off x="4106807" y="3534032"/>
            <a:ext cx="1317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56"/>
          <p:cNvCxnSpPr/>
          <p:nvPr/>
        </p:nvCxnSpPr>
        <p:spPr>
          <a:xfrm rot="10800000">
            <a:off x="4015542" y="2287233"/>
            <a:ext cx="1800" cy="27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3" name="Google Shape;943;p56"/>
          <p:cNvCxnSpPr>
            <a:stCxn id="939" idx="4"/>
            <a:endCxn id="940" idx="0"/>
          </p:cNvCxnSpPr>
          <p:nvPr/>
        </p:nvCxnSpPr>
        <p:spPr>
          <a:xfrm>
            <a:off x="4016735" y="2733861"/>
            <a:ext cx="300" cy="72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56"/>
          <p:cNvCxnSpPr>
            <a:endCxn id="929" idx="2"/>
          </p:cNvCxnSpPr>
          <p:nvPr/>
        </p:nvCxnSpPr>
        <p:spPr>
          <a:xfrm flipH="1" rot="10800000">
            <a:off x="3423187" y="3256602"/>
            <a:ext cx="1200" cy="28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56"/>
          <p:cNvCxnSpPr>
            <a:stCxn id="929" idx="3"/>
            <a:endCxn id="940" idx="4"/>
          </p:cNvCxnSpPr>
          <p:nvPr/>
        </p:nvCxnSpPr>
        <p:spPr>
          <a:xfrm>
            <a:off x="3611737" y="3115752"/>
            <a:ext cx="405300" cy="498900"/>
          </a:xfrm>
          <a:prstGeom prst="bentConnector4">
            <a:avLst>
              <a:gd fmla="val 38938" name="adj1"/>
              <a:gd fmla="val 138132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56"/>
          <p:cNvSpPr txBox="1"/>
          <p:nvPr/>
        </p:nvSpPr>
        <p:spPr>
          <a:xfrm>
            <a:off x="3676701" y="2742815"/>
            <a:ext cx="374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7" name="Google Shape;947;p56"/>
          <p:cNvCxnSpPr>
            <a:stCxn id="916" idx="3"/>
            <a:endCxn id="925" idx="2"/>
          </p:cNvCxnSpPr>
          <p:nvPr/>
        </p:nvCxnSpPr>
        <p:spPr>
          <a:xfrm flipH="1" rot="10800000">
            <a:off x="1064094" y="3256512"/>
            <a:ext cx="739200" cy="732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56"/>
          <p:cNvSpPr txBox="1"/>
          <p:nvPr/>
        </p:nvSpPr>
        <p:spPr>
          <a:xfrm>
            <a:off x="5552025" y="1127413"/>
            <a:ext cx="33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9" name="Google Shape;949;p56"/>
          <p:cNvSpPr txBox="1"/>
          <p:nvPr/>
        </p:nvSpPr>
        <p:spPr>
          <a:xfrm>
            <a:off x="2920136" y="2542825"/>
            <a:ext cx="3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56"/>
          <p:cNvSpPr/>
          <p:nvPr/>
        </p:nvSpPr>
        <p:spPr>
          <a:xfrm>
            <a:off x="1485400" y="4509725"/>
            <a:ext cx="263400" cy="2721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6"/>
          <p:cNvSpPr txBox="1"/>
          <p:nvPr/>
        </p:nvSpPr>
        <p:spPr>
          <a:xfrm>
            <a:off x="1863875" y="4475125"/>
            <a:ext cx="3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Producto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elemento a elemento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2" name="Google Shape;9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63" y="2671300"/>
            <a:ext cx="3391916" cy="6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3" name="Google Shape;953;p56"/>
          <p:cNvCxnSpPr/>
          <p:nvPr/>
        </p:nvCxnSpPr>
        <p:spPr>
          <a:xfrm rot="10800000">
            <a:off x="417600" y="2103775"/>
            <a:ext cx="49866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56"/>
          <p:cNvSpPr txBox="1"/>
          <p:nvPr/>
        </p:nvSpPr>
        <p:spPr>
          <a:xfrm>
            <a:off x="5573125" y="1171825"/>
            <a:ext cx="3169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Con el tema de la adición del contexto anterior al nuevo, la LSTM puede controlar qué propagar a los contextos anteriores.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5" name="Google Shape;955;p56"/>
          <p:cNvSpPr txBox="1"/>
          <p:nvPr/>
        </p:nvSpPr>
        <p:spPr>
          <a:xfrm>
            <a:off x="5649675" y="3305900"/>
            <a:ext cx="316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Mientras f</a:t>
            </a:r>
            <a:r>
              <a:rPr baseline="-25000"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esté abierta, el gradiente se propaga a los turnos anteriores.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6" name="Google Shape;956;p56"/>
          <p:cNvSpPr/>
          <p:nvPr/>
        </p:nvSpPr>
        <p:spPr>
          <a:xfrm>
            <a:off x="6154450" y="2712750"/>
            <a:ext cx="507600" cy="6366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Unit (GRU)</a:t>
            </a:r>
            <a:endParaRPr/>
          </a:p>
        </p:txBody>
      </p:sp>
      <p:sp>
        <p:nvSpPr>
          <p:cNvPr id="962" name="Google Shape;96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3" name="Google Shape;963;p57"/>
          <p:cNvSpPr/>
          <p:nvPr/>
        </p:nvSpPr>
        <p:spPr>
          <a:xfrm>
            <a:off x="2830250" y="1588850"/>
            <a:ext cx="3631800" cy="250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7"/>
          <p:cNvSpPr txBox="1"/>
          <p:nvPr/>
        </p:nvSpPr>
        <p:spPr>
          <a:xfrm>
            <a:off x="936826" y="1588850"/>
            <a:ext cx="74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57"/>
          <p:cNvSpPr txBox="1"/>
          <p:nvPr/>
        </p:nvSpPr>
        <p:spPr>
          <a:xfrm>
            <a:off x="837778" y="3511850"/>
            <a:ext cx="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57"/>
          <p:cNvSpPr txBox="1"/>
          <p:nvPr/>
        </p:nvSpPr>
        <p:spPr>
          <a:xfrm>
            <a:off x="7312029" y="1588850"/>
            <a:ext cx="46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57"/>
          <p:cNvSpPr/>
          <p:nvPr/>
        </p:nvSpPr>
        <p:spPr>
          <a:xfrm>
            <a:off x="4673150" y="3511850"/>
            <a:ext cx="656100" cy="352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57"/>
          <p:cNvSpPr/>
          <p:nvPr/>
        </p:nvSpPr>
        <p:spPr>
          <a:xfrm>
            <a:off x="3348150" y="2975000"/>
            <a:ext cx="468900" cy="352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57"/>
          <p:cNvSpPr txBox="1"/>
          <p:nvPr/>
        </p:nvSpPr>
        <p:spPr>
          <a:xfrm>
            <a:off x="3828337" y="2075850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0" name="Google Shape;970;p57"/>
          <p:cNvSpPr/>
          <p:nvPr/>
        </p:nvSpPr>
        <p:spPr>
          <a:xfrm>
            <a:off x="4285948" y="3052088"/>
            <a:ext cx="223800" cy="1983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57"/>
          <p:cNvSpPr/>
          <p:nvPr/>
        </p:nvSpPr>
        <p:spPr>
          <a:xfrm>
            <a:off x="3348150" y="2437288"/>
            <a:ext cx="468900" cy="352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2" name="Google Shape;972;p57"/>
          <p:cNvSpPr txBox="1"/>
          <p:nvPr/>
        </p:nvSpPr>
        <p:spPr>
          <a:xfrm>
            <a:off x="3817000" y="2643350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3" name="Google Shape;973;p57"/>
          <p:cNvSpPr txBox="1"/>
          <p:nvPr/>
        </p:nvSpPr>
        <p:spPr>
          <a:xfrm>
            <a:off x="5805062" y="3107613"/>
            <a:ext cx="42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Google Shape;974;p57"/>
          <p:cNvSpPr txBox="1"/>
          <p:nvPr/>
        </p:nvSpPr>
        <p:spPr>
          <a:xfrm>
            <a:off x="5864900" y="2974997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5" name="Google Shape;975;p57"/>
          <p:cNvCxnSpPr>
            <a:stCxn id="964" idx="3"/>
            <a:endCxn id="968" idx="1"/>
          </p:cNvCxnSpPr>
          <p:nvPr/>
        </p:nvCxnSpPr>
        <p:spPr>
          <a:xfrm>
            <a:off x="1681726" y="1881350"/>
            <a:ext cx="1666500" cy="1269900"/>
          </a:xfrm>
          <a:prstGeom prst="bentConnector3">
            <a:avLst>
              <a:gd fmla="val 8069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6" name="Google Shape;976;p57"/>
          <p:cNvCxnSpPr>
            <a:stCxn id="965" idx="3"/>
            <a:endCxn id="968" idx="1"/>
          </p:cNvCxnSpPr>
          <p:nvPr/>
        </p:nvCxnSpPr>
        <p:spPr>
          <a:xfrm flipH="1" rot="10800000">
            <a:off x="1386478" y="3151250"/>
            <a:ext cx="1961700" cy="653100"/>
          </a:xfrm>
          <a:prstGeom prst="bentConnector3">
            <a:avLst>
              <a:gd fmla="val 8360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7" name="Google Shape;977;p57"/>
          <p:cNvCxnSpPr>
            <a:stCxn id="964" idx="3"/>
            <a:endCxn id="970" idx="0"/>
          </p:cNvCxnSpPr>
          <p:nvPr/>
        </p:nvCxnSpPr>
        <p:spPr>
          <a:xfrm>
            <a:off x="1681726" y="1881350"/>
            <a:ext cx="2716200" cy="11706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57"/>
          <p:cNvCxnSpPr>
            <a:endCxn id="970" idx="2"/>
          </p:cNvCxnSpPr>
          <p:nvPr/>
        </p:nvCxnSpPr>
        <p:spPr>
          <a:xfrm>
            <a:off x="3817048" y="3150638"/>
            <a:ext cx="468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57"/>
          <p:cNvCxnSpPr>
            <a:stCxn id="965" idx="3"/>
          </p:cNvCxnSpPr>
          <p:nvPr/>
        </p:nvCxnSpPr>
        <p:spPr>
          <a:xfrm flipH="1" rot="10800000">
            <a:off x="1386478" y="3688250"/>
            <a:ext cx="3286800" cy="116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57"/>
          <p:cNvCxnSpPr>
            <a:stCxn id="965" idx="3"/>
            <a:endCxn id="967" idx="1"/>
          </p:cNvCxnSpPr>
          <p:nvPr/>
        </p:nvCxnSpPr>
        <p:spPr>
          <a:xfrm flipH="1" rot="10800000">
            <a:off x="1386478" y="3688250"/>
            <a:ext cx="3286800" cy="1161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57"/>
          <p:cNvCxnSpPr>
            <a:endCxn id="967" idx="0"/>
          </p:cNvCxnSpPr>
          <p:nvPr/>
        </p:nvCxnSpPr>
        <p:spPr>
          <a:xfrm>
            <a:off x="4509800" y="3151250"/>
            <a:ext cx="491400" cy="3606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57"/>
          <p:cNvCxnSpPr>
            <a:stCxn id="964" idx="3"/>
            <a:endCxn id="971" idx="1"/>
          </p:cNvCxnSpPr>
          <p:nvPr/>
        </p:nvCxnSpPr>
        <p:spPr>
          <a:xfrm>
            <a:off x="1681726" y="1881350"/>
            <a:ext cx="1666500" cy="732300"/>
          </a:xfrm>
          <a:prstGeom prst="bentConnector3">
            <a:avLst>
              <a:gd fmla="val 80139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57"/>
          <p:cNvSpPr/>
          <p:nvPr/>
        </p:nvSpPr>
        <p:spPr>
          <a:xfrm>
            <a:off x="5693025" y="1782200"/>
            <a:ext cx="223800" cy="1983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57"/>
          <p:cNvCxnSpPr>
            <a:stCxn id="964" idx="3"/>
            <a:endCxn id="983" idx="2"/>
          </p:cNvCxnSpPr>
          <p:nvPr/>
        </p:nvCxnSpPr>
        <p:spPr>
          <a:xfrm>
            <a:off x="1681726" y="1881350"/>
            <a:ext cx="4011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57"/>
          <p:cNvCxnSpPr>
            <a:stCxn id="971" idx="3"/>
            <a:endCxn id="986" idx="4"/>
          </p:cNvCxnSpPr>
          <p:nvPr/>
        </p:nvCxnSpPr>
        <p:spPr>
          <a:xfrm flipH="1" rot="10800000">
            <a:off x="3817050" y="1980538"/>
            <a:ext cx="1072200" cy="6330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57"/>
          <p:cNvSpPr/>
          <p:nvPr/>
        </p:nvSpPr>
        <p:spPr>
          <a:xfrm>
            <a:off x="4777388" y="2239000"/>
            <a:ext cx="223800" cy="198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986" name="Google Shape;986;p57"/>
          <p:cNvSpPr/>
          <p:nvPr/>
        </p:nvSpPr>
        <p:spPr>
          <a:xfrm>
            <a:off x="4777398" y="1782188"/>
            <a:ext cx="223800" cy="1983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57"/>
          <p:cNvSpPr/>
          <p:nvPr/>
        </p:nvSpPr>
        <p:spPr>
          <a:xfrm>
            <a:off x="5693023" y="2514388"/>
            <a:ext cx="223800" cy="1983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" name="Google Shape;989;p57"/>
          <p:cNvCxnSpPr>
            <a:endCxn id="988" idx="2"/>
          </p:cNvCxnSpPr>
          <p:nvPr/>
        </p:nvCxnSpPr>
        <p:spPr>
          <a:xfrm>
            <a:off x="3817123" y="2613538"/>
            <a:ext cx="187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57"/>
          <p:cNvCxnSpPr>
            <a:stCxn id="964" idx="3"/>
            <a:endCxn id="970" idx="0"/>
          </p:cNvCxnSpPr>
          <p:nvPr/>
        </p:nvCxnSpPr>
        <p:spPr>
          <a:xfrm>
            <a:off x="1681726" y="1881350"/>
            <a:ext cx="2716200" cy="1170600"/>
          </a:xfrm>
          <a:prstGeom prst="bentConnector2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57"/>
          <p:cNvCxnSpPr>
            <a:stCxn id="967" idx="3"/>
            <a:endCxn id="988" idx="4"/>
          </p:cNvCxnSpPr>
          <p:nvPr/>
        </p:nvCxnSpPr>
        <p:spPr>
          <a:xfrm flipH="1" rot="10800000">
            <a:off x="5329250" y="2712800"/>
            <a:ext cx="475800" cy="9753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57"/>
          <p:cNvCxnSpPr>
            <a:endCxn id="983" idx="4"/>
          </p:cNvCxnSpPr>
          <p:nvPr/>
        </p:nvCxnSpPr>
        <p:spPr>
          <a:xfrm rot="-5400000">
            <a:off x="5537625" y="2247200"/>
            <a:ext cx="53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57"/>
          <p:cNvSpPr txBox="1"/>
          <p:nvPr/>
        </p:nvSpPr>
        <p:spPr>
          <a:xfrm>
            <a:off x="4688150" y="2153500"/>
            <a:ext cx="4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94" name="Google Shape;994;p57"/>
          <p:cNvCxnSpPr>
            <a:stCxn id="983" idx="6"/>
            <a:endCxn id="966" idx="1"/>
          </p:cNvCxnSpPr>
          <p:nvPr/>
        </p:nvCxnSpPr>
        <p:spPr>
          <a:xfrm>
            <a:off x="5916825" y="1881350"/>
            <a:ext cx="1395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paso a paso</a:t>
            </a:r>
            <a:endParaRPr/>
          </a:p>
        </p:txBody>
      </p:sp>
      <p:sp>
        <p:nvSpPr>
          <p:cNvPr id="1000" name="Google Shape;100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1" name="Google Shape;1001;p58"/>
          <p:cNvSpPr/>
          <p:nvPr/>
        </p:nvSpPr>
        <p:spPr>
          <a:xfrm>
            <a:off x="1796638" y="1893350"/>
            <a:ext cx="2941800" cy="2022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58"/>
          <p:cNvSpPr txBox="1"/>
          <p:nvPr/>
        </p:nvSpPr>
        <p:spPr>
          <a:xfrm>
            <a:off x="262910" y="1893350"/>
            <a:ext cx="603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58"/>
          <p:cNvSpPr txBox="1"/>
          <p:nvPr/>
        </p:nvSpPr>
        <p:spPr>
          <a:xfrm>
            <a:off x="182678" y="3443754"/>
            <a:ext cx="44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58"/>
          <p:cNvSpPr txBox="1"/>
          <p:nvPr/>
        </p:nvSpPr>
        <p:spPr>
          <a:xfrm>
            <a:off x="5427009" y="1893350"/>
            <a:ext cx="379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5" name="Google Shape;1005;p58"/>
          <p:cNvSpPr/>
          <p:nvPr/>
        </p:nvSpPr>
        <p:spPr>
          <a:xfrm>
            <a:off x="3289441" y="3443754"/>
            <a:ext cx="5310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58"/>
          <p:cNvSpPr/>
          <p:nvPr/>
        </p:nvSpPr>
        <p:spPr>
          <a:xfrm>
            <a:off x="2216152" y="3010923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58"/>
          <p:cNvSpPr txBox="1"/>
          <p:nvPr/>
        </p:nvSpPr>
        <p:spPr>
          <a:xfrm>
            <a:off x="2605118" y="2285990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Google Shape;1008;p58"/>
          <p:cNvSpPr/>
          <p:nvPr/>
        </p:nvSpPr>
        <p:spPr>
          <a:xfrm>
            <a:off x="2975796" y="3073074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8"/>
          <p:cNvSpPr/>
          <p:nvPr/>
        </p:nvSpPr>
        <p:spPr>
          <a:xfrm>
            <a:off x="2216152" y="2577396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58"/>
          <p:cNvSpPr txBox="1"/>
          <p:nvPr/>
        </p:nvSpPr>
        <p:spPr>
          <a:xfrm>
            <a:off x="2595934" y="2743533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Google Shape;1011;p58"/>
          <p:cNvSpPr txBox="1"/>
          <p:nvPr/>
        </p:nvSpPr>
        <p:spPr>
          <a:xfrm>
            <a:off x="4206323" y="3117841"/>
            <a:ext cx="34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Google Shape;1012;p58"/>
          <p:cNvSpPr txBox="1"/>
          <p:nvPr/>
        </p:nvSpPr>
        <p:spPr>
          <a:xfrm>
            <a:off x="4254793" y="3010921"/>
            <a:ext cx="250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3" name="Google Shape;1013;p58"/>
          <p:cNvCxnSpPr>
            <a:stCxn id="1002" idx="3"/>
            <a:endCxn id="1008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58"/>
          <p:cNvCxnSpPr>
            <a:endCxn id="1008" idx="2"/>
          </p:cNvCxnSpPr>
          <p:nvPr/>
        </p:nvCxnSpPr>
        <p:spPr>
          <a:xfrm>
            <a:off x="2596296" y="3152424"/>
            <a:ext cx="379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58"/>
          <p:cNvCxnSpPr>
            <a:stCxn id="1003" idx="3"/>
          </p:cNvCxnSpPr>
          <p:nvPr/>
        </p:nvCxnSpPr>
        <p:spPr>
          <a:xfrm flipH="1" rot="10800000">
            <a:off x="627278" y="3585654"/>
            <a:ext cx="2662500" cy="9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58"/>
          <p:cNvCxnSpPr>
            <a:stCxn id="1003" idx="3"/>
            <a:endCxn id="1005" idx="1"/>
          </p:cNvCxnSpPr>
          <p:nvPr/>
        </p:nvCxnSpPr>
        <p:spPr>
          <a:xfrm flipH="1" rot="10800000">
            <a:off x="627278" y="3585954"/>
            <a:ext cx="2662200" cy="93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58"/>
          <p:cNvCxnSpPr>
            <a:endCxn id="1005" idx="0"/>
          </p:cNvCxnSpPr>
          <p:nvPr/>
        </p:nvCxnSpPr>
        <p:spPr>
          <a:xfrm>
            <a:off x="3156541" y="3153054"/>
            <a:ext cx="398400" cy="290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58"/>
          <p:cNvSpPr/>
          <p:nvPr/>
        </p:nvSpPr>
        <p:spPr>
          <a:xfrm>
            <a:off x="4115569" y="2049237"/>
            <a:ext cx="181800" cy="1599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58"/>
          <p:cNvCxnSpPr>
            <a:stCxn id="1002" idx="3"/>
            <a:endCxn id="1018" idx="2"/>
          </p:cNvCxnSpPr>
          <p:nvPr/>
        </p:nvCxnSpPr>
        <p:spPr>
          <a:xfrm>
            <a:off x="866210" y="2129150"/>
            <a:ext cx="3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58"/>
          <p:cNvCxnSpPr>
            <a:stCxn id="1009" idx="3"/>
            <a:endCxn id="1021" idx="4"/>
          </p:cNvCxnSpPr>
          <p:nvPr/>
        </p:nvCxnSpPr>
        <p:spPr>
          <a:xfrm flipH="1" rot="10800000">
            <a:off x="2595652" y="2209146"/>
            <a:ext cx="869100" cy="510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58"/>
          <p:cNvSpPr/>
          <p:nvPr/>
        </p:nvSpPr>
        <p:spPr>
          <a:xfrm>
            <a:off x="3373876" y="2417528"/>
            <a:ext cx="181800" cy="1599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21" name="Google Shape;1021;p58"/>
          <p:cNvSpPr/>
          <p:nvPr/>
        </p:nvSpPr>
        <p:spPr>
          <a:xfrm>
            <a:off x="3373884" y="2049227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8"/>
          <p:cNvSpPr/>
          <p:nvPr/>
        </p:nvSpPr>
        <p:spPr>
          <a:xfrm>
            <a:off x="4115567" y="2639558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58"/>
          <p:cNvCxnSpPr>
            <a:endCxn id="1023" idx="2"/>
          </p:cNvCxnSpPr>
          <p:nvPr/>
        </p:nvCxnSpPr>
        <p:spPr>
          <a:xfrm>
            <a:off x="2595767" y="2719508"/>
            <a:ext cx="1519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58"/>
          <p:cNvCxnSpPr>
            <a:stCxn id="1002" idx="3"/>
            <a:endCxn id="1008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58"/>
          <p:cNvCxnSpPr>
            <a:stCxn id="1005" idx="3"/>
            <a:endCxn id="1023" idx="4"/>
          </p:cNvCxnSpPr>
          <p:nvPr/>
        </p:nvCxnSpPr>
        <p:spPr>
          <a:xfrm flipH="1" rot="10800000">
            <a:off x="3820441" y="2799504"/>
            <a:ext cx="386100" cy="786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58"/>
          <p:cNvCxnSpPr>
            <a:endCxn id="1018" idx="4"/>
          </p:cNvCxnSpPr>
          <p:nvPr/>
        </p:nvCxnSpPr>
        <p:spPr>
          <a:xfrm rot="-5400000">
            <a:off x="3991069" y="2423937"/>
            <a:ext cx="430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58"/>
          <p:cNvSpPr txBox="1"/>
          <p:nvPr/>
        </p:nvSpPr>
        <p:spPr>
          <a:xfrm>
            <a:off x="3301591" y="2348595"/>
            <a:ext cx="326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9" name="Google Shape;1029;p58"/>
          <p:cNvCxnSpPr>
            <a:stCxn id="1018" idx="6"/>
            <a:endCxn id="1004" idx="1"/>
          </p:cNvCxnSpPr>
          <p:nvPr/>
        </p:nvCxnSpPr>
        <p:spPr>
          <a:xfrm>
            <a:off x="4297369" y="2129187"/>
            <a:ext cx="112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58"/>
          <p:cNvSpPr txBox="1"/>
          <p:nvPr/>
        </p:nvSpPr>
        <p:spPr>
          <a:xfrm>
            <a:off x="5866800" y="920763"/>
            <a:ext cx="301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GRU condensa en una sola función la operación de olvidar y actualizar.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Inicialmente se calculan z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y r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1" name="Google Shape;103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450" y="2606402"/>
            <a:ext cx="2941800" cy="8059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58"/>
          <p:cNvSpPr txBox="1"/>
          <p:nvPr/>
        </p:nvSpPr>
        <p:spPr>
          <a:xfrm>
            <a:off x="5693100" y="3502338"/>
            <a:ext cx="336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Estas se conocen como: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reset (reiniciar) gate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update (actualizar) gate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3" name="Google Shape;1033;p58"/>
          <p:cNvCxnSpPr>
            <a:stCxn id="1002" idx="3"/>
            <a:endCxn id="1009" idx="1"/>
          </p:cNvCxnSpPr>
          <p:nvPr/>
        </p:nvCxnSpPr>
        <p:spPr>
          <a:xfrm>
            <a:off x="866210" y="2129150"/>
            <a:ext cx="1350000" cy="590400"/>
          </a:xfrm>
          <a:prstGeom prst="bentConnector3">
            <a:avLst>
              <a:gd fmla="val 8013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58"/>
          <p:cNvCxnSpPr>
            <a:stCxn id="1002" idx="3"/>
            <a:endCxn id="1006" idx="1"/>
          </p:cNvCxnSpPr>
          <p:nvPr/>
        </p:nvCxnSpPr>
        <p:spPr>
          <a:xfrm>
            <a:off x="866210" y="2129150"/>
            <a:ext cx="1350000" cy="1023900"/>
          </a:xfrm>
          <a:prstGeom prst="bentConnector3">
            <a:avLst>
              <a:gd fmla="val 8069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58"/>
          <p:cNvCxnSpPr>
            <a:stCxn id="1003" idx="3"/>
            <a:endCxn id="1006" idx="1"/>
          </p:cNvCxnSpPr>
          <p:nvPr/>
        </p:nvCxnSpPr>
        <p:spPr>
          <a:xfrm flipH="1" rot="10800000">
            <a:off x="627278" y="3153054"/>
            <a:ext cx="1588800" cy="526500"/>
          </a:xfrm>
          <a:prstGeom prst="bentConnector3">
            <a:avLst>
              <a:gd fmla="val 836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58"/>
          <p:cNvCxnSpPr/>
          <p:nvPr/>
        </p:nvCxnSpPr>
        <p:spPr>
          <a:xfrm>
            <a:off x="1873100" y="4548925"/>
            <a:ext cx="31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8"/>
          <p:cNvCxnSpPr/>
          <p:nvPr/>
        </p:nvCxnSpPr>
        <p:spPr>
          <a:xfrm flipH="1" rot="10800000">
            <a:off x="1900775" y="4545625"/>
            <a:ext cx="263100" cy="33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8" name="Google Shape;1038;p58"/>
          <p:cNvSpPr txBox="1"/>
          <p:nvPr/>
        </p:nvSpPr>
        <p:spPr>
          <a:xfrm>
            <a:off x="2341425" y="4347175"/>
            <a:ext cx="2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concatena en cruce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paso a paso</a:t>
            </a:r>
            <a:endParaRPr/>
          </a:p>
        </p:txBody>
      </p:sp>
      <p:sp>
        <p:nvSpPr>
          <p:cNvPr id="1044" name="Google Shape;104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5" name="Google Shape;1045;p59"/>
          <p:cNvSpPr/>
          <p:nvPr/>
        </p:nvSpPr>
        <p:spPr>
          <a:xfrm>
            <a:off x="1796638" y="1893350"/>
            <a:ext cx="2941800" cy="2022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9"/>
          <p:cNvSpPr txBox="1"/>
          <p:nvPr/>
        </p:nvSpPr>
        <p:spPr>
          <a:xfrm>
            <a:off x="262910" y="1893350"/>
            <a:ext cx="603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7" name="Google Shape;1047;p59"/>
          <p:cNvSpPr txBox="1"/>
          <p:nvPr/>
        </p:nvSpPr>
        <p:spPr>
          <a:xfrm>
            <a:off x="182678" y="3443754"/>
            <a:ext cx="44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5427009" y="1893350"/>
            <a:ext cx="379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Google Shape;1049;p59"/>
          <p:cNvSpPr/>
          <p:nvPr/>
        </p:nvSpPr>
        <p:spPr>
          <a:xfrm>
            <a:off x="3289441" y="3443754"/>
            <a:ext cx="5310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59"/>
          <p:cNvSpPr/>
          <p:nvPr/>
        </p:nvSpPr>
        <p:spPr>
          <a:xfrm>
            <a:off x="2216152" y="3010923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59"/>
          <p:cNvSpPr txBox="1"/>
          <p:nvPr/>
        </p:nvSpPr>
        <p:spPr>
          <a:xfrm>
            <a:off x="2605118" y="2285990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59"/>
          <p:cNvSpPr/>
          <p:nvPr/>
        </p:nvSpPr>
        <p:spPr>
          <a:xfrm>
            <a:off x="2975796" y="3073074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9"/>
          <p:cNvSpPr/>
          <p:nvPr/>
        </p:nvSpPr>
        <p:spPr>
          <a:xfrm>
            <a:off x="2216152" y="2577396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2595934" y="2743533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59"/>
          <p:cNvSpPr txBox="1"/>
          <p:nvPr/>
        </p:nvSpPr>
        <p:spPr>
          <a:xfrm>
            <a:off x="4206323" y="3117841"/>
            <a:ext cx="34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6" name="Google Shape;1056;p59"/>
          <p:cNvSpPr txBox="1"/>
          <p:nvPr/>
        </p:nvSpPr>
        <p:spPr>
          <a:xfrm>
            <a:off x="4254793" y="3010921"/>
            <a:ext cx="250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7" name="Google Shape;1057;p59"/>
          <p:cNvCxnSpPr>
            <a:stCxn id="1046" idx="3"/>
            <a:endCxn id="1050" idx="1"/>
          </p:cNvCxnSpPr>
          <p:nvPr/>
        </p:nvCxnSpPr>
        <p:spPr>
          <a:xfrm>
            <a:off x="866210" y="2129150"/>
            <a:ext cx="1350000" cy="1023900"/>
          </a:xfrm>
          <a:prstGeom prst="bentConnector3">
            <a:avLst>
              <a:gd fmla="val 8069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59"/>
          <p:cNvCxnSpPr>
            <a:stCxn id="1047" idx="3"/>
            <a:endCxn id="1050" idx="1"/>
          </p:cNvCxnSpPr>
          <p:nvPr/>
        </p:nvCxnSpPr>
        <p:spPr>
          <a:xfrm flipH="1" rot="10800000">
            <a:off x="627278" y="3153054"/>
            <a:ext cx="1588800" cy="526500"/>
          </a:xfrm>
          <a:prstGeom prst="bentConnector3">
            <a:avLst>
              <a:gd fmla="val 836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59"/>
          <p:cNvCxnSpPr>
            <a:stCxn id="1046" idx="3"/>
            <a:endCxn id="1052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59"/>
          <p:cNvCxnSpPr>
            <a:endCxn id="1052" idx="2"/>
          </p:cNvCxnSpPr>
          <p:nvPr/>
        </p:nvCxnSpPr>
        <p:spPr>
          <a:xfrm>
            <a:off x="2596296" y="3152424"/>
            <a:ext cx="379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1" name="Google Shape;1061;p59"/>
          <p:cNvCxnSpPr>
            <a:stCxn id="1047" idx="3"/>
          </p:cNvCxnSpPr>
          <p:nvPr/>
        </p:nvCxnSpPr>
        <p:spPr>
          <a:xfrm flipH="1" rot="10800000">
            <a:off x="627278" y="3585654"/>
            <a:ext cx="2662500" cy="9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59"/>
          <p:cNvCxnSpPr>
            <a:stCxn id="1047" idx="3"/>
            <a:endCxn id="1049" idx="1"/>
          </p:cNvCxnSpPr>
          <p:nvPr/>
        </p:nvCxnSpPr>
        <p:spPr>
          <a:xfrm flipH="1" rot="10800000">
            <a:off x="627278" y="3585954"/>
            <a:ext cx="2662200" cy="93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59"/>
          <p:cNvCxnSpPr>
            <a:endCxn id="1049" idx="0"/>
          </p:cNvCxnSpPr>
          <p:nvPr/>
        </p:nvCxnSpPr>
        <p:spPr>
          <a:xfrm>
            <a:off x="3156541" y="3153054"/>
            <a:ext cx="398400" cy="290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4" name="Google Shape;1064;p59"/>
          <p:cNvCxnSpPr>
            <a:stCxn id="1046" idx="3"/>
            <a:endCxn id="1053" idx="1"/>
          </p:cNvCxnSpPr>
          <p:nvPr/>
        </p:nvCxnSpPr>
        <p:spPr>
          <a:xfrm>
            <a:off x="866210" y="2129150"/>
            <a:ext cx="1350000" cy="590400"/>
          </a:xfrm>
          <a:prstGeom prst="bentConnector3">
            <a:avLst>
              <a:gd fmla="val 8013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59"/>
          <p:cNvSpPr/>
          <p:nvPr/>
        </p:nvSpPr>
        <p:spPr>
          <a:xfrm>
            <a:off x="4115569" y="2049237"/>
            <a:ext cx="181800" cy="1599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59"/>
          <p:cNvCxnSpPr>
            <a:stCxn id="1046" idx="3"/>
            <a:endCxn id="1065" idx="2"/>
          </p:cNvCxnSpPr>
          <p:nvPr/>
        </p:nvCxnSpPr>
        <p:spPr>
          <a:xfrm>
            <a:off x="866210" y="2129150"/>
            <a:ext cx="3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59"/>
          <p:cNvCxnSpPr>
            <a:stCxn id="1053" idx="3"/>
            <a:endCxn id="1068" idx="4"/>
          </p:cNvCxnSpPr>
          <p:nvPr/>
        </p:nvCxnSpPr>
        <p:spPr>
          <a:xfrm flipH="1" rot="10800000">
            <a:off x="2595652" y="2209146"/>
            <a:ext cx="869100" cy="510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59"/>
          <p:cNvSpPr/>
          <p:nvPr/>
        </p:nvSpPr>
        <p:spPr>
          <a:xfrm>
            <a:off x="3373876" y="2417528"/>
            <a:ext cx="181800" cy="1599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68" name="Google Shape;1068;p59"/>
          <p:cNvSpPr/>
          <p:nvPr/>
        </p:nvSpPr>
        <p:spPr>
          <a:xfrm>
            <a:off x="3373884" y="2049227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59"/>
          <p:cNvSpPr/>
          <p:nvPr/>
        </p:nvSpPr>
        <p:spPr>
          <a:xfrm>
            <a:off x="4115567" y="2639558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59"/>
          <p:cNvCxnSpPr>
            <a:endCxn id="1070" idx="2"/>
          </p:cNvCxnSpPr>
          <p:nvPr/>
        </p:nvCxnSpPr>
        <p:spPr>
          <a:xfrm>
            <a:off x="2595767" y="2719508"/>
            <a:ext cx="1519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59"/>
          <p:cNvCxnSpPr>
            <a:stCxn id="1046" idx="3"/>
            <a:endCxn id="1052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59"/>
          <p:cNvCxnSpPr>
            <a:stCxn id="1049" idx="3"/>
            <a:endCxn id="1070" idx="4"/>
          </p:cNvCxnSpPr>
          <p:nvPr/>
        </p:nvCxnSpPr>
        <p:spPr>
          <a:xfrm flipH="1" rot="10800000">
            <a:off x="3820441" y="2799504"/>
            <a:ext cx="386100" cy="786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59"/>
          <p:cNvCxnSpPr>
            <a:endCxn id="1065" idx="4"/>
          </p:cNvCxnSpPr>
          <p:nvPr/>
        </p:nvCxnSpPr>
        <p:spPr>
          <a:xfrm rot="-5400000">
            <a:off x="3991069" y="2423937"/>
            <a:ext cx="430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59"/>
          <p:cNvSpPr txBox="1"/>
          <p:nvPr/>
        </p:nvSpPr>
        <p:spPr>
          <a:xfrm>
            <a:off x="3301591" y="2348595"/>
            <a:ext cx="326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6" name="Google Shape;1076;p59"/>
          <p:cNvCxnSpPr>
            <a:stCxn id="1065" idx="6"/>
            <a:endCxn id="1048" idx="1"/>
          </p:cNvCxnSpPr>
          <p:nvPr/>
        </p:nvCxnSpPr>
        <p:spPr>
          <a:xfrm>
            <a:off x="4297369" y="2129187"/>
            <a:ext cx="112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7" name="Google Shape;1077;p59"/>
          <p:cNvSpPr txBox="1"/>
          <p:nvPr/>
        </p:nvSpPr>
        <p:spPr>
          <a:xfrm>
            <a:off x="5886850" y="1051875"/>
            <a:ext cx="2934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Una capa densa más una activación tanh procesa la combinación del estado anterior h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t-1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La intuición es que la red puede usar r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eliminar o conservar lo relevante del estado anterior con respecto a la nueva entrada.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8" name="Google Shape;10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674" y="3679550"/>
            <a:ext cx="3672275" cy="4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paso a paso</a:t>
            </a:r>
            <a:endParaRPr/>
          </a:p>
        </p:txBody>
      </p:sp>
      <p:sp>
        <p:nvSpPr>
          <p:cNvPr id="1084" name="Google Shape;108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60"/>
          <p:cNvSpPr/>
          <p:nvPr/>
        </p:nvSpPr>
        <p:spPr>
          <a:xfrm>
            <a:off x="1796638" y="1893350"/>
            <a:ext cx="2941800" cy="2022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60"/>
          <p:cNvSpPr txBox="1"/>
          <p:nvPr/>
        </p:nvSpPr>
        <p:spPr>
          <a:xfrm>
            <a:off x="262910" y="1893350"/>
            <a:ext cx="603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60"/>
          <p:cNvSpPr txBox="1"/>
          <p:nvPr/>
        </p:nvSpPr>
        <p:spPr>
          <a:xfrm>
            <a:off x="182678" y="3443754"/>
            <a:ext cx="44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8" name="Google Shape;1088;p60"/>
          <p:cNvSpPr txBox="1"/>
          <p:nvPr/>
        </p:nvSpPr>
        <p:spPr>
          <a:xfrm>
            <a:off x="5427009" y="1893350"/>
            <a:ext cx="379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9" name="Google Shape;1089;p60"/>
          <p:cNvSpPr/>
          <p:nvPr/>
        </p:nvSpPr>
        <p:spPr>
          <a:xfrm>
            <a:off x="3289441" y="3443754"/>
            <a:ext cx="5310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0" name="Google Shape;1090;p60"/>
          <p:cNvSpPr/>
          <p:nvPr/>
        </p:nvSpPr>
        <p:spPr>
          <a:xfrm>
            <a:off x="2216152" y="3010923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1" name="Google Shape;1091;p60"/>
          <p:cNvSpPr txBox="1"/>
          <p:nvPr/>
        </p:nvSpPr>
        <p:spPr>
          <a:xfrm>
            <a:off x="2605118" y="2285990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60"/>
          <p:cNvSpPr/>
          <p:nvPr/>
        </p:nvSpPr>
        <p:spPr>
          <a:xfrm>
            <a:off x="2975796" y="3073074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0"/>
          <p:cNvSpPr/>
          <p:nvPr/>
        </p:nvSpPr>
        <p:spPr>
          <a:xfrm>
            <a:off x="2216152" y="2577396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Google Shape;1094;p60"/>
          <p:cNvSpPr txBox="1"/>
          <p:nvPr/>
        </p:nvSpPr>
        <p:spPr>
          <a:xfrm>
            <a:off x="2595934" y="2743533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5" name="Google Shape;1095;p60"/>
          <p:cNvSpPr txBox="1"/>
          <p:nvPr/>
        </p:nvSpPr>
        <p:spPr>
          <a:xfrm>
            <a:off x="4206323" y="3117841"/>
            <a:ext cx="34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60"/>
          <p:cNvSpPr txBox="1"/>
          <p:nvPr/>
        </p:nvSpPr>
        <p:spPr>
          <a:xfrm>
            <a:off x="4254793" y="3010921"/>
            <a:ext cx="250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7" name="Google Shape;1097;p60"/>
          <p:cNvCxnSpPr>
            <a:stCxn id="1086" idx="3"/>
            <a:endCxn id="1092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60"/>
          <p:cNvCxnSpPr>
            <a:endCxn id="1092" idx="2"/>
          </p:cNvCxnSpPr>
          <p:nvPr/>
        </p:nvCxnSpPr>
        <p:spPr>
          <a:xfrm>
            <a:off x="2596296" y="3152424"/>
            <a:ext cx="379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60"/>
          <p:cNvCxnSpPr>
            <a:stCxn id="1087" idx="3"/>
          </p:cNvCxnSpPr>
          <p:nvPr/>
        </p:nvCxnSpPr>
        <p:spPr>
          <a:xfrm flipH="1" rot="10800000">
            <a:off x="627278" y="3585654"/>
            <a:ext cx="2662500" cy="9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60"/>
          <p:cNvCxnSpPr>
            <a:endCxn id="1089" idx="0"/>
          </p:cNvCxnSpPr>
          <p:nvPr/>
        </p:nvCxnSpPr>
        <p:spPr>
          <a:xfrm>
            <a:off x="3156541" y="3153054"/>
            <a:ext cx="398400" cy="290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60"/>
          <p:cNvSpPr/>
          <p:nvPr/>
        </p:nvSpPr>
        <p:spPr>
          <a:xfrm>
            <a:off x="4115569" y="2049237"/>
            <a:ext cx="181800" cy="1599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2" name="Google Shape;1102;p60"/>
          <p:cNvCxnSpPr>
            <a:stCxn id="1093" idx="3"/>
            <a:endCxn id="1103" idx="4"/>
          </p:cNvCxnSpPr>
          <p:nvPr/>
        </p:nvCxnSpPr>
        <p:spPr>
          <a:xfrm flipH="1" rot="10800000">
            <a:off x="2595652" y="2209146"/>
            <a:ext cx="869100" cy="510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60"/>
          <p:cNvSpPr/>
          <p:nvPr/>
        </p:nvSpPr>
        <p:spPr>
          <a:xfrm>
            <a:off x="3373876" y="2417528"/>
            <a:ext cx="181800" cy="1599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05" name="Google Shape;1105;p60"/>
          <p:cNvSpPr/>
          <p:nvPr/>
        </p:nvSpPr>
        <p:spPr>
          <a:xfrm>
            <a:off x="4115567" y="2639558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6" name="Google Shape;1106;p60"/>
          <p:cNvCxnSpPr>
            <a:endCxn id="1105" idx="2"/>
          </p:cNvCxnSpPr>
          <p:nvPr/>
        </p:nvCxnSpPr>
        <p:spPr>
          <a:xfrm>
            <a:off x="2595767" y="2719508"/>
            <a:ext cx="1519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60"/>
          <p:cNvCxnSpPr>
            <a:stCxn id="1089" idx="3"/>
            <a:endCxn id="1105" idx="4"/>
          </p:cNvCxnSpPr>
          <p:nvPr/>
        </p:nvCxnSpPr>
        <p:spPr>
          <a:xfrm flipH="1" rot="10800000">
            <a:off x="3820441" y="2799504"/>
            <a:ext cx="386100" cy="786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60"/>
          <p:cNvCxnSpPr>
            <a:endCxn id="1101" idx="4"/>
          </p:cNvCxnSpPr>
          <p:nvPr/>
        </p:nvCxnSpPr>
        <p:spPr>
          <a:xfrm rot="-5400000">
            <a:off x="3991069" y="2423937"/>
            <a:ext cx="430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60"/>
          <p:cNvSpPr txBox="1"/>
          <p:nvPr/>
        </p:nvSpPr>
        <p:spPr>
          <a:xfrm>
            <a:off x="3301591" y="2348595"/>
            <a:ext cx="326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10" name="Google Shape;1110;p60"/>
          <p:cNvCxnSpPr>
            <a:stCxn id="1101" idx="6"/>
            <a:endCxn id="1088" idx="1"/>
          </p:cNvCxnSpPr>
          <p:nvPr/>
        </p:nvCxnSpPr>
        <p:spPr>
          <a:xfrm>
            <a:off x="4297369" y="2129187"/>
            <a:ext cx="112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60"/>
          <p:cNvSpPr txBox="1"/>
          <p:nvPr/>
        </p:nvSpPr>
        <p:spPr>
          <a:xfrm>
            <a:off x="5876025" y="1777713"/>
            <a:ext cx="301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Finalmente, el próximo estado oculto es una combinación pesada del estado pasado y el actual.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12" name="Google Shape;1112;p60"/>
          <p:cNvCxnSpPr>
            <a:stCxn id="1086" idx="3"/>
            <a:endCxn id="1093" idx="1"/>
          </p:cNvCxnSpPr>
          <p:nvPr/>
        </p:nvCxnSpPr>
        <p:spPr>
          <a:xfrm>
            <a:off x="866210" y="2129150"/>
            <a:ext cx="1350000" cy="590400"/>
          </a:xfrm>
          <a:prstGeom prst="bentConnector3">
            <a:avLst>
              <a:gd fmla="val 8013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60"/>
          <p:cNvCxnSpPr>
            <a:stCxn id="1086" idx="3"/>
            <a:endCxn id="1090" idx="1"/>
          </p:cNvCxnSpPr>
          <p:nvPr/>
        </p:nvCxnSpPr>
        <p:spPr>
          <a:xfrm>
            <a:off x="866210" y="2129150"/>
            <a:ext cx="1350000" cy="1023900"/>
          </a:xfrm>
          <a:prstGeom prst="bentConnector3">
            <a:avLst>
              <a:gd fmla="val 8069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60"/>
          <p:cNvCxnSpPr>
            <a:stCxn id="1087" idx="3"/>
            <a:endCxn id="1090" idx="1"/>
          </p:cNvCxnSpPr>
          <p:nvPr/>
        </p:nvCxnSpPr>
        <p:spPr>
          <a:xfrm flipH="1" rot="10800000">
            <a:off x="627278" y="3153054"/>
            <a:ext cx="1588800" cy="526500"/>
          </a:xfrm>
          <a:prstGeom prst="bentConnector3">
            <a:avLst>
              <a:gd fmla="val 836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60"/>
          <p:cNvCxnSpPr>
            <a:stCxn id="1086" idx="3"/>
            <a:endCxn id="1092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60"/>
          <p:cNvCxnSpPr>
            <a:stCxn id="1087" idx="3"/>
            <a:endCxn id="1089" idx="1"/>
          </p:cNvCxnSpPr>
          <p:nvPr/>
        </p:nvCxnSpPr>
        <p:spPr>
          <a:xfrm flipH="1" rot="10800000">
            <a:off x="627278" y="3585954"/>
            <a:ext cx="2662200" cy="93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60"/>
          <p:cNvCxnSpPr/>
          <p:nvPr/>
        </p:nvCxnSpPr>
        <p:spPr>
          <a:xfrm>
            <a:off x="1873100" y="4548925"/>
            <a:ext cx="31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60"/>
          <p:cNvCxnSpPr/>
          <p:nvPr/>
        </p:nvCxnSpPr>
        <p:spPr>
          <a:xfrm flipH="1" rot="10800000">
            <a:off x="1900775" y="4545625"/>
            <a:ext cx="263100" cy="33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9" name="Google Shape;1119;p60"/>
          <p:cNvSpPr txBox="1"/>
          <p:nvPr/>
        </p:nvSpPr>
        <p:spPr>
          <a:xfrm>
            <a:off x="2341425" y="4347175"/>
            <a:ext cx="2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concatena en cruce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0" name="Google Shape;11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150" y="3101600"/>
            <a:ext cx="3202831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1" name="Google Shape;1121;p60"/>
          <p:cNvCxnSpPr>
            <a:stCxn id="1086" idx="3"/>
            <a:endCxn id="1101" idx="2"/>
          </p:cNvCxnSpPr>
          <p:nvPr/>
        </p:nvCxnSpPr>
        <p:spPr>
          <a:xfrm>
            <a:off x="866210" y="2129150"/>
            <a:ext cx="324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60"/>
          <p:cNvSpPr/>
          <p:nvPr/>
        </p:nvSpPr>
        <p:spPr>
          <a:xfrm>
            <a:off x="3373884" y="2049227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7" name="Google Shape;112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Alternativas a las RNN</a:t>
            </a:r>
            <a:endParaRPr/>
          </a:p>
        </p:txBody>
      </p:sp>
      <p:sp>
        <p:nvSpPr>
          <p:cNvPr id="1128" name="Google Shape;1128;p61"/>
          <p:cNvSpPr txBox="1"/>
          <p:nvPr/>
        </p:nvSpPr>
        <p:spPr>
          <a:xfrm>
            <a:off x="366825" y="1171825"/>
            <a:ext cx="79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Más modificaciones a las celdas 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9" name="Google Shape;1129;p61"/>
          <p:cNvSpPr/>
          <p:nvPr/>
        </p:nvSpPr>
        <p:spPr>
          <a:xfrm>
            <a:off x="1796638" y="1893350"/>
            <a:ext cx="2941800" cy="2022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61"/>
          <p:cNvSpPr txBox="1"/>
          <p:nvPr/>
        </p:nvSpPr>
        <p:spPr>
          <a:xfrm>
            <a:off x="262910" y="1893350"/>
            <a:ext cx="603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 - 1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1" name="Google Shape;1131;p61"/>
          <p:cNvSpPr txBox="1"/>
          <p:nvPr/>
        </p:nvSpPr>
        <p:spPr>
          <a:xfrm>
            <a:off x="182678" y="3443754"/>
            <a:ext cx="44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Google Shape;1132;p61"/>
          <p:cNvSpPr txBox="1"/>
          <p:nvPr/>
        </p:nvSpPr>
        <p:spPr>
          <a:xfrm>
            <a:off x="5427009" y="1893350"/>
            <a:ext cx="379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3" name="Google Shape;1133;p61"/>
          <p:cNvSpPr/>
          <p:nvPr/>
        </p:nvSpPr>
        <p:spPr>
          <a:xfrm>
            <a:off x="3289441" y="3443754"/>
            <a:ext cx="5310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Google Shape;1134;p61"/>
          <p:cNvSpPr/>
          <p:nvPr/>
        </p:nvSpPr>
        <p:spPr>
          <a:xfrm>
            <a:off x="2216152" y="3010923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Google Shape;1135;p61"/>
          <p:cNvSpPr txBox="1"/>
          <p:nvPr/>
        </p:nvSpPr>
        <p:spPr>
          <a:xfrm>
            <a:off x="2605118" y="2285990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6" name="Google Shape;1136;p61"/>
          <p:cNvSpPr/>
          <p:nvPr/>
        </p:nvSpPr>
        <p:spPr>
          <a:xfrm>
            <a:off x="2975796" y="3073074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1"/>
          <p:cNvSpPr/>
          <p:nvPr/>
        </p:nvSpPr>
        <p:spPr>
          <a:xfrm>
            <a:off x="2216152" y="2577396"/>
            <a:ext cx="379500" cy="28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8" name="Google Shape;1138;p61"/>
          <p:cNvSpPr txBox="1"/>
          <p:nvPr/>
        </p:nvSpPr>
        <p:spPr>
          <a:xfrm>
            <a:off x="2595934" y="2743533"/>
            <a:ext cx="379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9" name="Google Shape;1139;p61"/>
          <p:cNvSpPr txBox="1"/>
          <p:nvPr/>
        </p:nvSpPr>
        <p:spPr>
          <a:xfrm>
            <a:off x="4206323" y="3117841"/>
            <a:ext cx="34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Google Shape;1140;p61"/>
          <p:cNvSpPr txBox="1"/>
          <p:nvPr/>
        </p:nvSpPr>
        <p:spPr>
          <a:xfrm>
            <a:off x="4254793" y="3010921"/>
            <a:ext cx="250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1" name="Google Shape;1141;p61"/>
          <p:cNvCxnSpPr>
            <a:stCxn id="1130" idx="3"/>
            <a:endCxn id="1136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61"/>
          <p:cNvCxnSpPr>
            <a:endCxn id="1136" idx="2"/>
          </p:cNvCxnSpPr>
          <p:nvPr/>
        </p:nvCxnSpPr>
        <p:spPr>
          <a:xfrm>
            <a:off x="2596296" y="3152424"/>
            <a:ext cx="379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61"/>
          <p:cNvCxnSpPr>
            <a:stCxn id="1131" idx="3"/>
          </p:cNvCxnSpPr>
          <p:nvPr/>
        </p:nvCxnSpPr>
        <p:spPr>
          <a:xfrm flipH="1" rot="10800000">
            <a:off x="627278" y="3585654"/>
            <a:ext cx="2662500" cy="9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61"/>
          <p:cNvCxnSpPr>
            <a:stCxn id="1131" idx="3"/>
            <a:endCxn id="1133" idx="1"/>
          </p:cNvCxnSpPr>
          <p:nvPr/>
        </p:nvCxnSpPr>
        <p:spPr>
          <a:xfrm flipH="1" rot="10800000">
            <a:off x="627278" y="3585954"/>
            <a:ext cx="2662200" cy="93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61"/>
          <p:cNvCxnSpPr>
            <a:endCxn id="1133" idx="0"/>
          </p:cNvCxnSpPr>
          <p:nvPr/>
        </p:nvCxnSpPr>
        <p:spPr>
          <a:xfrm>
            <a:off x="3156541" y="3153054"/>
            <a:ext cx="398400" cy="290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61"/>
          <p:cNvSpPr/>
          <p:nvPr/>
        </p:nvSpPr>
        <p:spPr>
          <a:xfrm>
            <a:off x="4115569" y="2049237"/>
            <a:ext cx="181800" cy="159900"/>
          </a:xfrm>
          <a:prstGeom prst="flowChartOr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61"/>
          <p:cNvCxnSpPr>
            <a:stCxn id="1130" idx="3"/>
            <a:endCxn id="1146" idx="2"/>
          </p:cNvCxnSpPr>
          <p:nvPr/>
        </p:nvCxnSpPr>
        <p:spPr>
          <a:xfrm>
            <a:off x="866210" y="2129150"/>
            <a:ext cx="3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61"/>
          <p:cNvCxnSpPr>
            <a:stCxn id="1137" idx="3"/>
            <a:endCxn id="1149" idx="4"/>
          </p:cNvCxnSpPr>
          <p:nvPr/>
        </p:nvCxnSpPr>
        <p:spPr>
          <a:xfrm flipH="1" rot="10800000">
            <a:off x="2595652" y="2209146"/>
            <a:ext cx="869100" cy="510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61"/>
          <p:cNvSpPr/>
          <p:nvPr/>
        </p:nvSpPr>
        <p:spPr>
          <a:xfrm>
            <a:off x="3373876" y="2417528"/>
            <a:ext cx="181800" cy="1599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49" name="Google Shape;1149;p61"/>
          <p:cNvSpPr/>
          <p:nvPr/>
        </p:nvSpPr>
        <p:spPr>
          <a:xfrm>
            <a:off x="3373884" y="2049227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1"/>
          <p:cNvSpPr/>
          <p:nvPr/>
        </p:nvSpPr>
        <p:spPr>
          <a:xfrm>
            <a:off x="4115567" y="2639558"/>
            <a:ext cx="181800" cy="159900"/>
          </a:xfrm>
          <a:prstGeom prst="flowChartSummingJunction">
            <a:avLst/>
          </a:prstGeom>
          <a:solidFill>
            <a:srgbClr val="EA9999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1"/>
          <p:cNvCxnSpPr>
            <a:endCxn id="1151" idx="2"/>
          </p:cNvCxnSpPr>
          <p:nvPr/>
        </p:nvCxnSpPr>
        <p:spPr>
          <a:xfrm>
            <a:off x="2595767" y="2719508"/>
            <a:ext cx="1519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61"/>
          <p:cNvCxnSpPr>
            <a:stCxn id="1130" idx="3"/>
            <a:endCxn id="1136" idx="0"/>
          </p:cNvCxnSpPr>
          <p:nvPr/>
        </p:nvCxnSpPr>
        <p:spPr>
          <a:xfrm>
            <a:off x="866210" y="2129150"/>
            <a:ext cx="2200500" cy="943800"/>
          </a:xfrm>
          <a:prstGeom prst="bentConnector2">
            <a:avLst/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61"/>
          <p:cNvCxnSpPr>
            <a:stCxn id="1133" idx="3"/>
            <a:endCxn id="1151" idx="4"/>
          </p:cNvCxnSpPr>
          <p:nvPr/>
        </p:nvCxnSpPr>
        <p:spPr>
          <a:xfrm flipH="1" rot="10800000">
            <a:off x="3820441" y="2799504"/>
            <a:ext cx="386100" cy="786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61"/>
          <p:cNvCxnSpPr>
            <a:endCxn id="1146" idx="4"/>
          </p:cNvCxnSpPr>
          <p:nvPr/>
        </p:nvCxnSpPr>
        <p:spPr>
          <a:xfrm rot="-5400000">
            <a:off x="3991069" y="2423937"/>
            <a:ext cx="430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61"/>
          <p:cNvSpPr txBox="1"/>
          <p:nvPr/>
        </p:nvSpPr>
        <p:spPr>
          <a:xfrm>
            <a:off x="3301591" y="2348595"/>
            <a:ext cx="326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7" name="Google Shape;1157;p61"/>
          <p:cNvCxnSpPr>
            <a:stCxn id="1146" idx="6"/>
            <a:endCxn id="1132" idx="1"/>
          </p:cNvCxnSpPr>
          <p:nvPr/>
        </p:nvCxnSpPr>
        <p:spPr>
          <a:xfrm>
            <a:off x="4297369" y="2129187"/>
            <a:ext cx="112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61"/>
          <p:cNvSpPr txBox="1"/>
          <p:nvPr/>
        </p:nvSpPr>
        <p:spPr>
          <a:xfrm>
            <a:off x="5866800" y="920763"/>
            <a:ext cx="301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GRU condensa en una sola función la operación de olvidar y actualizar.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Inicialmente se calculan z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y r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9" name="Google Shape;11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450" y="2606402"/>
            <a:ext cx="2941800" cy="805973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61"/>
          <p:cNvSpPr txBox="1"/>
          <p:nvPr/>
        </p:nvSpPr>
        <p:spPr>
          <a:xfrm>
            <a:off x="5693100" y="3502338"/>
            <a:ext cx="336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Estas se conocen como: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reset (reiniciar) gate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update (actualizar) gate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1" name="Google Shape;1161;p61"/>
          <p:cNvCxnSpPr>
            <a:stCxn id="1130" idx="3"/>
            <a:endCxn id="1137" idx="1"/>
          </p:cNvCxnSpPr>
          <p:nvPr/>
        </p:nvCxnSpPr>
        <p:spPr>
          <a:xfrm>
            <a:off x="866210" y="2129150"/>
            <a:ext cx="1350000" cy="590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61"/>
          <p:cNvCxnSpPr>
            <a:stCxn id="1130" idx="3"/>
            <a:endCxn id="1134" idx="1"/>
          </p:cNvCxnSpPr>
          <p:nvPr/>
        </p:nvCxnSpPr>
        <p:spPr>
          <a:xfrm>
            <a:off x="866210" y="2129150"/>
            <a:ext cx="1350000" cy="10239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61"/>
          <p:cNvCxnSpPr>
            <a:stCxn id="1131" idx="3"/>
            <a:endCxn id="1134" idx="1"/>
          </p:cNvCxnSpPr>
          <p:nvPr/>
        </p:nvCxnSpPr>
        <p:spPr>
          <a:xfrm flipH="1" rot="10800000">
            <a:off x="627278" y="3153054"/>
            <a:ext cx="1588800" cy="5265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61"/>
          <p:cNvSpPr txBox="1"/>
          <p:nvPr/>
        </p:nvSpPr>
        <p:spPr>
          <a:xfrm>
            <a:off x="2341425" y="4347175"/>
            <a:ext cx="2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concatena en cruce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de la clasificación de texto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Los problemas con los que se tiene que lidiar cuando uno trabaja con clasificación de texto son:</a:t>
            </a:r>
            <a:endParaRPr sz="2200"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Naturaleza secuencial y de longitud variable.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Suciedad en los datos (texto obscuro: “</a:t>
            </a:r>
            <a:r>
              <a:rPr i="1" lang="en" sz="1800"/>
              <a:t>buy</a:t>
            </a:r>
            <a:r>
              <a:rPr lang="en" sz="1800"/>
              <a:t>” vs “</a:t>
            </a:r>
            <a:r>
              <a:rPr i="1" lang="en" sz="1800"/>
              <a:t>6uy</a:t>
            </a:r>
            <a:r>
              <a:rPr lang="en" sz="1800"/>
              <a:t>” o errores de ortografía: </a:t>
            </a:r>
            <a:r>
              <a:rPr lang="en" sz="1800"/>
              <a:t>“</a:t>
            </a:r>
            <a:r>
              <a:rPr i="1" lang="en" sz="1800"/>
              <a:t>neighbourhood”</a:t>
            </a:r>
            <a:r>
              <a:rPr lang="en" sz="1800"/>
              <a:t> vs “</a:t>
            </a:r>
            <a:r>
              <a:rPr i="1" lang="en" sz="1800"/>
              <a:t>neihgbourhood</a:t>
            </a:r>
            <a:r>
              <a:rPr lang="en" sz="1800"/>
              <a:t>”</a:t>
            </a:r>
            <a:r>
              <a:rPr lang="en" sz="1800"/>
              <a:t>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Falta de relación sintaxis-semántica (“qué significa ‘buy’”).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0" name="Google Shape;117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Alternativas a las RNN</a:t>
            </a:r>
            <a:endParaRPr/>
          </a:p>
        </p:txBody>
      </p:sp>
      <p:sp>
        <p:nvSpPr>
          <p:cNvPr id="1171" name="Google Shape;1171;p62"/>
          <p:cNvSpPr txBox="1"/>
          <p:nvPr/>
        </p:nvSpPr>
        <p:spPr>
          <a:xfrm>
            <a:off x="366825" y="1171825"/>
            <a:ext cx="79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Más modificaciones a la forma de conectar las celdas como las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Mogrifier networks</a:t>
            </a: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(ICLR 2020)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2" name="Google Shape;117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38" y="1968834"/>
            <a:ext cx="8206524" cy="150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800" y="3534100"/>
            <a:ext cx="6851752" cy="24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9" name="Google Shape;117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o no RNN?</a:t>
            </a:r>
            <a:endParaRPr/>
          </a:p>
        </p:txBody>
      </p:sp>
      <p:sp>
        <p:nvSpPr>
          <p:cNvPr id="1180" name="Google Shape;1180;p63"/>
          <p:cNvSpPr txBox="1"/>
          <p:nvPr/>
        </p:nvSpPr>
        <p:spPr>
          <a:xfrm>
            <a:off x="366825" y="1171825"/>
            <a:ext cx="7943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Son </a:t>
            </a: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difíciles</a:t>
            </a: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de entrenar debido a los exploding y vanishing gradients 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Tienen dificultades para procesar secuencias largas.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Requieren muchos datos, incluso para fine-</a:t>
            </a: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tuning</a:t>
            </a: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Son un modelo conceptualmente adecuado para la representación de secuencias, o cuando las dependencias son a muy largo plazo.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Requieren menos datos que un transformer si es necesario entrenar desde cero.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186" name="Google Shape;118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Deep Learning Architectures for Sequence Processing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and Language Processing. Daniel Jurafsky &amp; James H. Martin (2021).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Learning Phrase Representations using RNN Encoder-Decoder for Statistical Machine Translation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Understanding LSTM Networks</a:t>
            </a:r>
            <a:endParaRPr b="1" sz="1300">
              <a:solidFill>
                <a:srgbClr val="406C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6C54"/>
              </a:buClr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Understanding Bidirectional RNN in PyTorch</a:t>
            </a:r>
            <a:endParaRPr b="1" sz="1300">
              <a:solidFill>
                <a:srgbClr val="406C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Lecture 10: Recurrent Neural Networks - Stanford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Long Short Term Memory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On the difficulty of training Recurrent Neural Networks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How LSTM networks solve the problem of vanishing gradients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8" name="Google Shape;1188;p64"/>
          <p:cNvSpPr/>
          <p:nvPr/>
        </p:nvSpPr>
        <p:spPr>
          <a:xfrm>
            <a:off x="-18275" y="-18275"/>
            <a:ext cx="9199800" cy="14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Estructura de Recurrencia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3169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Neuronal Clásica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800" y="932575"/>
            <a:ext cx="47156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Neuronal Clásica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800" y="932575"/>
            <a:ext cx="47156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Neuronales Recurrentes: Procesamiento de Secuencias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100" y="4804800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Créditos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http://cs231n.stanford.edu/slides/2017/cs231n_2017_lecture10.pdf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4813"/>
            <a:ext cx="8839199" cy="27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525" y="4148250"/>
            <a:ext cx="270805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72D2A"/>
      </a:dk1>
      <a:lt1>
        <a:srgbClr val="FFFFFF"/>
      </a:lt1>
      <a:dk2>
        <a:srgbClr val="4BA173"/>
      </a:dk2>
      <a:lt2>
        <a:srgbClr val="63D297"/>
      </a:lt2>
      <a:accent1>
        <a:srgbClr val="4BA173"/>
      </a:accent1>
      <a:accent2>
        <a:srgbClr val="498966"/>
      </a:accent2>
      <a:accent3>
        <a:srgbClr val="406C54"/>
      </a:accent3>
      <a:accent4>
        <a:srgbClr val="31483C"/>
      </a:accent4>
      <a:accent5>
        <a:srgbClr val="FF5252"/>
      </a:accent5>
      <a:accent6>
        <a:srgbClr val="FFF176"/>
      </a:accent6>
      <a:hlink>
        <a:srgbClr val="0000FF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