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Economica"/>
      <p:regular r:id="rId24"/>
      <p:bold r:id="rId25"/>
      <p:italic r:id="rId26"/>
      <p:boldItalic r:id="rId27"/>
    </p:embeddedFon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6">
          <p15:clr>
            <a:srgbClr val="9AA0A6"/>
          </p15:clr>
        </p15:guide>
        <p15:guide id="3" orient="horz" pos="1871">
          <p15:clr>
            <a:srgbClr val="9AA0A6"/>
          </p15:clr>
        </p15:guide>
        <p15:guide id="4" pos="42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596" orient="horz"/>
        <p:guide pos="1871" orient="horz"/>
        <p:guide pos="423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Roboto-regular.fntdata"/><Relationship Id="rId27"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9to5google.com/2018/10/18/google-machine-learning-crash-course-ai-fairness/" TargetMode="External"/><Relationship Id="rId3" Type="http://schemas.openxmlformats.org/officeDocument/2006/relationships/hyperlink" Target="https://9to5google.com/2018/10/18/google-machine-learning-crash-course-ai-fairnes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b3e93b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b3e93b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Toda la parte de visualizaciones de la materia está centrada alrededor de qué conceptos de estadística y probabilidad se benefician de visualizaciones y cómo comunicarlos adecuadamente.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Pallete http://paletton.com/#uid=71Z0u0kketqasL5fO-fowqrrFla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38fd6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38fd6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1"/>
                </a:solidFill>
                <a:latin typeface="Open Sans"/>
                <a:ea typeface="Open Sans"/>
                <a:cs typeface="Open Sans"/>
                <a:sym typeface="Open Sans"/>
              </a:rPr>
              <a:t>Lo que encontraremos es que el data science es un ciclo que siempre puede tener más iteraciones, y que generalmente está limitada por el tiempo o por el dinero. Este gráfico resume este concepto de manera “idealizada”. Dentro de un proyecto de ciencia de datos, pasamos muchas veces por distintas etapas y utilizamos todas las herramientas que tengamos disponibles, desde modelos super sofisticados hasta tests de hipótesis estadística. Una vez que obtuvimos resultados, estos son evaluados y aplicados, dando origen a nuevas necesidades de negocios que vuelven a  disparar el ciclo. Otras veces, se recomienza simplemente por la necesidad de mantenerse competitivo utilizando las últimas herramientas disponibles, y las tecnologías en data science avanzan </a:t>
            </a:r>
            <a:r>
              <a:rPr i="1" lang="es" sz="1200">
                <a:solidFill>
                  <a:schemeClr val="dk1"/>
                </a:solidFill>
                <a:latin typeface="Open Sans"/>
                <a:ea typeface="Open Sans"/>
                <a:cs typeface="Open Sans"/>
                <a:sym typeface="Open Sans"/>
              </a:rPr>
              <a:t>rápido</a:t>
            </a:r>
            <a:r>
              <a:rPr lang="es"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s" sz="1200">
                <a:solidFill>
                  <a:schemeClr val="dk1"/>
                </a:solidFill>
                <a:latin typeface="Open Sans"/>
                <a:ea typeface="Open Sans"/>
                <a:cs typeface="Open Sans"/>
                <a:sym typeface="Open Sans"/>
              </a:rPr>
              <a:t>Otras materias también están fuertemente correlacionadas con las etapas 02 a 04 de este ciclo, y algunas visitan muchas partes. ¿Y qué pasa con la etapa 01? Esta la trabajarán durante las mentorías, donde tendrán un problema real para ejercitar el criterio que vayan aprendiendo a lo largo de las materias. Por eso, es </a:t>
            </a:r>
            <a:r>
              <a:rPr b="1" lang="es" sz="1200">
                <a:solidFill>
                  <a:schemeClr val="dk1"/>
                </a:solidFill>
                <a:latin typeface="Open Sans"/>
                <a:ea typeface="Open Sans"/>
                <a:cs typeface="Open Sans"/>
                <a:sym typeface="Open Sans"/>
              </a:rPr>
              <a:t>indispensable</a:t>
            </a:r>
            <a:r>
              <a:rPr lang="es" sz="1200">
                <a:solidFill>
                  <a:schemeClr val="dk1"/>
                </a:solidFill>
                <a:latin typeface="Open Sans"/>
                <a:ea typeface="Open Sans"/>
                <a:cs typeface="Open Sans"/>
                <a:sym typeface="Open Sans"/>
              </a:rPr>
              <a:t> que desarrollen un buen sistema de trabajo con su equipo y con su mentor.</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425d127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425d127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f2476e45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f2476e45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s" sz="1050">
                <a:solidFill>
                  <a:srgbClr val="757575"/>
                </a:solidFill>
                <a:highlight>
                  <a:srgbClr val="FFFFFF"/>
                </a:highlight>
              </a:rPr>
              <a:t>¿Respondió “bananas”? ¿Por qué no mencionó el rollo de bolsas de plástico? ¿O el color de las bananas? Este ejemplo proviene del</a:t>
            </a:r>
            <a:r>
              <a:rPr lang="es" sz="1050">
                <a:solidFill>
                  <a:srgbClr val="757575"/>
                </a:solidFill>
                <a:highlight>
                  <a:srgbClr val="FFFFFF"/>
                </a:highlight>
                <a:uFill>
                  <a:noFill/>
                </a:uFill>
                <a:hlinkClick r:id="rId2">
                  <a:extLst>
                    <a:ext uri="{A12FA001-AC4F-418D-AE19-62706E023703}">
                      <ahyp:hlinkClr val="tx"/>
                    </a:ext>
                  </a:extLst>
                </a:hlinkClick>
              </a:rPr>
              <a:t> </a:t>
            </a:r>
            <a:r>
              <a:rPr lang="es" sz="1050" u="sng">
                <a:solidFill>
                  <a:srgbClr val="2200CC"/>
                </a:solidFill>
                <a:highlight>
                  <a:srgbClr val="FFFFFF"/>
                </a:highlight>
                <a:hlinkClick r:id="rId3">
                  <a:extLst>
                    <a:ext uri="{A12FA001-AC4F-418D-AE19-62706E023703}">
                      <ahyp:hlinkClr val="tx"/>
                    </a:ext>
                  </a:extLst>
                </a:hlinkClick>
              </a:rPr>
              <a:t>curso de formación</a:t>
            </a:r>
            <a:r>
              <a:rPr lang="es" sz="1050">
                <a:solidFill>
                  <a:srgbClr val="757575"/>
                </a:solidFill>
                <a:highlight>
                  <a:srgbClr val="FFFFFF"/>
                </a:highlight>
              </a:rPr>
              <a:t> de “AI Fairness” (Justicia en IA) de Google y demuestra que aunque las tres respuestas son técnicamente correctas, por alguna razón tenemos un sesgo para preferir una de ellas. No todas las personas compartirán ese sesgo; lo que percibimos y cómo respondemos está influenciado por nuestras normas. Si vive en un planeta donde todas las bananas son azules, puede responder “bananas amarillas” aquí. Si nunca antes había visto una banana, puede decir “estantes con cosas amarillas”. También correcto…</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2476e45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f2476e45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f2476e452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f2476e452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03aa71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03aa71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08dbe3e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08dbe3e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261ca5d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261ca5d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ea8428b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ea8428b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ee27df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ee27df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2fcf06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2fcf06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2fcf064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2fcf064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ee27df0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ee27df0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poder maximizar el aprendizaje durante esta materia, primero es importante tener un pantallazo general de lo que van a aprender durante toda la diplomatura y cómo es el trabajo de data scientists. De esta manera, podremos tener una idea de la utilidad de las herramientas que van a aprender durante este materia, y por que es crítico tener un entendimiento sólido de los conceptos de estadística y análisis de datos.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08dbe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08dbe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científico de datos que todos conocemos: Chandler Bing.</a:t>
            </a:r>
            <a:endParaRPr/>
          </a:p>
          <a:p>
            <a:pPr indent="0" lvl="0" marL="0" rtl="0" algn="l">
              <a:spcBef>
                <a:spcPts val="0"/>
              </a:spcBef>
              <a:spcAft>
                <a:spcPts val="0"/>
              </a:spcAft>
              <a:buNone/>
            </a:pPr>
            <a:r>
              <a:rPr lang="es"/>
              <a:t>Desde que existen datos y ciencia, hubo ciencia de datos. El concepto de lo que hoy conocemos como ciencia de datos evolucionó con los años, a medida que se </a:t>
            </a:r>
            <a:r>
              <a:rPr lang="es"/>
              <a:t>popularizaron</a:t>
            </a:r>
            <a:r>
              <a:rPr lang="es"/>
              <a:t> distintas fuentes de datos y herramientas </a:t>
            </a:r>
            <a:r>
              <a:rPr lang="es"/>
              <a:t>computacionales. Lo que varía es el tipo de pregunta que podemos resolver. Además de ello, mientras más complejo se vuelve el campo de la ciencia de datos, aparecen más nichos y roles dentro de un equipo que se pueden desempeñar.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72b12ee3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72b12ee3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(análisis de datos, ciencia de datos y aprendizaje automático) no tienen definiciones que los separen completamente. Existen muchas áreas donde se superponen, e incluso podríamos hablar de que algunos engloban a los otros.</a:t>
            </a:r>
            <a:endParaRPr/>
          </a:p>
          <a:p>
            <a:pPr indent="0" lvl="0" marL="0" rtl="0" algn="l">
              <a:spcBef>
                <a:spcPts val="0"/>
              </a:spcBef>
              <a:spcAft>
                <a:spcPts val="0"/>
              </a:spcAft>
              <a:buNone/>
            </a:pPr>
            <a:r>
              <a:rPr b="1" lang="es"/>
              <a:t>Análisis de datos</a:t>
            </a:r>
            <a:r>
              <a:rPr lang="es"/>
              <a:t>: podemos pensar que el análisis de datos es lo que se hacía antes de que las herramientas de ciencia de datos y machine learning estuvieran disponibles para todo el mundo. Se plantea una pregunta, por ejemplo, ¿por qué nuestros clientes están comprando menos? y se procede a un análisis manual para responderla. Esto no quiere decir que no se utilicen herramientas automáticas, muchas veces muy complejas, pero el análisis está guiado por la intuición del analista, que prueba o descarta una serie de hipótesis pre-existentes. Esto lleva a que tenga un poder de análisis limitado, y por eso decimos que detecta patrones superficiales. No quiere decir que el fenómeno tenga que ser simple, sino que la respuesta a nuestra pregunta puede encontrarse en la “superficie” de nuestros datos, o dependemos de que el analista pueda hacerlos surgir combinando otros datos a partir de su conocimiento de dominio.</a:t>
            </a:r>
            <a:endParaRPr/>
          </a:p>
          <a:p>
            <a:pPr indent="0" lvl="0" marL="0" rtl="0" algn="l">
              <a:spcBef>
                <a:spcPts val="0"/>
              </a:spcBef>
              <a:spcAft>
                <a:spcPts val="0"/>
              </a:spcAft>
              <a:buNone/>
            </a:pPr>
            <a:r>
              <a:rPr b="1" lang="es"/>
              <a:t>Aprendizaje automático</a:t>
            </a:r>
            <a:r>
              <a:rPr lang="es"/>
              <a:t> (o machine learning): es una clase bastante particular de análisis de datos, que se basa en usar modelos matemáticos, generalmente muy complejos, para predecir o describir un conjunto de datos sin tener que explícitamente programar las instrucciones para ello. La interpretabilidad del modelo, en el sentido de descubrir los por qué de los fenómenos, muchas veces no es una prioridad. Las redes neuronales, uno de los métodos más populares, son cajas negras imposibles de interpretar, y aún así son ampliamente utilizadas. Por ejemplo, un tipo de pregunta a responder con machine learning es “cuánto va a gastar el cliente X durante el próximo mes?” Para ello, se crea un modelo, se entrena con datos de cuánto gastaron miles de clientes anteriormente, y se lo utiliza para predecir sobre cada cliente en particular. Dependiendo del modelo que se utilice, tal vez podemos saber qué características del cliente son utilizadas para estimar cuánto va a gastar, por ejemplo la edad, el género, el país de origen, el nivel de ingresos, etc. </a:t>
            </a:r>
            <a:endParaRPr/>
          </a:p>
          <a:p>
            <a:pPr indent="0" lvl="0" marL="0" rtl="0" algn="l">
              <a:spcBef>
                <a:spcPts val="0"/>
              </a:spcBef>
              <a:spcAft>
                <a:spcPts val="0"/>
              </a:spcAft>
              <a:buNone/>
            </a:pPr>
            <a:r>
              <a:rPr lang="es"/>
              <a:t>La gran ventaja del machine learning es que el modelo hace todo el análisis de los datos de entrada por sí sólo y sin intervención de un analista, por lo tanto, pueden procesar muchos más datos que un humano y descubrir patrones mucho más complejos. O al menos esa es la promesa, pero veremos durante las últimas 3 materias obligatorias más las optativas que elijan, cómo utilizar adecuadamente estos modelos. Hay que tener en cuenta también que la capacidad de los modelos actuales es limitada, por lo cual es todavía necesario un paso previo de análisis de datos para limitar y reconfigurar los datos de entrada de manera que el modelo tenga más chances de hacer bien su trabajo.</a:t>
            </a:r>
            <a:endParaRPr/>
          </a:p>
          <a:p>
            <a:pPr indent="0" lvl="0" marL="0" rtl="0" algn="l">
              <a:spcBef>
                <a:spcPts val="0"/>
              </a:spcBef>
              <a:spcAft>
                <a:spcPts val="0"/>
              </a:spcAft>
              <a:buNone/>
            </a:pPr>
            <a:r>
              <a:rPr b="1" lang="es"/>
              <a:t>Ciencia de datos</a:t>
            </a:r>
            <a:r>
              <a:rPr lang="es"/>
              <a:t>: la ciencia de datos es un término muy general, que</a:t>
            </a:r>
            <a:r>
              <a:rPr lang="es">
                <a:solidFill>
                  <a:schemeClr val="dk1"/>
                </a:solidFill>
              </a:rPr>
              <a:t> engloba un gran conjunto de herramientas y técnicas utilizadas en el análisis automático o semiautomático de grandes conjuntos de datos.</a:t>
            </a:r>
            <a:r>
              <a:rPr lang="es"/>
              <a:t> A eso tenemos que sumarle que muchas veces está siendo usada más para llamar la atención de posibles inversores que para definir el tipo de trabajo que se realiza. Por ello, es difícil responder qué es data science y qué no. Sin ir más lejos, la wikipedia lo define como una generalización de todas las técnicas disponibles, incluyendo el análisis de datos y el aprendizaje automático, e incluso llega a mencionarlo como un cuarto paradigma de la ciencia. Vamos a tratar de listar algunas diferencias entre la ciencia de datos y las otras dos áreas desde un punto de vista práctico:</a:t>
            </a:r>
            <a:endParaRPr/>
          </a:p>
          <a:p>
            <a:pPr indent="-298450" lvl="0" marL="457200" rtl="0" algn="l">
              <a:spcBef>
                <a:spcPts val="0"/>
              </a:spcBef>
              <a:spcAft>
                <a:spcPts val="0"/>
              </a:spcAft>
              <a:buSzPts val="1100"/>
              <a:buChar char="●"/>
            </a:pPr>
            <a:r>
              <a:rPr lang="es"/>
              <a:t>La ciencia de datos usa análisis y machine learning, pero muchas veces no profundiza en ellos. Por ejemplo, un machine learning engineer especializado en redes neuronales sabe hasta el último detalle de cómo funciona y podría desarrollar tipos nuevos de redes, mientras que un data scientist puede usar redes neuronales siguiendo alguna receta ya conocida, pero no necesariamente tener el conocimiento como para inventar recetas nuevas.</a:t>
            </a:r>
            <a:endParaRPr/>
          </a:p>
          <a:p>
            <a:pPr indent="-298450" lvl="0" marL="457200" rtl="0" algn="l">
              <a:spcBef>
                <a:spcPts val="0"/>
              </a:spcBef>
              <a:spcAft>
                <a:spcPts val="0"/>
              </a:spcAft>
              <a:buSzPts val="1100"/>
              <a:buChar char="●"/>
            </a:pPr>
            <a:r>
              <a:rPr lang="es"/>
              <a:t>La ciencia de datos sigue procesos analíticos y exploratorios. En la mayoría de los problemas reales (o sea, no en las competencias de Kaggle), las variables de interés están parcialmente definidas. Tenemos una idea aproximada de qué queremos encontrar, por ejemplo, “¿cómo hacer que los clientes gasten más dinero en nuestra plataforma?”. Antes de poder buscar un modelo que explique los datos, primero tenemos que entender qué datos queremos explicar, para qué, y cuáles son las métricas de impacto. Dentro de todo el proceso, probablemente haya una etapa de análisis de datos inicial para plantear hipótesis, una etapa de análisis automático para descubrir patrones, y finalmente una etapa de machine learning para generar el modelo más adecuado según lo que se aprendió en las etapas anteriores.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08dbe3e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08dbe3e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son algunos ejemplos de problemas con los que se puede encontrar un data analyst, un data scientists o un machine learning engineer. Es posible que durante su trabajo, tengan que ir adoptando estos distintos roles para lograr un resultado más completo.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261ca5d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61ca5d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1"/>
                </a:solidFill>
                <a:latin typeface="Open Sans"/>
                <a:ea typeface="Open Sans"/>
                <a:cs typeface="Open Sans"/>
                <a:sym typeface="Open Sans"/>
              </a:rPr>
              <a:t>Lo que encontraremos es que el data science es un ciclo que siempre puede tener más iteraciones, y que generalmente está limitada por el tiempo o por el dinero. Este gráfico resume este concepto de manera “idealizada”. Dentro de un proyecto de ciencia de datos, pasamos muchas veces por distintas etapas y utilizamos todas las herramientas que tengamos disponibles, desde modelos super sofisticados hasta tests de hipótesis estadística. Una vez que obtuvimos resultados, estos son evaluados y aplicados, dando origen a nuevas necesidades de negocios que vuelven a  disparar el ciclo. Otras veces, se recomienza simplemente por la necesidad de mantenerse competitivo utilizando las últimas herramientas disponibles, y las tecnologías en data science avanzan </a:t>
            </a:r>
            <a:r>
              <a:rPr i="1" lang="es" sz="1200">
                <a:solidFill>
                  <a:schemeClr val="dk1"/>
                </a:solidFill>
                <a:latin typeface="Open Sans"/>
                <a:ea typeface="Open Sans"/>
                <a:cs typeface="Open Sans"/>
                <a:sym typeface="Open Sans"/>
              </a:rPr>
              <a:t>rápido</a:t>
            </a:r>
            <a:r>
              <a:rPr lang="es"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s" sz="1200">
                <a:solidFill>
                  <a:schemeClr val="dk1"/>
                </a:solidFill>
                <a:latin typeface="Open Sans"/>
                <a:ea typeface="Open Sans"/>
                <a:cs typeface="Open Sans"/>
                <a:sym typeface="Open Sans"/>
              </a:rPr>
              <a:t>Otras materias también están fuertemente correlacionadas con las etapas 02 a 04 de este ciclo, y algunas visitan muchas partes. ¿Y qué pasa con la etapa 01? Esta la trabajarán durante las mentorías, donde tendrán un problema real para ejercitar el criterio que vayan aprendiendo a lo largo de las materias. Por eso, es </a:t>
            </a:r>
            <a:r>
              <a:rPr b="1" lang="es" sz="1200">
                <a:solidFill>
                  <a:schemeClr val="dk1"/>
                </a:solidFill>
                <a:latin typeface="Open Sans"/>
                <a:ea typeface="Open Sans"/>
                <a:cs typeface="Open Sans"/>
                <a:sym typeface="Open Sans"/>
              </a:rPr>
              <a:t>indispensable</a:t>
            </a:r>
            <a:r>
              <a:rPr lang="es" sz="1200">
                <a:solidFill>
                  <a:schemeClr val="dk1"/>
                </a:solidFill>
                <a:latin typeface="Open Sans"/>
                <a:ea typeface="Open Sans"/>
                <a:cs typeface="Open Sans"/>
                <a:sym typeface="Open Sans"/>
              </a:rPr>
              <a:t> que desarrollen un buen sistema de trabajo con su equipo y con su mentor.</a:t>
            </a:r>
            <a:endParaRPr sz="120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11"/>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54" name="Google Shape;54;p11"/>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5" name="Google Shape;55;p1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2"/>
          <p:cNvSpPr txBox="1"/>
          <p:nvPr>
            <p:ph idx="1" type="body"/>
          </p:nvPr>
        </p:nvSpPr>
        <p:spPr>
          <a:xfrm>
            <a:off x="319500" y="4218925"/>
            <a:ext cx="5998800" cy="5988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3600"/>
              <a:buFont typeface="Economica"/>
              <a:buNone/>
              <a:defRPr sz="3600">
                <a:latin typeface="Economica"/>
                <a:ea typeface="Economica"/>
                <a:cs typeface="Economica"/>
                <a:sym typeface="Economica"/>
              </a:defRPr>
            </a:lvl1pPr>
          </a:lstStyle>
          <a:p/>
        </p:txBody>
      </p:sp>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63" name="Google Shape;63;p13"/>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ubtitulo">
  <p:cSld name="SECTION_HEADER_1">
    <p:spTree>
      <p:nvGrpSpPr>
        <p:cNvPr id="20" name="Shape 20"/>
        <p:cNvGrpSpPr/>
        <p:nvPr/>
      </p:nvGrpSpPr>
      <p:grpSpPr>
        <a:xfrm>
          <a:off x="0" y="0"/>
          <a:ext cx="0" cy="0"/>
          <a:chOff x="0" y="0"/>
          <a:chExt cx="0" cy="0"/>
        </a:xfrm>
      </p:grpSpPr>
      <p:sp>
        <p:nvSpPr>
          <p:cNvPr id="21" name="Google Shape;21;p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
          <p:cNvSpPr txBox="1"/>
          <p:nvPr>
            <p:ph type="title"/>
          </p:nvPr>
        </p:nvSpPr>
        <p:spPr>
          <a:xfrm>
            <a:off x="773700" y="1445625"/>
            <a:ext cx="7596600" cy="15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25" name="Google Shape;25;p4"/>
          <p:cNvSpPr txBox="1"/>
          <p:nvPr>
            <p:ph idx="2" type="title"/>
          </p:nvPr>
        </p:nvSpPr>
        <p:spPr>
          <a:xfrm>
            <a:off x="773700" y="2876900"/>
            <a:ext cx="7596600" cy="92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600"/>
              <a:buNone/>
              <a:defRPr sz="2600">
                <a:solidFill>
                  <a:schemeClr val="accent2"/>
                </a:solidFill>
              </a:defRPr>
            </a:lvl1pPr>
            <a:lvl2pPr lvl="1" rtl="0" algn="ctr">
              <a:spcBef>
                <a:spcPts val="0"/>
              </a:spcBef>
              <a:spcAft>
                <a:spcPts val="0"/>
              </a:spcAft>
              <a:buClr>
                <a:schemeClr val="accent2"/>
              </a:buClr>
              <a:buSzPts val="2600"/>
              <a:buNone/>
              <a:defRPr sz="2600">
                <a:solidFill>
                  <a:schemeClr val="accent2"/>
                </a:solidFill>
              </a:defRPr>
            </a:lvl2pPr>
            <a:lvl3pPr lvl="2" rtl="0" algn="ctr">
              <a:spcBef>
                <a:spcPts val="0"/>
              </a:spcBef>
              <a:spcAft>
                <a:spcPts val="0"/>
              </a:spcAft>
              <a:buClr>
                <a:schemeClr val="accent2"/>
              </a:buClr>
              <a:buSzPts val="2600"/>
              <a:buNone/>
              <a:defRPr sz="2600">
                <a:solidFill>
                  <a:schemeClr val="accent2"/>
                </a:solidFill>
              </a:defRPr>
            </a:lvl3pPr>
            <a:lvl4pPr lvl="3" rtl="0" algn="ctr">
              <a:spcBef>
                <a:spcPts val="0"/>
              </a:spcBef>
              <a:spcAft>
                <a:spcPts val="0"/>
              </a:spcAft>
              <a:buClr>
                <a:schemeClr val="accent2"/>
              </a:buClr>
              <a:buSzPts val="2600"/>
              <a:buNone/>
              <a:defRPr sz="2600">
                <a:solidFill>
                  <a:schemeClr val="accent2"/>
                </a:solidFill>
              </a:defRPr>
            </a:lvl4pPr>
            <a:lvl5pPr lvl="4" rtl="0" algn="ctr">
              <a:spcBef>
                <a:spcPts val="0"/>
              </a:spcBef>
              <a:spcAft>
                <a:spcPts val="0"/>
              </a:spcAft>
              <a:buClr>
                <a:schemeClr val="accent2"/>
              </a:buClr>
              <a:buSzPts val="2600"/>
              <a:buNone/>
              <a:defRPr sz="2600">
                <a:solidFill>
                  <a:schemeClr val="accent2"/>
                </a:solidFill>
              </a:defRPr>
            </a:lvl5pPr>
            <a:lvl6pPr lvl="5" rtl="0" algn="ctr">
              <a:spcBef>
                <a:spcPts val="0"/>
              </a:spcBef>
              <a:spcAft>
                <a:spcPts val="0"/>
              </a:spcAft>
              <a:buClr>
                <a:schemeClr val="accent2"/>
              </a:buClr>
              <a:buSzPts val="2600"/>
              <a:buNone/>
              <a:defRPr sz="2600">
                <a:solidFill>
                  <a:schemeClr val="accent2"/>
                </a:solidFill>
              </a:defRPr>
            </a:lvl6pPr>
            <a:lvl7pPr lvl="6" rtl="0" algn="ctr">
              <a:spcBef>
                <a:spcPts val="0"/>
              </a:spcBef>
              <a:spcAft>
                <a:spcPts val="0"/>
              </a:spcAft>
              <a:buClr>
                <a:schemeClr val="accent2"/>
              </a:buClr>
              <a:buSzPts val="2600"/>
              <a:buNone/>
              <a:defRPr sz="2600">
                <a:solidFill>
                  <a:schemeClr val="accent2"/>
                </a:solidFill>
              </a:defRPr>
            </a:lvl7pPr>
            <a:lvl8pPr lvl="7" rtl="0" algn="ctr">
              <a:spcBef>
                <a:spcPts val="0"/>
              </a:spcBef>
              <a:spcAft>
                <a:spcPts val="0"/>
              </a:spcAft>
              <a:buClr>
                <a:schemeClr val="accent2"/>
              </a:buClr>
              <a:buSzPts val="2600"/>
              <a:buNone/>
              <a:defRPr sz="2600">
                <a:solidFill>
                  <a:schemeClr val="accent2"/>
                </a:solidFill>
              </a:defRPr>
            </a:lvl8pPr>
            <a:lvl9pPr lvl="8" rtl="0" algn="ctr">
              <a:spcBef>
                <a:spcPts val="0"/>
              </a:spcBef>
              <a:spcAft>
                <a:spcPts val="0"/>
              </a:spcAft>
              <a:buClr>
                <a:schemeClr val="accent2"/>
              </a:buClr>
              <a:buSzPts val="2600"/>
              <a:buNone/>
              <a:defRPr sz="2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8" name="Google Shape;28;p5"/>
          <p:cNvSpPr txBox="1"/>
          <p:nvPr>
            <p:ph idx="1" type="body"/>
          </p:nvPr>
        </p:nvSpPr>
        <p:spPr>
          <a:xfrm>
            <a:off x="311700" y="1225225"/>
            <a:ext cx="8520600" cy="33540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Clr>
                <a:schemeClr val="accent2"/>
              </a:buClr>
              <a:buSzPts val="1000"/>
              <a:buChar char="●"/>
              <a:defRPr/>
            </a:lvl1pPr>
            <a:lvl2pPr indent="-292100" lvl="1" marL="914400" rtl="0">
              <a:spcBef>
                <a:spcPts val="1600"/>
              </a:spcBef>
              <a:spcAft>
                <a:spcPts val="0"/>
              </a:spcAft>
              <a:buClr>
                <a:schemeClr val="accent2"/>
              </a:buClr>
              <a:buSzPts val="1000"/>
              <a:buChar char="○"/>
              <a:defRPr/>
            </a:lvl2pPr>
            <a:lvl3pPr indent="-292100" lvl="2" marL="1371600" rtl="0">
              <a:spcBef>
                <a:spcPts val="1600"/>
              </a:spcBef>
              <a:spcAft>
                <a:spcPts val="0"/>
              </a:spcAft>
              <a:buClr>
                <a:schemeClr val="accent3"/>
              </a:buClr>
              <a:buSzPts val="10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6">
          <p15:clr>
            <a:srgbClr val="FA7B17"/>
          </p15:clr>
        </p15:guide>
        <p15:guide id="2" orient="horz" pos="56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oble y cuerpo">
  <p:cSld name="TITLE_AND_BODY_1">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14889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 type="body"/>
          </p:nvPr>
        </p:nvSpPr>
        <p:spPr>
          <a:xfrm>
            <a:off x="311700" y="1873275"/>
            <a:ext cx="8520600" cy="27060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chemeClr val="accent2"/>
              </a:buClr>
              <a:buSzPts val="1200"/>
              <a:buChar char="●"/>
              <a:defRPr/>
            </a:lvl1pPr>
            <a:lvl2pPr indent="-304800" lvl="1" marL="914400" rtl="0">
              <a:spcBef>
                <a:spcPts val="1600"/>
              </a:spcBef>
              <a:spcAft>
                <a:spcPts val="0"/>
              </a:spcAft>
              <a:buClr>
                <a:schemeClr val="accent2"/>
              </a:buClr>
              <a:buSzPts val="1200"/>
              <a:buChar char="○"/>
              <a:defRPr/>
            </a:lvl2pPr>
            <a:lvl3pPr indent="-304800" lvl="2" marL="1371600" rtl="0">
              <a:spcBef>
                <a:spcPts val="1600"/>
              </a:spcBef>
              <a:spcAft>
                <a:spcPts val="0"/>
              </a:spcAft>
              <a:buClr>
                <a:schemeClr val="accent3"/>
              </a:buClr>
              <a:buSzPts val="12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6" name="Google Shape;36;p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 name="Google Shape;37;p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5">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4" name="Google Shape;44;p9"/>
          <p:cNvSpPr txBox="1"/>
          <p:nvPr>
            <p:ph idx="1" type="body"/>
          </p:nvPr>
        </p:nvSpPr>
        <p:spPr>
          <a:xfrm>
            <a:off x="311700" y="1224000"/>
            <a:ext cx="2808000" cy="3439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mailto:vrulloni@unc.edu.ar" TargetMode="External"/><Relationship Id="rId4" Type="http://schemas.openxmlformats.org/officeDocument/2006/relationships/hyperlink" Target="mailto:mteruel@unc.edu.ar" TargetMode="External"/><Relationship Id="rId5" Type="http://schemas.openxmlformats.org/officeDocument/2006/relationships/image" Target="../media/image12.jp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mailto:georgina.flesia@unc.edu.ar" TargetMode="External"/><Relationship Id="rId4" Type="http://schemas.openxmlformats.org/officeDocument/2006/relationships/image" Target="../media/image13.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mailto:nehuen.gonzalez@unc.edu.ar" TargetMode="External"/><Relationship Id="rId4" Type="http://schemas.openxmlformats.org/officeDocument/2006/relationships/hyperlink" Target="mailto:aldana.gonzalez.montoro@unc.edu.ar" TargetMode="External"/><Relationship Id="rId5" Type="http://schemas.openxmlformats.org/officeDocument/2006/relationships/image" Target="../media/image2.jpg"/><Relationship Id="rId6"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044700" y="152045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0000"/>
                </a:solidFill>
              </a:rPr>
              <a:t>Análisis y Visualización de Datos</a:t>
            </a:r>
            <a:endParaRPr>
              <a:solidFill>
                <a:srgbClr val="000000"/>
              </a:solidFill>
            </a:endParaRPr>
          </a:p>
        </p:txBody>
      </p:sp>
      <p:sp>
        <p:nvSpPr>
          <p:cNvPr id="72" name="Google Shape;72;p15"/>
          <p:cNvSpPr txBox="1"/>
          <p:nvPr>
            <p:ph idx="1" type="subTitle"/>
          </p:nvPr>
        </p:nvSpPr>
        <p:spPr>
          <a:xfrm>
            <a:off x="3044700" y="34146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chemeClr val="accent5"/>
                </a:solidFill>
                <a:hlinkClick r:id="rId3">
                  <a:extLst>
                    <a:ext uri="{A12FA001-AC4F-418D-AE19-62706E023703}">
                      <ahyp:hlinkClr val="tx"/>
                    </a:ext>
                  </a:extLst>
                </a:hlinkClick>
              </a:rPr>
              <a:t>Diplomatura CDAAyA 202</a:t>
            </a:r>
            <a:r>
              <a:rPr lang="es">
                <a:solidFill>
                  <a:schemeClr val="accent5"/>
                </a:solidFill>
              </a:rPr>
              <a:t>2</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El ciclo sin fin</a:t>
            </a:r>
            <a:endParaRPr/>
          </a:p>
        </p:txBody>
      </p:sp>
      <p:sp>
        <p:nvSpPr>
          <p:cNvPr id="180" name="Google Shape;180;p24"/>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t>Durante esta materia, veremos conceptos involucrados en:</a:t>
            </a:r>
            <a:endParaRPr sz="1300"/>
          </a:p>
          <a:p>
            <a:pPr indent="-311150" lvl="0" marL="457200" rtl="0" algn="l">
              <a:spcBef>
                <a:spcPts val="1600"/>
              </a:spcBef>
              <a:spcAft>
                <a:spcPts val="0"/>
              </a:spcAft>
              <a:buSzPts val="1300"/>
              <a:buAutoNum type="arabicPeriod"/>
            </a:pPr>
            <a:r>
              <a:rPr lang="es" sz="1300"/>
              <a:t>Herramientas estadísticas y visualizaciones para la </a:t>
            </a:r>
            <a:r>
              <a:rPr lang="es" sz="1300">
                <a:highlight>
                  <a:schemeClr val="lt2"/>
                </a:highlight>
              </a:rPr>
              <a:t>etapa 02</a:t>
            </a:r>
            <a:r>
              <a:rPr lang="es" sz="1300"/>
              <a:t>.</a:t>
            </a:r>
            <a:endParaRPr sz="1300"/>
          </a:p>
          <a:p>
            <a:pPr indent="-311150" lvl="0" marL="457200" rtl="0" algn="l">
              <a:spcBef>
                <a:spcPts val="0"/>
              </a:spcBef>
              <a:spcAft>
                <a:spcPts val="0"/>
              </a:spcAft>
              <a:buSzPts val="1300"/>
              <a:buAutoNum type="arabicPeriod"/>
            </a:pPr>
            <a:r>
              <a:rPr lang="es" sz="1300"/>
              <a:t>Herramientas estadísticas necesarias para interpretar los resultados de la </a:t>
            </a:r>
            <a:r>
              <a:rPr lang="es" sz="1300">
                <a:highlight>
                  <a:schemeClr val="accent3"/>
                </a:highlight>
              </a:rPr>
              <a:t>etapa 04</a:t>
            </a:r>
            <a:r>
              <a:rPr lang="es" sz="1300"/>
              <a:t>.</a:t>
            </a:r>
            <a:endParaRPr sz="1300"/>
          </a:p>
          <a:p>
            <a:pPr indent="-311150" lvl="0" marL="457200" rtl="0" algn="l">
              <a:spcBef>
                <a:spcPts val="0"/>
              </a:spcBef>
              <a:spcAft>
                <a:spcPts val="0"/>
              </a:spcAft>
              <a:buSzPts val="1300"/>
              <a:buAutoNum type="arabicPeriod"/>
            </a:pPr>
            <a:r>
              <a:rPr lang="es" sz="1300"/>
              <a:t>Visualización y comunicación efectiva para la </a:t>
            </a:r>
            <a:r>
              <a:rPr lang="es" sz="1300">
                <a:highlight>
                  <a:schemeClr val="accent6"/>
                </a:highlight>
              </a:rPr>
              <a:t>etapa 05</a:t>
            </a:r>
            <a:r>
              <a:rPr lang="es" sz="1300"/>
              <a:t>.</a:t>
            </a:r>
            <a:endParaRPr sz="1300"/>
          </a:p>
        </p:txBody>
      </p:sp>
      <p:grpSp>
        <p:nvGrpSpPr>
          <p:cNvPr id="181" name="Google Shape;181;p24"/>
          <p:cNvGrpSpPr/>
          <p:nvPr/>
        </p:nvGrpSpPr>
        <p:grpSpPr>
          <a:xfrm>
            <a:off x="2968151" y="-87"/>
            <a:ext cx="6415051" cy="5143664"/>
            <a:chOff x="1314151" y="0"/>
            <a:chExt cx="6415051" cy="5143664"/>
          </a:xfrm>
        </p:grpSpPr>
        <p:sp>
          <p:nvSpPr>
            <p:cNvPr id="182" name="Google Shape;182;p24"/>
            <p:cNvSpPr/>
            <p:nvPr/>
          </p:nvSpPr>
          <p:spPr>
            <a:xfrm>
              <a:off x="2986824" y="725405"/>
              <a:ext cx="3078900" cy="3194400"/>
            </a:xfrm>
            <a:prstGeom prst="donut">
              <a:avLst>
                <a:gd fmla="val 16067" name="adj"/>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4"/>
            <p:cNvGrpSpPr/>
            <p:nvPr/>
          </p:nvGrpSpPr>
          <p:grpSpPr>
            <a:xfrm>
              <a:off x="5310190" y="178121"/>
              <a:ext cx="2252510" cy="1008092"/>
              <a:chOff x="5214006" y="730510"/>
              <a:chExt cx="1858200" cy="801600"/>
            </a:xfrm>
          </p:grpSpPr>
          <p:cxnSp>
            <p:nvCxnSpPr>
              <p:cNvPr id="184" name="Google Shape;184;p24"/>
              <p:cNvCxnSpPr>
                <a:stCxn id="185" idx="1"/>
              </p:cNvCxnSpPr>
              <p:nvPr/>
            </p:nvCxnSpPr>
            <p:spPr>
              <a:xfrm flipH="1">
                <a:off x="5214006" y="1065310"/>
                <a:ext cx="363000" cy="466800"/>
              </a:xfrm>
              <a:prstGeom prst="straightConnector1">
                <a:avLst/>
              </a:prstGeom>
              <a:noFill/>
              <a:ln cap="flat" cmpd="sng" w="19050">
                <a:solidFill>
                  <a:schemeClr val="dk2"/>
                </a:solidFill>
                <a:prstDash val="solid"/>
                <a:round/>
                <a:headEnd len="med" w="med" type="oval"/>
                <a:tailEnd len="sm" w="sm" type="none"/>
              </a:ln>
            </p:spPr>
          </p:cxnSp>
          <p:sp>
            <p:nvSpPr>
              <p:cNvPr id="185" name="Google Shape;185;p24"/>
              <p:cNvSpPr txBox="1"/>
              <p:nvPr/>
            </p:nvSpPr>
            <p:spPr>
              <a:xfrm>
                <a:off x="5577006" y="73051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400">
                    <a:latin typeface="Economica"/>
                    <a:ea typeface="Economica"/>
                    <a:cs typeface="Economica"/>
                    <a:sym typeface="Economica"/>
                  </a:rPr>
                  <a:t>01</a:t>
                </a:r>
                <a:endParaRPr b="1" sz="2400">
                  <a:latin typeface="Economica"/>
                  <a:ea typeface="Economica"/>
                  <a:cs typeface="Economica"/>
                  <a:sym typeface="Economica"/>
                </a:endParaRPr>
              </a:p>
              <a:p>
                <a:pPr indent="0" lvl="0" marL="0" rtl="0" algn="l">
                  <a:lnSpc>
                    <a:spcPct val="115000"/>
                  </a:lnSpc>
                  <a:spcBef>
                    <a:spcPts val="0"/>
                  </a:spcBef>
                  <a:spcAft>
                    <a:spcPts val="0"/>
                  </a:spcAft>
                  <a:buNone/>
                </a:pPr>
                <a:r>
                  <a:rPr lang="es">
                    <a:latin typeface="Economica"/>
                    <a:ea typeface="Economica"/>
                    <a:cs typeface="Economica"/>
                    <a:sym typeface="Economica"/>
                  </a:rPr>
                  <a:t>DEFINICIÓN DEL PROBLEMA DE NEGOCIOS</a:t>
                </a:r>
                <a:endParaRPr b="1">
                  <a:latin typeface="Economica"/>
                  <a:ea typeface="Economica"/>
                  <a:cs typeface="Economica"/>
                  <a:sym typeface="Economica"/>
                </a:endParaRPr>
              </a:p>
            </p:txBody>
          </p:sp>
        </p:grpSp>
        <p:grpSp>
          <p:nvGrpSpPr>
            <p:cNvPr id="186" name="Google Shape;186;p24"/>
            <p:cNvGrpSpPr/>
            <p:nvPr/>
          </p:nvGrpSpPr>
          <p:grpSpPr>
            <a:xfrm>
              <a:off x="1385721" y="330521"/>
              <a:ext cx="2265238" cy="855671"/>
              <a:chOff x="2039391" y="851693"/>
              <a:chExt cx="1868700" cy="680400"/>
            </a:xfrm>
          </p:grpSpPr>
          <p:cxnSp>
            <p:nvCxnSpPr>
              <p:cNvPr id="187" name="Google Shape;187;p24"/>
              <p:cNvCxnSpPr>
                <a:stCxn id="188" idx="3"/>
              </p:cNvCxnSpPr>
              <p:nvPr/>
            </p:nvCxnSpPr>
            <p:spPr>
              <a:xfrm>
                <a:off x="3534591" y="1186493"/>
                <a:ext cx="373500" cy="345600"/>
              </a:xfrm>
              <a:prstGeom prst="straightConnector1">
                <a:avLst/>
              </a:prstGeom>
              <a:noFill/>
              <a:ln cap="flat" cmpd="sng" w="19050">
                <a:solidFill>
                  <a:schemeClr val="accent6"/>
                </a:solidFill>
                <a:prstDash val="solid"/>
                <a:round/>
                <a:headEnd len="med" w="med" type="oval"/>
                <a:tailEnd len="sm" w="sm" type="none"/>
              </a:ln>
            </p:spPr>
          </p:cxnSp>
          <p:sp>
            <p:nvSpPr>
              <p:cNvPr id="188" name="Google Shape;188;p24"/>
              <p:cNvSpPr txBox="1"/>
              <p:nvPr/>
            </p:nvSpPr>
            <p:spPr>
              <a:xfrm>
                <a:off x="2039391"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s" sz="2400">
                    <a:solidFill>
                      <a:schemeClr val="dk1"/>
                    </a:solidFill>
                    <a:latin typeface="Economica"/>
                    <a:ea typeface="Economica"/>
                    <a:cs typeface="Economica"/>
                    <a:sym typeface="Economica"/>
                  </a:rPr>
                  <a:t>05</a:t>
                </a:r>
                <a:endParaRPr b="1" sz="2400">
                  <a:solidFill>
                    <a:schemeClr val="dk1"/>
                  </a:solidFill>
                  <a:latin typeface="Economica"/>
                  <a:ea typeface="Economica"/>
                  <a:cs typeface="Economica"/>
                  <a:sym typeface="Economica"/>
                </a:endParaRPr>
              </a:p>
              <a:p>
                <a:pPr indent="0" lvl="0" marL="0" rtl="0" algn="r">
                  <a:lnSpc>
                    <a:spcPct val="115000"/>
                  </a:lnSpc>
                  <a:spcBef>
                    <a:spcPts val="0"/>
                  </a:spcBef>
                  <a:spcAft>
                    <a:spcPts val="0"/>
                  </a:spcAft>
                  <a:buNone/>
                </a:pPr>
                <a:r>
                  <a:rPr lang="es">
                    <a:solidFill>
                      <a:schemeClr val="dk1"/>
                    </a:solidFill>
                    <a:latin typeface="Economica"/>
                    <a:ea typeface="Economica"/>
                    <a:cs typeface="Economica"/>
                    <a:sym typeface="Economica"/>
                  </a:rPr>
                  <a:t>COMUNICACIÓN DE RESULTADOS</a:t>
                </a:r>
                <a:endParaRPr sz="800">
                  <a:latin typeface="Roboto"/>
                  <a:ea typeface="Roboto"/>
                  <a:cs typeface="Roboto"/>
                  <a:sym typeface="Roboto"/>
                </a:endParaRPr>
              </a:p>
            </p:txBody>
          </p:sp>
        </p:grpSp>
        <p:grpSp>
          <p:nvGrpSpPr>
            <p:cNvPr id="189" name="Google Shape;189;p24"/>
            <p:cNvGrpSpPr/>
            <p:nvPr/>
          </p:nvGrpSpPr>
          <p:grpSpPr>
            <a:xfrm>
              <a:off x="5808972" y="2511787"/>
              <a:ext cx="1920231" cy="842089"/>
              <a:chOff x="5625475" y="2586161"/>
              <a:chExt cx="1584087" cy="669600"/>
            </a:xfrm>
          </p:grpSpPr>
          <p:cxnSp>
            <p:nvCxnSpPr>
              <p:cNvPr id="190" name="Google Shape;190;p24"/>
              <p:cNvCxnSpPr/>
              <p:nvPr/>
            </p:nvCxnSpPr>
            <p:spPr>
              <a:xfrm rot="10800000">
                <a:off x="5625475" y="2771675"/>
                <a:ext cx="442200" cy="153300"/>
              </a:xfrm>
              <a:prstGeom prst="straightConnector1">
                <a:avLst/>
              </a:prstGeom>
              <a:noFill/>
              <a:ln cap="flat" cmpd="sng" w="19050">
                <a:solidFill>
                  <a:schemeClr val="lt2"/>
                </a:solidFill>
                <a:prstDash val="solid"/>
                <a:round/>
                <a:headEnd len="med" w="med" type="oval"/>
                <a:tailEnd len="sm" w="sm" type="none"/>
              </a:ln>
            </p:spPr>
          </p:cxnSp>
          <p:sp>
            <p:nvSpPr>
              <p:cNvPr id="191" name="Google Shape;191;p24"/>
              <p:cNvSpPr txBox="1"/>
              <p:nvPr/>
            </p:nvSpPr>
            <p:spPr>
              <a:xfrm>
                <a:off x="6077362" y="2586161"/>
                <a:ext cx="1132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400">
                    <a:latin typeface="Economica"/>
                    <a:ea typeface="Economica"/>
                    <a:cs typeface="Economica"/>
                    <a:sym typeface="Economica"/>
                  </a:rPr>
                  <a:t>02</a:t>
                </a:r>
                <a:endParaRPr b="1" sz="2400">
                  <a:latin typeface="Economica"/>
                  <a:ea typeface="Economica"/>
                  <a:cs typeface="Economica"/>
                  <a:sym typeface="Economica"/>
                </a:endParaRPr>
              </a:p>
              <a:p>
                <a:pPr indent="0" lvl="0" marL="0" rtl="0" algn="l">
                  <a:lnSpc>
                    <a:spcPct val="115000"/>
                  </a:lnSpc>
                  <a:spcBef>
                    <a:spcPts val="0"/>
                  </a:spcBef>
                  <a:spcAft>
                    <a:spcPts val="0"/>
                  </a:spcAft>
                  <a:buNone/>
                </a:pPr>
                <a:r>
                  <a:rPr lang="es">
                    <a:latin typeface="Economica"/>
                    <a:ea typeface="Economica"/>
                    <a:cs typeface="Economica"/>
                    <a:sym typeface="Economica"/>
                  </a:rPr>
                  <a:t>ANÁLISIS Y EXPLORACIÓN DE DATOS</a:t>
                </a:r>
                <a:endParaRPr b="1">
                  <a:latin typeface="Economica"/>
                  <a:ea typeface="Economica"/>
                  <a:cs typeface="Economica"/>
                  <a:sym typeface="Economica"/>
                </a:endParaRPr>
              </a:p>
            </p:txBody>
          </p:sp>
        </p:grpSp>
        <p:grpSp>
          <p:nvGrpSpPr>
            <p:cNvPr id="192" name="Google Shape;192;p24"/>
            <p:cNvGrpSpPr/>
            <p:nvPr/>
          </p:nvGrpSpPr>
          <p:grpSpPr>
            <a:xfrm>
              <a:off x="1314151" y="2493563"/>
              <a:ext cx="1930048" cy="842089"/>
              <a:chOff x="1917489" y="2571669"/>
              <a:chExt cx="1592186" cy="669600"/>
            </a:xfrm>
          </p:grpSpPr>
          <p:cxnSp>
            <p:nvCxnSpPr>
              <p:cNvPr id="193" name="Google Shape;193;p24"/>
              <p:cNvCxnSpPr/>
              <p:nvPr/>
            </p:nvCxnSpPr>
            <p:spPr>
              <a:xfrm flipH="1" rot="10800000">
                <a:off x="3059375" y="2771675"/>
                <a:ext cx="450300" cy="145200"/>
              </a:xfrm>
              <a:prstGeom prst="straightConnector1">
                <a:avLst/>
              </a:prstGeom>
              <a:noFill/>
              <a:ln cap="flat" cmpd="sng" w="19050">
                <a:solidFill>
                  <a:schemeClr val="accent3"/>
                </a:solidFill>
                <a:prstDash val="solid"/>
                <a:round/>
                <a:headEnd len="med" w="med" type="oval"/>
                <a:tailEnd len="sm" w="sm" type="none"/>
              </a:ln>
            </p:spPr>
          </p:cxnSp>
          <p:sp>
            <p:nvSpPr>
              <p:cNvPr id="194" name="Google Shape;194;p24"/>
              <p:cNvSpPr txBox="1"/>
              <p:nvPr/>
            </p:nvSpPr>
            <p:spPr>
              <a:xfrm>
                <a:off x="1917489" y="2571669"/>
                <a:ext cx="1132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s" sz="2400">
                    <a:solidFill>
                      <a:schemeClr val="dk1"/>
                    </a:solidFill>
                    <a:latin typeface="Economica"/>
                    <a:ea typeface="Economica"/>
                    <a:cs typeface="Economica"/>
                    <a:sym typeface="Economica"/>
                  </a:rPr>
                  <a:t>04</a:t>
                </a:r>
                <a:endParaRPr b="1" sz="2400">
                  <a:solidFill>
                    <a:schemeClr val="dk1"/>
                  </a:solidFill>
                  <a:latin typeface="Economica"/>
                  <a:ea typeface="Economica"/>
                  <a:cs typeface="Economica"/>
                  <a:sym typeface="Economica"/>
                </a:endParaRPr>
              </a:p>
              <a:p>
                <a:pPr indent="0" lvl="0" marL="0" rtl="0" algn="r">
                  <a:lnSpc>
                    <a:spcPct val="115000"/>
                  </a:lnSpc>
                  <a:spcBef>
                    <a:spcPts val="0"/>
                  </a:spcBef>
                  <a:spcAft>
                    <a:spcPts val="0"/>
                  </a:spcAft>
                  <a:buNone/>
                </a:pPr>
                <a:r>
                  <a:rPr lang="es">
                    <a:solidFill>
                      <a:schemeClr val="dk1"/>
                    </a:solidFill>
                    <a:latin typeface="Economica"/>
                    <a:ea typeface="Economica"/>
                    <a:cs typeface="Economica"/>
                    <a:sym typeface="Economica"/>
                  </a:rPr>
                  <a:t>MODELADO PREDICTIVO</a:t>
                </a:r>
                <a:endParaRPr sz="1200">
                  <a:latin typeface="Roboto"/>
                  <a:ea typeface="Roboto"/>
                  <a:cs typeface="Roboto"/>
                  <a:sym typeface="Roboto"/>
                </a:endParaRPr>
              </a:p>
            </p:txBody>
          </p:sp>
        </p:grpSp>
        <p:grpSp>
          <p:nvGrpSpPr>
            <p:cNvPr id="195" name="Google Shape;195;p24"/>
            <p:cNvGrpSpPr/>
            <p:nvPr/>
          </p:nvGrpSpPr>
          <p:grpSpPr>
            <a:xfrm>
              <a:off x="3424226" y="3712594"/>
              <a:ext cx="2176141" cy="1431070"/>
              <a:chOff x="3658187" y="3541000"/>
              <a:chExt cx="1795200" cy="1137938"/>
            </a:xfrm>
          </p:grpSpPr>
          <p:cxnSp>
            <p:nvCxnSpPr>
              <p:cNvPr id="196" name="Google Shape;196;p24"/>
              <p:cNvCxnSpPr/>
              <p:nvPr/>
            </p:nvCxnSpPr>
            <p:spPr>
              <a:xfrm rot="10800000">
                <a:off x="4563402" y="3541000"/>
                <a:ext cx="0" cy="489600"/>
              </a:xfrm>
              <a:prstGeom prst="straightConnector1">
                <a:avLst/>
              </a:prstGeom>
              <a:noFill/>
              <a:ln cap="flat" cmpd="sng" w="19050">
                <a:solidFill>
                  <a:srgbClr val="155B54"/>
                </a:solidFill>
                <a:prstDash val="solid"/>
                <a:round/>
                <a:headEnd len="med" w="med" type="oval"/>
                <a:tailEnd len="sm" w="sm" type="none"/>
              </a:ln>
            </p:spPr>
          </p:cxnSp>
          <p:sp>
            <p:nvSpPr>
              <p:cNvPr id="197" name="Google Shape;197;p24"/>
              <p:cNvSpPr txBox="1"/>
              <p:nvPr/>
            </p:nvSpPr>
            <p:spPr>
              <a:xfrm>
                <a:off x="3658187" y="4009338"/>
                <a:ext cx="17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400">
                    <a:solidFill>
                      <a:schemeClr val="dk1"/>
                    </a:solidFill>
                    <a:latin typeface="Economica"/>
                    <a:ea typeface="Economica"/>
                    <a:cs typeface="Economica"/>
                    <a:sym typeface="Economica"/>
                  </a:rPr>
                  <a:t>03</a:t>
                </a:r>
                <a:endParaRPr b="1" sz="2400">
                  <a:solidFill>
                    <a:schemeClr val="dk1"/>
                  </a:solidFill>
                  <a:latin typeface="Economica"/>
                  <a:ea typeface="Economica"/>
                  <a:cs typeface="Economica"/>
                  <a:sym typeface="Economica"/>
                </a:endParaRPr>
              </a:p>
              <a:p>
                <a:pPr indent="0" lvl="0" marL="0" rtl="0" algn="ctr">
                  <a:lnSpc>
                    <a:spcPct val="115000"/>
                  </a:lnSpc>
                  <a:spcBef>
                    <a:spcPts val="0"/>
                  </a:spcBef>
                  <a:spcAft>
                    <a:spcPts val="0"/>
                  </a:spcAft>
                  <a:buNone/>
                </a:pPr>
                <a:r>
                  <a:rPr lang="es">
                    <a:solidFill>
                      <a:schemeClr val="dk1"/>
                    </a:solidFill>
                    <a:latin typeface="Economica"/>
                    <a:ea typeface="Economica"/>
                    <a:cs typeface="Economica"/>
                    <a:sym typeface="Economica"/>
                  </a:rPr>
                  <a:t>INGENIERÍA DE CARACTERÍSTICAS</a:t>
                </a:r>
                <a:endParaRPr sz="800">
                  <a:latin typeface="Roboto"/>
                  <a:ea typeface="Roboto"/>
                  <a:cs typeface="Roboto"/>
                  <a:sym typeface="Roboto"/>
                </a:endParaRPr>
              </a:p>
            </p:txBody>
          </p:sp>
        </p:grpSp>
        <p:sp>
          <p:nvSpPr>
            <p:cNvPr id="198" name="Google Shape;198;p24"/>
            <p:cNvSpPr/>
            <p:nvPr/>
          </p:nvSpPr>
          <p:spPr>
            <a:xfrm rot="1855247">
              <a:off x="2877288" y="640745"/>
              <a:ext cx="3292774" cy="3353618"/>
            </a:xfrm>
            <a:prstGeom prst="blockArc">
              <a:avLst>
                <a:gd fmla="val 14414370" name="adj1"/>
                <a:gd fmla="val 18998613" name="adj2"/>
                <a:gd fmla="val 8907" name="adj3"/>
              </a:avLst>
            </a:prstGeom>
            <a:solidFill>
              <a:schemeClr val="dk2"/>
            </a:solidFill>
            <a:ln cap="flat" cmpd="sng" w="9525">
              <a:solidFill>
                <a:schemeClr val="dk2"/>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flipH="1" rot="-8945667">
              <a:off x="2884398" y="638713"/>
              <a:ext cx="3291900" cy="3352918"/>
            </a:xfrm>
            <a:prstGeom prst="blockArc">
              <a:avLst>
                <a:gd fmla="val 20178804" name="adj1"/>
                <a:gd fmla="val 2623923" name="adj2"/>
                <a:gd fmla="val 8858" name="adj3"/>
              </a:avLst>
            </a:prstGeom>
            <a:solidFill>
              <a:schemeClr val="lt2"/>
            </a:solidFill>
            <a:ln cap="flat" cmpd="sng" w="9525">
              <a:solidFill>
                <a:schemeClr val="lt2"/>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txBox="1"/>
            <p:nvPr/>
          </p:nvSpPr>
          <p:spPr>
            <a:xfrm>
              <a:off x="3651424" y="1845523"/>
              <a:ext cx="1749900" cy="101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rgbClr val="020202"/>
                  </a:solidFill>
                  <a:latin typeface="Economica"/>
                  <a:ea typeface="Economica"/>
                  <a:cs typeface="Economica"/>
                  <a:sym typeface="Economica"/>
                </a:rPr>
                <a:t>Ciclo de un proyecto de Data Science</a:t>
              </a:r>
              <a:endParaRPr b="1" sz="1800">
                <a:solidFill>
                  <a:srgbClr val="020202"/>
                </a:solidFill>
                <a:latin typeface="Economica"/>
                <a:ea typeface="Economica"/>
                <a:cs typeface="Economica"/>
                <a:sym typeface="Economica"/>
              </a:endParaRPr>
            </a:p>
          </p:txBody>
        </p:sp>
        <p:sp>
          <p:nvSpPr>
            <p:cNvPr id="201" name="Google Shape;201;p24"/>
            <p:cNvSpPr/>
            <p:nvPr/>
          </p:nvSpPr>
          <p:spPr>
            <a:xfrm rot="-3832564">
              <a:off x="5718905" y="1602544"/>
              <a:ext cx="453086" cy="443652"/>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flipH="1" rot="-1855253">
              <a:off x="2871457" y="635732"/>
              <a:ext cx="3299771" cy="3361136"/>
            </a:xfrm>
            <a:prstGeom prst="blockArc">
              <a:avLst>
                <a:gd fmla="val 14334136" name="adj1"/>
                <a:gd fmla="val 18854681" name="adj2"/>
                <a:gd fmla="val 8846" name="adj3"/>
              </a:avLst>
            </a:prstGeom>
            <a:solidFill>
              <a:schemeClr val="accent6"/>
            </a:solidFill>
            <a:ln cap="flat" cmpd="sng" w="9525">
              <a:solidFill>
                <a:schemeClr val="accent6"/>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rot="8945667">
              <a:off x="2862110" y="642266"/>
              <a:ext cx="3291900" cy="3352918"/>
            </a:xfrm>
            <a:prstGeom prst="blockArc">
              <a:avLst>
                <a:gd fmla="val 20184517" name="adj1"/>
                <a:gd fmla="val 3007258" name="adj2"/>
                <a:gd fmla="val 9336" name="adj3"/>
              </a:avLst>
            </a:prstGeom>
            <a:solidFill>
              <a:schemeClr val="accent3"/>
            </a:solidFill>
            <a:ln cap="flat" cmpd="sng" w="9525">
              <a:solidFill>
                <a:schemeClr val="accent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flipH="1" rot="-8945667">
              <a:off x="2862352" y="644184"/>
              <a:ext cx="3291900" cy="3352918"/>
            </a:xfrm>
            <a:prstGeom prst="blockArc">
              <a:avLst>
                <a:gd fmla="val 15738599" name="adj1"/>
                <a:gd fmla="val 20008131" name="adj2"/>
                <a:gd fmla="val 9063"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rot="9191544">
              <a:off x="2883415" y="1596834"/>
              <a:ext cx="443685" cy="454145"/>
            </a:xfrm>
            <a:prstGeom prst="rtTriangl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rot="493771">
              <a:off x="5195665" y="3333012"/>
              <a:ext cx="440132" cy="455886"/>
            </a:xfrm>
            <a:prstGeom prst="rtTriangl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4877981">
              <a:off x="3410582" y="3340962"/>
              <a:ext cx="456149" cy="440277"/>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8038212">
              <a:off x="4298112" y="555654"/>
              <a:ext cx="448520" cy="448520"/>
            </a:xfrm>
            <a:prstGeom prst="rtTriangl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REALIDAD</a:t>
            </a:r>
            <a:endParaRPr/>
          </a:p>
        </p:txBody>
      </p:sp>
      <p:pic>
        <p:nvPicPr>
          <p:cNvPr id="214" name="Google Shape;214;p25"/>
          <p:cNvPicPr preferRelativeResize="0"/>
          <p:nvPr/>
        </p:nvPicPr>
        <p:blipFill rotWithShape="1">
          <a:blip r:embed="rId3">
            <a:alphaModFix/>
          </a:blip>
          <a:srcRect b="4187" l="0" r="6950" t="0"/>
          <a:stretch/>
        </p:blipFill>
        <p:spPr>
          <a:xfrm>
            <a:off x="239225" y="945575"/>
            <a:ext cx="8334374" cy="365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40750" y="1109375"/>
            <a:ext cx="9103250" cy="3386700"/>
          </a:xfrm>
          <a:prstGeom prst="rect">
            <a:avLst/>
          </a:prstGeom>
          <a:noFill/>
          <a:ln>
            <a:noFill/>
          </a:ln>
        </p:spPr>
      </p:pic>
      <p:sp>
        <p:nvSpPr>
          <p:cNvPr id="220" name="Google Shape;220;p26"/>
          <p:cNvSpPr txBox="1"/>
          <p:nvPr>
            <p:ph type="title"/>
          </p:nvPr>
        </p:nvSpPr>
        <p:spPr>
          <a:xfrm>
            <a:off x="311700" y="316800"/>
            <a:ext cx="4065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Sesgos en los datos</a:t>
            </a:r>
            <a:endParaRPr/>
          </a:p>
        </p:txBody>
      </p:sp>
      <p:sp>
        <p:nvSpPr>
          <p:cNvPr id="221" name="Google Shape;221;p26"/>
          <p:cNvSpPr/>
          <p:nvPr/>
        </p:nvSpPr>
        <p:spPr>
          <a:xfrm>
            <a:off x="611350" y="2306825"/>
            <a:ext cx="3513300" cy="123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316800"/>
            <a:ext cx="4065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Sesgos en los datos</a:t>
            </a:r>
            <a:endParaRPr/>
          </a:p>
        </p:txBody>
      </p:sp>
      <p:pic>
        <p:nvPicPr>
          <p:cNvPr id="227" name="Google Shape;227;p27"/>
          <p:cNvPicPr preferRelativeResize="0"/>
          <p:nvPr/>
        </p:nvPicPr>
        <p:blipFill>
          <a:blip r:embed="rId3">
            <a:alphaModFix/>
          </a:blip>
          <a:stretch>
            <a:fillRect/>
          </a:stretch>
        </p:blipFill>
        <p:spPr>
          <a:xfrm>
            <a:off x="625175" y="1322725"/>
            <a:ext cx="7219949"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316800"/>
            <a:ext cx="4065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Sesgos en los datos</a:t>
            </a:r>
            <a:endParaRPr/>
          </a:p>
        </p:txBody>
      </p:sp>
      <p:pic>
        <p:nvPicPr>
          <p:cNvPr id="233" name="Google Shape;233;p28"/>
          <p:cNvPicPr preferRelativeResize="0"/>
          <p:nvPr/>
        </p:nvPicPr>
        <p:blipFill>
          <a:blip r:embed="rId3">
            <a:alphaModFix/>
          </a:blip>
          <a:stretch>
            <a:fillRect/>
          </a:stretch>
        </p:blipFill>
        <p:spPr>
          <a:xfrm>
            <a:off x="2589225" y="2347575"/>
            <a:ext cx="3458007" cy="2447925"/>
          </a:xfrm>
          <a:prstGeom prst="rect">
            <a:avLst/>
          </a:prstGeom>
          <a:noFill/>
          <a:ln>
            <a:noFill/>
          </a:ln>
        </p:spPr>
      </p:pic>
      <p:sp>
        <p:nvSpPr>
          <p:cNvPr id="234" name="Google Shape;234;p28"/>
          <p:cNvSpPr txBox="1"/>
          <p:nvPr/>
        </p:nvSpPr>
        <p:spPr>
          <a:xfrm>
            <a:off x="774575" y="1296750"/>
            <a:ext cx="7336800" cy="1185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s" sz="2250">
                <a:solidFill>
                  <a:srgbClr val="757575"/>
                </a:solidFill>
                <a:highlight>
                  <a:srgbClr val="FFFFFF"/>
                </a:highlight>
                <a:latin typeface="Georgia"/>
                <a:ea typeface="Georgia"/>
                <a:cs typeface="Georgia"/>
                <a:sym typeface="Georgia"/>
              </a:rPr>
              <a:t>El sesgo no proviene de algoritmos de IA, proviene de personas.</a:t>
            </a:r>
            <a:endParaRPr sz="2250">
              <a:solidFill>
                <a:srgbClr val="757575"/>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Habilidades a aprender durante esta materia</a:t>
            </a:r>
            <a:endParaRPr/>
          </a:p>
        </p:txBody>
      </p:sp>
      <p:sp>
        <p:nvSpPr>
          <p:cNvPr id="240" name="Google Shape;240;p29"/>
          <p:cNvSpPr txBox="1"/>
          <p:nvPr>
            <p:ph idx="4294967295" type="body"/>
          </p:nvPr>
        </p:nvSpPr>
        <p:spPr>
          <a:xfrm>
            <a:off x="853225" y="1439400"/>
            <a:ext cx="3563100" cy="12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Seleccionar</a:t>
            </a:r>
            <a:r>
              <a:rPr lang="es"/>
              <a:t> y </a:t>
            </a:r>
            <a:r>
              <a:rPr i="1" lang="es"/>
              <a:t>aplicar</a:t>
            </a:r>
            <a:r>
              <a:rPr lang="es"/>
              <a:t> herramientas estadísticas </a:t>
            </a:r>
            <a:r>
              <a:rPr b="1" i="1" lang="es"/>
              <a:t>adecuadas</a:t>
            </a:r>
            <a:endParaRPr b="1" i="1" sz="1400"/>
          </a:p>
        </p:txBody>
      </p:sp>
      <p:sp>
        <p:nvSpPr>
          <p:cNvPr id="241" name="Google Shape;241;p29"/>
          <p:cNvSpPr txBox="1"/>
          <p:nvPr/>
        </p:nvSpPr>
        <p:spPr>
          <a:xfrm>
            <a:off x="401725" y="1439400"/>
            <a:ext cx="45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accent5"/>
                </a:solidFill>
                <a:latin typeface="Impact"/>
                <a:ea typeface="Impact"/>
                <a:cs typeface="Impact"/>
                <a:sym typeface="Impact"/>
              </a:rPr>
              <a:t>1</a:t>
            </a:r>
            <a:endParaRPr sz="3600">
              <a:solidFill>
                <a:schemeClr val="accent5"/>
              </a:solidFill>
              <a:latin typeface="Impact"/>
              <a:ea typeface="Impact"/>
              <a:cs typeface="Impact"/>
              <a:sym typeface="Impact"/>
            </a:endParaRPr>
          </a:p>
        </p:txBody>
      </p:sp>
      <p:sp>
        <p:nvSpPr>
          <p:cNvPr id="242" name="Google Shape;242;p29"/>
          <p:cNvSpPr txBox="1"/>
          <p:nvPr>
            <p:ph idx="4294967295" type="body"/>
          </p:nvPr>
        </p:nvSpPr>
        <p:spPr>
          <a:xfrm>
            <a:off x="853225" y="2648400"/>
            <a:ext cx="3563100" cy="12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Diseñar</a:t>
            </a:r>
            <a:r>
              <a:rPr b="1" lang="es"/>
              <a:t> </a:t>
            </a:r>
            <a:r>
              <a:rPr lang="es"/>
              <a:t>procesos de análisis de datos </a:t>
            </a:r>
            <a:r>
              <a:rPr b="1" lang="es"/>
              <a:t>sistemáticos</a:t>
            </a:r>
            <a:endParaRPr b="1" sz="1400"/>
          </a:p>
        </p:txBody>
      </p:sp>
      <p:sp>
        <p:nvSpPr>
          <p:cNvPr id="243" name="Google Shape;243;p29"/>
          <p:cNvSpPr txBox="1"/>
          <p:nvPr/>
        </p:nvSpPr>
        <p:spPr>
          <a:xfrm>
            <a:off x="401725" y="2648400"/>
            <a:ext cx="45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accent5"/>
                </a:solidFill>
                <a:latin typeface="Impact"/>
                <a:ea typeface="Impact"/>
                <a:cs typeface="Impact"/>
                <a:sym typeface="Impact"/>
              </a:rPr>
              <a:t>2</a:t>
            </a:r>
            <a:endParaRPr sz="3600">
              <a:solidFill>
                <a:schemeClr val="accent5"/>
              </a:solidFill>
              <a:latin typeface="Impact"/>
              <a:ea typeface="Impact"/>
              <a:cs typeface="Impact"/>
              <a:sym typeface="Impact"/>
            </a:endParaRPr>
          </a:p>
        </p:txBody>
      </p:sp>
      <p:sp>
        <p:nvSpPr>
          <p:cNvPr id="244" name="Google Shape;244;p29"/>
          <p:cNvSpPr txBox="1"/>
          <p:nvPr>
            <p:ph idx="4294967295" type="body"/>
          </p:nvPr>
        </p:nvSpPr>
        <p:spPr>
          <a:xfrm>
            <a:off x="853225" y="3576725"/>
            <a:ext cx="3563100" cy="12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Obtener resultados</a:t>
            </a:r>
            <a:r>
              <a:rPr lang="es"/>
              <a:t> a partir de un conjunto de datos y </a:t>
            </a:r>
            <a:r>
              <a:rPr i="1" lang="es"/>
              <a:t>contextualizarlos</a:t>
            </a:r>
            <a:endParaRPr b="1" i="1" sz="1400"/>
          </a:p>
        </p:txBody>
      </p:sp>
      <p:sp>
        <p:nvSpPr>
          <p:cNvPr id="245" name="Google Shape;245;p29"/>
          <p:cNvSpPr txBox="1"/>
          <p:nvPr/>
        </p:nvSpPr>
        <p:spPr>
          <a:xfrm>
            <a:off x="401725" y="3576725"/>
            <a:ext cx="45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accent5"/>
                </a:solidFill>
                <a:latin typeface="Impact"/>
                <a:ea typeface="Impact"/>
                <a:cs typeface="Impact"/>
                <a:sym typeface="Impact"/>
              </a:rPr>
              <a:t>3</a:t>
            </a:r>
            <a:endParaRPr sz="3600">
              <a:solidFill>
                <a:schemeClr val="accent5"/>
              </a:solidFill>
              <a:latin typeface="Impact"/>
              <a:ea typeface="Impact"/>
              <a:cs typeface="Impact"/>
              <a:sym typeface="Impact"/>
            </a:endParaRPr>
          </a:p>
        </p:txBody>
      </p:sp>
      <p:sp>
        <p:nvSpPr>
          <p:cNvPr id="246" name="Google Shape;246;p29"/>
          <p:cNvSpPr txBox="1"/>
          <p:nvPr>
            <p:ph idx="4294967295" type="body"/>
          </p:nvPr>
        </p:nvSpPr>
        <p:spPr>
          <a:xfrm>
            <a:off x="5186393" y="1469850"/>
            <a:ext cx="3645900" cy="12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Explicar </a:t>
            </a:r>
            <a:r>
              <a:rPr lang="es"/>
              <a:t>resultados y conclusiones de forma </a:t>
            </a:r>
            <a:r>
              <a:rPr b="1" lang="es"/>
              <a:t>correcta</a:t>
            </a:r>
            <a:r>
              <a:rPr lang="es"/>
              <a:t> y </a:t>
            </a:r>
            <a:r>
              <a:rPr b="1" lang="es"/>
              <a:t>efectiva</a:t>
            </a:r>
            <a:endParaRPr b="1" sz="1400"/>
          </a:p>
        </p:txBody>
      </p:sp>
      <p:sp>
        <p:nvSpPr>
          <p:cNvPr id="247" name="Google Shape;247;p29"/>
          <p:cNvSpPr txBox="1"/>
          <p:nvPr/>
        </p:nvSpPr>
        <p:spPr>
          <a:xfrm>
            <a:off x="4724400" y="1469850"/>
            <a:ext cx="46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accent5"/>
                </a:solidFill>
                <a:latin typeface="Impact"/>
                <a:ea typeface="Impact"/>
                <a:cs typeface="Impact"/>
                <a:sym typeface="Impact"/>
              </a:rPr>
              <a:t>4</a:t>
            </a:r>
            <a:endParaRPr sz="3600">
              <a:solidFill>
                <a:schemeClr val="accent5"/>
              </a:solidFill>
              <a:latin typeface="Impact"/>
              <a:ea typeface="Impact"/>
              <a:cs typeface="Impact"/>
              <a:sym typeface="Impact"/>
            </a:endParaRPr>
          </a:p>
        </p:txBody>
      </p:sp>
      <p:sp>
        <p:nvSpPr>
          <p:cNvPr id="248" name="Google Shape;248;p29"/>
          <p:cNvSpPr txBox="1"/>
          <p:nvPr>
            <p:ph idx="4294967295" type="body"/>
          </p:nvPr>
        </p:nvSpPr>
        <p:spPr>
          <a:xfrm>
            <a:off x="5186393" y="2678850"/>
            <a:ext cx="3645900" cy="122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s"/>
              <a:t>Implementar </a:t>
            </a:r>
            <a:r>
              <a:rPr lang="es"/>
              <a:t>pipelines de análisis de datos en Python</a:t>
            </a:r>
            <a:endParaRPr b="1" sz="1400"/>
          </a:p>
        </p:txBody>
      </p:sp>
      <p:sp>
        <p:nvSpPr>
          <p:cNvPr id="249" name="Google Shape;249;p29"/>
          <p:cNvSpPr txBox="1"/>
          <p:nvPr/>
        </p:nvSpPr>
        <p:spPr>
          <a:xfrm>
            <a:off x="4724400" y="2678850"/>
            <a:ext cx="46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600">
                <a:solidFill>
                  <a:schemeClr val="accent5"/>
                </a:solidFill>
                <a:latin typeface="Impact"/>
                <a:ea typeface="Impact"/>
                <a:cs typeface="Impact"/>
                <a:sym typeface="Impact"/>
              </a:rPr>
              <a:t>5</a:t>
            </a:r>
            <a:endParaRPr sz="3600">
              <a:solidFill>
                <a:schemeClr val="accent5"/>
              </a:solidFill>
              <a:latin typeface="Impact"/>
              <a:ea typeface="Impact"/>
              <a:cs typeface="Impact"/>
              <a:sym typeface="Impac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311700" y="315925"/>
            <a:ext cx="8520600" cy="14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¿Qué pasa si usamos Machine Learning sin saber análisis de datos?</a:t>
            </a:r>
            <a:endParaRPr sz="3600"/>
          </a:p>
        </p:txBody>
      </p:sp>
      <p:sp>
        <p:nvSpPr>
          <p:cNvPr id="255" name="Google Shape;255;p30"/>
          <p:cNvSpPr txBox="1"/>
          <p:nvPr>
            <p:ph idx="1" type="body"/>
          </p:nvPr>
        </p:nvSpPr>
        <p:spPr>
          <a:xfrm>
            <a:off x="311700" y="1873275"/>
            <a:ext cx="8520600" cy="2706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s" sz="1600"/>
              <a:t>No sabemos </a:t>
            </a:r>
            <a:r>
              <a:rPr b="1" lang="es" sz="1600"/>
              <a:t>qué modelar</a:t>
            </a:r>
            <a:r>
              <a:rPr lang="es" sz="1600"/>
              <a:t>, a menos que alguien más se los diga.</a:t>
            </a:r>
            <a:endParaRPr sz="1600"/>
          </a:p>
          <a:p>
            <a:pPr indent="-292100" lvl="0" marL="457200" rtl="0" algn="l">
              <a:spcBef>
                <a:spcPts val="1000"/>
              </a:spcBef>
              <a:spcAft>
                <a:spcPts val="0"/>
              </a:spcAft>
              <a:buSzPts val="1000"/>
              <a:buChar char="●"/>
            </a:pPr>
            <a:r>
              <a:rPr lang="es" sz="1600"/>
              <a:t>No podemos interpretar correctamente el </a:t>
            </a:r>
            <a:r>
              <a:rPr b="1" lang="es" sz="1600"/>
              <a:t>impacto</a:t>
            </a:r>
            <a:r>
              <a:rPr lang="es" sz="1600"/>
              <a:t> de sus resultados</a:t>
            </a:r>
            <a:endParaRPr sz="1600"/>
          </a:p>
          <a:p>
            <a:pPr indent="-292100" lvl="1" marL="914400" rtl="0" algn="l">
              <a:spcBef>
                <a:spcPts val="1000"/>
              </a:spcBef>
              <a:spcAft>
                <a:spcPts val="0"/>
              </a:spcAft>
              <a:buSzPts val="1000"/>
              <a:buChar char="○"/>
            </a:pPr>
            <a:r>
              <a:rPr lang="es" sz="1600"/>
              <a:t>Impacto a largo plazo, provocados por sesgos, unfairness, filtrado de información</a:t>
            </a:r>
            <a:endParaRPr sz="1600"/>
          </a:p>
          <a:p>
            <a:pPr indent="-292100" lvl="1" marL="914400" rtl="0" algn="l">
              <a:spcBef>
                <a:spcPts val="1000"/>
              </a:spcBef>
              <a:spcAft>
                <a:spcPts val="0"/>
              </a:spcAft>
              <a:buSzPts val="1000"/>
              <a:buChar char="○"/>
            </a:pPr>
            <a:r>
              <a:rPr lang="es" sz="1600"/>
              <a:t>Impacto en métricas de negocios, por ejemplo evaluado a través de test A/B</a:t>
            </a:r>
            <a:endParaRPr sz="1600"/>
          </a:p>
          <a:p>
            <a:pPr indent="-292100" lvl="0" marL="457200" rtl="0" algn="l">
              <a:spcBef>
                <a:spcPts val="2000"/>
              </a:spcBef>
              <a:spcAft>
                <a:spcPts val="1000"/>
              </a:spcAft>
              <a:buSzPts val="1000"/>
              <a:buChar char="●"/>
            </a:pPr>
            <a:r>
              <a:rPr lang="es" sz="1600"/>
              <a:t>Perdemos mucho tiempo en desarrollar modelos que no responden la pregunta correcta, y por lo tanto son menos accionables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311700" y="315925"/>
            <a:ext cx="8520600" cy="14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¿Qué </a:t>
            </a:r>
            <a:r>
              <a:rPr lang="es" sz="3600"/>
              <a:t>sucede</a:t>
            </a:r>
            <a:r>
              <a:rPr lang="es" sz="3600"/>
              <a:t> si hacemos Data Science sin entender Machine Learning?</a:t>
            </a:r>
            <a:endParaRPr sz="3600"/>
          </a:p>
        </p:txBody>
      </p:sp>
      <p:sp>
        <p:nvSpPr>
          <p:cNvPr id="261" name="Google Shape;261;p31"/>
          <p:cNvSpPr txBox="1"/>
          <p:nvPr>
            <p:ph idx="1" type="body"/>
          </p:nvPr>
        </p:nvSpPr>
        <p:spPr>
          <a:xfrm>
            <a:off x="311700" y="1873275"/>
            <a:ext cx="8520600" cy="2706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s" sz="1600"/>
              <a:t>Estamos limitados a análisis simples. O usamos modelos sin saber cómo funcionan...</a:t>
            </a:r>
            <a:endParaRPr sz="1600"/>
          </a:p>
          <a:p>
            <a:pPr indent="-292100" lvl="0" marL="457200" rtl="0" algn="l">
              <a:spcBef>
                <a:spcPts val="1000"/>
              </a:spcBef>
              <a:spcAft>
                <a:spcPts val="0"/>
              </a:spcAft>
              <a:buSzPts val="1000"/>
              <a:buChar char="●"/>
            </a:pPr>
            <a:r>
              <a:rPr lang="es" sz="1600"/>
              <a:t>No entendemos qué tipo de </a:t>
            </a:r>
            <a:r>
              <a:rPr b="1" lang="es" sz="1600"/>
              <a:t>restricciones imponen los modelos</a:t>
            </a:r>
            <a:r>
              <a:rPr lang="es" sz="1600"/>
              <a:t> que elegimos, por ejemplo, modelos lineales, hiperplanos, etc.</a:t>
            </a:r>
            <a:endParaRPr sz="1600"/>
          </a:p>
          <a:p>
            <a:pPr indent="-292100" lvl="0" marL="457200" rtl="0" algn="l">
              <a:spcBef>
                <a:spcPts val="1000"/>
              </a:spcBef>
              <a:spcAft>
                <a:spcPts val="0"/>
              </a:spcAft>
              <a:buSzPts val="1000"/>
              <a:buChar char="●"/>
            </a:pPr>
            <a:r>
              <a:rPr lang="es" sz="1600"/>
              <a:t>Aplicamos modelos a conjuntos de datos para los cuales no son adecuados, por ejemplo, redes neuronales sin normalizar las columnas</a:t>
            </a:r>
            <a:endParaRPr sz="1600"/>
          </a:p>
          <a:p>
            <a:pPr indent="-292100" lvl="0" marL="457200" rtl="0" algn="l">
              <a:spcBef>
                <a:spcPts val="1000"/>
              </a:spcBef>
              <a:spcAft>
                <a:spcPts val="1000"/>
              </a:spcAft>
              <a:buSzPts val="1000"/>
              <a:buChar char="●"/>
            </a:pPr>
            <a:r>
              <a:rPr lang="es" sz="1600"/>
              <a:t>Perdemos mucho tiempo en optimizar los modelos, porque no sabemos cómo</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11700" y="315925"/>
            <a:ext cx="85206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t>Material y Herramientas de trabajo</a:t>
            </a:r>
            <a:endParaRPr sz="3600"/>
          </a:p>
        </p:txBody>
      </p:sp>
      <p:sp>
        <p:nvSpPr>
          <p:cNvPr id="267" name="Google Shape;267;p32"/>
          <p:cNvSpPr txBox="1"/>
          <p:nvPr>
            <p:ph idx="1" type="body"/>
          </p:nvPr>
        </p:nvSpPr>
        <p:spPr>
          <a:xfrm>
            <a:off x="311700" y="1411325"/>
            <a:ext cx="8520600" cy="2706000"/>
          </a:xfrm>
          <a:prstGeom prst="rect">
            <a:avLst/>
          </a:prstGeom>
        </p:spPr>
        <p:txBody>
          <a:bodyPr anchorCtr="0" anchor="ctr" bIns="91425" lIns="91425" spcFirstLastPara="1" rIns="91425" wrap="square" tIns="91425">
            <a:noAutofit/>
          </a:bodyPr>
          <a:lstStyle/>
          <a:p>
            <a:pPr indent="-361950" lvl="0" marL="457200" marR="0" rtl="0" algn="l">
              <a:lnSpc>
                <a:spcPct val="115000"/>
              </a:lnSpc>
              <a:spcBef>
                <a:spcPts val="0"/>
              </a:spcBef>
              <a:spcAft>
                <a:spcPts val="0"/>
              </a:spcAft>
              <a:buSzPts val="2100"/>
              <a:buChar char="●"/>
            </a:pPr>
            <a:r>
              <a:rPr lang="es" sz="2100"/>
              <a:t>Google colab → Para leer notebooks de python (00 Inicios en Python.ipynb)</a:t>
            </a:r>
            <a:endParaRPr sz="2100"/>
          </a:p>
          <a:p>
            <a:pPr indent="0" lvl="0" marL="0" marR="0" rtl="0" algn="l">
              <a:lnSpc>
                <a:spcPct val="115000"/>
              </a:lnSpc>
              <a:spcBef>
                <a:spcPts val="1000"/>
              </a:spcBef>
              <a:spcAft>
                <a:spcPts val="0"/>
              </a:spcAft>
              <a:buNone/>
            </a:pPr>
            <a:r>
              <a:t/>
            </a:r>
            <a:endParaRPr sz="2100"/>
          </a:p>
          <a:p>
            <a:pPr indent="-361950" lvl="0" marL="457200" rtl="0" algn="l">
              <a:spcBef>
                <a:spcPts val="1000"/>
              </a:spcBef>
              <a:spcAft>
                <a:spcPts val="1000"/>
              </a:spcAft>
              <a:buSzPts val="2100"/>
              <a:buChar char="●"/>
            </a:pPr>
            <a:r>
              <a:rPr lang="es" sz="2100"/>
              <a:t>GitHub → Repositorio de los documentos</a:t>
            </a:r>
            <a:endParaRPr sz="2100"/>
          </a:p>
        </p:txBody>
      </p:sp>
      <p:pic>
        <p:nvPicPr>
          <p:cNvPr id="268" name="Google Shape;268;p32"/>
          <p:cNvPicPr preferRelativeResize="0"/>
          <p:nvPr/>
        </p:nvPicPr>
        <p:blipFill>
          <a:blip r:embed="rId3">
            <a:alphaModFix/>
          </a:blip>
          <a:stretch>
            <a:fillRect/>
          </a:stretch>
        </p:blipFill>
        <p:spPr>
          <a:xfrm>
            <a:off x="2480913" y="3663275"/>
            <a:ext cx="3400425" cy="135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Profes</a:t>
            </a:r>
            <a:endParaRPr/>
          </a:p>
        </p:txBody>
      </p:sp>
      <p:sp>
        <p:nvSpPr>
          <p:cNvPr id="78" name="Google Shape;78;p16"/>
          <p:cNvSpPr txBox="1"/>
          <p:nvPr>
            <p:ph idx="4294967295" type="body"/>
          </p:nvPr>
        </p:nvSpPr>
        <p:spPr>
          <a:xfrm>
            <a:off x="311700" y="3027738"/>
            <a:ext cx="38199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Valeria</a:t>
            </a:r>
            <a:r>
              <a:rPr lang="es"/>
              <a:t> Rulloni</a:t>
            </a:r>
            <a:endParaRPr/>
          </a:p>
          <a:p>
            <a:pPr indent="0" lvl="0" marL="0" rtl="0" algn="ctr">
              <a:spcBef>
                <a:spcPts val="1600"/>
              </a:spcBef>
              <a:spcAft>
                <a:spcPts val="0"/>
              </a:spcAft>
              <a:buNone/>
            </a:pPr>
            <a:r>
              <a:rPr lang="es" sz="1400"/>
              <a:t>Profe en FCEFyN y MEA - </a:t>
            </a:r>
            <a:r>
              <a:rPr lang="es" sz="1400"/>
              <a:t>UNC</a:t>
            </a:r>
            <a:endParaRPr sz="1400"/>
          </a:p>
          <a:p>
            <a:pPr indent="0" lvl="0" marL="0" rtl="0" algn="ctr">
              <a:spcBef>
                <a:spcPts val="0"/>
              </a:spcBef>
              <a:spcAft>
                <a:spcPts val="0"/>
              </a:spcAft>
              <a:buNone/>
            </a:pPr>
            <a:r>
              <a:rPr lang="es" sz="1400"/>
              <a:t>Lic. en Matemática, Mgtr. Estadística Aplicada  y Dra. en Cs. de la Ingeniería.</a:t>
            </a:r>
            <a:endParaRPr sz="1400"/>
          </a:p>
          <a:p>
            <a:pPr indent="0" lvl="0" marL="0" rtl="0" algn="ctr">
              <a:spcBef>
                <a:spcPts val="0"/>
              </a:spcBef>
              <a:spcAft>
                <a:spcPts val="0"/>
              </a:spcAft>
              <a:buNone/>
            </a:pPr>
            <a:r>
              <a:rPr lang="es" sz="1400"/>
              <a:t>Trabajo en Procesamiento de Imágenes</a:t>
            </a:r>
            <a:br>
              <a:rPr lang="es" sz="1400"/>
            </a:br>
            <a:r>
              <a:rPr lang="es" sz="1400" u="sng">
                <a:solidFill>
                  <a:schemeClr val="hlink"/>
                </a:solidFill>
                <a:hlinkClick r:id="rId3"/>
              </a:rPr>
              <a:t>vrulloni@unc.edu.ar</a:t>
            </a:r>
            <a:endParaRPr sz="1400"/>
          </a:p>
          <a:p>
            <a:pPr indent="0" lvl="0" marL="0" rtl="0" algn="ctr">
              <a:spcBef>
                <a:spcPts val="0"/>
              </a:spcBef>
              <a:spcAft>
                <a:spcPts val="0"/>
              </a:spcAft>
              <a:buNone/>
            </a:pPr>
            <a:r>
              <a:t/>
            </a:r>
            <a:endParaRPr sz="1400"/>
          </a:p>
          <a:p>
            <a:pPr indent="0" lvl="0" marL="0" rtl="0" algn="ctr">
              <a:spcBef>
                <a:spcPts val="0"/>
              </a:spcBef>
              <a:spcAft>
                <a:spcPts val="1600"/>
              </a:spcAft>
              <a:buNone/>
            </a:pPr>
            <a:r>
              <a:t/>
            </a:r>
            <a:endParaRPr sz="1400"/>
          </a:p>
        </p:txBody>
      </p:sp>
      <p:sp>
        <p:nvSpPr>
          <p:cNvPr id="79" name="Google Shape;79;p16"/>
          <p:cNvSpPr txBox="1"/>
          <p:nvPr>
            <p:ph idx="4294967295" type="body"/>
          </p:nvPr>
        </p:nvSpPr>
        <p:spPr>
          <a:xfrm>
            <a:off x="4647750" y="3027750"/>
            <a:ext cx="41847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Laura Minuet</a:t>
            </a:r>
            <a:endParaRPr/>
          </a:p>
          <a:p>
            <a:pPr indent="0" lvl="0" marL="0" rtl="0" algn="ctr">
              <a:spcBef>
                <a:spcPts val="1600"/>
              </a:spcBef>
              <a:spcAft>
                <a:spcPts val="0"/>
              </a:spcAft>
              <a:buNone/>
            </a:pPr>
            <a:r>
              <a:rPr lang="es" sz="1400"/>
              <a:t>Analista de Sistema UTN-FRC, Diplomada en Ciencia de Datos y Aplicaciones Visuales FAMAF. Data Scientist en Mercado Libre. Directiva de MeT.</a:t>
            </a:r>
            <a:endParaRPr sz="1400"/>
          </a:p>
          <a:p>
            <a:pPr indent="0" lvl="0" marL="0" rtl="0" algn="ctr">
              <a:lnSpc>
                <a:spcPct val="115000"/>
              </a:lnSpc>
              <a:spcBef>
                <a:spcPts val="0"/>
              </a:spcBef>
              <a:spcAft>
                <a:spcPts val="0"/>
              </a:spcAft>
              <a:buNone/>
            </a:pPr>
            <a:r>
              <a:rPr lang="es" sz="1400" u="sng">
                <a:solidFill>
                  <a:schemeClr val="hlink"/>
                </a:solidFill>
                <a:hlinkClick r:id="rId4"/>
              </a:rPr>
              <a:t>@unc.edu.ar</a:t>
            </a:r>
            <a:endParaRPr sz="1400"/>
          </a:p>
        </p:txBody>
      </p:sp>
      <p:pic>
        <p:nvPicPr>
          <p:cNvPr id="80" name="Google Shape;80;p16"/>
          <p:cNvPicPr preferRelativeResize="0"/>
          <p:nvPr/>
        </p:nvPicPr>
        <p:blipFill>
          <a:blip r:embed="rId5">
            <a:alphaModFix/>
          </a:blip>
          <a:stretch>
            <a:fillRect/>
          </a:stretch>
        </p:blipFill>
        <p:spPr>
          <a:xfrm>
            <a:off x="1627381" y="1152975"/>
            <a:ext cx="1344614" cy="1792824"/>
          </a:xfrm>
          <a:prstGeom prst="rect">
            <a:avLst/>
          </a:prstGeom>
          <a:noFill/>
          <a:ln>
            <a:noFill/>
          </a:ln>
        </p:spPr>
      </p:pic>
      <p:pic>
        <p:nvPicPr>
          <p:cNvPr id="81" name="Google Shape;81;p16"/>
          <p:cNvPicPr preferRelativeResize="0"/>
          <p:nvPr/>
        </p:nvPicPr>
        <p:blipFill>
          <a:blip r:embed="rId6">
            <a:alphaModFix/>
          </a:blip>
          <a:stretch>
            <a:fillRect/>
          </a:stretch>
        </p:blipFill>
        <p:spPr>
          <a:xfrm>
            <a:off x="5842450" y="1147225"/>
            <a:ext cx="1706931" cy="188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Profes</a:t>
            </a:r>
            <a:endParaRPr/>
          </a:p>
        </p:txBody>
      </p:sp>
      <p:sp>
        <p:nvSpPr>
          <p:cNvPr id="87" name="Google Shape;87;p17"/>
          <p:cNvSpPr txBox="1"/>
          <p:nvPr>
            <p:ph idx="4294967295" type="body"/>
          </p:nvPr>
        </p:nvSpPr>
        <p:spPr>
          <a:xfrm>
            <a:off x="5148050" y="3259300"/>
            <a:ext cx="3142500" cy="15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Georgina Flesia</a:t>
            </a:r>
            <a:endParaRPr/>
          </a:p>
          <a:p>
            <a:pPr indent="0" lvl="0" marL="0" rtl="0" algn="ctr">
              <a:lnSpc>
                <a:spcPct val="115000"/>
              </a:lnSpc>
              <a:spcBef>
                <a:spcPts val="1600"/>
              </a:spcBef>
              <a:spcAft>
                <a:spcPts val="0"/>
              </a:spcAft>
              <a:buNone/>
            </a:pPr>
            <a:r>
              <a:rPr lang="es" sz="1400"/>
              <a:t>Profe Estadística y Aprendizaje Automático FaMAF</a:t>
            </a:r>
            <a:endParaRPr sz="1400"/>
          </a:p>
          <a:p>
            <a:pPr indent="0" lvl="0" marL="0" rtl="0" algn="ctr">
              <a:lnSpc>
                <a:spcPct val="115000"/>
              </a:lnSpc>
              <a:spcBef>
                <a:spcPts val="0"/>
              </a:spcBef>
              <a:spcAft>
                <a:spcPts val="0"/>
              </a:spcAft>
              <a:buNone/>
            </a:pPr>
            <a:r>
              <a:rPr lang="es" sz="1400"/>
              <a:t>Lic. en Matemática</a:t>
            </a:r>
            <a:endParaRPr sz="1400"/>
          </a:p>
          <a:p>
            <a:pPr indent="0" lvl="0" marL="0" rtl="0" algn="ctr">
              <a:lnSpc>
                <a:spcPct val="115000"/>
              </a:lnSpc>
              <a:spcBef>
                <a:spcPts val="0"/>
              </a:spcBef>
              <a:spcAft>
                <a:spcPts val="0"/>
              </a:spcAft>
              <a:buNone/>
            </a:pPr>
            <a:r>
              <a:rPr lang="es" sz="1400"/>
              <a:t>Dra. en Matemática</a:t>
            </a:r>
            <a:endParaRPr sz="1400"/>
          </a:p>
          <a:p>
            <a:pPr indent="0" lvl="0" marL="0" rtl="0" algn="ctr">
              <a:lnSpc>
                <a:spcPct val="115000"/>
              </a:lnSpc>
              <a:spcBef>
                <a:spcPts val="0"/>
              </a:spcBef>
              <a:spcAft>
                <a:spcPts val="0"/>
              </a:spcAft>
              <a:buNone/>
            </a:pPr>
            <a:r>
              <a:rPr lang="es" sz="1400" u="sng">
                <a:solidFill>
                  <a:schemeClr val="hlink"/>
                </a:solidFill>
                <a:hlinkClick r:id="rId3"/>
              </a:rPr>
              <a:t>georgina.flesia@unc.edu.ar</a:t>
            </a:r>
            <a:endParaRPr sz="1400"/>
          </a:p>
          <a:p>
            <a:pPr indent="0" lvl="0" marL="0" rtl="0" algn="ctr">
              <a:lnSpc>
                <a:spcPct val="115000"/>
              </a:lnSpc>
              <a:spcBef>
                <a:spcPts val="0"/>
              </a:spcBef>
              <a:spcAft>
                <a:spcPts val="0"/>
              </a:spcAft>
              <a:buNone/>
            </a:pPr>
            <a:r>
              <a:t/>
            </a:r>
            <a:endParaRPr sz="1400"/>
          </a:p>
        </p:txBody>
      </p:sp>
      <p:sp>
        <p:nvSpPr>
          <p:cNvPr id="88" name="Google Shape;88;p17"/>
          <p:cNvSpPr txBox="1"/>
          <p:nvPr>
            <p:ph idx="4294967295" type="body"/>
          </p:nvPr>
        </p:nvSpPr>
        <p:spPr>
          <a:xfrm>
            <a:off x="852050" y="3259025"/>
            <a:ext cx="31425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Mario Agustín Sgró</a:t>
            </a:r>
            <a:endParaRPr/>
          </a:p>
          <a:p>
            <a:pPr indent="0" lvl="0" marL="0" rtl="0" algn="ctr">
              <a:spcBef>
                <a:spcPts val="1600"/>
              </a:spcBef>
              <a:spcAft>
                <a:spcPts val="0"/>
              </a:spcAft>
              <a:buNone/>
            </a:pPr>
            <a:r>
              <a:rPr lang="es" sz="1400"/>
              <a:t>Profe en OAC - Investigador en IATE</a:t>
            </a:r>
            <a:endParaRPr sz="1400"/>
          </a:p>
          <a:p>
            <a:pPr indent="0" lvl="0" marL="0" rtl="0" algn="ctr">
              <a:spcBef>
                <a:spcPts val="0"/>
              </a:spcBef>
              <a:spcAft>
                <a:spcPts val="0"/>
              </a:spcAft>
              <a:buNone/>
            </a:pPr>
            <a:r>
              <a:rPr lang="es" sz="1400"/>
              <a:t>Dr. en Astronomía</a:t>
            </a:r>
            <a:endParaRPr sz="1400"/>
          </a:p>
          <a:p>
            <a:pPr indent="0" lvl="0" marL="0" rtl="0" algn="ctr">
              <a:spcBef>
                <a:spcPts val="0"/>
              </a:spcBef>
              <a:spcAft>
                <a:spcPts val="0"/>
              </a:spcAft>
              <a:buNone/>
            </a:pPr>
            <a:r>
              <a:rPr lang="es" sz="1400"/>
              <a:t>msgro@unc.edu.ar</a:t>
            </a:r>
            <a:endParaRPr sz="1400"/>
          </a:p>
          <a:p>
            <a:pPr indent="0" lvl="0" marL="0" rtl="0" algn="ctr">
              <a:spcBef>
                <a:spcPts val="0"/>
              </a:spcBef>
              <a:spcAft>
                <a:spcPts val="0"/>
              </a:spcAft>
              <a:buNone/>
            </a:pPr>
            <a:r>
              <a:t/>
            </a:r>
            <a:endParaRPr sz="1400"/>
          </a:p>
          <a:p>
            <a:pPr indent="0" lvl="0" marL="0" rtl="0" algn="ctr">
              <a:spcBef>
                <a:spcPts val="0"/>
              </a:spcBef>
              <a:spcAft>
                <a:spcPts val="1600"/>
              </a:spcAft>
              <a:buNone/>
            </a:pPr>
            <a:r>
              <a:t/>
            </a:r>
            <a:endParaRPr sz="1400"/>
          </a:p>
        </p:txBody>
      </p:sp>
      <p:pic>
        <p:nvPicPr>
          <p:cNvPr id="89" name="Google Shape;89;p17"/>
          <p:cNvPicPr preferRelativeResize="0"/>
          <p:nvPr/>
        </p:nvPicPr>
        <p:blipFill rotWithShape="1">
          <a:blip r:embed="rId4">
            <a:alphaModFix/>
          </a:blip>
          <a:srcRect b="32046" l="0" r="0" t="0"/>
          <a:stretch/>
        </p:blipFill>
        <p:spPr>
          <a:xfrm>
            <a:off x="1424263" y="1436525"/>
            <a:ext cx="1998080" cy="1701648"/>
          </a:xfrm>
          <a:prstGeom prst="rect">
            <a:avLst/>
          </a:prstGeom>
          <a:noFill/>
          <a:ln>
            <a:noFill/>
          </a:ln>
        </p:spPr>
      </p:pic>
      <p:pic>
        <p:nvPicPr>
          <p:cNvPr id="90" name="Google Shape;90;p17"/>
          <p:cNvPicPr preferRelativeResize="0"/>
          <p:nvPr/>
        </p:nvPicPr>
        <p:blipFill rotWithShape="1">
          <a:blip r:embed="rId5">
            <a:alphaModFix/>
          </a:blip>
          <a:srcRect b="27373" l="0" r="0" t="7232"/>
          <a:stretch/>
        </p:blipFill>
        <p:spPr>
          <a:xfrm>
            <a:off x="5935363" y="1436525"/>
            <a:ext cx="1567876" cy="1822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Profes</a:t>
            </a:r>
            <a:endParaRPr/>
          </a:p>
        </p:txBody>
      </p:sp>
      <p:sp>
        <p:nvSpPr>
          <p:cNvPr id="96" name="Google Shape;96;p18"/>
          <p:cNvSpPr txBox="1"/>
          <p:nvPr>
            <p:ph idx="4294967295" type="body"/>
          </p:nvPr>
        </p:nvSpPr>
        <p:spPr>
          <a:xfrm>
            <a:off x="5119750" y="3248025"/>
            <a:ext cx="33735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Nehuén Gonzalez Montoro</a:t>
            </a:r>
            <a:endParaRPr/>
          </a:p>
          <a:p>
            <a:pPr indent="0" lvl="0" marL="0" rtl="0" algn="ctr">
              <a:lnSpc>
                <a:spcPct val="115000"/>
              </a:lnSpc>
              <a:spcBef>
                <a:spcPts val="1600"/>
              </a:spcBef>
              <a:spcAft>
                <a:spcPts val="0"/>
              </a:spcAft>
              <a:buNone/>
            </a:pPr>
            <a:r>
              <a:rPr lang="es" sz="1400"/>
              <a:t>Profe en FCEFyN</a:t>
            </a:r>
            <a:endParaRPr sz="1400"/>
          </a:p>
          <a:p>
            <a:pPr indent="0" lvl="0" marL="0" rtl="0" algn="ctr">
              <a:lnSpc>
                <a:spcPct val="115000"/>
              </a:lnSpc>
              <a:spcBef>
                <a:spcPts val="0"/>
              </a:spcBef>
              <a:spcAft>
                <a:spcPts val="0"/>
              </a:spcAft>
              <a:buNone/>
            </a:pPr>
            <a:r>
              <a:rPr lang="es" sz="1400"/>
              <a:t>Ing. Electrónico</a:t>
            </a:r>
            <a:endParaRPr sz="1400"/>
          </a:p>
          <a:p>
            <a:pPr indent="0" lvl="0" marL="0" rtl="0" algn="ctr">
              <a:lnSpc>
                <a:spcPct val="115000"/>
              </a:lnSpc>
              <a:spcBef>
                <a:spcPts val="0"/>
              </a:spcBef>
              <a:spcAft>
                <a:spcPts val="0"/>
              </a:spcAft>
              <a:buNone/>
            </a:pPr>
            <a:r>
              <a:rPr lang="es" sz="1400" u="sng">
                <a:solidFill>
                  <a:schemeClr val="hlink"/>
                </a:solidFill>
                <a:hlinkClick r:id="rId3"/>
              </a:rPr>
              <a:t>nehuen.gonzalez@unc.edu.ar</a:t>
            </a:r>
            <a:endParaRPr sz="1400"/>
          </a:p>
        </p:txBody>
      </p:sp>
      <p:sp>
        <p:nvSpPr>
          <p:cNvPr id="97" name="Google Shape;97;p18"/>
          <p:cNvSpPr txBox="1"/>
          <p:nvPr>
            <p:ph idx="4294967295" type="body"/>
          </p:nvPr>
        </p:nvSpPr>
        <p:spPr>
          <a:xfrm>
            <a:off x="803400" y="3248025"/>
            <a:ext cx="3030000" cy="14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Aldana González Montoro</a:t>
            </a:r>
            <a:endParaRPr/>
          </a:p>
          <a:p>
            <a:pPr indent="0" lvl="0" marL="0" rtl="0" algn="ctr">
              <a:spcBef>
                <a:spcPts val="1600"/>
              </a:spcBef>
              <a:spcAft>
                <a:spcPts val="0"/>
              </a:spcAft>
              <a:buNone/>
            </a:pPr>
            <a:r>
              <a:rPr lang="es" sz="1400"/>
              <a:t>Profe en FAMAF y FCEFyN</a:t>
            </a:r>
            <a:endParaRPr sz="1400"/>
          </a:p>
          <a:p>
            <a:pPr indent="0" lvl="0" marL="0" rtl="0" algn="ctr">
              <a:spcBef>
                <a:spcPts val="0"/>
              </a:spcBef>
              <a:spcAft>
                <a:spcPts val="0"/>
              </a:spcAft>
              <a:buNone/>
            </a:pPr>
            <a:r>
              <a:rPr lang="es" sz="1400"/>
              <a:t>Lic. en Matemática</a:t>
            </a:r>
            <a:endParaRPr sz="1400"/>
          </a:p>
          <a:p>
            <a:pPr indent="0" lvl="0" marL="0" rtl="0" algn="ctr">
              <a:spcBef>
                <a:spcPts val="0"/>
              </a:spcBef>
              <a:spcAft>
                <a:spcPts val="0"/>
              </a:spcAft>
              <a:buNone/>
            </a:pPr>
            <a:r>
              <a:rPr lang="es" sz="1400"/>
              <a:t>Dra. en Estadística</a:t>
            </a:r>
            <a:endParaRPr sz="1400"/>
          </a:p>
          <a:p>
            <a:pPr indent="0" lvl="0" marL="0" rtl="0" algn="ctr">
              <a:spcBef>
                <a:spcPts val="0"/>
              </a:spcBef>
              <a:spcAft>
                <a:spcPts val="0"/>
              </a:spcAft>
              <a:buNone/>
            </a:pPr>
            <a:r>
              <a:rPr lang="es" sz="1200" u="sng">
                <a:solidFill>
                  <a:schemeClr val="hlink"/>
                </a:solidFill>
                <a:hlinkClick r:id="rId4"/>
              </a:rPr>
              <a:t>aldana.gonzalez.montoro@unc.edu.ar</a:t>
            </a:r>
            <a:r>
              <a:rPr lang="es" sz="1400"/>
              <a:t> </a:t>
            </a:r>
            <a:endParaRPr sz="1400"/>
          </a:p>
          <a:p>
            <a:pPr indent="0" lvl="0" marL="0" rtl="0" algn="ctr">
              <a:spcBef>
                <a:spcPts val="0"/>
              </a:spcBef>
              <a:spcAft>
                <a:spcPts val="0"/>
              </a:spcAft>
              <a:buNone/>
            </a:pPr>
            <a:r>
              <a:t/>
            </a:r>
            <a:endParaRPr sz="1400"/>
          </a:p>
          <a:p>
            <a:pPr indent="0" lvl="0" marL="0" rtl="0" algn="ctr">
              <a:spcBef>
                <a:spcPts val="0"/>
              </a:spcBef>
              <a:spcAft>
                <a:spcPts val="1600"/>
              </a:spcAft>
              <a:buNone/>
            </a:pPr>
            <a:r>
              <a:t/>
            </a:r>
            <a:endParaRPr sz="1400"/>
          </a:p>
        </p:txBody>
      </p:sp>
      <p:pic>
        <p:nvPicPr>
          <p:cNvPr id="98" name="Google Shape;98;p18"/>
          <p:cNvPicPr preferRelativeResize="0"/>
          <p:nvPr/>
        </p:nvPicPr>
        <p:blipFill>
          <a:blip r:embed="rId5">
            <a:alphaModFix/>
          </a:blip>
          <a:stretch>
            <a:fillRect/>
          </a:stretch>
        </p:blipFill>
        <p:spPr>
          <a:xfrm>
            <a:off x="1354875" y="1347750"/>
            <a:ext cx="1763238" cy="1807002"/>
          </a:xfrm>
          <a:prstGeom prst="rect">
            <a:avLst/>
          </a:prstGeom>
          <a:noFill/>
          <a:ln>
            <a:noFill/>
          </a:ln>
        </p:spPr>
      </p:pic>
      <p:pic>
        <p:nvPicPr>
          <p:cNvPr id="99" name="Google Shape;99;p18"/>
          <p:cNvPicPr preferRelativeResize="0"/>
          <p:nvPr/>
        </p:nvPicPr>
        <p:blipFill>
          <a:blip r:embed="rId6">
            <a:alphaModFix/>
          </a:blip>
          <a:stretch>
            <a:fillRect/>
          </a:stretch>
        </p:blipFill>
        <p:spPr>
          <a:xfrm>
            <a:off x="5867513" y="1353250"/>
            <a:ext cx="1796000" cy="179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773700" y="607675"/>
            <a:ext cx="7596600" cy="8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4400"/>
              <a:t>¿Qué es la Ciencia de Datos?</a:t>
            </a:r>
            <a:endParaRPr b="1" sz="4400" u="sng">
              <a:solidFill>
                <a:srgbClr val="990000"/>
              </a:solidFill>
            </a:endParaRPr>
          </a:p>
        </p:txBody>
      </p:sp>
      <p:sp>
        <p:nvSpPr>
          <p:cNvPr id="105" name="Google Shape;105;p19"/>
          <p:cNvSpPr txBox="1"/>
          <p:nvPr/>
        </p:nvSpPr>
        <p:spPr>
          <a:xfrm>
            <a:off x="710900" y="1681075"/>
            <a:ext cx="36939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s" sz="3200">
                <a:solidFill>
                  <a:schemeClr val="dk1"/>
                </a:solidFill>
                <a:latin typeface="Economica"/>
                <a:ea typeface="Economica"/>
                <a:cs typeface="Economica"/>
                <a:sym typeface="Economica"/>
              </a:rPr>
              <a:t>Conjunto de disciplinas que utiliza métodos científicos para obtener conocimientos a partir de los datos dándoles un mayor valor.</a:t>
            </a:r>
            <a:endParaRPr b="1" sz="1250">
              <a:solidFill>
                <a:srgbClr val="4D5053"/>
              </a:solidFill>
              <a:highlight>
                <a:srgbClr val="FFFFFF"/>
              </a:highlight>
            </a:endParaRPr>
          </a:p>
          <a:p>
            <a:pPr indent="0" lvl="0" marL="0" rtl="0" algn="l">
              <a:spcBef>
                <a:spcPts val="0"/>
              </a:spcBef>
              <a:spcAft>
                <a:spcPts val="0"/>
              </a:spcAft>
              <a:buNone/>
            </a:pPr>
            <a:r>
              <a:t/>
            </a:r>
            <a:endParaRPr sz="1200"/>
          </a:p>
        </p:txBody>
      </p:sp>
      <p:pic>
        <p:nvPicPr>
          <p:cNvPr id="106" name="Google Shape;106;p19"/>
          <p:cNvPicPr preferRelativeResize="0"/>
          <p:nvPr/>
        </p:nvPicPr>
        <p:blipFill>
          <a:blip r:embed="rId3">
            <a:alphaModFix/>
          </a:blip>
          <a:stretch>
            <a:fillRect/>
          </a:stretch>
        </p:blipFill>
        <p:spPr>
          <a:xfrm>
            <a:off x="4731275" y="1672700"/>
            <a:ext cx="3693900" cy="2804835"/>
          </a:xfrm>
          <a:prstGeom prst="rect">
            <a:avLst/>
          </a:prstGeom>
          <a:noFill/>
          <a:ln>
            <a:noFill/>
          </a:ln>
        </p:spPr>
      </p:pic>
      <p:sp>
        <p:nvSpPr>
          <p:cNvPr id="107" name="Google Shape;107;p19"/>
          <p:cNvSpPr/>
          <p:nvPr/>
        </p:nvSpPr>
        <p:spPr>
          <a:xfrm>
            <a:off x="7429500" y="4153825"/>
            <a:ext cx="850500" cy="29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27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2500"/>
                                        <p:tgtEl>
                                          <p:spTgt spid="1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2400"/>
                                        <p:tgtEl>
                                          <p:spTgt spid="1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4294967295" type="title"/>
          </p:nvPr>
        </p:nvSpPr>
        <p:spPr>
          <a:xfrm>
            <a:off x="5700500" y="1806450"/>
            <a:ext cx="2846100" cy="15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4400"/>
              <a:t>Statistical analysis and data reconfiguration</a:t>
            </a:r>
            <a:endParaRPr b="1" sz="4400" u="sng">
              <a:solidFill>
                <a:srgbClr val="990000"/>
              </a:solidFill>
            </a:endParaRPr>
          </a:p>
        </p:txBody>
      </p:sp>
      <p:pic>
        <p:nvPicPr>
          <p:cNvPr id="113" name="Google Shape;113;p20"/>
          <p:cNvPicPr preferRelativeResize="0"/>
          <p:nvPr/>
        </p:nvPicPr>
        <p:blipFill>
          <a:blip r:embed="rId3">
            <a:alphaModFix/>
          </a:blip>
          <a:stretch>
            <a:fillRect/>
          </a:stretch>
        </p:blipFill>
        <p:spPr>
          <a:xfrm>
            <a:off x="0" y="0"/>
            <a:ext cx="51435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596075" y="536450"/>
            <a:ext cx="2557800" cy="4138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9" name="Google Shape;119;p21"/>
          <p:cNvSpPr/>
          <p:nvPr/>
        </p:nvSpPr>
        <p:spPr>
          <a:xfrm>
            <a:off x="3240500" y="392650"/>
            <a:ext cx="2781300" cy="438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0" name="Google Shape;120;p21"/>
          <p:cNvSpPr/>
          <p:nvPr/>
        </p:nvSpPr>
        <p:spPr>
          <a:xfrm>
            <a:off x="6108525" y="504750"/>
            <a:ext cx="2557800" cy="4138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1" name="Google Shape;121;p21"/>
          <p:cNvSpPr txBox="1"/>
          <p:nvPr/>
        </p:nvSpPr>
        <p:spPr>
          <a:xfrm>
            <a:off x="787173" y="705111"/>
            <a:ext cx="21633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accent2"/>
                </a:solidFill>
                <a:latin typeface="Open Sans"/>
                <a:ea typeface="Open Sans"/>
                <a:cs typeface="Open Sans"/>
                <a:sym typeface="Open Sans"/>
              </a:rPr>
              <a:t>Data Analysis</a:t>
            </a:r>
            <a:endParaRPr b="1" sz="1700">
              <a:solidFill>
                <a:schemeClr val="accent2"/>
              </a:solidFill>
              <a:latin typeface="Open Sans"/>
              <a:ea typeface="Open Sans"/>
              <a:cs typeface="Open Sans"/>
              <a:sym typeface="Open Sans"/>
            </a:endParaRPr>
          </a:p>
        </p:txBody>
      </p:sp>
      <p:sp>
        <p:nvSpPr>
          <p:cNvPr id="122" name="Google Shape;122;p21"/>
          <p:cNvSpPr txBox="1"/>
          <p:nvPr/>
        </p:nvSpPr>
        <p:spPr>
          <a:xfrm>
            <a:off x="3549443" y="623109"/>
            <a:ext cx="21633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900">
                <a:solidFill>
                  <a:schemeClr val="accent2"/>
                </a:solidFill>
                <a:latin typeface="Open Sans"/>
                <a:ea typeface="Open Sans"/>
                <a:cs typeface="Open Sans"/>
                <a:sym typeface="Open Sans"/>
              </a:rPr>
              <a:t>Data Science</a:t>
            </a:r>
            <a:endParaRPr b="1" sz="1900">
              <a:solidFill>
                <a:schemeClr val="accent2"/>
              </a:solidFill>
              <a:latin typeface="Open Sans"/>
              <a:ea typeface="Open Sans"/>
              <a:cs typeface="Open Sans"/>
              <a:sym typeface="Open Sans"/>
            </a:endParaRPr>
          </a:p>
        </p:txBody>
      </p:sp>
      <p:sp>
        <p:nvSpPr>
          <p:cNvPr id="123" name="Google Shape;123;p21"/>
          <p:cNvSpPr txBox="1"/>
          <p:nvPr/>
        </p:nvSpPr>
        <p:spPr>
          <a:xfrm>
            <a:off x="6311725" y="705111"/>
            <a:ext cx="21633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accent2"/>
                </a:solidFill>
                <a:latin typeface="Open Sans"/>
                <a:ea typeface="Open Sans"/>
                <a:cs typeface="Open Sans"/>
                <a:sym typeface="Open Sans"/>
              </a:rPr>
              <a:t>Machine Learning</a:t>
            </a:r>
            <a:endParaRPr b="1" sz="1700">
              <a:solidFill>
                <a:schemeClr val="accent2"/>
              </a:solidFill>
              <a:latin typeface="Open Sans"/>
              <a:ea typeface="Open Sans"/>
              <a:cs typeface="Open Sans"/>
              <a:sym typeface="Open Sans"/>
            </a:endParaRPr>
          </a:p>
        </p:txBody>
      </p:sp>
      <p:sp>
        <p:nvSpPr>
          <p:cNvPr id="124" name="Google Shape;124;p21"/>
          <p:cNvSpPr txBox="1"/>
          <p:nvPr/>
        </p:nvSpPr>
        <p:spPr>
          <a:xfrm>
            <a:off x="733525" y="1285824"/>
            <a:ext cx="2306400" cy="33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dk1"/>
                </a:solidFill>
                <a:latin typeface="Open Sans"/>
                <a:ea typeface="Open Sans"/>
                <a:cs typeface="Open Sans"/>
                <a:sym typeface="Open Sans"/>
              </a:rPr>
              <a:t>Parte de preguntas concretas</a:t>
            </a:r>
            <a:endParaRPr sz="1500">
              <a:solidFill>
                <a:schemeClr val="dk1"/>
              </a:solidFill>
              <a:latin typeface="Open Sans"/>
              <a:ea typeface="Open Sans"/>
              <a:cs typeface="Open Sans"/>
              <a:sym typeface="Open Sans"/>
            </a:endParaRPr>
          </a:p>
          <a:p>
            <a:pPr indent="0" lvl="0" marL="0" rtl="0" algn="ctr">
              <a:spcBef>
                <a:spcPts val="3000"/>
              </a:spcBef>
              <a:spcAft>
                <a:spcPts val="0"/>
              </a:spcAft>
              <a:buNone/>
            </a:pPr>
            <a:r>
              <a:rPr lang="es" sz="1500">
                <a:solidFill>
                  <a:schemeClr val="dk1"/>
                </a:solidFill>
                <a:latin typeface="Open Sans"/>
                <a:ea typeface="Open Sans"/>
                <a:cs typeface="Open Sans"/>
                <a:sym typeface="Open Sans"/>
              </a:rPr>
              <a:t>Busca explicar los datos para tomar decisiones</a:t>
            </a:r>
            <a:endParaRPr sz="1500">
              <a:solidFill>
                <a:schemeClr val="dk1"/>
              </a:solidFill>
              <a:latin typeface="Open Sans"/>
              <a:ea typeface="Open Sans"/>
              <a:cs typeface="Open Sans"/>
              <a:sym typeface="Open Sans"/>
            </a:endParaRPr>
          </a:p>
          <a:p>
            <a:pPr indent="0" lvl="0" marL="0" rtl="0" algn="ctr">
              <a:spcBef>
                <a:spcPts val="3000"/>
              </a:spcBef>
              <a:spcAft>
                <a:spcPts val="0"/>
              </a:spcAft>
              <a:buNone/>
            </a:pPr>
            <a:r>
              <a:rPr lang="es" sz="1500">
                <a:solidFill>
                  <a:schemeClr val="dk1"/>
                </a:solidFill>
                <a:latin typeface="Open Sans"/>
                <a:ea typeface="Open Sans"/>
                <a:cs typeface="Open Sans"/>
                <a:sym typeface="Open Sans"/>
              </a:rPr>
              <a:t>Guiado por la intuición del analista</a:t>
            </a:r>
            <a:endParaRPr sz="1500">
              <a:solidFill>
                <a:schemeClr val="dk1"/>
              </a:solidFill>
              <a:latin typeface="Open Sans"/>
              <a:ea typeface="Open Sans"/>
              <a:cs typeface="Open Sans"/>
              <a:sym typeface="Open Sans"/>
            </a:endParaRPr>
          </a:p>
          <a:p>
            <a:pPr indent="0" lvl="0" marL="0" rtl="0" algn="ctr">
              <a:spcBef>
                <a:spcPts val="3000"/>
              </a:spcBef>
              <a:spcAft>
                <a:spcPts val="3000"/>
              </a:spcAft>
              <a:buNone/>
            </a:pPr>
            <a:r>
              <a:rPr lang="es" sz="1500">
                <a:solidFill>
                  <a:schemeClr val="dk1"/>
                </a:solidFill>
                <a:latin typeface="Open Sans"/>
                <a:ea typeface="Open Sans"/>
                <a:cs typeface="Open Sans"/>
                <a:sym typeface="Open Sans"/>
              </a:rPr>
              <a:t>Detecta patrones superficiales</a:t>
            </a:r>
            <a:endParaRPr sz="1500">
              <a:solidFill>
                <a:schemeClr val="dk1"/>
              </a:solidFill>
              <a:latin typeface="Open Sans"/>
              <a:ea typeface="Open Sans"/>
              <a:cs typeface="Open Sans"/>
              <a:sym typeface="Open Sans"/>
            </a:endParaRPr>
          </a:p>
        </p:txBody>
      </p:sp>
      <p:sp>
        <p:nvSpPr>
          <p:cNvPr id="125" name="Google Shape;125;p21"/>
          <p:cNvSpPr txBox="1"/>
          <p:nvPr/>
        </p:nvSpPr>
        <p:spPr>
          <a:xfrm>
            <a:off x="3326375" y="1285825"/>
            <a:ext cx="2609400" cy="320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1500">
                <a:solidFill>
                  <a:schemeClr val="dk1"/>
                </a:solidFill>
                <a:latin typeface="Open Sans"/>
                <a:ea typeface="Open Sans"/>
                <a:cs typeface="Open Sans"/>
                <a:sym typeface="Open Sans"/>
              </a:rPr>
              <a:t>Parte de una situación problemática</a:t>
            </a:r>
            <a:endParaRPr sz="1500">
              <a:solidFill>
                <a:schemeClr val="dk1"/>
              </a:solidFill>
              <a:latin typeface="Open Sans"/>
              <a:ea typeface="Open Sans"/>
              <a:cs typeface="Open Sans"/>
              <a:sym typeface="Open Sans"/>
            </a:endParaRPr>
          </a:p>
          <a:p>
            <a:pPr indent="0" lvl="0" marL="0" marR="0" rtl="0" algn="ctr">
              <a:lnSpc>
                <a:spcPct val="100000"/>
              </a:lnSpc>
              <a:spcBef>
                <a:spcPts val="3000"/>
              </a:spcBef>
              <a:spcAft>
                <a:spcPts val="0"/>
              </a:spcAft>
              <a:buNone/>
            </a:pPr>
            <a:r>
              <a:rPr lang="es" sz="1500">
                <a:solidFill>
                  <a:schemeClr val="dk1"/>
                </a:solidFill>
                <a:latin typeface="Open Sans"/>
                <a:ea typeface="Open Sans"/>
                <a:cs typeface="Open Sans"/>
                <a:sym typeface="Open Sans"/>
              </a:rPr>
              <a:t>Busca un producto de datos</a:t>
            </a:r>
            <a:endParaRPr sz="1500">
              <a:solidFill>
                <a:schemeClr val="dk1"/>
              </a:solidFill>
              <a:latin typeface="Open Sans"/>
              <a:ea typeface="Open Sans"/>
              <a:cs typeface="Open Sans"/>
              <a:sym typeface="Open Sans"/>
            </a:endParaRPr>
          </a:p>
          <a:p>
            <a:pPr indent="0" lvl="0" marL="0" marR="0" rtl="0" algn="ctr">
              <a:lnSpc>
                <a:spcPct val="100000"/>
              </a:lnSpc>
              <a:spcBef>
                <a:spcPts val="3000"/>
              </a:spcBef>
              <a:spcAft>
                <a:spcPts val="0"/>
              </a:spcAft>
              <a:buNone/>
            </a:pPr>
            <a:r>
              <a:rPr lang="es" sz="1500">
                <a:solidFill>
                  <a:schemeClr val="dk1"/>
                </a:solidFill>
                <a:latin typeface="Open Sans"/>
                <a:ea typeface="Open Sans"/>
                <a:cs typeface="Open Sans"/>
                <a:sym typeface="Open Sans"/>
              </a:rPr>
              <a:t>Guiado por interpretación de resultados</a:t>
            </a:r>
            <a:endParaRPr sz="1500">
              <a:solidFill>
                <a:schemeClr val="dk1"/>
              </a:solidFill>
              <a:latin typeface="Open Sans"/>
              <a:ea typeface="Open Sans"/>
              <a:cs typeface="Open Sans"/>
              <a:sym typeface="Open Sans"/>
            </a:endParaRPr>
          </a:p>
          <a:p>
            <a:pPr indent="0" lvl="0" marL="0" rtl="0" algn="ctr">
              <a:spcBef>
                <a:spcPts val="3000"/>
              </a:spcBef>
              <a:spcAft>
                <a:spcPts val="0"/>
              </a:spcAft>
              <a:buNone/>
            </a:pPr>
            <a:r>
              <a:rPr lang="es" sz="1500">
                <a:solidFill>
                  <a:schemeClr val="dk1"/>
                </a:solidFill>
                <a:latin typeface="Open Sans"/>
                <a:ea typeface="Open Sans"/>
                <a:cs typeface="Open Sans"/>
                <a:sym typeface="Open Sans"/>
              </a:rPr>
              <a:t>Hace emerger patrones profundos</a:t>
            </a:r>
            <a:endParaRPr sz="1500">
              <a:solidFill>
                <a:schemeClr val="dk1"/>
              </a:solidFill>
              <a:latin typeface="Open Sans"/>
              <a:ea typeface="Open Sans"/>
              <a:cs typeface="Open Sans"/>
              <a:sym typeface="Open Sans"/>
            </a:endParaRPr>
          </a:p>
          <a:p>
            <a:pPr indent="0" lvl="0" marL="0" rtl="0" algn="ctr">
              <a:spcBef>
                <a:spcPts val="3000"/>
              </a:spcBef>
              <a:spcAft>
                <a:spcPts val="3000"/>
              </a:spcAft>
              <a:buNone/>
            </a:pPr>
            <a:r>
              <a:t/>
            </a:r>
            <a:endParaRPr sz="1500">
              <a:solidFill>
                <a:schemeClr val="dk1"/>
              </a:solidFill>
              <a:latin typeface="Open Sans"/>
              <a:ea typeface="Open Sans"/>
              <a:cs typeface="Open Sans"/>
              <a:sym typeface="Open Sans"/>
            </a:endParaRPr>
          </a:p>
        </p:txBody>
      </p:sp>
      <p:sp>
        <p:nvSpPr>
          <p:cNvPr id="126" name="Google Shape;126;p21"/>
          <p:cNvSpPr txBox="1"/>
          <p:nvPr/>
        </p:nvSpPr>
        <p:spPr>
          <a:xfrm>
            <a:off x="6222295" y="1285824"/>
            <a:ext cx="2306400" cy="334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1500">
                <a:solidFill>
                  <a:schemeClr val="dk1"/>
                </a:solidFill>
                <a:latin typeface="Open Sans"/>
                <a:ea typeface="Open Sans"/>
                <a:cs typeface="Open Sans"/>
                <a:sym typeface="Open Sans"/>
              </a:rPr>
              <a:t>Parte de una tarea y un conjunto de datos</a:t>
            </a:r>
            <a:endParaRPr sz="1500">
              <a:solidFill>
                <a:schemeClr val="dk1"/>
              </a:solidFill>
              <a:latin typeface="Open Sans"/>
              <a:ea typeface="Open Sans"/>
              <a:cs typeface="Open Sans"/>
              <a:sym typeface="Open Sans"/>
            </a:endParaRPr>
          </a:p>
          <a:p>
            <a:pPr indent="0" lvl="0" marL="0" marR="0" rtl="0" algn="ctr">
              <a:lnSpc>
                <a:spcPct val="100000"/>
              </a:lnSpc>
              <a:spcBef>
                <a:spcPts val="3000"/>
              </a:spcBef>
              <a:spcAft>
                <a:spcPts val="0"/>
              </a:spcAft>
              <a:buNone/>
            </a:pPr>
            <a:r>
              <a:rPr lang="es" sz="1500">
                <a:solidFill>
                  <a:schemeClr val="dk1"/>
                </a:solidFill>
                <a:latin typeface="Open Sans"/>
                <a:ea typeface="Open Sans"/>
                <a:cs typeface="Open Sans"/>
                <a:sym typeface="Open Sans"/>
              </a:rPr>
              <a:t>Busca optimizar una métrica de desempeño</a:t>
            </a:r>
            <a:endParaRPr sz="1500">
              <a:solidFill>
                <a:schemeClr val="dk1"/>
              </a:solidFill>
              <a:latin typeface="Open Sans"/>
              <a:ea typeface="Open Sans"/>
              <a:cs typeface="Open Sans"/>
              <a:sym typeface="Open Sans"/>
            </a:endParaRPr>
          </a:p>
          <a:p>
            <a:pPr indent="0" lvl="0" marL="0" marR="0" rtl="0" algn="ctr">
              <a:lnSpc>
                <a:spcPct val="100000"/>
              </a:lnSpc>
              <a:spcBef>
                <a:spcPts val="3000"/>
              </a:spcBef>
              <a:spcAft>
                <a:spcPts val="0"/>
              </a:spcAft>
              <a:buNone/>
            </a:pPr>
            <a:r>
              <a:rPr lang="es" sz="1500">
                <a:solidFill>
                  <a:schemeClr val="dk1"/>
                </a:solidFill>
                <a:latin typeface="Open Sans"/>
                <a:ea typeface="Open Sans"/>
                <a:cs typeface="Open Sans"/>
                <a:sym typeface="Open Sans"/>
              </a:rPr>
              <a:t>Guiado por la teoría de los modelos</a:t>
            </a:r>
            <a:endParaRPr sz="1500">
              <a:solidFill>
                <a:schemeClr val="dk1"/>
              </a:solidFill>
              <a:latin typeface="Open Sans"/>
              <a:ea typeface="Open Sans"/>
              <a:cs typeface="Open Sans"/>
              <a:sym typeface="Open Sans"/>
            </a:endParaRPr>
          </a:p>
          <a:p>
            <a:pPr indent="0" lvl="0" marL="0" rtl="0" algn="ctr">
              <a:spcBef>
                <a:spcPts val="3000"/>
              </a:spcBef>
              <a:spcAft>
                <a:spcPts val="0"/>
              </a:spcAft>
              <a:buNone/>
            </a:pPr>
            <a:r>
              <a:rPr lang="es" sz="1500">
                <a:solidFill>
                  <a:schemeClr val="dk1"/>
                </a:solidFill>
                <a:latin typeface="Open Sans"/>
                <a:ea typeface="Open Sans"/>
                <a:cs typeface="Open Sans"/>
                <a:sym typeface="Open Sans"/>
              </a:rPr>
              <a:t>Detecta patrones profundos</a:t>
            </a:r>
            <a:endParaRPr sz="1500">
              <a:solidFill>
                <a:schemeClr val="dk1"/>
              </a:solidFill>
              <a:latin typeface="Open Sans"/>
              <a:ea typeface="Open Sans"/>
              <a:cs typeface="Open Sans"/>
              <a:sym typeface="Open Sans"/>
            </a:endParaRPr>
          </a:p>
          <a:p>
            <a:pPr indent="0" lvl="0" marL="0" rtl="0" algn="ctr">
              <a:spcBef>
                <a:spcPts val="3000"/>
              </a:spcBef>
              <a:spcAft>
                <a:spcPts val="3000"/>
              </a:spcAft>
              <a:buNone/>
            </a:pPr>
            <a:r>
              <a:t/>
            </a:r>
            <a:endParaRPr sz="1500">
              <a:solidFill>
                <a:schemeClr val="dk1"/>
              </a:solidFill>
              <a:latin typeface="Open Sans"/>
              <a:ea typeface="Open Sans"/>
              <a:cs typeface="Open Sans"/>
              <a:sym typeface="Open Sans"/>
            </a:endParaRPr>
          </a:p>
        </p:txBody>
      </p:sp>
      <p:cxnSp>
        <p:nvCxnSpPr>
          <p:cNvPr id="127" name="Google Shape;127;p21"/>
          <p:cNvCxnSpPr/>
          <p:nvPr/>
        </p:nvCxnSpPr>
        <p:spPr>
          <a:xfrm>
            <a:off x="382625" y="1999650"/>
            <a:ext cx="8474400" cy="0"/>
          </a:xfrm>
          <a:prstGeom prst="straightConnector1">
            <a:avLst/>
          </a:prstGeom>
          <a:noFill/>
          <a:ln cap="flat" cmpd="sng" w="19050">
            <a:solidFill>
              <a:schemeClr val="dk2"/>
            </a:solidFill>
            <a:prstDash val="dot"/>
            <a:round/>
            <a:headEnd len="med" w="med" type="diamond"/>
            <a:tailEnd len="med" w="med" type="diamond"/>
          </a:ln>
        </p:spPr>
      </p:cxnSp>
      <p:cxnSp>
        <p:nvCxnSpPr>
          <p:cNvPr id="128" name="Google Shape;128;p21"/>
          <p:cNvCxnSpPr/>
          <p:nvPr/>
        </p:nvCxnSpPr>
        <p:spPr>
          <a:xfrm>
            <a:off x="382625" y="2830824"/>
            <a:ext cx="8474400" cy="0"/>
          </a:xfrm>
          <a:prstGeom prst="straightConnector1">
            <a:avLst/>
          </a:prstGeom>
          <a:noFill/>
          <a:ln cap="flat" cmpd="sng" w="19050">
            <a:solidFill>
              <a:schemeClr val="dk2"/>
            </a:solidFill>
            <a:prstDash val="dot"/>
            <a:round/>
            <a:headEnd len="med" w="med" type="diamond"/>
            <a:tailEnd len="med" w="med" type="diamond"/>
          </a:ln>
        </p:spPr>
      </p:cxnSp>
      <p:cxnSp>
        <p:nvCxnSpPr>
          <p:cNvPr id="129" name="Google Shape;129;p21"/>
          <p:cNvCxnSpPr/>
          <p:nvPr/>
        </p:nvCxnSpPr>
        <p:spPr>
          <a:xfrm>
            <a:off x="382625" y="3709800"/>
            <a:ext cx="8474400" cy="0"/>
          </a:xfrm>
          <a:prstGeom prst="straightConnector1">
            <a:avLst/>
          </a:prstGeom>
          <a:noFill/>
          <a:ln cap="flat" cmpd="sng" w="19050">
            <a:solidFill>
              <a:schemeClr val="dk2"/>
            </a:solidFill>
            <a:prstDash val="dot"/>
            <a:round/>
            <a:headEnd len="med" w="med" type="diamond"/>
            <a:tailEnd len="med" w="med" type="diamond"/>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27"/>
                                        </p:tgtEl>
                                        <p:attrNameLst>
                                          <p:attrName>ppt_x</p:attrName>
                                        </p:attrNameLst>
                                      </p:cBhvr>
                                      <p:tavLst>
                                        <p:tav fmla="" tm="0">
                                          <p:val>
                                            <p:strVal val="#ppt_x"/>
                                          </p:val>
                                        </p:tav>
                                        <p:tav fmla="" tm="100000">
                                          <p:val>
                                            <p:strVal val="#ppt_x-1"/>
                                          </p:val>
                                        </p:tav>
                                      </p:tavLst>
                                    </p:anim>
                                    <p:set>
                                      <p:cBhvr>
                                        <p:cTn dur="1" fill="hold">
                                          <p:stCondLst>
                                            <p:cond delay="1000"/>
                                          </p:stCondLst>
                                        </p:cTn>
                                        <p:tgtEl>
                                          <p:spTgt spid="127"/>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28"/>
                                        </p:tgtEl>
                                        <p:attrNameLst>
                                          <p:attrName>ppt_x</p:attrName>
                                        </p:attrNameLst>
                                      </p:cBhvr>
                                      <p:tavLst>
                                        <p:tav fmla="" tm="0">
                                          <p:val>
                                            <p:strVal val="#ppt_x"/>
                                          </p:val>
                                        </p:tav>
                                        <p:tav fmla="" tm="100000">
                                          <p:val>
                                            <p:strVal val="#ppt_x-1"/>
                                          </p:val>
                                        </p:tav>
                                      </p:tavLst>
                                    </p:anim>
                                    <p:set>
                                      <p:cBhvr>
                                        <p:cTn dur="1" fill="hold">
                                          <p:stCondLst>
                                            <p:cond delay="1000"/>
                                          </p:stCondLst>
                                        </p:cTn>
                                        <p:tgtEl>
                                          <p:spTgt spid="128"/>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29"/>
                                        </p:tgtEl>
                                        <p:attrNameLst>
                                          <p:attrName>ppt_x</p:attrName>
                                        </p:attrNameLst>
                                      </p:cBhvr>
                                      <p:tavLst>
                                        <p:tav fmla="" tm="0">
                                          <p:val>
                                            <p:strVal val="#ppt_x"/>
                                          </p:val>
                                        </p:tav>
                                        <p:tav fmla="" tm="100000">
                                          <p:val>
                                            <p:strVal val="#ppt_x-1"/>
                                          </p:val>
                                        </p:tav>
                                      </p:tavLst>
                                    </p:anim>
                                    <p:set>
                                      <p:cBhvr>
                                        <p:cTn dur="1" fill="hold">
                                          <p:stCondLst>
                                            <p:cond delay="1000"/>
                                          </p:stCondLst>
                                        </p:cTn>
                                        <p:tgtEl>
                                          <p:spTgt spid="1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4"/>
                                        </p:tgtEl>
                                      </p:cBhvr>
                                    </p:animEffect>
                                    <p:set>
                                      <p:cBhvr>
                                        <p:cTn dur="1" fill="hold">
                                          <p:stCondLst>
                                            <p:cond delay="1000"/>
                                          </p:stCondLst>
                                        </p:cTn>
                                        <p:tgtEl>
                                          <p:spTgt spid="1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596075" y="536450"/>
            <a:ext cx="2557800" cy="4138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5" name="Google Shape;135;p22"/>
          <p:cNvSpPr/>
          <p:nvPr/>
        </p:nvSpPr>
        <p:spPr>
          <a:xfrm>
            <a:off x="3240500" y="392650"/>
            <a:ext cx="2781300" cy="4389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 name="Google Shape;136;p22"/>
          <p:cNvSpPr/>
          <p:nvPr/>
        </p:nvSpPr>
        <p:spPr>
          <a:xfrm>
            <a:off x="6108525" y="504750"/>
            <a:ext cx="2557800" cy="4138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7" name="Google Shape;137;p22"/>
          <p:cNvSpPr txBox="1"/>
          <p:nvPr/>
        </p:nvSpPr>
        <p:spPr>
          <a:xfrm>
            <a:off x="787173" y="705111"/>
            <a:ext cx="21633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accent2"/>
                </a:solidFill>
                <a:latin typeface="Open Sans"/>
                <a:ea typeface="Open Sans"/>
                <a:cs typeface="Open Sans"/>
                <a:sym typeface="Open Sans"/>
              </a:rPr>
              <a:t>Data Analysis</a:t>
            </a:r>
            <a:endParaRPr b="1" sz="1700">
              <a:solidFill>
                <a:schemeClr val="accent2"/>
              </a:solidFill>
              <a:latin typeface="Open Sans"/>
              <a:ea typeface="Open Sans"/>
              <a:cs typeface="Open Sans"/>
              <a:sym typeface="Open Sans"/>
            </a:endParaRPr>
          </a:p>
        </p:txBody>
      </p:sp>
      <p:sp>
        <p:nvSpPr>
          <p:cNvPr id="138" name="Google Shape;138;p22"/>
          <p:cNvSpPr txBox="1"/>
          <p:nvPr/>
        </p:nvSpPr>
        <p:spPr>
          <a:xfrm>
            <a:off x="3549443" y="623109"/>
            <a:ext cx="21633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900">
                <a:solidFill>
                  <a:schemeClr val="accent2"/>
                </a:solidFill>
                <a:latin typeface="Open Sans"/>
                <a:ea typeface="Open Sans"/>
                <a:cs typeface="Open Sans"/>
                <a:sym typeface="Open Sans"/>
              </a:rPr>
              <a:t>Data Science</a:t>
            </a:r>
            <a:endParaRPr b="1" sz="1900">
              <a:solidFill>
                <a:schemeClr val="accent2"/>
              </a:solidFill>
              <a:latin typeface="Open Sans"/>
              <a:ea typeface="Open Sans"/>
              <a:cs typeface="Open Sans"/>
              <a:sym typeface="Open Sans"/>
            </a:endParaRPr>
          </a:p>
        </p:txBody>
      </p:sp>
      <p:sp>
        <p:nvSpPr>
          <p:cNvPr id="139" name="Google Shape;139;p22"/>
          <p:cNvSpPr txBox="1"/>
          <p:nvPr/>
        </p:nvSpPr>
        <p:spPr>
          <a:xfrm>
            <a:off x="6311725" y="705111"/>
            <a:ext cx="21633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accent2"/>
                </a:solidFill>
                <a:latin typeface="Open Sans"/>
                <a:ea typeface="Open Sans"/>
                <a:cs typeface="Open Sans"/>
                <a:sym typeface="Open Sans"/>
              </a:rPr>
              <a:t>Machine Learning</a:t>
            </a:r>
            <a:endParaRPr b="1" sz="1700">
              <a:solidFill>
                <a:schemeClr val="accent2"/>
              </a:solidFill>
              <a:latin typeface="Open Sans"/>
              <a:ea typeface="Open Sans"/>
              <a:cs typeface="Open Sans"/>
              <a:sym typeface="Open Sans"/>
            </a:endParaRPr>
          </a:p>
        </p:txBody>
      </p:sp>
      <p:sp>
        <p:nvSpPr>
          <p:cNvPr id="140" name="Google Shape;140;p22"/>
          <p:cNvSpPr txBox="1"/>
          <p:nvPr/>
        </p:nvSpPr>
        <p:spPr>
          <a:xfrm>
            <a:off x="835925" y="1614225"/>
            <a:ext cx="2078100" cy="240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600">
                <a:solidFill>
                  <a:schemeClr val="dk1"/>
                </a:solidFill>
                <a:latin typeface="Open Sans"/>
                <a:ea typeface="Open Sans"/>
                <a:cs typeface="Open Sans"/>
                <a:sym typeface="Open Sans"/>
              </a:rPr>
              <a:t>Explicar por qué se observa que los usuarios dejan de utilizar la plataforma pasados 6 meses</a:t>
            </a:r>
            <a:endParaRPr sz="1600">
              <a:solidFill>
                <a:schemeClr val="dk1"/>
              </a:solidFill>
              <a:latin typeface="Open Sans"/>
              <a:ea typeface="Open Sans"/>
              <a:cs typeface="Open Sans"/>
              <a:sym typeface="Open Sans"/>
            </a:endParaRPr>
          </a:p>
        </p:txBody>
      </p:sp>
      <p:sp>
        <p:nvSpPr>
          <p:cNvPr id="141" name="Google Shape;141;p22"/>
          <p:cNvSpPr txBox="1"/>
          <p:nvPr/>
        </p:nvSpPr>
        <p:spPr>
          <a:xfrm>
            <a:off x="3522201" y="1614225"/>
            <a:ext cx="2217900" cy="240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600">
                <a:solidFill>
                  <a:schemeClr val="dk1"/>
                </a:solidFill>
                <a:latin typeface="Open Sans"/>
                <a:ea typeface="Open Sans"/>
                <a:cs typeface="Open Sans"/>
                <a:sym typeface="Open Sans"/>
              </a:rPr>
              <a:t>Encontrar grupos de usuarios (segmentos) que tienen patrones de compras similares, para elegir distintas estrategias de marketing</a:t>
            </a:r>
            <a:endParaRPr sz="1600">
              <a:solidFill>
                <a:schemeClr val="dk1"/>
              </a:solidFill>
              <a:latin typeface="Open Sans"/>
              <a:ea typeface="Open Sans"/>
              <a:cs typeface="Open Sans"/>
              <a:sym typeface="Open Sans"/>
            </a:endParaRPr>
          </a:p>
        </p:txBody>
      </p:sp>
      <p:sp>
        <p:nvSpPr>
          <p:cNvPr id="142" name="Google Shape;142;p22"/>
          <p:cNvSpPr txBox="1"/>
          <p:nvPr/>
        </p:nvSpPr>
        <p:spPr>
          <a:xfrm>
            <a:off x="6278475" y="1614225"/>
            <a:ext cx="2217900" cy="240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600">
                <a:solidFill>
                  <a:schemeClr val="dk1"/>
                </a:solidFill>
                <a:latin typeface="Open Sans"/>
                <a:ea typeface="Open Sans"/>
                <a:cs typeface="Open Sans"/>
                <a:sym typeface="Open Sans"/>
              </a:rPr>
              <a:t>Clasificar usuarios en “high value” vs “low value” de acuerdo a cuánto se predice que gastarán en la plataforma</a:t>
            </a:r>
            <a:endParaRPr sz="16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El ciclo sin fin</a:t>
            </a:r>
            <a:endParaRPr/>
          </a:p>
        </p:txBody>
      </p:sp>
      <p:sp>
        <p:nvSpPr>
          <p:cNvPr id="148" name="Google Shape;148;p23"/>
          <p:cNvSpPr/>
          <p:nvPr/>
        </p:nvSpPr>
        <p:spPr>
          <a:xfrm>
            <a:off x="4640824" y="725317"/>
            <a:ext cx="3078900" cy="3194400"/>
          </a:xfrm>
          <a:prstGeom prst="donut">
            <a:avLst>
              <a:gd fmla="val 16067" name="adj"/>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23"/>
          <p:cNvGrpSpPr/>
          <p:nvPr/>
        </p:nvGrpSpPr>
        <p:grpSpPr>
          <a:xfrm>
            <a:off x="6964190" y="178033"/>
            <a:ext cx="2252510" cy="1008092"/>
            <a:chOff x="5214006" y="730510"/>
            <a:chExt cx="1858200" cy="801600"/>
          </a:xfrm>
        </p:grpSpPr>
        <p:cxnSp>
          <p:nvCxnSpPr>
            <p:cNvPr id="150" name="Google Shape;150;p23"/>
            <p:cNvCxnSpPr>
              <a:stCxn id="151" idx="1"/>
            </p:cNvCxnSpPr>
            <p:nvPr/>
          </p:nvCxnSpPr>
          <p:spPr>
            <a:xfrm flipH="1">
              <a:off x="5214006" y="1065310"/>
              <a:ext cx="363000" cy="466800"/>
            </a:xfrm>
            <a:prstGeom prst="straightConnector1">
              <a:avLst/>
            </a:prstGeom>
            <a:noFill/>
            <a:ln cap="flat" cmpd="sng" w="19050">
              <a:solidFill>
                <a:schemeClr val="dk2"/>
              </a:solidFill>
              <a:prstDash val="solid"/>
              <a:round/>
              <a:headEnd len="med" w="med" type="oval"/>
              <a:tailEnd len="sm" w="sm" type="none"/>
            </a:ln>
          </p:spPr>
        </p:cxnSp>
        <p:sp>
          <p:nvSpPr>
            <p:cNvPr id="151" name="Google Shape;151;p23"/>
            <p:cNvSpPr txBox="1"/>
            <p:nvPr/>
          </p:nvSpPr>
          <p:spPr>
            <a:xfrm>
              <a:off x="5577006" y="730510"/>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400">
                  <a:latin typeface="Economica"/>
                  <a:ea typeface="Economica"/>
                  <a:cs typeface="Economica"/>
                  <a:sym typeface="Economica"/>
                </a:rPr>
                <a:t>01</a:t>
              </a:r>
              <a:endParaRPr b="1" sz="2400">
                <a:latin typeface="Economica"/>
                <a:ea typeface="Economica"/>
                <a:cs typeface="Economica"/>
                <a:sym typeface="Economica"/>
              </a:endParaRPr>
            </a:p>
            <a:p>
              <a:pPr indent="0" lvl="0" marL="0" rtl="0" algn="l">
                <a:lnSpc>
                  <a:spcPct val="115000"/>
                </a:lnSpc>
                <a:spcBef>
                  <a:spcPts val="0"/>
                </a:spcBef>
                <a:spcAft>
                  <a:spcPts val="0"/>
                </a:spcAft>
                <a:buNone/>
              </a:pPr>
              <a:r>
                <a:rPr lang="es">
                  <a:latin typeface="Economica"/>
                  <a:ea typeface="Economica"/>
                  <a:cs typeface="Economica"/>
                  <a:sym typeface="Economica"/>
                </a:rPr>
                <a:t>DEFINICIÓN DEL PROBLEMA DE NEGOCIOS</a:t>
              </a:r>
              <a:endParaRPr b="1">
                <a:latin typeface="Economica"/>
                <a:ea typeface="Economica"/>
                <a:cs typeface="Economica"/>
                <a:sym typeface="Economica"/>
              </a:endParaRPr>
            </a:p>
          </p:txBody>
        </p:sp>
      </p:grpSp>
      <p:grpSp>
        <p:nvGrpSpPr>
          <p:cNvPr id="152" name="Google Shape;152;p23"/>
          <p:cNvGrpSpPr/>
          <p:nvPr/>
        </p:nvGrpSpPr>
        <p:grpSpPr>
          <a:xfrm>
            <a:off x="3039721" y="330433"/>
            <a:ext cx="2265238" cy="855671"/>
            <a:chOff x="2039391" y="851693"/>
            <a:chExt cx="1868700" cy="680400"/>
          </a:xfrm>
        </p:grpSpPr>
        <p:cxnSp>
          <p:nvCxnSpPr>
            <p:cNvPr id="153" name="Google Shape;153;p23"/>
            <p:cNvCxnSpPr>
              <a:stCxn id="154" idx="3"/>
            </p:cNvCxnSpPr>
            <p:nvPr/>
          </p:nvCxnSpPr>
          <p:spPr>
            <a:xfrm>
              <a:off x="3534591" y="1186493"/>
              <a:ext cx="373500" cy="345600"/>
            </a:xfrm>
            <a:prstGeom prst="straightConnector1">
              <a:avLst/>
            </a:prstGeom>
            <a:noFill/>
            <a:ln cap="flat" cmpd="sng" w="19050">
              <a:solidFill>
                <a:schemeClr val="accent6"/>
              </a:solidFill>
              <a:prstDash val="solid"/>
              <a:round/>
              <a:headEnd len="med" w="med" type="oval"/>
              <a:tailEnd len="sm" w="sm" type="none"/>
            </a:ln>
          </p:spPr>
        </p:cxnSp>
        <p:sp>
          <p:nvSpPr>
            <p:cNvPr id="154" name="Google Shape;154;p23"/>
            <p:cNvSpPr txBox="1"/>
            <p:nvPr/>
          </p:nvSpPr>
          <p:spPr>
            <a:xfrm>
              <a:off x="2039391"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s" sz="2400">
                  <a:solidFill>
                    <a:schemeClr val="dk1"/>
                  </a:solidFill>
                  <a:latin typeface="Economica"/>
                  <a:ea typeface="Economica"/>
                  <a:cs typeface="Economica"/>
                  <a:sym typeface="Economica"/>
                </a:rPr>
                <a:t>05</a:t>
              </a:r>
              <a:endParaRPr b="1" sz="2400">
                <a:solidFill>
                  <a:schemeClr val="dk1"/>
                </a:solidFill>
                <a:latin typeface="Economica"/>
                <a:ea typeface="Economica"/>
                <a:cs typeface="Economica"/>
                <a:sym typeface="Economica"/>
              </a:endParaRPr>
            </a:p>
            <a:p>
              <a:pPr indent="0" lvl="0" marL="0" rtl="0" algn="r">
                <a:lnSpc>
                  <a:spcPct val="115000"/>
                </a:lnSpc>
                <a:spcBef>
                  <a:spcPts val="0"/>
                </a:spcBef>
                <a:spcAft>
                  <a:spcPts val="0"/>
                </a:spcAft>
                <a:buNone/>
              </a:pPr>
              <a:r>
                <a:rPr lang="es">
                  <a:solidFill>
                    <a:schemeClr val="dk1"/>
                  </a:solidFill>
                  <a:latin typeface="Economica"/>
                  <a:ea typeface="Economica"/>
                  <a:cs typeface="Economica"/>
                  <a:sym typeface="Economica"/>
                </a:rPr>
                <a:t>COMUNICACIÓN DE RESULTADOS</a:t>
              </a:r>
              <a:endParaRPr sz="800">
                <a:latin typeface="Roboto"/>
                <a:ea typeface="Roboto"/>
                <a:cs typeface="Roboto"/>
                <a:sym typeface="Roboto"/>
              </a:endParaRPr>
            </a:p>
          </p:txBody>
        </p:sp>
      </p:grpSp>
      <p:grpSp>
        <p:nvGrpSpPr>
          <p:cNvPr id="155" name="Google Shape;155;p23"/>
          <p:cNvGrpSpPr/>
          <p:nvPr/>
        </p:nvGrpSpPr>
        <p:grpSpPr>
          <a:xfrm>
            <a:off x="7462972" y="2511700"/>
            <a:ext cx="1920231" cy="842089"/>
            <a:chOff x="5625475" y="2586161"/>
            <a:chExt cx="1584087" cy="669600"/>
          </a:xfrm>
        </p:grpSpPr>
        <p:cxnSp>
          <p:nvCxnSpPr>
            <p:cNvPr id="156" name="Google Shape;156;p23"/>
            <p:cNvCxnSpPr/>
            <p:nvPr/>
          </p:nvCxnSpPr>
          <p:spPr>
            <a:xfrm rot="10800000">
              <a:off x="5625475" y="2771675"/>
              <a:ext cx="442200" cy="153300"/>
            </a:xfrm>
            <a:prstGeom prst="straightConnector1">
              <a:avLst/>
            </a:prstGeom>
            <a:noFill/>
            <a:ln cap="flat" cmpd="sng" w="19050">
              <a:solidFill>
                <a:schemeClr val="lt2"/>
              </a:solidFill>
              <a:prstDash val="solid"/>
              <a:round/>
              <a:headEnd len="med" w="med" type="oval"/>
              <a:tailEnd len="sm" w="sm" type="none"/>
            </a:ln>
          </p:spPr>
        </p:cxnSp>
        <p:sp>
          <p:nvSpPr>
            <p:cNvPr id="157" name="Google Shape;157;p23"/>
            <p:cNvSpPr txBox="1"/>
            <p:nvPr/>
          </p:nvSpPr>
          <p:spPr>
            <a:xfrm>
              <a:off x="6077362" y="2586161"/>
              <a:ext cx="1132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2400">
                  <a:latin typeface="Economica"/>
                  <a:ea typeface="Economica"/>
                  <a:cs typeface="Economica"/>
                  <a:sym typeface="Economica"/>
                </a:rPr>
                <a:t>02</a:t>
              </a:r>
              <a:endParaRPr b="1" sz="2400">
                <a:latin typeface="Economica"/>
                <a:ea typeface="Economica"/>
                <a:cs typeface="Economica"/>
                <a:sym typeface="Economica"/>
              </a:endParaRPr>
            </a:p>
            <a:p>
              <a:pPr indent="0" lvl="0" marL="0" rtl="0" algn="l">
                <a:lnSpc>
                  <a:spcPct val="115000"/>
                </a:lnSpc>
                <a:spcBef>
                  <a:spcPts val="0"/>
                </a:spcBef>
                <a:spcAft>
                  <a:spcPts val="0"/>
                </a:spcAft>
                <a:buNone/>
              </a:pPr>
              <a:r>
                <a:rPr lang="es">
                  <a:latin typeface="Economica"/>
                  <a:ea typeface="Economica"/>
                  <a:cs typeface="Economica"/>
                  <a:sym typeface="Economica"/>
                </a:rPr>
                <a:t>ANÁLISIS Y EXPLORACIÓN DE DATOS</a:t>
              </a:r>
              <a:endParaRPr b="1">
                <a:latin typeface="Economica"/>
                <a:ea typeface="Economica"/>
                <a:cs typeface="Economica"/>
                <a:sym typeface="Economica"/>
              </a:endParaRPr>
            </a:p>
          </p:txBody>
        </p:sp>
      </p:grpSp>
      <p:grpSp>
        <p:nvGrpSpPr>
          <p:cNvPr id="158" name="Google Shape;158;p23"/>
          <p:cNvGrpSpPr/>
          <p:nvPr/>
        </p:nvGrpSpPr>
        <p:grpSpPr>
          <a:xfrm>
            <a:off x="2968151" y="2493475"/>
            <a:ext cx="1930048" cy="842089"/>
            <a:chOff x="1917489" y="2571669"/>
            <a:chExt cx="1592186" cy="669600"/>
          </a:xfrm>
        </p:grpSpPr>
        <p:cxnSp>
          <p:nvCxnSpPr>
            <p:cNvPr id="159" name="Google Shape;159;p23"/>
            <p:cNvCxnSpPr/>
            <p:nvPr/>
          </p:nvCxnSpPr>
          <p:spPr>
            <a:xfrm flipH="1" rot="10800000">
              <a:off x="3059375" y="2771675"/>
              <a:ext cx="450300" cy="145200"/>
            </a:xfrm>
            <a:prstGeom prst="straightConnector1">
              <a:avLst/>
            </a:prstGeom>
            <a:noFill/>
            <a:ln cap="flat" cmpd="sng" w="19050">
              <a:solidFill>
                <a:schemeClr val="accent3"/>
              </a:solidFill>
              <a:prstDash val="solid"/>
              <a:round/>
              <a:headEnd len="med" w="med" type="oval"/>
              <a:tailEnd len="sm" w="sm" type="none"/>
            </a:ln>
          </p:spPr>
        </p:cxnSp>
        <p:sp>
          <p:nvSpPr>
            <p:cNvPr id="160" name="Google Shape;160;p23"/>
            <p:cNvSpPr txBox="1"/>
            <p:nvPr/>
          </p:nvSpPr>
          <p:spPr>
            <a:xfrm>
              <a:off x="1917489" y="2571669"/>
              <a:ext cx="1132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s" sz="2400">
                  <a:solidFill>
                    <a:schemeClr val="dk1"/>
                  </a:solidFill>
                  <a:latin typeface="Economica"/>
                  <a:ea typeface="Economica"/>
                  <a:cs typeface="Economica"/>
                  <a:sym typeface="Economica"/>
                </a:rPr>
                <a:t>04</a:t>
              </a:r>
              <a:endParaRPr b="1" sz="2400">
                <a:solidFill>
                  <a:schemeClr val="dk1"/>
                </a:solidFill>
                <a:latin typeface="Economica"/>
                <a:ea typeface="Economica"/>
                <a:cs typeface="Economica"/>
                <a:sym typeface="Economica"/>
              </a:endParaRPr>
            </a:p>
            <a:p>
              <a:pPr indent="0" lvl="0" marL="0" rtl="0" algn="r">
                <a:lnSpc>
                  <a:spcPct val="115000"/>
                </a:lnSpc>
                <a:spcBef>
                  <a:spcPts val="0"/>
                </a:spcBef>
                <a:spcAft>
                  <a:spcPts val="0"/>
                </a:spcAft>
                <a:buNone/>
              </a:pPr>
              <a:r>
                <a:rPr lang="es">
                  <a:solidFill>
                    <a:schemeClr val="dk1"/>
                  </a:solidFill>
                  <a:latin typeface="Economica"/>
                  <a:ea typeface="Economica"/>
                  <a:cs typeface="Economica"/>
                  <a:sym typeface="Economica"/>
                </a:rPr>
                <a:t>MODELADO PREDICTIVO</a:t>
              </a:r>
              <a:endParaRPr sz="1200">
                <a:latin typeface="Roboto"/>
                <a:ea typeface="Roboto"/>
                <a:cs typeface="Roboto"/>
                <a:sym typeface="Roboto"/>
              </a:endParaRPr>
            </a:p>
          </p:txBody>
        </p:sp>
      </p:grpSp>
      <p:grpSp>
        <p:nvGrpSpPr>
          <p:cNvPr id="161" name="Google Shape;161;p23"/>
          <p:cNvGrpSpPr/>
          <p:nvPr/>
        </p:nvGrpSpPr>
        <p:grpSpPr>
          <a:xfrm>
            <a:off x="5078226" y="3712506"/>
            <a:ext cx="2176141" cy="1431070"/>
            <a:chOff x="3658187" y="3541000"/>
            <a:chExt cx="1795200" cy="1137938"/>
          </a:xfrm>
        </p:grpSpPr>
        <p:cxnSp>
          <p:nvCxnSpPr>
            <p:cNvPr id="162" name="Google Shape;162;p23"/>
            <p:cNvCxnSpPr/>
            <p:nvPr/>
          </p:nvCxnSpPr>
          <p:spPr>
            <a:xfrm rot="10800000">
              <a:off x="4563402" y="3541000"/>
              <a:ext cx="0" cy="489600"/>
            </a:xfrm>
            <a:prstGeom prst="straightConnector1">
              <a:avLst/>
            </a:prstGeom>
            <a:noFill/>
            <a:ln cap="flat" cmpd="sng" w="19050">
              <a:solidFill>
                <a:srgbClr val="155B54"/>
              </a:solidFill>
              <a:prstDash val="solid"/>
              <a:round/>
              <a:headEnd len="med" w="med" type="oval"/>
              <a:tailEnd len="sm" w="sm" type="none"/>
            </a:ln>
          </p:spPr>
        </p:cxnSp>
        <p:sp>
          <p:nvSpPr>
            <p:cNvPr id="163" name="Google Shape;163;p23"/>
            <p:cNvSpPr txBox="1"/>
            <p:nvPr/>
          </p:nvSpPr>
          <p:spPr>
            <a:xfrm>
              <a:off x="3658187" y="4009338"/>
              <a:ext cx="17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400">
                  <a:solidFill>
                    <a:schemeClr val="dk1"/>
                  </a:solidFill>
                  <a:latin typeface="Economica"/>
                  <a:ea typeface="Economica"/>
                  <a:cs typeface="Economica"/>
                  <a:sym typeface="Economica"/>
                </a:rPr>
                <a:t>03</a:t>
              </a:r>
              <a:endParaRPr b="1" sz="2400">
                <a:solidFill>
                  <a:schemeClr val="dk1"/>
                </a:solidFill>
                <a:latin typeface="Economica"/>
                <a:ea typeface="Economica"/>
                <a:cs typeface="Economica"/>
                <a:sym typeface="Economica"/>
              </a:endParaRPr>
            </a:p>
            <a:p>
              <a:pPr indent="0" lvl="0" marL="0" rtl="0" algn="ctr">
                <a:lnSpc>
                  <a:spcPct val="115000"/>
                </a:lnSpc>
                <a:spcBef>
                  <a:spcPts val="0"/>
                </a:spcBef>
                <a:spcAft>
                  <a:spcPts val="0"/>
                </a:spcAft>
                <a:buNone/>
              </a:pPr>
              <a:r>
                <a:rPr lang="es">
                  <a:solidFill>
                    <a:schemeClr val="dk1"/>
                  </a:solidFill>
                  <a:latin typeface="Economica"/>
                  <a:ea typeface="Economica"/>
                  <a:cs typeface="Economica"/>
                  <a:sym typeface="Economica"/>
                </a:rPr>
                <a:t>INGENIERÍA DE CARACTERÍSTICAS</a:t>
              </a:r>
              <a:endParaRPr sz="800">
                <a:latin typeface="Roboto"/>
                <a:ea typeface="Roboto"/>
                <a:cs typeface="Roboto"/>
                <a:sym typeface="Roboto"/>
              </a:endParaRPr>
            </a:p>
          </p:txBody>
        </p:sp>
      </p:grpSp>
      <p:sp>
        <p:nvSpPr>
          <p:cNvPr id="164" name="Google Shape;164;p23"/>
          <p:cNvSpPr/>
          <p:nvPr/>
        </p:nvSpPr>
        <p:spPr>
          <a:xfrm rot="1855247">
            <a:off x="4531288" y="640657"/>
            <a:ext cx="3292774" cy="3353618"/>
          </a:xfrm>
          <a:prstGeom prst="blockArc">
            <a:avLst>
              <a:gd fmla="val 14414370" name="adj1"/>
              <a:gd fmla="val 18998613" name="adj2"/>
              <a:gd fmla="val 8907" name="adj3"/>
            </a:avLst>
          </a:prstGeom>
          <a:solidFill>
            <a:schemeClr val="dk2"/>
          </a:solidFill>
          <a:ln cap="flat" cmpd="sng" w="9525">
            <a:solidFill>
              <a:schemeClr val="dk2"/>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flipH="1" rot="-8945667">
            <a:off x="4538398" y="638626"/>
            <a:ext cx="3291900" cy="3352918"/>
          </a:xfrm>
          <a:prstGeom prst="blockArc">
            <a:avLst>
              <a:gd fmla="val 20178804" name="adj1"/>
              <a:gd fmla="val 2623923" name="adj2"/>
              <a:gd fmla="val 8858" name="adj3"/>
            </a:avLst>
          </a:prstGeom>
          <a:solidFill>
            <a:schemeClr val="lt2"/>
          </a:solidFill>
          <a:ln cap="flat" cmpd="sng" w="9525">
            <a:solidFill>
              <a:schemeClr val="lt2"/>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305424" y="1845435"/>
            <a:ext cx="1749900" cy="101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rgbClr val="020202"/>
                </a:solidFill>
                <a:latin typeface="Economica"/>
                <a:ea typeface="Economica"/>
                <a:cs typeface="Economica"/>
                <a:sym typeface="Economica"/>
              </a:rPr>
              <a:t>Ciclo de un proyecto de Data Science</a:t>
            </a:r>
            <a:endParaRPr b="1" sz="1800">
              <a:solidFill>
                <a:srgbClr val="020202"/>
              </a:solidFill>
              <a:latin typeface="Economica"/>
              <a:ea typeface="Economica"/>
              <a:cs typeface="Economica"/>
              <a:sym typeface="Economica"/>
            </a:endParaRPr>
          </a:p>
        </p:txBody>
      </p:sp>
      <p:sp>
        <p:nvSpPr>
          <p:cNvPr id="167" name="Google Shape;167;p23"/>
          <p:cNvSpPr/>
          <p:nvPr/>
        </p:nvSpPr>
        <p:spPr>
          <a:xfrm rot="-3832564">
            <a:off x="7372905" y="1602457"/>
            <a:ext cx="453086" cy="443652"/>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rot="-1855253">
            <a:off x="4525457" y="635645"/>
            <a:ext cx="3299771" cy="3361136"/>
          </a:xfrm>
          <a:prstGeom prst="blockArc">
            <a:avLst>
              <a:gd fmla="val 14334136" name="adj1"/>
              <a:gd fmla="val 18854681" name="adj2"/>
              <a:gd fmla="val 8846" name="adj3"/>
            </a:avLst>
          </a:prstGeom>
          <a:solidFill>
            <a:schemeClr val="accent6"/>
          </a:solidFill>
          <a:ln cap="flat" cmpd="sng" w="9525">
            <a:solidFill>
              <a:schemeClr val="accent6"/>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8945667">
            <a:off x="4516110" y="642178"/>
            <a:ext cx="3291900" cy="3352918"/>
          </a:xfrm>
          <a:prstGeom prst="blockArc">
            <a:avLst>
              <a:gd fmla="val 20184517" name="adj1"/>
              <a:gd fmla="val 3007258" name="adj2"/>
              <a:gd fmla="val 9336" name="adj3"/>
            </a:avLst>
          </a:prstGeom>
          <a:solidFill>
            <a:schemeClr val="accent3"/>
          </a:solidFill>
          <a:ln cap="flat" cmpd="sng" w="9525">
            <a:solidFill>
              <a:schemeClr val="accent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flipH="1" rot="-8945667">
            <a:off x="4516352" y="644096"/>
            <a:ext cx="3291900" cy="3352918"/>
          </a:xfrm>
          <a:prstGeom prst="blockArc">
            <a:avLst>
              <a:gd fmla="val 15738599" name="adj1"/>
              <a:gd fmla="val 20008131" name="adj2"/>
              <a:gd fmla="val 9063"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9191544">
            <a:off x="4537415" y="1596746"/>
            <a:ext cx="443685" cy="454145"/>
          </a:xfrm>
          <a:prstGeom prst="rtTriangl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493771">
            <a:off x="6849665" y="3332924"/>
            <a:ext cx="440132" cy="455886"/>
          </a:xfrm>
          <a:prstGeom prst="rtTriangl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4877981">
            <a:off x="5064582" y="3340875"/>
            <a:ext cx="456149" cy="440277"/>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8038212">
            <a:off x="5952112" y="555567"/>
            <a:ext cx="448520" cy="448520"/>
          </a:xfrm>
          <a:prstGeom prst="rtTriangl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BFC"/>
      </a:lt1>
      <a:dk2>
        <a:srgbClr val="9FB3BC"/>
      </a:dk2>
      <a:lt2>
        <a:srgbClr val="CCA677"/>
      </a:lt2>
      <a:accent1>
        <a:srgbClr val="5D4037"/>
      </a:accent1>
      <a:accent2>
        <a:srgbClr val="455A64"/>
      </a:accent2>
      <a:accent3>
        <a:srgbClr val="607D8B"/>
      </a:accent3>
      <a:accent4>
        <a:srgbClr val="6FD08C"/>
      </a:accent4>
      <a:accent5>
        <a:srgbClr val="57BB8A"/>
      </a:accent5>
      <a:accent6>
        <a:srgbClr val="C6DDF0"/>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