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Economica"/>
      <p:regular r:id="rId40"/>
      <p:bold r:id="rId41"/>
      <p:italic r:id="rId42"/>
      <p:boldItalic r:id="rId43"/>
    </p:embeddedFont>
    <p:embeddedFont>
      <p:font typeface="Roboto"/>
      <p:regular r:id="rId44"/>
      <p:bold r:id="rId45"/>
      <p:italic r:id="rId46"/>
      <p:boldItalic r:id="rId47"/>
    </p:embeddedFont>
    <p:embeddedFont>
      <p:font typeface="Open Sans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9AA0A6"/>
          </p15:clr>
        </p15:guide>
        <p15:guide id="2" orient="horz" pos="596">
          <p15:clr>
            <a:srgbClr val="9AA0A6"/>
          </p15:clr>
        </p15:guide>
        <p15:guide id="3" orient="horz" pos="187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64E4CF-4B75-48BD-81EF-FD9E4C43EF24}">
  <a:tblStyle styleId="{5464E4CF-4B75-48BD-81EF-FD9E4C43EF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596" orient="horz"/>
        <p:guide pos="187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conomica-regular.fntdata"/><Relationship Id="rId42" Type="http://schemas.openxmlformats.org/officeDocument/2006/relationships/font" Target="fonts/Economica-italic.fntdata"/><Relationship Id="rId41" Type="http://schemas.openxmlformats.org/officeDocument/2006/relationships/font" Target="fonts/Economica-bold.fntdata"/><Relationship Id="rId44" Type="http://schemas.openxmlformats.org/officeDocument/2006/relationships/font" Target="fonts/Roboto-regular.fntdata"/><Relationship Id="rId43" Type="http://schemas.openxmlformats.org/officeDocument/2006/relationships/font" Target="fonts/Economica-boldItalic.fntdata"/><Relationship Id="rId46" Type="http://schemas.openxmlformats.org/officeDocument/2006/relationships/font" Target="fonts/Roboto-italic.fntdata"/><Relationship Id="rId45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OpenSans-regular.fntdata"/><Relationship Id="rId47" Type="http://schemas.openxmlformats.org/officeDocument/2006/relationships/font" Target="fonts/Roboto-boldItalic.fntdata"/><Relationship Id="rId49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boldItalic.fntdata"/><Relationship Id="rId5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82q3uYw6MuY" TargetMode="Externa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s.slideshare.net/VicValero/historia-de-la-estadistica-67559583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b3e93b2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b3e93b2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Toda la parte de visualizaciones de la materia está centrada alrededor de qué conceptos de estadística y probabilidad se benefician de visualizaciones y cómo comunicarlos adecuadamente.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Pallete http://paletton.com/#uid=71Z0u0kketqasL5fO-fowqrrFla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70efddce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70efddce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Notación:</a:t>
            </a: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se anota a una variable aleatoria con letras mayúsculas X, Y, Z, W,..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70efddce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70efddce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Notación:</a:t>
            </a: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se anota a una variable aleatoria con letras mayúsculas X, Y, Z, W,..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70efddce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70efddce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Notación:</a:t>
            </a: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se anota a una variable aleatoria con letras mayúsculas X, Y, Z, W,..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70efddce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70efddce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Notación:</a:t>
            </a: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se anota a una variable aleatoria con letras mayúsculas X, Y, Z, W,..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0d190a0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0d190a0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1f2677dc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1f2677dc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e340624be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e340624be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e878c0f1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e878c0f1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cddb93b3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cddb93b3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Canasta básica total en diciembre de 2020: 17,542.89 (línea de pobreza). Fuente </a:t>
            </a:r>
            <a:r>
              <a:rPr lang="es"/>
              <a:t>https://www.indec.gob.ar/indec/web/Nivel4-Tema-4-43-149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e340624b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e340624b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Canasta básica total en diciembre de 2020: 17,542.89 (línea de pobreza). Fuente https://www.indec.gob.ar/indec/web/Nivel4-Tema-4-43-149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5f12e6f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5f12e6f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Existe una diferencia fundamental entre cómo aprendemos ciencia de datos y cómo lo aplicamos. Cuando hacemos un tutorial, o queremos practicar con un conjunto de datos, nos preguntamos ¿Qué podemos hacer con estos datos? En la práctica profesional usualmente ocurre lo contrario, surge una situación problemática o necesidad de negocios, y luego se busca un conjunto de datos apropiado para intentar dar una solución. (Apropiado muchas veces es sinónimo de “el único disponible”).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e340624be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e340624be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Canasta básica total en diciembre de 2020: 17,542.89 (línea de pobreza). Fuente https://www.indec.gob.ar/indec/web/Nivel4-Tema-4-43-149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72b12ee31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c72b12ee31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c9f31fa86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c9f31fa86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Estas son propiedades que podemos asumir cuando asumimos que P es una medida de probabilidad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9f31fa86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9f31fa86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https://plato.stanford.edu/entries/probability-interpret/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ccddb93b3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ccddb93b3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ccddb93b3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ccddb93b3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Notación:</a:t>
            </a: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se anota a una variable aleatoria con letras mayúsculas X, Y, Z, W,..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cddb93b39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ccddb93b39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Notación:</a:t>
            </a: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se anota a una variable aleatoria con letras mayúsculas X, Y, Z, W,..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cddb93b39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ccddb93b3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Notación:</a:t>
            </a: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se anota a una variable aleatoria con letras mayúsculas X, Y, Z, W,..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c70efddce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c70efddce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53304d7c0_3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53304d7c0_3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08dbe3e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08dbe3e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ccddb93b3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ccddb93b3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video con aplicaciones de búsqueda usando el teorema de Bayes: </a:t>
            </a:r>
            <a:r>
              <a:rPr lang="es" u="sng">
                <a:solidFill>
                  <a:schemeClr val="hlink"/>
                </a:solidFill>
                <a:hlinkClick r:id="rId2"/>
              </a:rPr>
              <a:t>https://www.youtube.com/watch?v=82q3uYw6MuY</a:t>
            </a:r>
            <a:r>
              <a:rPr lang="es"/>
              <a:t> (vean una, son todas iguales).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c72b12ee31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c72b12ee31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c7a1b0623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c7a1b0623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NOTA: muestra no es lo mismo que sub-población. Una subpoblación es también un subconjunto de la población, pero no necesariamente se corresponde con los estados elegidos para un experimento. Por ejemplo, una sub-población del conjunto de programadores de la Argentina es el conjunto de programadores que trabajan en la provincia de Córdoba.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ce340624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ce340624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08dbe3e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08dbe3e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3517200b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3517200b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08dbe3e8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08dbe3e8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Babilónicos (datos de cosechas), Egipcios (censos), Asirios, Chinos, Griegos, Incas,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curiosos, ver: </a:t>
            </a:r>
            <a:r>
              <a:rPr lang="es" u="sng">
                <a:solidFill>
                  <a:schemeClr val="hlink"/>
                </a:solidFill>
                <a:hlinkClick r:id="rId2"/>
              </a:rPr>
              <a:t>https://es.slideshare.net/VicValero/historia-de-la-estadistica-67559583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ee27df0b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ee27df0b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Utilidad de la estadística como herramienta hoy en día. Se utiliza en la industria, negocios</a:t>
            </a:r>
            <a:r>
              <a:rPr lang="es">
                <a:solidFill>
                  <a:schemeClr val="dk1"/>
                </a:solidFill>
              </a:rPr>
              <a:t>, en desarrollo tecnológico</a:t>
            </a:r>
            <a:r>
              <a:rPr lang="es"/>
              <a:t>, en investigaciones en diversas áreas del conocimiento (medicina, economía, desarrollo social, etc.), tanto en el ámbito público como en el privado.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70efddce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70efddce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poder empezar a trabajar, tenemos que enteder cuál es el concepto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0e00b540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0e00b540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Notación:</a:t>
            </a: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se anota a una variable aleatoria con letras mayúsculas X, Y, Z, W,..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" name="Google Shape;52;p1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Google Shape;54;p11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5" name="Google Shape;55;p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Economica"/>
              <a:buNone/>
              <a:defRPr sz="36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subtitulo">
  <p:cSld name="SECTION_HEADER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4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73700" y="1445625"/>
            <a:ext cx="7596600" cy="15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idx="2" type="title"/>
          </p:nvPr>
        </p:nvSpPr>
        <p:spPr>
          <a:xfrm>
            <a:off x="773700" y="2876900"/>
            <a:ext cx="75966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  <a:defRPr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596">
          <p15:clr>
            <a:srgbClr val="FA7B17"/>
          </p15:clr>
        </p15:guide>
        <p15:guide id="2" orient="horz" pos="56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oble y cuerpo">
  <p:cSld name="TITLE_AND_BODY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14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311700" y="1873275"/>
            <a:ext cx="8520600" cy="270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596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595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311700" y="316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311700" y="1224000"/>
            <a:ext cx="2808000" cy="3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0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iplodatos.famaf.unc.edu.ar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olab.research.google.com/drive/1RE0cvQrPUuMxObsQNZkg0AjHMJpaWlRB?usp=sharing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ysarmy.com/blog/posts/resultados-de-la-encuesta-de-sueldos-2020-2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lab.research.google.com/drive/1RE0cvQrPUuMxObsQNZkg0AjHMJpaWlRB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3044700" y="1520455"/>
            <a:ext cx="3054600" cy="15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Análisis y Visualización de Datos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3044700" y="3414605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Diplomatura CDAAyA 202</a:t>
            </a:r>
            <a:r>
              <a:rPr lang="es">
                <a:solidFill>
                  <a:schemeClr val="accent5"/>
                </a:solidFill>
              </a:rPr>
              <a:t>2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94075" y="349800"/>
            <a:ext cx="2818500" cy="43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Una </a:t>
            </a:r>
            <a:r>
              <a:rPr b="1" lang="es" sz="1800"/>
              <a:t>variable aleatoria </a:t>
            </a:r>
            <a:r>
              <a:rPr b="1" lang="es" sz="1800">
                <a:solidFill>
                  <a:srgbClr val="1B786E"/>
                </a:solidFill>
              </a:rPr>
              <a:t>(v.a.)</a:t>
            </a:r>
            <a:r>
              <a:rPr b="1" lang="es" sz="1800"/>
              <a:t> </a:t>
            </a:r>
            <a:r>
              <a:rPr lang="es" sz="1800"/>
              <a:t> X es una función</a:t>
            </a:r>
            <a:endParaRPr sz="18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X: Ω ⇾ R</a:t>
            </a:r>
            <a:r>
              <a:rPr baseline="-25000" lang="es" sz="1800"/>
              <a:t>X</a:t>
            </a:r>
            <a:endParaRPr baseline="-25000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donde Ω es un conjunto llamado </a:t>
            </a:r>
            <a:r>
              <a:rPr b="1" lang="es" sz="1800"/>
              <a:t>Espacio de estados</a:t>
            </a:r>
            <a:r>
              <a:rPr lang="es" sz="1800"/>
              <a:t> y R</a:t>
            </a:r>
            <a:r>
              <a:rPr baseline="-25000" lang="es" sz="1800"/>
              <a:t>X</a:t>
            </a:r>
            <a:r>
              <a:rPr lang="es" sz="1800"/>
              <a:t> es un conjunto de valores que toma la variable llamado </a:t>
            </a:r>
            <a:r>
              <a:rPr b="1" lang="es" sz="1800"/>
              <a:t>Rango.</a:t>
            </a:r>
            <a:endParaRPr sz="1800"/>
          </a:p>
        </p:txBody>
      </p:sp>
      <p:cxnSp>
        <p:nvCxnSpPr>
          <p:cNvPr id="141" name="Google Shape;141;p24"/>
          <p:cNvCxnSpPr/>
          <p:nvPr/>
        </p:nvCxnSpPr>
        <p:spPr>
          <a:xfrm>
            <a:off x="3537600" y="418775"/>
            <a:ext cx="0" cy="444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955775" y="445475"/>
            <a:ext cx="4617000" cy="43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Podemos utilizar una v.a. </a:t>
            </a:r>
            <a:r>
              <a:rPr lang="es" sz="1800"/>
              <a:t>X que represente la columna salary_monthly_NETO,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En este caso Ω puede ser la población total de programadores </a:t>
            </a:r>
            <a:r>
              <a:rPr lang="es" sz="1800"/>
              <a:t>en Argentina en 2020 (o bien los que hicieron la encuesta)</a:t>
            </a:r>
            <a:br>
              <a:rPr lang="es" sz="1800"/>
            </a:br>
            <a:r>
              <a:rPr lang="es" sz="1800"/>
              <a:t>y R</a:t>
            </a:r>
            <a:r>
              <a:rPr baseline="-25000" lang="es" sz="1800"/>
              <a:t>X</a:t>
            </a:r>
            <a:r>
              <a:rPr lang="es" sz="1800"/>
              <a:t> el conjunto de salarios posibles.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43" name="Google Shape;143;p24"/>
          <p:cNvGrpSpPr/>
          <p:nvPr/>
        </p:nvGrpSpPr>
        <p:grpSpPr>
          <a:xfrm>
            <a:off x="4392344" y="4078010"/>
            <a:ext cx="1305216" cy="938543"/>
            <a:chOff x="4303283" y="1517425"/>
            <a:chExt cx="1854000" cy="2013608"/>
          </a:xfrm>
        </p:grpSpPr>
        <p:sp>
          <p:nvSpPr>
            <p:cNvPr id="144" name="Google Shape;144;p24"/>
            <p:cNvSpPr/>
            <p:nvPr/>
          </p:nvSpPr>
          <p:spPr>
            <a:xfrm>
              <a:off x="4303283" y="1517434"/>
              <a:ext cx="1854000" cy="2013600"/>
            </a:xfrm>
            <a:prstGeom prst="ellipse">
              <a:avLst/>
            </a:prstGeom>
            <a:solidFill>
              <a:srgbClr val="0E9453"/>
            </a:solidFill>
            <a:ln cap="flat" cmpd="sng" w="28575">
              <a:solidFill>
                <a:srgbClr val="65F0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4"/>
            <p:cNvSpPr txBox="1"/>
            <p:nvPr/>
          </p:nvSpPr>
          <p:spPr>
            <a:xfrm>
              <a:off x="4944576" y="1517425"/>
              <a:ext cx="633000" cy="30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  Ω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6" name="Google Shape;146;p24"/>
          <p:cNvSpPr/>
          <p:nvPr/>
        </p:nvSpPr>
        <p:spPr>
          <a:xfrm>
            <a:off x="5520936" y="4300223"/>
            <a:ext cx="1518346" cy="156731"/>
          </a:xfrm>
          <a:custGeom>
            <a:rect b="b" l="l" r="r" t="t"/>
            <a:pathLst>
              <a:path extrusionOk="0" h="21844" w="102108">
                <a:moveTo>
                  <a:pt x="0" y="21844"/>
                </a:moveTo>
                <a:cubicBezTo>
                  <a:pt x="9313" y="18203"/>
                  <a:pt x="38862" y="0"/>
                  <a:pt x="55880" y="0"/>
                </a:cubicBezTo>
                <a:cubicBezTo>
                  <a:pt x="72898" y="0"/>
                  <a:pt x="94403" y="18203"/>
                  <a:pt x="102108" y="21844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47" name="Google Shape;147;p24"/>
          <p:cNvCxnSpPr/>
          <p:nvPr/>
        </p:nvCxnSpPr>
        <p:spPr>
          <a:xfrm flipH="1" rot="10800000">
            <a:off x="6834725" y="4088377"/>
            <a:ext cx="1242600" cy="705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4"/>
          <p:cNvSpPr txBox="1"/>
          <p:nvPr/>
        </p:nvSpPr>
        <p:spPr>
          <a:xfrm>
            <a:off x="5808916" y="4007225"/>
            <a:ext cx="114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/>
          </a:p>
        </p:txBody>
      </p:sp>
      <p:cxnSp>
        <p:nvCxnSpPr>
          <p:cNvPr id="149" name="Google Shape;149;p24"/>
          <p:cNvCxnSpPr/>
          <p:nvPr/>
        </p:nvCxnSpPr>
        <p:spPr>
          <a:xfrm>
            <a:off x="6923328" y="4417008"/>
            <a:ext cx="259500" cy="7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4"/>
          <p:cNvSpPr txBox="1"/>
          <p:nvPr/>
        </p:nvSpPr>
        <p:spPr>
          <a:xfrm>
            <a:off x="7309161" y="4396651"/>
            <a:ext cx="41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baseline="-25000"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aseline="-25000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94075" y="349800"/>
            <a:ext cx="2818500" cy="43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Una </a:t>
            </a:r>
            <a:r>
              <a:rPr b="1" lang="es" sz="1800"/>
              <a:t>variable aleatoria </a:t>
            </a:r>
            <a:r>
              <a:rPr b="1" lang="es" sz="1800">
                <a:solidFill>
                  <a:srgbClr val="1B786E"/>
                </a:solidFill>
              </a:rPr>
              <a:t>(v.a.)</a:t>
            </a:r>
            <a:r>
              <a:rPr b="1" lang="es" sz="1800"/>
              <a:t> </a:t>
            </a:r>
            <a:r>
              <a:rPr lang="es" sz="1800"/>
              <a:t> X es una función</a:t>
            </a:r>
            <a:endParaRPr sz="18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X: Ω ⇾ R</a:t>
            </a:r>
            <a:r>
              <a:rPr baseline="-25000" lang="es" sz="1800"/>
              <a:t>X</a:t>
            </a:r>
            <a:endParaRPr baseline="-25000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donde Ω es un conjunto llamado </a:t>
            </a:r>
            <a:r>
              <a:rPr b="1" lang="es" sz="1800"/>
              <a:t>Espacio de estados</a:t>
            </a:r>
            <a:r>
              <a:rPr lang="es" sz="1800"/>
              <a:t> y R</a:t>
            </a:r>
            <a:r>
              <a:rPr baseline="-25000" lang="es" sz="1800"/>
              <a:t>X</a:t>
            </a:r>
            <a:r>
              <a:rPr lang="es" sz="1800"/>
              <a:t> es un conjunto de valores que toma la variable llamado </a:t>
            </a:r>
            <a:r>
              <a:rPr b="1" lang="es" sz="1800"/>
              <a:t>Rango.</a:t>
            </a:r>
            <a:endParaRPr sz="1800"/>
          </a:p>
        </p:txBody>
      </p:sp>
      <p:cxnSp>
        <p:nvCxnSpPr>
          <p:cNvPr id="156" name="Google Shape;156;p25"/>
          <p:cNvCxnSpPr/>
          <p:nvPr/>
        </p:nvCxnSpPr>
        <p:spPr>
          <a:xfrm>
            <a:off x="3537600" y="418775"/>
            <a:ext cx="0" cy="444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955775" y="445475"/>
            <a:ext cx="4981500" cy="43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/>
              <a:t>El espacio de estados Ω es el conjunto de estados (personas) que podríamos haber encontrado en nuestra encuesta.  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/>
              <a:t>Ω = </a:t>
            </a:r>
            <a:r>
              <a:rPr lang="es" sz="1600"/>
              <a:t>{</a:t>
            </a:r>
            <a:r>
              <a:rPr lang="es" sz="1600"/>
              <a:t>ω / ω  es una persona viva que trabaja en Argentina</a:t>
            </a:r>
            <a:r>
              <a:rPr lang="es" sz="1600"/>
              <a:t>}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/>
              <a:t>Puede tener más de una definición: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/>
              <a:t>Ω = {ω / ω  es una persona viva que trabaja en Argentina como desarrollador/a}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94075" y="349800"/>
            <a:ext cx="2818500" cy="43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Una </a:t>
            </a:r>
            <a:r>
              <a:rPr b="1" lang="es" sz="1800"/>
              <a:t>variable aleatoria </a:t>
            </a:r>
            <a:r>
              <a:rPr b="1" lang="es" sz="1800">
                <a:solidFill>
                  <a:srgbClr val="1B786E"/>
                </a:solidFill>
              </a:rPr>
              <a:t>(v.a.)</a:t>
            </a:r>
            <a:r>
              <a:rPr b="1" lang="es" sz="1800"/>
              <a:t> </a:t>
            </a:r>
            <a:r>
              <a:rPr lang="es" sz="1800"/>
              <a:t> X es una función</a:t>
            </a:r>
            <a:endParaRPr sz="18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X: Ω ⇾ R</a:t>
            </a:r>
            <a:r>
              <a:rPr baseline="-25000" lang="es" sz="1800"/>
              <a:t>X</a:t>
            </a:r>
            <a:endParaRPr baseline="-25000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donde Ω es un conjunto llamado </a:t>
            </a:r>
            <a:r>
              <a:rPr b="1" lang="es" sz="1800"/>
              <a:t>Espacio de estados</a:t>
            </a:r>
            <a:r>
              <a:rPr lang="es" sz="1800"/>
              <a:t> y R</a:t>
            </a:r>
            <a:r>
              <a:rPr baseline="-25000" lang="es" sz="1800"/>
              <a:t>X</a:t>
            </a:r>
            <a:r>
              <a:rPr lang="es" sz="1800"/>
              <a:t> es un conjunto de valores que toma la variable llamado </a:t>
            </a:r>
            <a:r>
              <a:rPr b="1" lang="es" sz="1800"/>
              <a:t>Rango.</a:t>
            </a:r>
            <a:endParaRPr sz="1800"/>
          </a:p>
        </p:txBody>
      </p:sp>
      <p:cxnSp>
        <p:nvCxnSpPr>
          <p:cNvPr id="163" name="Google Shape;163;p26"/>
          <p:cNvCxnSpPr/>
          <p:nvPr/>
        </p:nvCxnSpPr>
        <p:spPr>
          <a:xfrm>
            <a:off x="3537600" y="418775"/>
            <a:ext cx="0" cy="444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955775" y="445475"/>
            <a:ext cx="4981500" cy="43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El rango R</a:t>
            </a:r>
            <a:r>
              <a:rPr baseline="-25000" lang="es" sz="1600"/>
              <a:t>x</a:t>
            </a:r>
            <a:r>
              <a:rPr lang="es" sz="1600"/>
              <a:t> es el conjunto de valores posibles de salary_monthly_NETO.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/>
              <a:t>R</a:t>
            </a:r>
            <a:r>
              <a:rPr baseline="-25000" lang="es" sz="1600"/>
              <a:t>x</a:t>
            </a:r>
            <a:r>
              <a:rPr lang="es" sz="1600"/>
              <a:t> = ℝ  ? (conjunto de números reales)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/>
              <a:t>R</a:t>
            </a:r>
            <a:r>
              <a:rPr baseline="-25000" lang="es" sz="1600"/>
              <a:t>x </a:t>
            </a:r>
            <a:r>
              <a:rPr lang="es" sz="1600"/>
              <a:t>= ℕ  ? </a:t>
            </a:r>
            <a:r>
              <a:rPr lang="es" sz="1600"/>
              <a:t>(conjunto de números naturales)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600"/>
              <a:t>¿Cómo podemos calcular el rango de R</a:t>
            </a:r>
            <a:r>
              <a:rPr baseline="-25000" lang="es" sz="1600"/>
              <a:t>x</a:t>
            </a:r>
            <a:r>
              <a:rPr lang="es" sz="1600"/>
              <a:t> en la encuesta?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94075" y="349800"/>
            <a:ext cx="2818500" cy="43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Una </a:t>
            </a:r>
            <a:r>
              <a:rPr b="1" lang="es" sz="1800"/>
              <a:t>variable aleatoria </a:t>
            </a:r>
            <a:r>
              <a:rPr b="1" lang="es" sz="1800">
                <a:solidFill>
                  <a:srgbClr val="1B786E"/>
                </a:solidFill>
              </a:rPr>
              <a:t>(v.a.)</a:t>
            </a:r>
            <a:r>
              <a:rPr b="1" lang="es" sz="1800"/>
              <a:t> </a:t>
            </a:r>
            <a:r>
              <a:rPr lang="es" sz="1800"/>
              <a:t> X es una función</a:t>
            </a:r>
            <a:endParaRPr sz="18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X: Ω ⇾ R</a:t>
            </a:r>
            <a:r>
              <a:rPr baseline="-25000" lang="es" sz="1800"/>
              <a:t>X</a:t>
            </a:r>
            <a:endParaRPr baseline="-25000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donde Ω es un conjunto llamado </a:t>
            </a:r>
            <a:r>
              <a:rPr b="1" lang="es" sz="1800"/>
              <a:t>Espacio de estados</a:t>
            </a:r>
            <a:r>
              <a:rPr lang="es" sz="1800"/>
              <a:t> y R</a:t>
            </a:r>
            <a:r>
              <a:rPr baseline="-25000" lang="es" sz="1800"/>
              <a:t>X</a:t>
            </a:r>
            <a:r>
              <a:rPr lang="es" sz="1800"/>
              <a:t> es un conjunto de valores que toma la variable llamado </a:t>
            </a:r>
            <a:r>
              <a:rPr b="1" lang="es" sz="1800"/>
              <a:t>Rango.</a:t>
            </a:r>
            <a:endParaRPr sz="1800"/>
          </a:p>
        </p:txBody>
      </p:sp>
      <p:cxnSp>
        <p:nvCxnSpPr>
          <p:cNvPr id="170" name="Google Shape;170;p27"/>
          <p:cNvCxnSpPr/>
          <p:nvPr/>
        </p:nvCxnSpPr>
        <p:spPr>
          <a:xfrm>
            <a:off x="3537600" y="418775"/>
            <a:ext cx="0" cy="444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955775" y="445475"/>
            <a:ext cx="4981500" cy="18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ω = Persona que respondió primero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800"/>
              <a:t>X(ω) = 43000.0	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800"/>
              <a:t>X(ω) se denomina </a:t>
            </a:r>
            <a:r>
              <a:rPr b="1" lang="es" sz="1800"/>
              <a:t>realización</a:t>
            </a:r>
            <a:r>
              <a:rPr lang="es" sz="1800"/>
              <a:t> de la v.a. X</a:t>
            </a:r>
            <a:endParaRPr sz="1800"/>
          </a:p>
        </p:txBody>
      </p:sp>
      <p:grpSp>
        <p:nvGrpSpPr>
          <p:cNvPr id="172" name="Google Shape;172;p27"/>
          <p:cNvGrpSpPr/>
          <p:nvPr/>
        </p:nvGrpSpPr>
        <p:grpSpPr>
          <a:xfrm>
            <a:off x="3955775" y="2666915"/>
            <a:ext cx="1854000" cy="2349760"/>
            <a:chOff x="4303290" y="1676962"/>
            <a:chExt cx="1854000" cy="1854000"/>
          </a:xfrm>
        </p:grpSpPr>
        <p:sp>
          <p:nvSpPr>
            <p:cNvPr id="173" name="Google Shape;173;p27"/>
            <p:cNvSpPr/>
            <p:nvPr/>
          </p:nvSpPr>
          <p:spPr>
            <a:xfrm>
              <a:off x="4303290" y="1676962"/>
              <a:ext cx="1854000" cy="1854000"/>
            </a:xfrm>
            <a:prstGeom prst="ellipse">
              <a:avLst/>
            </a:prstGeom>
            <a:solidFill>
              <a:srgbClr val="0E9453"/>
            </a:solidFill>
            <a:ln cap="flat" cmpd="sng" w="28575">
              <a:solidFill>
                <a:srgbClr val="65F0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7"/>
            <p:cNvSpPr txBox="1"/>
            <p:nvPr/>
          </p:nvSpPr>
          <p:spPr>
            <a:xfrm>
              <a:off x="5086545" y="2395489"/>
              <a:ext cx="633000" cy="30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s"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ω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5" name="Google Shape;175;p27"/>
          <p:cNvSpPr txBox="1"/>
          <p:nvPr/>
        </p:nvSpPr>
        <p:spPr>
          <a:xfrm>
            <a:off x="4953000" y="2514600"/>
            <a:ext cx="39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Ω</a:t>
            </a:r>
            <a:endParaRPr sz="2000"/>
          </a:p>
        </p:txBody>
      </p:sp>
      <p:sp>
        <p:nvSpPr>
          <p:cNvPr id="176" name="Google Shape;176;p27"/>
          <p:cNvSpPr/>
          <p:nvPr/>
        </p:nvSpPr>
        <p:spPr>
          <a:xfrm>
            <a:off x="5054600" y="3068700"/>
            <a:ext cx="2743131" cy="614253"/>
          </a:xfrm>
          <a:custGeom>
            <a:rect b="b" l="l" r="r" t="t"/>
            <a:pathLst>
              <a:path extrusionOk="0" h="21844" w="102108">
                <a:moveTo>
                  <a:pt x="0" y="21844"/>
                </a:moveTo>
                <a:cubicBezTo>
                  <a:pt x="9313" y="18203"/>
                  <a:pt x="38862" y="0"/>
                  <a:pt x="55880" y="0"/>
                </a:cubicBezTo>
                <a:cubicBezTo>
                  <a:pt x="72898" y="0"/>
                  <a:pt x="94403" y="18203"/>
                  <a:pt x="102108" y="21844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77" name="Google Shape;177;p27"/>
          <p:cNvCxnSpPr/>
          <p:nvPr/>
        </p:nvCxnSpPr>
        <p:spPr>
          <a:xfrm>
            <a:off x="7556500" y="3530600"/>
            <a:ext cx="368400" cy="216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7"/>
          <p:cNvCxnSpPr/>
          <p:nvPr/>
        </p:nvCxnSpPr>
        <p:spPr>
          <a:xfrm flipH="1" rot="10800000">
            <a:off x="6745025" y="3792625"/>
            <a:ext cx="2324100" cy="12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7"/>
          <p:cNvCxnSpPr/>
          <p:nvPr/>
        </p:nvCxnSpPr>
        <p:spPr>
          <a:xfrm flipH="1">
            <a:off x="7912200" y="3822700"/>
            <a:ext cx="12600" cy="2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7"/>
          <p:cNvSpPr/>
          <p:nvPr/>
        </p:nvSpPr>
        <p:spPr>
          <a:xfrm>
            <a:off x="7175500" y="3822700"/>
            <a:ext cx="1536600" cy="554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 txBox="1"/>
          <p:nvPr/>
        </p:nvSpPr>
        <p:spPr>
          <a:xfrm>
            <a:off x="7416725" y="3870400"/>
            <a:ext cx="1133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X(ω) = 43000.0</a:t>
            </a:r>
            <a:endParaRPr sz="700"/>
          </a:p>
        </p:txBody>
      </p:sp>
      <p:sp>
        <p:nvSpPr>
          <p:cNvPr id="182" name="Google Shape;182;p27"/>
          <p:cNvSpPr txBox="1"/>
          <p:nvPr/>
        </p:nvSpPr>
        <p:spPr>
          <a:xfrm>
            <a:off x="5054600" y="25608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/>
          </a:p>
        </p:txBody>
      </p:sp>
      <p:sp>
        <p:nvSpPr>
          <p:cNvPr id="183" name="Google Shape;183;p27"/>
          <p:cNvSpPr/>
          <p:nvPr/>
        </p:nvSpPr>
        <p:spPr>
          <a:xfrm>
            <a:off x="5346600" y="3421174"/>
            <a:ext cx="1714393" cy="353982"/>
          </a:xfrm>
          <a:custGeom>
            <a:rect b="b" l="l" r="r" t="t"/>
            <a:pathLst>
              <a:path extrusionOk="0" h="21844" w="102108">
                <a:moveTo>
                  <a:pt x="0" y="21844"/>
                </a:moveTo>
                <a:cubicBezTo>
                  <a:pt x="9313" y="18203"/>
                  <a:pt x="38862" y="0"/>
                  <a:pt x="55880" y="0"/>
                </a:cubicBezTo>
                <a:cubicBezTo>
                  <a:pt x="72898" y="0"/>
                  <a:pt x="94403" y="18203"/>
                  <a:pt x="102108" y="21844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84" name="Google Shape;184;p27"/>
          <p:cNvCxnSpPr/>
          <p:nvPr/>
        </p:nvCxnSpPr>
        <p:spPr>
          <a:xfrm>
            <a:off x="6794500" y="3606800"/>
            <a:ext cx="368400" cy="216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27"/>
          <p:cNvSpPr txBox="1"/>
          <p:nvPr/>
        </p:nvSpPr>
        <p:spPr>
          <a:xfrm>
            <a:off x="8648700" y="3350500"/>
            <a:ext cx="59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baseline="-25000"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aseline="-25000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 Aleatoria - Otros ejemplos</a:t>
            </a:r>
            <a:endParaRPr/>
          </a:p>
        </p:txBody>
      </p:sp>
      <p:graphicFrame>
        <p:nvGraphicFramePr>
          <p:cNvPr id="191" name="Google Shape;191;p28"/>
          <p:cNvGraphicFramePr/>
          <p:nvPr/>
        </p:nvGraphicFramePr>
        <p:xfrm>
          <a:off x="381000" y="143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{5464E4CF-4B75-48BD-81EF-FD9E4C43EF24}</a:tableStyleId>
              </a:tblPr>
              <a:tblGrid>
                <a:gridCol w="2756300"/>
                <a:gridCol w="2756300"/>
                <a:gridCol w="2756300"/>
              </a:tblGrid>
              <a:tr h="38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/>
                        <a:t>X</a:t>
                      </a:r>
                      <a:endParaRPr sz="1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Ω </a:t>
                      </a:r>
                      <a:r>
                        <a:rPr lang="es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(espacio de estados posibles, universo, población que vamos a estudiar,...)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</a:t>
                      </a:r>
                      <a:r>
                        <a:rPr baseline="-25000" lang="es" sz="1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horas diarias que trabaja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personas que son programadores … 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1 - 24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cantidad de glóbulos rojos en sangre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personas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valores en números enteros positivos.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nivel de estudio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asistentes a la Diplo 2022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{estud., grado, posgrado, estud crónico}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altura al nivel del mar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globo terráqueo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</a:t>
            </a:r>
            <a:r>
              <a:rPr lang="es"/>
              <a:t>variables</a:t>
            </a:r>
            <a:r>
              <a:rPr lang="es"/>
              <a:t> aleatorias</a:t>
            </a:r>
            <a:endParaRPr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variables aleatorias pueden ser de distinto tipo, de acuerdo a los valores presentes en el Rango y su interpretación.</a:t>
            </a:r>
            <a:endParaRPr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Numéricas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/>
              <a:t>Continuas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/>
              <a:t>Discretas (un conjunto finito o infinito numerable de valores posibles)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Categóricas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Ordinales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490250" y="450150"/>
            <a:ext cx="8122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Determinar los tipos de datos/variable que estamos usando nos permite seleccionar las herramientas adecuadas para obtener información a partir de ellos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490250" y="450150"/>
            <a:ext cx="798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 con Notebook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 u="sng">
                <a:solidFill>
                  <a:schemeClr val="hlink"/>
                </a:solidFill>
                <a:hlinkClick r:id="rId3"/>
              </a:rPr>
              <a:t>01 Probabilidad.ipynb</a:t>
            </a:r>
            <a:endParaRPr sz="3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490250" y="373950"/>
            <a:ext cx="7395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Hagamos una pregunta interesante: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¿Tener más años de experiencia significa que se cobra más?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hacer este análisis?</a:t>
            </a:r>
            <a:endParaRPr/>
          </a:p>
        </p:txBody>
      </p:sp>
      <p:sp>
        <p:nvSpPr>
          <p:cNvPr id="218" name="Google Shape;218;p33"/>
          <p:cNvSpPr/>
          <p:nvPr/>
        </p:nvSpPr>
        <p:spPr>
          <a:xfrm>
            <a:off x="5680936" y="1593275"/>
            <a:ext cx="3151500" cy="951300"/>
          </a:xfrm>
          <a:prstGeom prst="chevron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Diseñar el experimento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33"/>
          <p:cNvSpPr txBox="1"/>
          <p:nvPr/>
        </p:nvSpPr>
        <p:spPr>
          <a:xfrm>
            <a:off x="6190704" y="2742925"/>
            <a:ext cx="21318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Una vez que está definido qué medir, se seleccionan las herramientas para medirlo.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33"/>
          <p:cNvSpPr/>
          <p:nvPr/>
        </p:nvSpPr>
        <p:spPr>
          <a:xfrm>
            <a:off x="311700" y="1593600"/>
            <a:ext cx="3316800" cy="9513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Plantear una hipótesis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33"/>
          <p:cNvSpPr txBox="1"/>
          <p:nvPr/>
        </p:nvSpPr>
        <p:spPr>
          <a:xfrm>
            <a:off x="821472" y="2742925"/>
            <a:ext cx="21318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Si no planteamos una hipótesis primero, es difícil determinar qué pasos hay que seguir para poder hacer el análisis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33"/>
          <p:cNvSpPr/>
          <p:nvPr/>
        </p:nvSpPr>
        <p:spPr>
          <a:xfrm>
            <a:off x="3118379" y="1593275"/>
            <a:ext cx="3072300" cy="9513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Identificar las variables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33"/>
          <p:cNvSpPr txBox="1"/>
          <p:nvPr/>
        </p:nvSpPr>
        <p:spPr>
          <a:xfrm>
            <a:off x="3588620" y="2742925"/>
            <a:ext cx="21318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Una vez que la hipótesis está definida, hay que determinar QUÉ hay que medir para poder comprobarla.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490250" y="450150"/>
            <a:ext cx="651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Primero: ¿cuál es el </a:t>
            </a:r>
            <a:r>
              <a:rPr b="1" lang="es">
                <a:solidFill>
                  <a:schemeClr val="lt2"/>
                </a:solidFill>
              </a:rPr>
              <a:t>problema</a:t>
            </a:r>
            <a:r>
              <a:rPr lang="es"/>
              <a:t>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hacer este análisis?</a:t>
            </a:r>
            <a:endParaRPr/>
          </a:p>
        </p:txBody>
      </p:sp>
      <p:sp>
        <p:nvSpPr>
          <p:cNvPr id="229" name="Google Shape;229;p34"/>
          <p:cNvSpPr/>
          <p:nvPr/>
        </p:nvSpPr>
        <p:spPr>
          <a:xfrm>
            <a:off x="5680936" y="1593275"/>
            <a:ext cx="3151500" cy="951300"/>
          </a:xfrm>
          <a:prstGeom prst="chevron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Diseñar el experimento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6190704" y="2742925"/>
            <a:ext cx="21318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????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" name="Google Shape;231;p34"/>
          <p:cNvSpPr/>
          <p:nvPr/>
        </p:nvSpPr>
        <p:spPr>
          <a:xfrm>
            <a:off x="311700" y="1593600"/>
            <a:ext cx="3316800" cy="9513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Plantear una hipótesis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34"/>
          <p:cNvSpPr txBox="1"/>
          <p:nvPr/>
        </p:nvSpPr>
        <p:spPr>
          <a:xfrm>
            <a:off x="821472" y="2742925"/>
            <a:ext cx="21318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Tener más años de experiencia significa que se cobra más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34"/>
          <p:cNvSpPr/>
          <p:nvPr/>
        </p:nvSpPr>
        <p:spPr>
          <a:xfrm>
            <a:off x="3118379" y="1593275"/>
            <a:ext cx="3072300" cy="9513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Identificar las variables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34"/>
          <p:cNvSpPr txBox="1"/>
          <p:nvPr/>
        </p:nvSpPr>
        <p:spPr>
          <a:xfrm>
            <a:off x="3118375" y="2742925"/>
            <a:ext cx="30723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Droid Sans Mono"/>
                <a:ea typeface="Droid Sans Mono"/>
                <a:cs typeface="Droid Sans Mono"/>
                <a:sym typeface="Droid Sans Mono"/>
              </a:rPr>
              <a:t>salary_monthly_NETO</a:t>
            </a:r>
            <a:endParaRPr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Droid Sans Mono"/>
                <a:ea typeface="Droid Sans Mono"/>
                <a:cs typeface="Droid Sans Mono"/>
                <a:sym typeface="Droid Sans Mono"/>
              </a:rPr>
              <a:t>profile_years_experience</a:t>
            </a:r>
            <a:endParaRPr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773700" y="1445625"/>
            <a:ext cx="7596600" cy="15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Teoría de probabilidad</a:t>
            </a:r>
            <a:endParaRPr/>
          </a:p>
        </p:txBody>
      </p:sp>
      <p:sp>
        <p:nvSpPr>
          <p:cNvPr id="240" name="Google Shape;240;p35"/>
          <p:cNvSpPr txBox="1"/>
          <p:nvPr>
            <p:ph idx="2" type="title"/>
          </p:nvPr>
        </p:nvSpPr>
        <p:spPr>
          <a:xfrm>
            <a:off x="773700" y="2876900"/>
            <a:ext cx="75966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¿Probabilidad? - Interpretación axiomática</a:t>
            </a:r>
            <a:endParaRPr/>
          </a:p>
        </p:txBody>
      </p:sp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P </a:t>
            </a:r>
            <a:r>
              <a:rPr lang="es"/>
              <a:t>es una </a:t>
            </a:r>
            <a:r>
              <a:rPr b="1" lang="es"/>
              <a:t>medida de</a:t>
            </a:r>
            <a:r>
              <a:rPr lang="es"/>
              <a:t> </a:t>
            </a:r>
            <a:r>
              <a:rPr b="1" lang="es"/>
              <a:t>Probabilidad</a:t>
            </a:r>
            <a:r>
              <a:rPr lang="es"/>
              <a:t> en el </a:t>
            </a:r>
            <a:r>
              <a:rPr b="1" lang="es"/>
              <a:t>espacio Ω </a:t>
            </a:r>
            <a:r>
              <a:rPr lang="es"/>
              <a:t>si para cada subconjunto A de </a:t>
            </a:r>
            <a:r>
              <a:rPr b="1" lang="es"/>
              <a:t>Ω</a:t>
            </a:r>
            <a:r>
              <a:rPr lang="es"/>
              <a:t> , </a:t>
            </a:r>
            <a:r>
              <a:rPr b="1" lang="es"/>
              <a:t>P</a:t>
            </a:r>
            <a:r>
              <a:rPr lang="es"/>
              <a:t>(A) es un número tal que:</a:t>
            </a:r>
            <a:endParaRPr/>
          </a:p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"/>
              <a:t>0 </a:t>
            </a:r>
            <a:r>
              <a:rPr lang="es"/>
              <a:t>≤ </a:t>
            </a:r>
            <a:r>
              <a:rPr b="1" lang="es"/>
              <a:t>P</a:t>
            </a:r>
            <a:r>
              <a:rPr lang="es"/>
              <a:t>(A) ≤ 1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"/>
              <a:t>P</a:t>
            </a:r>
            <a:r>
              <a:rPr lang="es"/>
              <a:t>(</a:t>
            </a:r>
            <a:r>
              <a:rPr b="1" lang="es"/>
              <a:t>Ω</a:t>
            </a:r>
            <a:r>
              <a:rPr lang="es"/>
              <a:t>) = 1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"/>
              <a:t>P</a:t>
            </a:r>
            <a:r>
              <a:rPr lang="es"/>
              <a:t>(A U B) = </a:t>
            </a:r>
            <a:r>
              <a:rPr b="1" lang="es"/>
              <a:t>P</a:t>
            </a:r>
            <a:r>
              <a:rPr lang="es"/>
              <a:t>(A) + </a:t>
            </a:r>
            <a:r>
              <a:rPr b="1" lang="es"/>
              <a:t>P</a:t>
            </a:r>
            <a:r>
              <a:rPr lang="es"/>
              <a:t>(B), para A y B disjuntos (o excluyente)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b="1" lang="es"/>
              <a:t>P</a:t>
            </a:r>
            <a:r>
              <a:rPr lang="es"/>
              <a:t>(U</a:t>
            </a:r>
            <a:r>
              <a:rPr baseline="-25000" lang="es"/>
              <a:t>i </a:t>
            </a:r>
            <a:r>
              <a:rPr lang="es"/>
              <a:t>A</a:t>
            </a:r>
            <a:r>
              <a:rPr baseline="-25000" lang="es"/>
              <a:t>i</a:t>
            </a:r>
            <a:r>
              <a:rPr lang="es"/>
              <a:t>) = ∑</a:t>
            </a:r>
            <a:r>
              <a:rPr baseline="-25000" lang="es"/>
              <a:t>i</a:t>
            </a:r>
            <a:r>
              <a:rPr lang="es"/>
              <a:t> </a:t>
            </a:r>
            <a:r>
              <a:rPr b="1" lang="es"/>
              <a:t>P</a:t>
            </a:r>
            <a:r>
              <a:rPr lang="es"/>
              <a:t>(A</a:t>
            </a:r>
            <a:r>
              <a:rPr baseline="-25000" lang="es"/>
              <a:t>i</a:t>
            </a:r>
            <a:r>
              <a:rPr lang="es"/>
              <a:t>) para A</a:t>
            </a:r>
            <a:r>
              <a:rPr baseline="-25000" lang="es"/>
              <a:t>1</a:t>
            </a:r>
            <a:r>
              <a:rPr lang="es"/>
              <a:t>, A</a:t>
            </a:r>
            <a:r>
              <a:rPr baseline="-25000" lang="es"/>
              <a:t>2</a:t>
            </a:r>
            <a:r>
              <a:rPr lang="es"/>
              <a:t>,... disjuntos</a:t>
            </a:r>
            <a:endParaRPr sz="1400"/>
          </a:p>
        </p:txBody>
      </p:sp>
      <p:grpSp>
        <p:nvGrpSpPr>
          <p:cNvPr id="247" name="Google Shape;247;p36"/>
          <p:cNvGrpSpPr/>
          <p:nvPr/>
        </p:nvGrpSpPr>
        <p:grpSpPr>
          <a:xfrm>
            <a:off x="6851375" y="2209715"/>
            <a:ext cx="1854000" cy="2349760"/>
            <a:chOff x="4303290" y="1676962"/>
            <a:chExt cx="1854000" cy="1854000"/>
          </a:xfrm>
        </p:grpSpPr>
        <p:sp>
          <p:nvSpPr>
            <p:cNvPr id="248" name="Google Shape;248;p36"/>
            <p:cNvSpPr/>
            <p:nvPr/>
          </p:nvSpPr>
          <p:spPr>
            <a:xfrm>
              <a:off x="4303290" y="1676962"/>
              <a:ext cx="1854000" cy="1854000"/>
            </a:xfrm>
            <a:prstGeom prst="ellipse">
              <a:avLst/>
            </a:prstGeom>
            <a:solidFill>
              <a:srgbClr val="0E9453"/>
            </a:solidFill>
            <a:ln cap="flat" cmpd="sng" w="28575">
              <a:solidFill>
                <a:srgbClr val="65F0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6"/>
            <p:cNvSpPr txBox="1"/>
            <p:nvPr/>
          </p:nvSpPr>
          <p:spPr>
            <a:xfrm>
              <a:off x="5086545" y="2395489"/>
              <a:ext cx="633000" cy="30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s"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A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0" name="Google Shape;250;p36"/>
          <p:cNvSpPr txBox="1"/>
          <p:nvPr/>
        </p:nvSpPr>
        <p:spPr>
          <a:xfrm>
            <a:off x="7772400" y="2057400"/>
            <a:ext cx="39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Ω</a:t>
            </a:r>
            <a:endParaRPr sz="2000"/>
          </a:p>
        </p:txBody>
      </p:sp>
      <p:sp>
        <p:nvSpPr>
          <p:cNvPr id="251" name="Google Shape;251;p36"/>
          <p:cNvSpPr/>
          <p:nvPr/>
        </p:nvSpPr>
        <p:spPr>
          <a:xfrm>
            <a:off x="7270375" y="2671475"/>
            <a:ext cx="663300" cy="8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6"/>
          <p:cNvSpPr/>
          <p:nvPr/>
        </p:nvSpPr>
        <p:spPr>
          <a:xfrm>
            <a:off x="7651375" y="3433475"/>
            <a:ext cx="663300" cy="8517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6"/>
          <p:cNvSpPr txBox="1"/>
          <p:nvPr/>
        </p:nvSpPr>
        <p:spPr>
          <a:xfrm>
            <a:off x="7485600" y="2866475"/>
            <a:ext cx="28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/>
          </a:p>
        </p:txBody>
      </p:sp>
      <p:sp>
        <p:nvSpPr>
          <p:cNvPr id="254" name="Google Shape;254;p36"/>
          <p:cNvSpPr txBox="1"/>
          <p:nvPr/>
        </p:nvSpPr>
        <p:spPr>
          <a:xfrm>
            <a:off x="7790400" y="3552275"/>
            <a:ext cx="28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se calcula?</a:t>
            </a:r>
            <a:endParaRPr/>
          </a:p>
        </p:txBody>
      </p:sp>
      <p:sp>
        <p:nvSpPr>
          <p:cNvPr id="260" name="Google Shape;260;p37"/>
          <p:cNvSpPr txBox="1"/>
          <p:nvPr>
            <p:ph idx="1" type="body"/>
          </p:nvPr>
        </p:nvSpPr>
        <p:spPr>
          <a:xfrm>
            <a:off x="311700" y="1225225"/>
            <a:ext cx="8832300" cy="29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</a:t>
            </a:r>
            <a:r>
              <a:rPr lang="es"/>
              <a:t> </a:t>
            </a:r>
            <a:r>
              <a:rPr b="1" lang="es"/>
              <a:t>Ω</a:t>
            </a:r>
            <a:r>
              <a:rPr lang="es"/>
              <a:t> tiene </a:t>
            </a:r>
            <a:r>
              <a:rPr b="1" i="1" lang="es"/>
              <a:t>k</a:t>
            </a:r>
            <a:r>
              <a:rPr lang="es"/>
              <a:t> elementos equiprobables (i.e. si ω</a:t>
            </a:r>
            <a:r>
              <a:rPr baseline="-25000" lang="es"/>
              <a:t>i</a:t>
            </a:r>
            <a:r>
              <a:rPr lang="es"/>
              <a:t> es un elemento de </a:t>
            </a:r>
            <a:r>
              <a:rPr b="1" lang="es"/>
              <a:t>Ω</a:t>
            </a:r>
            <a:r>
              <a:rPr lang="es"/>
              <a:t>, P({ω</a:t>
            </a:r>
            <a:r>
              <a:rPr baseline="-25000" lang="es"/>
              <a:t>i</a:t>
            </a:r>
            <a:r>
              <a:rPr lang="es"/>
              <a:t>}) = 1/k)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Si el conjunto A son los elementos en los que el fenómeno ocurre.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</a:t>
            </a:r>
            <a:r>
              <a:rPr lang="es"/>
              <a:t>ntonces la probabilidad de un conjunto A </a:t>
            </a:r>
            <a:r>
              <a:rPr b="1" lang="es"/>
              <a:t>⊂</a:t>
            </a:r>
            <a:r>
              <a:rPr lang="es"/>
              <a:t> Ω es la proporción de eventos en A.</a:t>
            </a:r>
            <a:endParaRPr/>
          </a:p>
        </p:txBody>
      </p:sp>
      <p:pic>
        <p:nvPicPr>
          <p:cNvPr id="261" name="Google Shape;2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913" y="4071375"/>
            <a:ext cx="444817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Situaciones más complejas</a:t>
            </a:r>
            <a:endParaRPr/>
          </a:p>
        </p:txBody>
      </p:sp>
      <p:sp>
        <p:nvSpPr>
          <p:cNvPr id="267" name="Google Shape;267;p3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hay dos situaciones a estudiar, </a:t>
            </a:r>
            <a:r>
              <a:rPr lang="es"/>
              <a:t>entonces se modela el problema usando las columnas </a:t>
            </a:r>
            <a:r>
              <a:rPr lang="es">
                <a:latin typeface="Droid Sans Mono"/>
                <a:ea typeface="Droid Sans Mono"/>
                <a:cs typeface="Droid Sans Mono"/>
                <a:sym typeface="Droid Sans Mono"/>
              </a:rPr>
              <a:t>salary_monthly_NETO</a:t>
            </a:r>
            <a:r>
              <a:rPr lang="es"/>
              <a:t> y </a:t>
            </a:r>
            <a:r>
              <a:rPr lang="es">
                <a:latin typeface="Droid Sans Mono"/>
                <a:ea typeface="Droid Sans Mono"/>
                <a:cs typeface="Droid Sans Mono"/>
                <a:sym typeface="Droid Sans Mono"/>
              </a:rPr>
              <a:t>profile_years_experience</a:t>
            </a:r>
            <a:r>
              <a:rPr lang="es"/>
              <a:t> para crear conjuntos de eventos y comprobar si existe una relación entre ellos.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Los conjuntos que se eligen son los que determinan el </a:t>
            </a:r>
            <a:r>
              <a:rPr b="1" lang="es"/>
              <a:t>experimento</a:t>
            </a:r>
            <a:endParaRPr b="1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A = { </a:t>
            </a:r>
            <a:r>
              <a:rPr lang="es"/>
              <a:t>ω</a:t>
            </a:r>
            <a:r>
              <a:rPr baseline="-25000" lang="es"/>
              <a:t>i</a:t>
            </a:r>
            <a:r>
              <a:rPr lang="es"/>
              <a:t> : </a:t>
            </a:r>
            <a:r>
              <a:rPr lang="es">
                <a:latin typeface="Droid Sans Mono"/>
                <a:ea typeface="Droid Sans Mono"/>
                <a:cs typeface="Droid Sans Mono"/>
                <a:sym typeface="Droid Sans Mono"/>
              </a:rPr>
              <a:t>salary_monthly_NETO &gt; </a:t>
            </a:r>
            <a:r>
              <a:rPr lang="es"/>
              <a:t>avg(</a:t>
            </a:r>
            <a:r>
              <a:rPr lang="es">
                <a:latin typeface="Droid Sans Mono"/>
                <a:ea typeface="Droid Sans Mono"/>
                <a:cs typeface="Droid Sans Mono"/>
                <a:sym typeface="Droid Sans Mono"/>
              </a:rPr>
              <a:t>salary_monthly_NETO</a:t>
            </a:r>
            <a:r>
              <a:rPr lang="es"/>
              <a:t>)</a:t>
            </a:r>
            <a:r>
              <a:rPr lang="es"/>
              <a:t> }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B = { </a:t>
            </a:r>
            <a:r>
              <a:rPr lang="es"/>
              <a:t>ω</a:t>
            </a:r>
            <a:r>
              <a:rPr baseline="-25000" lang="es"/>
              <a:t>i</a:t>
            </a:r>
            <a:r>
              <a:rPr lang="es"/>
              <a:t> : </a:t>
            </a:r>
            <a:r>
              <a:rPr lang="es">
                <a:latin typeface="Droid Sans Mono"/>
                <a:ea typeface="Droid Sans Mono"/>
                <a:cs typeface="Droid Sans Mono"/>
                <a:sym typeface="Droid Sans Mono"/>
              </a:rPr>
              <a:t>profile_years_experience</a:t>
            </a:r>
            <a:r>
              <a:rPr lang="es"/>
              <a:t> &gt; 5</a:t>
            </a:r>
            <a:r>
              <a:rPr lang="es"/>
              <a:t> }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idx="1" type="body"/>
          </p:nvPr>
        </p:nvSpPr>
        <p:spPr>
          <a:xfrm>
            <a:off x="394075" y="1487625"/>
            <a:ext cx="3075600" cy="3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 = { ω</a:t>
            </a:r>
            <a:r>
              <a:rPr baseline="-25000" lang="es" sz="1800"/>
              <a:t>i</a:t>
            </a:r>
            <a:r>
              <a:rPr lang="es" sz="1800"/>
              <a:t> : </a:t>
            </a:r>
            <a:r>
              <a:rPr lang="es" sz="1800">
                <a:latin typeface="Droid Sans Mono"/>
                <a:ea typeface="Droid Sans Mono"/>
                <a:cs typeface="Droid Sans Mono"/>
                <a:sym typeface="Droid Sans Mono"/>
              </a:rPr>
              <a:t>salary_monthly_NETO &gt; </a:t>
            </a:r>
            <a:r>
              <a:rPr lang="es" sz="1800"/>
              <a:t>avg }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/>
              <a:t>B = { ω</a:t>
            </a:r>
            <a:r>
              <a:rPr baseline="-25000" lang="es" sz="1800"/>
              <a:t>i</a:t>
            </a:r>
            <a:r>
              <a:rPr lang="es" sz="1800"/>
              <a:t> : </a:t>
            </a:r>
            <a:r>
              <a:rPr lang="es" sz="1800">
                <a:latin typeface="Droid Sans Mono"/>
                <a:ea typeface="Droid Sans Mono"/>
                <a:cs typeface="Droid Sans Mono"/>
                <a:sym typeface="Droid Sans Mono"/>
              </a:rPr>
              <a:t>profile_years_experience</a:t>
            </a:r>
            <a:r>
              <a:rPr lang="es" sz="1800"/>
              <a:t> &gt; 5 }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/>
              <a:t>intersección: A &amp; B,  A y B </a:t>
            </a:r>
            <a:endParaRPr sz="1800"/>
          </a:p>
        </p:txBody>
      </p:sp>
      <p:cxnSp>
        <p:nvCxnSpPr>
          <p:cNvPr id="273" name="Google Shape;273;p39"/>
          <p:cNvCxnSpPr/>
          <p:nvPr/>
        </p:nvCxnSpPr>
        <p:spPr>
          <a:xfrm>
            <a:off x="3690000" y="1245325"/>
            <a:ext cx="0" cy="361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74" name="Google Shape;274;p39"/>
          <p:cNvSpPr txBox="1"/>
          <p:nvPr>
            <p:ph idx="1" type="body"/>
          </p:nvPr>
        </p:nvSpPr>
        <p:spPr>
          <a:xfrm>
            <a:off x="3955775" y="445475"/>
            <a:ext cx="4981500" cy="43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La </a:t>
            </a:r>
            <a:r>
              <a:rPr b="1" lang="es" sz="1800"/>
              <a:t>probabilidad conjunta</a:t>
            </a:r>
            <a:r>
              <a:rPr lang="es" sz="1800"/>
              <a:t> de que ocurran ambos eventos al mismo tiempo se modela usando la intersección de los conjuntos: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5" name="Google Shape;275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Situaciones más complejas</a:t>
            </a:r>
            <a:endParaRPr/>
          </a:p>
        </p:txBody>
      </p:sp>
      <p:pic>
        <p:nvPicPr>
          <p:cNvPr id="276" name="Google Shape;27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4525" y="3049813"/>
            <a:ext cx="152400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1" name="Google Shape;281;p40"/>
          <p:cNvCxnSpPr/>
          <p:nvPr/>
        </p:nvCxnSpPr>
        <p:spPr>
          <a:xfrm>
            <a:off x="3690000" y="1245325"/>
            <a:ext cx="0" cy="361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82" name="Google Shape;282;p40"/>
          <p:cNvSpPr txBox="1"/>
          <p:nvPr>
            <p:ph idx="1" type="body"/>
          </p:nvPr>
        </p:nvSpPr>
        <p:spPr>
          <a:xfrm>
            <a:off x="3955775" y="445475"/>
            <a:ext cx="4981500" cy="43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La </a:t>
            </a:r>
            <a:r>
              <a:rPr b="1" lang="es" sz="1800"/>
              <a:t>probabilidad condicional</a:t>
            </a:r>
            <a:r>
              <a:rPr lang="es" sz="1800"/>
              <a:t> de que el salario esté por encima del promedio, suponiendo que ocurre el evento de tener más de 5 años de experiencia, se calcula como: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3" name="Google Shape;283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Situaciones más complejas</a:t>
            </a:r>
            <a:endParaRPr/>
          </a:p>
        </p:txBody>
      </p:sp>
      <p:pic>
        <p:nvPicPr>
          <p:cNvPr id="284" name="Google Shape;28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575" y="3569805"/>
            <a:ext cx="4981500" cy="80144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0"/>
          <p:cNvSpPr txBox="1"/>
          <p:nvPr>
            <p:ph idx="1" type="body"/>
          </p:nvPr>
        </p:nvSpPr>
        <p:spPr>
          <a:xfrm>
            <a:off x="394075" y="1487625"/>
            <a:ext cx="3075600" cy="3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 = { ω</a:t>
            </a:r>
            <a:r>
              <a:rPr baseline="-25000" lang="es" sz="1800"/>
              <a:t>i</a:t>
            </a:r>
            <a:r>
              <a:rPr lang="es" sz="1800"/>
              <a:t> : </a:t>
            </a:r>
            <a:r>
              <a:rPr lang="es" sz="1800">
                <a:latin typeface="Droid Sans Mono"/>
                <a:ea typeface="Droid Sans Mono"/>
                <a:cs typeface="Droid Sans Mono"/>
                <a:sym typeface="Droid Sans Mono"/>
              </a:rPr>
              <a:t>salary_monthly_NETO &gt; </a:t>
            </a:r>
            <a:r>
              <a:rPr lang="es" sz="1800"/>
              <a:t>avg }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/>
              <a:t>B = { ω</a:t>
            </a:r>
            <a:r>
              <a:rPr baseline="-25000" lang="es" sz="1800"/>
              <a:t>i</a:t>
            </a:r>
            <a:r>
              <a:rPr lang="es" sz="1800"/>
              <a:t> : </a:t>
            </a:r>
            <a:r>
              <a:rPr lang="es" sz="1800">
                <a:latin typeface="Droid Sans Mono"/>
                <a:ea typeface="Droid Sans Mono"/>
                <a:cs typeface="Droid Sans Mono"/>
                <a:sym typeface="Droid Sans Mono"/>
              </a:rPr>
              <a:t>profile_years_experience</a:t>
            </a:r>
            <a:r>
              <a:rPr lang="es" sz="1800"/>
              <a:t> &gt; 5 }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0" name="Google Shape;290;p41"/>
          <p:cNvCxnSpPr/>
          <p:nvPr/>
        </p:nvCxnSpPr>
        <p:spPr>
          <a:xfrm>
            <a:off x="3690000" y="1245325"/>
            <a:ext cx="0" cy="361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91" name="Google Shape;291;p41"/>
          <p:cNvSpPr txBox="1"/>
          <p:nvPr>
            <p:ph idx="1" type="body"/>
          </p:nvPr>
        </p:nvSpPr>
        <p:spPr>
          <a:xfrm>
            <a:off x="3955775" y="445475"/>
            <a:ext cx="4981500" cy="43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 y B se dicen conjuntos </a:t>
            </a:r>
            <a:r>
              <a:rPr b="1" lang="es" sz="1800"/>
              <a:t>independientes</a:t>
            </a:r>
            <a:r>
              <a:rPr lang="es" sz="1800"/>
              <a:t> si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2" name="Google Shape;292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Situaciones más complejas</a:t>
            </a:r>
            <a:endParaRPr/>
          </a:p>
        </p:txBody>
      </p:sp>
      <p:pic>
        <p:nvPicPr>
          <p:cNvPr id="293" name="Google Shape;29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714" y="2446950"/>
            <a:ext cx="3577623" cy="3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5775" y="3548325"/>
            <a:ext cx="4981500" cy="3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1"/>
          <p:cNvSpPr txBox="1"/>
          <p:nvPr>
            <p:ph idx="1" type="body"/>
          </p:nvPr>
        </p:nvSpPr>
        <p:spPr>
          <a:xfrm>
            <a:off x="394075" y="1487625"/>
            <a:ext cx="3075600" cy="3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 = { ω</a:t>
            </a:r>
            <a:r>
              <a:rPr baseline="-25000" lang="es" sz="1800"/>
              <a:t>i</a:t>
            </a:r>
            <a:r>
              <a:rPr lang="es" sz="1800"/>
              <a:t> : </a:t>
            </a:r>
            <a:r>
              <a:rPr lang="es" sz="1800">
                <a:latin typeface="Droid Sans Mono"/>
                <a:ea typeface="Droid Sans Mono"/>
                <a:cs typeface="Droid Sans Mono"/>
                <a:sym typeface="Droid Sans Mono"/>
              </a:rPr>
              <a:t>salary_monthly_NETO &gt; </a:t>
            </a:r>
            <a:r>
              <a:rPr lang="es" sz="1800"/>
              <a:t>avg }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/>
              <a:t>B = { ω</a:t>
            </a:r>
            <a:r>
              <a:rPr baseline="-25000" lang="es" sz="1800"/>
              <a:t>i</a:t>
            </a:r>
            <a:r>
              <a:rPr lang="es" sz="1800"/>
              <a:t> : </a:t>
            </a:r>
            <a:r>
              <a:rPr lang="es" sz="1800">
                <a:latin typeface="Droid Sans Mono"/>
                <a:ea typeface="Droid Sans Mono"/>
                <a:cs typeface="Droid Sans Mono"/>
                <a:sym typeface="Droid Sans Mono"/>
              </a:rPr>
              <a:t>profile_years_experience</a:t>
            </a:r>
            <a:r>
              <a:rPr lang="es" sz="1800"/>
              <a:t> &gt; 5 }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¿Si uno tiene más de 5 años de experiencia, la probabilidad de cobrar más que el promedio aumenta? ¿Estos eventos, son independientes?</a:t>
            </a:r>
            <a:endParaRPr/>
          </a:p>
        </p:txBody>
      </p:sp>
      <p:sp>
        <p:nvSpPr>
          <p:cNvPr id="301" name="Google Shape;301;p42"/>
          <p:cNvSpPr txBox="1"/>
          <p:nvPr>
            <p:ph idx="4294967295" type="body"/>
          </p:nvPr>
        </p:nvSpPr>
        <p:spPr>
          <a:xfrm>
            <a:off x="6680925" y="869250"/>
            <a:ext cx="2260800" cy="32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highlight>
                  <a:schemeClr val="lt1"/>
                </a:highlight>
              </a:rPr>
              <a:t>Ejercicio en la Ntb. 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¿Son independiente</a:t>
            </a:r>
            <a:r>
              <a:rPr lang="es"/>
              <a:t>s o no?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490250" y="450150"/>
            <a:ext cx="8122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Si me dedico a la programación…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¿Cuánto puedo cobrar?...¿ Se podrá i</a:t>
            </a:r>
            <a:r>
              <a:rPr lang="es"/>
              <a:t>mplementar un sistema que, dadas las características de una persona, devuelva el sueldo </a:t>
            </a:r>
            <a:r>
              <a:rPr lang="es"/>
              <a:t>posible</a:t>
            </a:r>
            <a:r>
              <a:rPr lang="es"/>
              <a:t>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Teorema de Bayes</a:t>
            </a:r>
            <a:endParaRPr/>
          </a:p>
        </p:txBody>
      </p:sp>
      <p:sp>
        <p:nvSpPr>
          <p:cNvPr id="312" name="Google Shape;312;p44"/>
          <p:cNvSpPr txBox="1"/>
          <p:nvPr>
            <p:ph idx="1" type="body"/>
          </p:nvPr>
        </p:nvSpPr>
        <p:spPr>
          <a:xfrm>
            <a:off x="311700" y="3040600"/>
            <a:ext cx="8520600" cy="15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Tiene muchas aplicaciones en la ciencia de datos, incluyendo el aprendizaje bayesiano, pero no profundizamos en este tema porque lo van a ver con mucho más detalle en materias siguientes, cuando vean el clasificador Naive Bayes.</a:t>
            </a:r>
            <a:endParaRPr/>
          </a:p>
        </p:txBody>
      </p:sp>
      <p:pic>
        <p:nvPicPr>
          <p:cNvPr id="313" name="Google Shape;31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950" y="1667425"/>
            <a:ext cx="384810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Muestras sesgadas?</a:t>
            </a:r>
            <a:endParaRPr/>
          </a:p>
        </p:txBody>
      </p:sp>
      <p:sp>
        <p:nvSpPr>
          <p:cNvPr id="319" name="Google Shape;319;p4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 estimar la medida de probabilidad como una proporción, estamos asumiendo una muestra representativa del campo de aplicación.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El proceso de selección de los eventos para un experimento determina las características de la muestra obtenida. </a:t>
            </a:r>
            <a:endParaRPr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Muestras convenientes (los que “estaban a mano”)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Muestras de respuestas voluntarias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6"/>
          <p:cNvSpPr/>
          <p:nvPr/>
        </p:nvSpPr>
        <p:spPr>
          <a:xfrm>
            <a:off x="629700" y="536450"/>
            <a:ext cx="3862500" cy="4138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5" name="Google Shape;325;p46"/>
          <p:cNvSpPr/>
          <p:nvPr/>
        </p:nvSpPr>
        <p:spPr>
          <a:xfrm>
            <a:off x="4651800" y="536450"/>
            <a:ext cx="3862500" cy="4138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6" name="Google Shape;326;p46"/>
          <p:cNvSpPr txBox="1"/>
          <p:nvPr/>
        </p:nvSpPr>
        <p:spPr>
          <a:xfrm>
            <a:off x="844233" y="705100"/>
            <a:ext cx="33342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Población</a:t>
            </a:r>
            <a:endParaRPr b="1" sz="170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7" name="Google Shape;327;p46"/>
          <p:cNvSpPr txBox="1"/>
          <p:nvPr/>
        </p:nvSpPr>
        <p:spPr>
          <a:xfrm>
            <a:off x="938200" y="1438225"/>
            <a:ext cx="32016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El grupo completo de estados Ω que se busca estudiar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28" name="Google Shape;328;p46"/>
          <p:cNvCxnSpPr/>
          <p:nvPr/>
        </p:nvCxnSpPr>
        <p:spPr>
          <a:xfrm>
            <a:off x="382625" y="2241900"/>
            <a:ext cx="847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diamond"/>
            <a:tailEnd len="med" w="med" type="diamond"/>
          </a:ln>
        </p:spPr>
      </p:cxnSp>
      <p:sp>
        <p:nvSpPr>
          <p:cNvPr id="329" name="Google Shape;329;p46"/>
          <p:cNvSpPr txBox="1"/>
          <p:nvPr/>
        </p:nvSpPr>
        <p:spPr>
          <a:xfrm>
            <a:off x="4866333" y="705100"/>
            <a:ext cx="33342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Muestra</a:t>
            </a:r>
            <a:endParaRPr b="1" sz="170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0" name="Google Shape;330;p46"/>
          <p:cNvSpPr txBox="1"/>
          <p:nvPr/>
        </p:nvSpPr>
        <p:spPr>
          <a:xfrm>
            <a:off x="4932625" y="1438225"/>
            <a:ext cx="32016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 subconjunto de </a:t>
            </a:r>
            <a:r>
              <a:rPr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Ω elegido para un experimento particular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1" name="Google Shape;331;p46"/>
          <p:cNvSpPr txBox="1"/>
          <p:nvPr/>
        </p:nvSpPr>
        <p:spPr>
          <a:xfrm>
            <a:off x="960150" y="2429675"/>
            <a:ext cx="3201600" cy="20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¿Cuál es nuestra población?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2" name="Google Shape;332;p46"/>
          <p:cNvSpPr txBox="1"/>
          <p:nvPr/>
        </p:nvSpPr>
        <p:spPr>
          <a:xfrm>
            <a:off x="4932625" y="2429675"/>
            <a:ext cx="3201600" cy="20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¿Cuál es nuestra muestra?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Muestras sesgadas</a:t>
            </a:r>
            <a:endParaRPr/>
          </a:p>
        </p:txBody>
      </p:sp>
      <p:sp>
        <p:nvSpPr>
          <p:cNvPr id="338" name="Google Shape;338;p4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sesgos tenemos en esta muestra?</a:t>
            </a:r>
            <a:endParaRPr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/>
              <a:t>¿Influyen en nuestra característica de estudio (el salario)?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Encuesta Sysarmy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Encuesta personal y voluntaria que busca relevar información sobre salarios y condiciones de trabajo de programadores, que se realiza anualmente.</a:t>
            </a:r>
            <a:endParaRPr/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Usaremos sólo los datos provenientes de Argentina</a:t>
            </a:r>
            <a:endParaRPr/>
          </a:p>
          <a:p>
            <a:pPr indent="-292100" lvl="0" marL="457200" rtl="0" algn="l">
              <a:spcBef>
                <a:spcPts val="1000"/>
              </a:spcBef>
              <a:spcAft>
                <a:spcPts val="1000"/>
              </a:spcAft>
              <a:buSzPts val="10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Link</a:t>
            </a:r>
            <a:r>
              <a:rPr lang="es"/>
              <a:t> a los datos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490250" y="450150"/>
            <a:ext cx="798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 con Notebook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 u="sng">
                <a:solidFill>
                  <a:schemeClr val="hlink"/>
                </a:solidFill>
                <a:hlinkClick r:id="rId3"/>
              </a:rPr>
              <a:t>01 Probabilidad.ipynb</a:t>
            </a:r>
            <a:endParaRPr sz="3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7027500" y="1781784"/>
            <a:ext cx="20376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 Lucas Aimaretto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9" name="Google Shape;99;p20"/>
          <p:cNvGrpSpPr/>
          <p:nvPr/>
        </p:nvGrpSpPr>
        <p:grpSpPr>
          <a:xfrm>
            <a:off x="1873601" y="-138320"/>
            <a:ext cx="5398495" cy="5398495"/>
            <a:chOff x="2902488" y="902232"/>
            <a:chExt cx="3339000" cy="3339000"/>
          </a:xfrm>
        </p:grpSpPr>
        <p:sp>
          <p:nvSpPr>
            <p:cNvPr id="100" name="Google Shape;100;p20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>
              <a:off x="3123875" y="1123625"/>
              <a:ext cx="2896500" cy="2896200"/>
            </a:xfrm>
            <a:prstGeom prst="pie">
              <a:avLst>
                <a:gd fmla="val 2689583" name="adj1"/>
                <a:gd fmla="val 13510993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20"/>
          <p:cNvSpPr/>
          <p:nvPr/>
        </p:nvSpPr>
        <p:spPr>
          <a:xfrm>
            <a:off x="3104875" y="1092954"/>
            <a:ext cx="2935800" cy="29358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3053101" y="1892775"/>
            <a:ext cx="3039600" cy="13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Estadística</a:t>
            </a:r>
            <a:endParaRPr b="1" sz="2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20"/>
          <p:cNvSpPr/>
          <p:nvPr/>
        </p:nvSpPr>
        <p:spPr>
          <a:xfrm>
            <a:off x="1804701" y="-216348"/>
            <a:ext cx="1727712" cy="1727712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1915525" y="55650"/>
            <a:ext cx="1505700" cy="11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Teoría de probabilidad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5611578" y="3632132"/>
            <a:ext cx="1727712" cy="1727712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5858829" y="3904119"/>
            <a:ext cx="1232972" cy="1183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“Ciencia del estado”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7416298" y="3904063"/>
            <a:ext cx="1727700" cy="11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Recolección y uso de datos en el gobierno de un estado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-2" y="55450"/>
            <a:ext cx="1727700" cy="11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Teoría del azar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" sz="1600"/>
              <a:t>Descripción de datos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" sz="1600"/>
              <a:t>Análisis de muestras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Medición de relaciones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Toma de decisiones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Contrastación de Hipótesis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Inferencia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Predicción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Utilidad de la Estadística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9500" y="4218925"/>
            <a:ext cx="7247700" cy="5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¿Cuál es el concepto matemático que usamos para modelar la columna salary_monthly_NETO?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181350"/>
            <a:ext cx="67818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316800"/>
            <a:ext cx="3390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 Aleatoria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74375" y="1281875"/>
            <a:ext cx="8556900" cy="3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Una </a:t>
            </a:r>
            <a:r>
              <a:rPr b="1" lang="es" sz="1800"/>
              <a:t>variable aleatoria </a:t>
            </a:r>
            <a:r>
              <a:rPr b="1" lang="es" sz="1800">
                <a:solidFill>
                  <a:srgbClr val="1B786E"/>
                </a:solidFill>
              </a:rPr>
              <a:t>(v.a.)</a:t>
            </a:r>
            <a:r>
              <a:rPr b="1" lang="es" sz="1800"/>
              <a:t> </a:t>
            </a:r>
            <a:r>
              <a:rPr lang="es" sz="1800"/>
              <a:t> X es una función</a:t>
            </a:r>
            <a:endParaRPr sz="1800"/>
          </a:p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X: Ω ⇾ R</a:t>
            </a:r>
            <a:r>
              <a:rPr baseline="-25000" lang="es" sz="1800"/>
              <a:t>X</a:t>
            </a:r>
            <a:endParaRPr baseline="-25000" sz="18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donde Ω es un conjunto llamado </a:t>
            </a:r>
            <a:r>
              <a:rPr b="1" lang="es" sz="1800"/>
              <a:t>Espacio de estados</a:t>
            </a:r>
            <a:r>
              <a:rPr lang="es" sz="1800"/>
              <a:t> y R</a:t>
            </a:r>
            <a:r>
              <a:rPr baseline="-25000" lang="es" sz="1800"/>
              <a:t>X</a:t>
            </a:r>
            <a:r>
              <a:rPr lang="es" sz="1800"/>
              <a:t> es un conjunto de valores que toma la variable llamado </a:t>
            </a:r>
            <a:r>
              <a:rPr b="1" lang="es" sz="1800"/>
              <a:t>Rango.</a:t>
            </a:r>
            <a:endParaRPr sz="1800"/>
          </a:p>
        </p:txBody>
      </p:sp>
      <p:grpSp>
        <p:nvGrpSpPr>
          <p:cNvPr id="128" name="Google Shape;128;p23"/>
          <p:cNvGrpSpPr/>
          <p:nvPr/>
        </p:nvGrpSpPr>
        <p:grpSpPr>
          <a:xfrm>
            <a:off x="1012875" y="3669644"/>
            <a:ext cx="2458404" cy="1347104"/>
            <a:chOff x="4303283" y="1517425"/>
            <a:chExt cx="1854000" cy="2013608"/>
          </a:xfrm>
        </p:grpSpPr>
        <p:sp>
          <p:nvSpPr>
            <p:cNvPr id="129" name="Google Shape;129;p23"/>
            <p:cNvSpPr/>
            <p:nvPr/>
          </p:nvSpPr>
          <p:spPr>
            <a:xfrm>
              <a:off x="4303283" y="1517434"/>
              <a:ext cx="1854000" cy="2013600"/>
            </a:xfrm>
            <a:prstGeom prst="ellipse">
              <a:avLst/>
            </a:prstGeom>
            <a:solidFill>
              <a:srgbClr val="0E9453"/>
            </a:solidFill>
            <a:ln cap="flat" cmpd="sng" w="28575">
              <a:solidFill>
                <a:srgbClr val="65F0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3"/>
            <p:cNvSpPr txBox="1"/>
            <p:nvPr/>
          </p:nvSpPr>
          <p:spPr>
            <a:xfrm>
              <a:off x="4944576" y="1517425"/>
              <a:ext cx="633000" cy="30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  Ω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1" name="Google Shape;131;p23"/>
          <p:cNvSpPr/>
          <p:nvPr/>
        </p:nvSpPr>
        <p:spPr>
          <a:xfrm>
            <a:off x="3137650" y="3988450"/>
            <a:ext cx="2859790" cy="224939"/>
          </a:xfrm>
          <a:custGeom>
            <a:rect b="b" l="l" r="r" t="t"/>
            <a:pathLst>
              <a:path extrusionOk="0" h="21844" w="102108">
                <a:moveTo>
                  <a:pt x="0" y="21844"/>
                </a:moveTo>
                <a:cubicBezTo>
                  <a:pt x="9313" y="18203"/>
                  <a:pt x="38862" y="0"/>
                  <a:pt x="55880" y="0"/>
                </a:cubicBezTo>
                <a:cubicBezTo>
                  <a:pt x="72898" y="0"/>
                  <a:pt x="94403" y="18203"/>
                  <a:pt x="102108" y="21844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32" name="Google Shape;132;p23"/>
          <p:cNvCxnSpPr/>
          <p:nvPr/>
        </p:nvCxnSpPr>
        <p:spPr>
          <a:xfrm flipH="1" rot="10800000">
            <a:off x="5611900" y="3684400"/>
            <a:ext cx="2340000" cy="1013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23"/>
          <p:cNvSpPr txBox="1"/>
          <p:nvPr/>
        </p:nvSpPr>
        <p:spPr>
          <a:xfrm>
            <a:off x="3680000" y="3567950"/>
            <a:ext cx="216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/>
          </a:p>
        </p:txBody>
      </p:sp>
      <p:cxnSp>
        <p:nvCxnSpPr>
          <p:cNvPr id="134" name="Google Shape;134;p23"/>
          <p:cNvCxnSpPr/>
          <p:nvPr/>
        </p:nvCxnSpPr>
        <p:spPr>
          <a:xfrm>
            <a:off x="5778765" y="4156055"/>
            <a:ext cx="488400" cy="11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3"/>
          <p:cNvSpPr txBox="1"/>
          <p:nvPr/>
        </p:nvSpPr>
        <p:spPr>
          <a:xfrm>
            <a:off x="6505401" y="4126840"/>
            <a:ext cx="78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baseline="-25000"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aseline="-25000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BFC"/>
      </a:lt1>
      <a:dk2>
        <a:srgbClr val="9FB3BC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6FD08C"/>
      </a:accent4>
      <a:accent5>
        <a:srgbClr val="57BB8A"/>
      </a:accent5>
      <a:accent6>
        <a:srgbClr val="C6DDF0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