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Economica"/>
      <p:regular r:id="rId49"/>
      <p:bold r:id="rId50"/>
      <p:italic r:id="rId51"/>
      <p:boldItalic r:id="rId52"/>
    </p:embeddedFont>
    <p:embeddedFont>
      <p:font typeface="Roboto"/>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594">
          <p15:clr>
            <a:srgbClr val="9AA0A6"/>
          </p15:clr>
        </p15:guide>
        <p15:guide id="3" orient="horz" pos="18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AA8822-8C57-47CE-8394-B3FC7C015276}">
  <a:tblStyle styleId="{A5AA8822-8C57-47CE-8394-B3FC7C0152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594" orient="horz"/>
        <p:guide pos="18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Economi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conomica-italic.fntdata"/><Relationship Id="rId50" Type="http://schemas.openxmlformats.org/officeDocument/2006/relationships/font" Target="fonts/Economica-bold.fntdata"/><Relationship Id="rId53" Type="http://schemas.openxmlformats.org/officeDocument/2006/relationships/font" Target="fonts/Roboto-regular.fntdata"/><Relationship Id="rId52" Type="http://schemas.openxmlformats.org/officeDocument/2006/relationships/font" Target="fonts/Economica-boldItalic.fntdata"/><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b3e93b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b3e93b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Toda la parte de visualizaciones de la materia está centrada alrededor de qué conceptos de estadística y probabilidad se benefician de visualizaciones y cómo comunicarlos adecuadamente.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Pallete http://paletton.com/#uid=71Z0u0kketqasL5fO-fowqrrFla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ef0ed607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ef0ed607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ef0ed607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ef0ed607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ef0ed607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ef0ed607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ef0ed607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ef0ed607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ef0ed607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ef0ed607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ef0ed607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ef0ed607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ef0ed607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ef0ed60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Comenzamos a hablar ahora de dos variables aleatorias: el salario y el nivel de estudios.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3517200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3517200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e80c4ed2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e80c4ed2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 quiere estimar la densidad (discreta o probabilidad puntual) de dicha variable aleatoria? ¿Cuál sería la probabilidad de que, en la muestra, haya 0 caras, una, etc, hasta 3. es decir cuánto vale P(X=k) para k=0, ..,3. Repitiendo el experimento una cierta cantidad de veces, podemos estimar la probabilidad con la proporción.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12fc156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12fc156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 quiere estimar la densidad (discreta o probabilidad puntual) de dicha variable aleatoria? ¿Cuál sería la probabilidad de que, en la muestra, haya 0 caras, una, etc, hasta 3. es decir cuánto vale P(X=k) para k=0, ..,3. Repitiendo el experimento una cierta cantidad de veces, podemos estimar la probabilidad con la proporción.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ef0ed60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ef0ed60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poder empezar a trabajar, tenemos que enteder cuál es el concepto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0f2a966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f2a966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13be3bb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13be3bb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 quiere modelar la variable aleatoria cantidad de caras al lanzar una moneda 3 veces. ¿Cuál sería la densidad (discreta) de dicha variable aleatoria? ¿ Cuál sería la probabilidad de que, en la muestra, haya 0 caras? ¿Cuál sería la probabilidad de que haya una cara?, y así hasta 3. es decir, cuánto vale P(X=k) para k=0, ..,3.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0f2a9669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f2a9669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Distribución binomial modela la probabilidad de la cantidad de éxitos o  situación de interés. En una n-upla donde p es la probabilidad de éxito o que se de la situación de interés. El que salga cara puede ser considerado un éxito. También el “éxito” puede ser que en una selección, con reposición, la persona elegida tenga rulos. La situación de interés (o “exito” ) puede ser que la persona sea de Capricornio. En la bibliografía se considera el no “exito” como fracaso que sería el complemento.  La probabilidad del fracaso, no éxito o complemento sería (1-p) , etc. p y n resultan parámetros de esta distribución y por eso podeos llamarla distribución paramétrica, define toda una familia de distribuciones binomiales parametrizadas por p y 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Reiteramos que el ejemplo anterior (el de las 3 monedas)  es un caso particular de Distribución Binomial, donde </a:t>
            </a:r>
            <a:r>
              <a:rPr lang="es">
                <a:solidFill>
                  <a:schemeClr val="dk1"/>
                </a:solidFill>
              </a:rPr>
              <a:t>p=½ , probabilidad de salir cara y n=3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2234f11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2234f11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12fc1569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12fc1569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 caso de X variable aleatoria discreta, la función de densidad discreta también es llamada probabilidad puntual. Otra notación usual: p(k) = P(X=k), con k en un conjunto finito o infinito numerable (contable). </a:t>
            </a:r>
            <a:r>
              <a:rPr lang="es"/>
              <a:t>Si puede extender la noción de densidad discreta para variables del tipo categórica que sería la probabilidad de ser asignada a una clase o categoría, pero no está definida la función de distribución acumulada pues las clases no tienen orden.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2234f11b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2234f11b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294c8f0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294c8f0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2234f11b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2234f11b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Modela la distribución de una variable numérica continua, con valores en toda la recta real más densa en el centro y menos densa hacia los extremos (infinitos). cumple las propiedades de cualquier función de densidad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294c8f0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294c8f0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Modela la distribución de una variable numérica continua, con valores en toda la recta real más densa en el centro y menos densa hacia los extremos (infinitos). cumple las propiedades de cualquier función de densidad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2234f11b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2234f11b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ef0ed60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ef0ed60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048d7f2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048d7f2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2234f11b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2234f11b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ecf0cf5d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ecf0cf5d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ecf0cf5d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ecf0cf5d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ecf0cf5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ecf0cf5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Medida más adecuada para datos categóricos (pues la Media y la Mediana  NO tienen sentido para datos categóricos)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ecf0cf5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ecf0cf5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Estos tres conceptos están definidos tanto para una muestra o conjunto de datos como para una función de densidad teórica. Ambos tipos de definiciones tienen las mismas propiedades.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2234f11b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2234f11b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ecf0cf5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ecf0cf5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8048d7f2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048d7f2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6f98127bb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6f98127bb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ef0ed60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ef0ed60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294c8f06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294c8f06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ecf0cf5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ecf0cf5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ecf0cf5d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ecf0cf5d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f0ed60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f0ed60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Existen otros tipos de medias, pero la más usada es la media aritmética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ef0ed60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ef0ed60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Existen otros tipos de medias, pero la más usada es la media aritmética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ef0ed60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ef0ed60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Existen otros tipos de medias, pero la más usada es la media aritmética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f0ed607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f0ed60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ef0ed607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ef0ed607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ubtitulo">
  <p:cSld name="SECTION_HEADER_1">
    <p:spTree>
      <p:nvGrpSpPr>
        <p:cNvPr id="58" name="Shape 58"/>
        <p:cNvGrpSpPr/>
        <p:nvPr/>
      </p:nvGrpSpPr>
      <p:grpSpPr>
        <a:xfrm>
          <a:off x="0" y="0"/>
          <a:ext cx="0" cy="0"/>
          <a:chOff x="0" y="0"/>
          <a:chExt cx="0" cy="0"/>
        </a:xfrm>
      </p:grpSpPr>
      <p:sp>
        <p:nvSpPr>
          <p:cNvPr id="59" name="Google Shape;59;p1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0" name="Google Shape;60;p1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1" name="Google Shape;61;p13"/>
          <p:cNvSpPr txBox="1"/>
          <p:nvPr>
            <p:ph type="title"/>
          </p:nvPr>
        </p:nvSpPr>
        <p:spPr>
          <a:xfrm>
            <a:off x="773700" y="1445625"/>
            <a:ext cx="7596600" cy="15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63" name="Google Shape;63;p13"/>
          <p:cNvSpPr txBox="1"/>
          <p:nvPr>
            <p:ph idx="2" type="title"/>
          </p:nvPr>
        </p:nvSpPr>
        <p:spPr>
          <a:xfrm>
            <a:off x="773700" y="2876900"/>
            <a:ext cx="7596600" cy="92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600"/>
              <a:buNone/>
              <a:defRPr sz="2600">
                <a:solidFill>
                  <a:schemeClr val="accent2"/>
                </a:solidFill>
              </a:defRPr>
            </a:lvl1pPr>
            <a:lvl2pPr lvl="1" rtl="0" algn="ctr">
              <a:spcBef>
                <a:spcPts val="0"/>
              </a:spcBef>
              <a:spcAft>
                <a:spcPts val="0"/>
              </a:spcAft>
              <a:buClr>
                <a:schemeClr val="accent2"/>
              </a:buClr>
              <a:buSzPts val="2600"/>
              <a:buNone/>
              <a:defRPr sz="2600">
                <a:solidFill>
                  <a:schemeClr val="accent2"/>
                </a:solidFill>
              </a:defRPr>
            </a:lvl2pPr>
            <a:lvl3pPr lvl="2" rtl="0" algn="ctr">
              <a:spcBef>
                <a:spcPts val="0"/>
              </a:spcBef>
              <a:spcAft>
                <a:spcPts val="0"/>
              </a:spcAft>
              <a:buClr>
                <a:schemeClr val="accent2"/>
              </a:buClr>
              <a:buSzPts val="2600"/>
              <a:buNone/>
              <a:defRPr sz="2600">
                <a:solidFill>
                  <a:schemeClr val="accent2"/>
                </a:solidFill>
              </a:defRPr>
            </a:lvl3pPr>
            <a:lvl4pPr lvl="3" rtl="0" algn="ctr">
              <a:spcBef>
                <a:spcPts val="0"/>
              </a:spcBef>
              <a:spcAft>
                <a:spcPts val="0"/>
              </a:spcAft>
              <a:buClr>
                <a:schemeClr val="accent2"/>
              </a:buClr>
              <a:buSzPts val="2600"/>
              <a:buNone/>
              <a:defRPr sz="2600">
                <a:solidFill>
                  <a:schemeClr val="accent2"/>
                </a:solidFill>
              </a:defRPr>
            </a:lvl4pPr>
            <a:lvl5pPr lvl="4" rtl="0" algn="ctr">
              <a:spcBef>
                <a:spcPts val="0"/>
              </a:spcBef>
              <a:spcAft>
                <a:spcPts val="0"/>
              </a:spcAft>
              <a:buClr>
                <a:schemeClr val="accent2"/>
              </a:buClr>
              <a:buSzPts val="2600"/>
              <a:buNone/>
              <a:defRPr sz="2600">
                <a:solidFill>
                  <a:schemeClr val="accent2"/>
                </a:solidFill>
              </a:defRPr>
            </a:lvl5pPr>
            <a:lvl6pPr lvl="5" rtl="0" algn="ctr">
              <a:spcBef>
                <a:spcPts val="0"/>
              </a:spcBef>
              <a:spcAft>
                <a:spcPts val="0"/>
              </a:spcAft>
              <a:buClr>
                <a:schemeClr val="accent2"/>
              </a:buClr>
              <a:buSzPts val="2600"/>
              <a:buNone/>
              <a:defRPr sz="2600">
                <a:solidFill>
                  <a:schemeClr val="accent2"/>
                </a:solidFill>
              </a:defRPr>
            </a:lvl6pPr>
            <a:lvl7pPr lvl="6" rtl="0" algn="ctr">
              <a:spcBef>
                <a:spcPts val="0"/>
              </a:spcBef>
              <a:spcAft>
                <a:spcPts val="0"/>
              </a:spcAft>
              <a:buClr>
                <a:schemeClr val="accent2"/>
              </a:buClr>
              <a:buSzPts val="2600"/>
              <a:buNone/>
              <a:defRPr sz="2600">
                <a:solidFill>
                  <a:schemeClr val="accent2"/>
                </a:solidFill>
              </a:defRPr>
            </a:lvl7pPr>
            <a:lvl8pPr lvl="7" rtl="0" algn="ctr">
              <a:spcBef>
                <a:spcPts val="0"/>
              </a:spcBef>
              <a:spcAft>
                <a:spcPts val="0"/>
              </a:spcAft>
              <a:buClr>
                <a:schemeClr val="accent2"/>
              </a:buClr>
              <a:buSzPts val="2600"/>
              <a:buNone/>
              <a:defRPr sz="2600">
                <a:solidFill>
                  <a:schemeClr val="accent2"/>
                </a:solidFill>
              </a:defRPr>
            </a:lvl8pPr>
            <a:lvl9pPr lvl="8" rtl="0" algn="ctr">
              <a:spcBef>
                <a:spcPts val="0"/>
              </a:spcBef>
              <a:spcAft>
                <a:spcPts val="0"/>
              </a:spcAft>
              <a:buClr>
                <a:schemeClr val="accent2"/>
              </a:buClr>
              <a:buSzPts val="2600"/>
              <a:buNone/>
              <a:defRPr sz="2600">
                <a:solidFill>
                  <a:schemeClr val="accen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5">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224000"/>
            <a:ext cx="2808000" cy="3439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3600"/>
              <a:buFont typeface="Economica"/>
              <a:buNone/>
              <a:defRPr sz="36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plodatos.famaf.unc.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garrahan.gov.ar/PDFS/crecimiento_y_desarrollo/estatura-f-0-6-a.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colab.research.google.com/drive/1cOxtFaMmjdntX5_Q_F0PnEOQuBy-xZeZ?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hyperlink" Target="https://upload.wikimedia.org/wikipedia/commons/thumb/3/33/Visualisation_mode_median_mean.svg/512px-Visualisation_mode_median_mean.svg.p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hyperlink" Target="https://www.proyectosendo.es/hijo-esta-percentil-3-hago/"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gif"/><Relationship Id="rId4" Type="http://schemas.openxmlformats.org/officeDocument/2006/relationships/image" Target="../media/image27.png"/><Relationship Id="rId5"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3044700" y="1444255"/>
            <a:ext cx="30546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0000"/>
                </a:solidFill>
              </a:rPr>
              <a:t>Análisis y Visualización de Datos</a:t>
            </a:r>
            <a:endParaRPr>
              <a:solidFill>
                <a:srgbClr val="000000"/>
              </a:solidFill>
            </a:endParaRPr>
          </a:p>
        </p:txBody>
      </p:sp>
      <p:sp>
        <p:nvSpPr>
          <p:cNvPr id="69" name="Google Shape;69;p14"/>
          <p:cNvSpPr txBox="1"/>
          <p:nvPr>
            <p:ph idx="1" type="subTitle"/>
          </p:nvPr>
        </p:nvSpPr>
        <p:spPr>
          <a:xfrm>
            <a:off x="3044700" y="333840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u="sng">
                <a:solidFill>
                  <a:srgbClr val="249C90"/>
                </a:solidFill>
                <a:hlinkClick r:id="rId3">
                  <a:extLst>
                    <a:ext uri="{A12FA001-AC4F-418D-AE19-62706E023703}">
                      <ahyp:hlinkClr val="tx"/>
                    </a:ext>
                  </a:extLst>
                </a:hlinkClick>
              </a:rPr>
              <a:t>Diplomatura CDAAyA 202</a:t>
            </a:r>
            <a:r>
              <a:rPr lang="es">
                <a:solidFill>
                  <a:srgbClr val="249C90"/>
                </a:solidFill>
              </a:rPr>
              <a:t>2</a:t>
            </a:r>
            <a:endParaRPr>
              <a:solidFill>
                <a:srgbClr val="249C9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de dispersión</a:t>
            </a:r>
            <a:endParaRPr/>
          </a:p>
        </p:txBody>
      </p:sp>
      <p:sp>
        <p:nvSpPr>
          <p:cNvPr id="148" name="Google Shape;148;p23"/>
          <p:cNvSpPr txBox="1"/>
          <p:nvPr>
            <p:ph idx="1" type="body"/>
          </p:nvPr>
        </p:nvSpPr>
        <p:spPr>
          <a:xfrm>
            <a:off x="311700" y="1224000"/>
            <a:ext cx="2808000" cy="34392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a:t>Dados datos numéricos</a:t>
            </a:r>
            <a:endParaRPr/>
          </a:p>
          <a:p>
            <a:pPr indent="0" lvl="0" marL="0" rtl="0" algn="ctr">
              <a:lnSpc>
                <a:spcPct val="150000"/>
              </a:lnSpc>
              <a:spcBef>
                <a:spcPts val="0"/>
              </a:spcBef>
              <a:spcAft>
                <a:spcPts val="0"/>
              </a:spcAft>
              <a:buClr>
                <a:schemeClr val="dk1"/>
              </a:buClr>
              <a:buSzPts val="1100"/>
              <a:buFont typeface="Arial"/>
              <a:buNone/>
            </a:pPr>
            <a:r>
              <a:rPr lang="es"/>
              <a:t>x = {x</a:t>
            </a:r>
            <a:r>
              <a:rPr baseline="-25000" lang="es"/>
              <a:t>1</a:t>
            </a:r>
            <a:r>
              <a:rPr lang="es"/>
              <a:t>, x</a:t>
            </a:r>
            <a:r>
              <a:rPr baseline="-25000" lang="es"/>
              <a:t>2</a:t>
            </a:r>
            <a:r>
              <a:rPr lang="es"/>
              <a:t>, ..x</a:t>
            </a:r>
            <a:r>
              <a:rPr baseline="-25000" lang="es"/>
              <a:t>N</a:t>
            </a:r>
            <a:r>
              <a:rPr lang="es"/>
              <a:t>} </a:t>
            </a:r>
            <a:endParaRPr/>
          </a:p>
        </p:txBody>
      </p:sp>
      <p:cxnSp>
        <p:nvCxnSpPr>
          <p:cNvPr id="149" name="Google Shape;149;p23"/>
          <p:cNvCxnSpPr/>
          <p:nvPr/>
        </p:nvCxnSpPr>
        <p:spPr>
          <a:xfrm>
            <a:off x="3461400" y="1304050"/>
            <a:ext cx="0" cy="3558600"/>
          </a:xfrm>
          <a:prstGeom prst="straightConnector1">
            <a:avLst/>
          </a:prstGeom>
          <a:noFill/>
          <a:ln cap="flat" cmpd="sng" w="28575">
            <a:solidFill>
              <a:schemeClr val="dk2"/>
            </a:solidFill>
            <a:prstDash val="dot"/>
            <a:round/>
            <a:headEnd len="med" w="med" type="none"/>
            <a:tailEnd len="med" w="med" type="none"/>
          </a:ln>
        </p:spPr>
      </p:cxnSp>
      <p:sp>
        <p:nvSpPr>
          <p:cNvPr id="150" name="Google Shape;150;p23"/>
          <p:cNvSpPr txBox="1"/>
          <p:nvPr>
            <p:ph idx="1" type="body"/>
          </p:nvPr>
        </p:nvSpPr>
        <p:spPr>
          <a:xfrm>
            <a:off x="3937450" y="1337350"/>
            <a:ext cx="4894800" cy="30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El rango y el rango intercuartílico miden en qué intervalo se encuentran un cierto porcentaje de los datos.</a:t>
            </a:r>
            <a:endParaRPr sz="1600"/>
          </a:p>
          <a:p>
            <a:pPr indent="0" lvl="0" marL="0" rtl="0" algn="l">
              <a:spcBef>
                <a:spcPts val="1000"/>
              </a:spcBef>
              <a:spcAft>
                <a:spcPts val="0"/>
              </a:spcAft>
              <a:buNone/>
            </a:pPr>
            <a:r>
              <a:rPr lang="es" sz="1600"/>
              <a:t>Rango: </a:t>
            </a:r>
            <a:endParaRPr sz="1600"/>
          </a:p>
          <a:p>
            <a:pPr indent="0" lvl="0" marL="0" rtl="0" algn="ctr">
              <a:spcBef>
                <a:spcPts val="1000"/>
              </a:spcBef>
              <a:spcAft>
                <a:spcPts val="0"/>
              </a:spcAft>
              <a:buNone/>
            </a:pPr>
            <a:r>
              <a:rPr lang="es" sz="1600"/>
              <a:t>percentil-100 - percentil-0</a:t>
            </a:r>
            <a:endParaRPr sz="1600"/>
          </a:p>
          <a:p>
            <a:pPr indent="0" lvl="0" marL="0" rtl="0" algn="l">
              <a:spcBef>
                <a:spcPts val="1000"/>
              </a:spcBef>
              <a:spcAft>
                <a:spcPts val="0"/>
              </a:spcAft>
              <a:buNone/>
            </a:pPr>
            <a:r>
              <a:rPr lang="es" sz="1600"/>
              <a:t>Rango intercuartílico:</a:t>
            </a:r>
            <a:endParaRPr sz="1600"/>
          </a:p>
          <a:p>
            <a:pPr indent="0" lvl="0" marL="0" rtl="0" algn="ctr">
              <a:spcBef>
                <a:spcPts val="1000"/>
              </a:spcBef>
              <a:spcAft>
                <a:spcPts val="0"/>
              </a:spcAft>
              <a:buNone/>
            </a:pPr>
            <a:r>
              <a:rPr lang="es" sz="1600"/>
              <a:t>percentil-75 - percentil-25</a:t>
            </a:r>
            <a:endParaRPr sz="1600"/>
          </a:p>
          <a:p>
            <a:pPr indent="0" lvl="0" marL="0" rtl="0" algn="ctr">
              <a:spcBef>
                <a:spcPts val="1000"/>
              </a:spcBef>
              <a:spcAft>
                <a:spcPts val="0"/>
              </a:spcAft>
              <a:buNone/>
            </a:pPr>
            <a:r>
              <a:rPr lang="es" sz="1600"/>
              <a:t>Q3 - Q1</a:t>
            </a:r>
            <a:endParaRPr sz="1600"/>
          </a:p>
          <a:p>
            <a:pPr indent="0" lvl="0" marL="0" rtl="0" algn="l">
              <a:spcBef>
                <a:spcPts val="100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Usos de los percentiles y rangos</a:t>
            </a:r>
            <a:endParaRPr/>
          </a:p>
        </p:txBody>
      </p:sp>
      <p:sp>
        <p:nvSpPr>
          <p:cNvPr id="156" name="Google Shape;156;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En el caso de la mediana (percentil-50), medir la tendencia central</a:t>
            </a:r>
            <a:endParaRPr/>
          </a:p>
          <a:p>
            <a:pPr indent="-342900" lvl="0" marL="457200" rtl="0" algn="l">
              <a:spcBef>
                <a:spcPts val="0"/>
              </a:spcBef>
              <a:spcAft>
                <a:spcPts val="0"/>
              </a:spcAft>
              <a:buSzPts val="1800"/>
              <a:buChar char="●"/>
            </a:pPr>
            <a:r>
              <a:rPr lang="es"/>
              <a:t>Contextualizar el valor de un dato con respecto a otros</a:t>
            </a:r>
            <a:endParaRPr/>
          </a:p>
          <a:p>
            <a:pPr indent="0" lvl="0" marL="914400" rtl="0" algn="l">
              <a:spcBef>
                <a:spcPts val="1600"/>
              </a:spcBef>
              <a:spcAft>
                <a:spcPts val="0"/>
              </a:spcAft>
              <a:buNone/>
            </a:pPr>
            <a:r>
              <a:rPr lang="es"/>
              <a:t>Una persona de sexo femenino de 6 años mide 95cm</a:t>
            </a:r>
            <a:endParaRPr/>
          </a:p>
          <a:p>
            <a:pPr indent="0" lvl="0" marL="914400" rtl="0" algn="l">
              <a:spcBef>
                <a:spcPts val="1600"/>
              </a:spcBef>
              <a:spcAft>
                <a:spcPts val="0"/>
              </a:spcAft>
              <a:buNone/>
            </a:pPr>
            <a:r>
              <a:rPr lang="es"/>
              <a:t>Está en el 10% de personas con menor estatura del mismo grupo. [</a:t>
            </a:r>
            <a:r>
              <a:rPr lang="es" u="sng">
                <a:solidFill>
                  <a:schemeClr val="hlink"/>
                </a:solidFill>
                <a:hlinkClick r:id="rId3"/>
              </a:rPr>
              <a:t>Curva</a:t>
            </a:r>
            <a:r>
              <a:rPr lang="es"/>
              <a:t>]</a:t>
            </a:r>
            <a:endParaRPr/>
          </a:p>
          <a:p>
            <a:pPr indent="-342900" lvl="0" marL="457200" rtl="0" algn="l">
              <a:spcBef>
                <a:spcPts val="1600"/>
              </a:spcBef>
              <a:spcAft>
                <a:spcPts val="0"/>
              </a:spcAft>
              <a:buSzPts val="1800"/>
              <a:buChar char="●"/>
            </a:pPr>
            <a:r>
              <a:rPr lang="es"/>
              <a:t>Identificación y eliminación de valores extremos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Demo con Notebook </a:t>
            </a:r>
            <a:endParaRPr/>
          </a:p>
          <a:p>
            <a:pPr indent="0" lvl="0" marL="0" rtl="0" algn="l">
              <a:spcBef>
                <a:spcPts val="0"/>
              </a:spcBef>
              <a:spcAft>
                <a:spcPts val="0"/>
              </a:spcAft>
              <a:buNone/>
            </a:pPr>
            <a:r>
              <a:rPr lang="es" sz="3400" u="sng">
                <a:solidFill>
                  <a:schemeClr val="hlink"/>
                </a:solidFill>
                <a:hlinkClick r:id="rId3"/>
              </a:rPr>
              <a:t>02 Datos y Modelos.ipynb</a:t>
            </a:r>
            <a:endParaRPr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En </a:t>
            </a:r>
            <a:r>
              <a:rPr b="1" lang="es"/>
              <a:t>una frase</a:t>
            </a:r>
            <a:r>
              <a:rPr lang="es"/>
              <a:t>:</a:t>
            </a:r>
            <a:endParaRPr/>
          </a:p>
          <a:p>
            <a:pPr indent="0" lvl="0" marL="0" rtl="0" algn="l">
              <a:spcBef>
                <a:spcPts val="0"/>
              </a:spcBef>
              <a:spcAft>
                <a:spcPts val="0"/>
              </a:spcAft>
              <a:buNone/>
            </a:pPr>
            <a:r>
              <a:rPr lang="es"/>
              <a:t>¿Cuánto cobran l@s programadores en Argentina?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¿Respuestas?</a:t>
            </a:r>
            <a:endParaRPr/>
          </a:p>
          <a:p>
            <a:pPr indent="0" lvl="0" marL="0" rtl="0" algn="l">
              <a:spcBef>
                <a:spcPts val="0"/>
              </a:spcBef>
              <a:spcAft>
                <a:spcPts val="0"/>
              </a:spcAft>
              <a:buNone/>
            </a:pPr>
            <a:r>
              <a:rPr lang="es"/>
              <a:t>¿Qué pregunta respondimos en realidad?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90250" y="450150"/>
            <a:ext cx="6905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¿Cuánto cobran l@s programadores experimentados en Argentina?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540875" y="384075"/>
            <a:ext cx="4995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¿Afecta el nivel de estudios en el salario de l@s programador@s en Argentina? ¿Cómo? </a:t>
            </a:r>
            <a:endParaRPr/>
          </a:p>
        </p:txBody>
      </p:sp>
      <p:sp>
        <p:nvSpPr>
          <p:cNvPr id="182" name="Google Shape;182;p29"/>
          <p:cNvSpPr txBox="1"/>
          <p:nvPr>
            <p:ph idx="4294967295" type="body"/>
          </p:nvPr>
        </p:nvSpPr>
        <p:spPr>
          <a:xfrm>
            <a:off x="5730550" y="981025"/>
            <a:ext cx="2808000" cy="34392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s" sz="1600"/>
              <a:t>Ejercicio </a:t>
            </a:r>
            <a:endParaRPr sz="1600">
              <a:highlight>
                <a:srgbClr val="FFFF00"/>
              </a:highlight>
            </a:endParaRPr>
          </a:p>
          <a:p>
            <a:pPr indent="0" lvl="0" marL="0" rtl="0" algn="l">
              <a:lnSpc>
                <a:spcPct val="150000"/>
              </a:lnSpc>
              <a:spcBef>
                <a:spcPts val="0"/>
              </a:spcBef>
              <a:spcAft>
                <a:spcPts val="0"/>
              </a:spcAft>
              <a:buNone/>
            </a:pPr>
            <a:r>
              <a:rPr lang="es" sz="1600"/>
              <a:t>Seguir el proceso de análisis propuesto:</a:t>
            </a:r>
            <a:endParaRPr sz="1600"/>
          </a:p>
          <a:p>
            <a:pPr indent="-330200" lvl="0" marL="457200" rtl="0" algn="l">
              <a:lnSpc>
                <a:spcPct val="150000"/>
              </a:lnSpc>
              <a:spcBef>
                <a:spcPts val="0"/>
              </a:spcBef>
              <a:spcAft>
                <a:spcPts val="0"/>
              </a:spcAft>
              <a:buSzPts val="1600"/>
              <a:buAutoNum type="arabicPeriod"/>
            </a:pPr>
            <a:r>
              <a:rPr lang="es" sz="1600"/>
              <a:t>Hipótesis</a:t>
            </a:r>
            <a:endParaRPr sz="1600"/>
          </a:p>
          <a:p>
            <a:pPr indent="-330200" lvl="0" marL="457200" rtl="0" algn="l">
              <a:lnSpc>
                <a:spcPct val="150000"/>
              </a:lnSpc>
              <a:spcBef>
                <a:spcPts val="0"/>
              </a:spcBef>
              <a:spcAft>
                <a:spcPts val="0"/>
              </a:spcAft>
              <a:buSzPts val="1600"/>
              <a:buAutoNum type="arabicPeriod"/>
            </a:pPr>
            <a:r>
              <a:rPr lang="es" sz="1600"/>
              <a:t>Análisis de v.a.</a:t>
            </a:r>
            <a:endParaRPr sz="1600"/>
          </a:p>
          <a:p>
            <a:pPr indent="-330200" lvl="0" marL="457200" rtl="0" algn="l">
              <a:lnSpc>
                <a:spcPct val="150000"/>
              </a:lnSpc>
              <a:spcBef>
                <a:spcPts val="0"/>
              </a:spcBef>
              <a:spcAft>
                <a:spcPts val="0"/>
              </a:spcAft>
              <a:buSzPts val="1600"/>
              <a:buAutoNum type="arabicPeriod"/>
            </a:pPr>
            <a:r>
              <a:rPr lang="es" sz="1600"/>
              <a:t>Experimento</a:t>
            </a:r>
            <a:endParaRPr sz="1600">
              <a:highlight>
                <a:srgbClr val="FFFF00"/>
              </a:highlight>
            </a:endParaRPr>
          </a:p>
        </p:txBody>
      </p:sp>
      <p:cxnSp>
        <p:nvCxnSpPr>
          <p:cNvPr id="183" name="Google Shape;183;p29"/>
          <p:cNvCxnSpPr/>
          <p:nvPr/>
        </p:nvCxnSpPr>
        <p:spPr>
          <a:xfrm>
            <a:off x="5485250" y="792450"/>
            <a:ext cx="0" cy="35586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Teoría, datos, experimentos, simulación... </a:t>
            </a:r>
            <a:endParaRPr/>
          </a:p>
          <a:p>
            <a:pPr indent="0" lvl="0" marL="0" rtl="0" algn="l">
              <a:spcBef>
                <a:spcPts val="0"/>
              </a:spcBef>
              <a:spcAft>
                <a:spcPts val="0"/>
              </a:spcAft>
              <a:buClr>
                <a:schemeClr val="dk1"/>
              </a:buClr>
              <a:buSzPts val="1100"/>
              <a:buFont typeface="Arial"/>
              <a:buNone/>
            </a:pPr>
            <a:r>
              <a:rPr lang="es"/>
              <a:t>¿Que es todo esto y cómo se combinan?</a:t>
            </a:r>
            <a:endParaRPr/>
          </a:p>
          <a:p>
            <a:pPr indent="0" lvl="0" marL="0" rtl="0" algn="l">
              <a:spcBef>
                <a:spcPts val="0"/>
              </a:spcBef>
              <a:spcAft>
                <a:spcPts val="0"/>
              </a:spcAft>
              <a:buNone/>
            </a:pPr>
            <a:r>
              <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 (discreta numérica) </a:t>
            </a:r>
            <a:endParaRPr b="1" sz="3800">
              <a:latin typeface="Open Sans"/>
              <a:ea typeface="Open Sans"/>
              <a:cs typeface="Open Sans"/>
              <a:sym typeface="Open Sans"/>
            </a:endParaRPr>
          </a:p>
        </p:txBody>
      </p:sp>
      <p:sp>
        <p:nvSpPr>
          <p:cNvPr id="194" name="Google Shape;194;p31"/>
          <p:cNvSpPr txBox="1"/>
          <p:nvPr>
            <p:ph idx="1" type="body"/>
          </p:nvPr>
        </p:nvSpPr>
        <p:spPr>
          <a:xfrm>
            <a:off x="387500" y="1147225"/>
            <a:ext cx="8817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200"/>
              <a:t>X= cantidad de caras en 3 tiradas de moneda. </a:t>
            </a:r>
            <a:endParaRPr sz="2200"/>
          </a:p>
        </p:txBody>
      </p:sp>
      <p:pic>
        <p:nvPicPr>
          <p:cNvPr id="195" name="Google Shape;195;p31"/>
          <p:cNvPicPr preferRelativeResize="0"/>
          <p:nvPr/>
        </p:nvPicPr>
        <p:blipFill rotWithShape="1">
          <a:blip r:embed="rId3">
            <a:alphaModFix/>
          </a:blip>
          <a:srcRect b="4759" l="19280" r="12103" t="83677"/>
          <a:stretch/>
        </p:blipFill>
        <p:spPr>
          <a:xfrm>
            <a:off x="5689000" y="3030075"/>
            <a:ext cx="2411500" cy="304800"/>
          </a:xfrm>
          <a:prstGeom prst="rect">
            <a:avLst/>
          </a:prstGeom>
          <a:noFill/>
          <a:ln>
            <a:noFill/>
          </a:ln>
        </p:spPr>
      </p:pic>
      <p:sp>
        <p:nvSpPr>
          <p:cNvPr id="196" name="Google Shape;196;p31"/>
          <p:cNvSpPr txBox="1"/>
          <p:nvPr/>
        </p:nvSpPr>
        <p:spPr>
          <a:xfrm>
            <a:off x="6105875" y="3348325"/>
            <a:ext cx="1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R</a:t>
            </a:r>
            <a:r>
              <a:rPr baseline="-25000" lang="es">
                <a:latin typeface="Open Sans"/>
                <a:ea typeface="Open Sans"/>
                <a:cs typeface="Open Sans"/>
                <a:sym typeface="Open Sans"/>
              </a:rPr>
              <a:t>X</a:t>
            </a:r>
            <a:r>
              <a:rPr lang="es">
                <a:latin typeface="Open Sans"/>
                <a:ea typeface="Open Sans"/>
                <a:cs typeface="Open Sans"/>
                <a:sym typeface="Open Sans"/>
              </a:rPr>
              <a:t>={ 0, 1, 2, 3 }</a:t>
            </a:r>
            <a:endParaRPr>
              <a:latin typeface="Open Sans"/>
              <a:ea typeface="Open Sans"/>
              <a:cs typeface="Open Sans"/>
              <a:sym typeface="Open Sans"/>
            </a:endParaRPr>
          </a:p>
        </p:txBody>
      </p:sp>
      <p:graphicFrame>
        <p:nvGraphicFramePr>
          <p:cNvPr id="197" name="Google Shape;197;p31"/>
          <p:cNvGraphicFramePr/>
          <p:nvPr/>
        </p:nvGraphicFramePr>
        <p:xfrm>
          <a:off x="1195450" y="2351075"/>
          <a:ext cx="3000000" cy="3000000"/>
        </p:xfrm>
        <a:graphic>
          <a:graphicData uri="http://schemas.openxmlformats.org/drawingml/2006/table">
            <a:tbl>
              <a:tblPr>
                <a:noFill/>
                <a:tableStyleId>{A5AA8822-8C57-47CE-8394-B3FC7C015276}</a:tableStyleId>
              </a:tblPr>
              <a:tblGrid>
                <a:gridCol w="617675"/>
                <a:gridCol w="617675"/>
                <a:gridCol w="617675"/>
                <a:gridCol w="617675"/>
              </a:tblGrid>
              <a:tr h="1185575">
                <a:tc>
                  <a:txBody>
                    <a:bodyPr/>
                    <a:lstStyle/>
                    <a:p>
                      <a:pPr indent="0" lvl="0" marL="0" rtl="0" algn="ctr">
                        <a:spcBef>
                          <a:spcPts val="0"/>
                        </a:spcBef>
                        <a:spcAft>
                          <a:spcPts val="0"/>
                        </a:spcAft>
                        <a:buNone/>
                      </a:pPr>
                      <a:r>
                        <a:rPr lang="es">
                          <a:highlight>
                            <a:srgbClr val="6AA84F"/>
                          </a:highlight>
                        </a:rPr>
                        <a:t>ccc</a:t>
                      </a:r>
                      <a:endParaRPr>
                        <a:highlight>
                          <a:srgbClr val="6AA84F"/>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rtl="0" algn="ctr">
                        <a:spcBef>
                          <a:spcPts val="0"/>
                        </a:spcBef>
                        <a:spcAft>
                          <a:spcPts val="0"/>
                        </a:spcAft>
                        <a:buNone/>
                      </a:pPr>
                      <a:r>
                        <a:rPr lang="es">
                          <a:highlight>
                            <a:srgbClr val="6AA84F"/>
                          </a:highlight>
                        </a:rPr>
                        <a:t>ccs</a:t>
                      </a:r>
                      <a:endParaRPr>
                        <a:highlight>
                          <a:srgbClr val="6AA84F"/>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a:highlight>
                            <a:srgbClr val="3C78D8"/>
                          </a:highlight>
                        </a:rPr>
                        <a:t>scc</a:t>
                      </a:r>
                      <a:endParaRPr>
                        <a:highlight>
                          <a:srgbClr val="3C78D8"/>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rtl="0" algn="ctr">
                        <a:spcBef>
                          <a:spcPts val="0"/>
                        </a:spcBef>
                        <a:spcAft>
                          <a:spcPts val="0"/>
                        </a:spcAft>
                        <a:buNone/>
                      </a:pPr>
                      <a:r>
                        <a:rPr lang="es">
                          <a:highlight>
                            <a:srgbClr val="3C78D8"/>
                          </a:highlight>
                        </a:rPr>
                        <a:t>scs</a:t>
                      </a:r>
                      <a:endParaRPr>
                        <a:highlight>
                          <a:srgbClr val="3C78D8"/>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85575">
                <a:tc>
                  <a:txBody>
                    <a:bodyPr/>
                    <a:lstStyle/>
                    <a:p>
                      <a:pPr indent="0" lvl="0" marL="0" rtl="0" algn="ctr">
                        <a:spcBef>
                          <a:spcPts val="0"/>
                        </a:spcBef>
                        <a:spcAft>
                          <a:spcPts val="0"/>
                        </a:spcAft>
                        <a:buNone/>
                      </a:pPr>
                      <a:r>
                        <a:rPr lang="es">
                          <a:highlight>
                            <a:srgbClr val="38761D"/>
                          </a:highlight>
                        </a:rPr>
                        <a:t>csc</a:t>
                      </a:r>
                      <a:endParaRPr>
                        <a:highlight>
                          <a:srgbClr val="38761D"/>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rtl="0" algn="ctr">
                        <a:spcBef>
                          <a:spcPts val="0"/>
                        </a:spcBef>
                        <a:spcAft>
                          <a:spcPts val="0"/>
                        </a:spcAft>
                        <a:buNone/>
                      </a:pPr>
                      <a:r>
                        <a:rPr lang="es">
                          <a:highlight>
                            <a:srgbClr val="38761D"/>
                          </a:highlight>
                        </a:rPr>
                        <a:t>css</a:t>
                      </a:r>
                      <a:endParaRPr>
                        <a:highlight>
                          <a:srgbClr val="38761D"/>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s">
                          <a:highlight>
                            <a:srgbClr val="1155CC"/>
                          </a:highlight>
                        </a:rPr>
                        <a:t>ssc</a:t>
                      </a:r>
                      <a:endParaRPr>
                        <a:highlight>
                          <a:srgbClr val="1155CC"/>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rtl="0" algn="ctr">
                        <a:spcBef>
                          <a:spcPts val="0"/>
                        </a:spcBef>
                        <a:spcAft>
                          <a:spcPts val="0"/>
                        </a:spcAft>
                        <a:buNone/>
                      </a:pPr>
                      <a:r>
                        <a:rPr lang="es">
                          <a:highlight>
                            <a:srgbClr val="1155CC"/>
                          </a:highlight>
                        </a:rPr>
                        <a:t>sss</a:t>
                      </a:r>
                      <a:endParaRPr>
                        <a:highlight>
                          <a:srgbClr val="1155CC"/>
                        </a:highlight>
                      </a:endParaRPr>
                    </a:p>
                  </a:txBody>
                  <a:tcPr marT="91425" marB="91425" marR="91425" marL="91425" anchor="ctr">
                    <a:lnL cap="flat" cmpd="sng" w="9525">
                      <a:solidFill>
                        <a:srgbClr val="1B786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
        <p:nvSpPr>
          <p:cNvPr id="198" name="Google Shape;198;p31"/>
          <p:cNvSpPr txBox="1"/>
          <p:nvPr/>
        </p:nvSpPr>
        <p:spPr>
          <a:xfrm>
            <a:off x="1424975" y="1847725"/>
            <a:ext cx="3541500" cy="55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600"/>
              </a:spcAft>
              <a:buNone/>
            </a:pPr>
            <a:r>
              <a:rPr lang="es" sz="2400">
                <a:solidFill>
                  <a:srgbClr val="000000"/>
                </a:solidFill>
                <a:latin typeface="Open Sans"/>
                <a:ea typeface="Open Sans"/>
                <a:cs typeface="Open Sans"/>
                <a:sym typeface="Open Sans"/>
              </a:rPr>
              <a:t>Ω</a:t>
            </a:r>
            <a:r>
              <a:rPr lang="es">
                <a:solidFill>
                  <a:schemeClr val="dk1"/>
                </a:solidFill>
                <a:latin typeface="Open Sans"/>
                <a:ea typeface="Open Sans"/>
                <a:cs typeface="Open Sans"/>
                <a:sym typeface="Open Sans"/>
              </a:rPr>
              <a:t>={ccc,ccs,csc,css,scc,scs,ssc,sss}</a:t>
            </a:r>
            <a:endParaRPr sz="1200"/>
          </a:p>
        </p:txBody>
      </p:sp>
      <p:sp>
        <p:nvSpPr>
          <p:cNvPr id="199" name="Google Shape;199;p31"/>
          <p:cNvSpPr/>
          <p:nvPr/>
        </p:nvSpPr>
        <p:spPr>
          <a:xfrm>
            <a:off x="3557075" y="2427275"/>
            <a:ext cx="2743131" cy="614253"/>
          </a:xfrm>
          <a:custGeom>
            <a:rect b="b" l="l" r="r" t="t"/>
            <a:pathLst>
              <a:path extrusionOk="0" h="21844" w="102108">
                <a:moveTo>
                  <a:pt x="0" y="21844"/>
                </a:moveTo>
                <a:cubicBezTo>
                  <a:pt x="9313" y="18203"/>
                  <a:pt x="38862" y="0"/>
                  <a:pt x="55880" y="0"/>
                </a:cubicBezTo>
                <a:cubicBezTo>
                  <a:pt x="72898" y="0"/>
                  <a:pt x="94403" y="18203"/>
                  <a:pt x="102108" y="21844"/>
                </a:cubicBezTo>
              </a:path>
            </a:pathLst>
          </a:custGeom>
          <a:noFill/>
          <a:ln cap="flat" cmpd="sng" w="9525">
            <a:solidFill>
              <a:srgbClr val="5D4037"/>
            </a:solidFill>
            <a:prstDash val="solid"/>
            <a:round/>
            <a:headEnd len="med" w="med" type="none"/>
            <a:tailEnd len="med" w="med" type="none"/>
          </a:ln>
        </p:spPr>
      </p:sp>
      <p:cxnSp>
        <p:nvCxnSpPr>
          <p:cNvPr id="200" name="Google Shape;200;p31"/>
          <p:cNvCxnSpPr/>
          <p:nvPr/>
        </p:nvCxnSpPr>
        <p:spPr>
          <a:xfrm>
            <a:off x="6193450" y="2986125"/>
            <a:ext cx="368400" cy="216000"/>
          </a:xfrm>
          <a:prstGeom prst="straightConnector1">
            <a:avLst/>
          </a:prstGeom>
          <a:noFill/>
          <a:ln cap="flat" cmpd="sng" w="9525">
            <a:solidFill>
              <a:srgbClr val="5D4037"/>
            </a:solidFill>
            <a:prstDash val="solid"/>
            <a:round/>
            <a:headEnd len="med" w="med" type="none"/>
            <a:tailEnd len="med" w="med" type="triangle"/>
          </a:ln>
        </p:spPr>
      </p:cxnSp>
      <p:sp>
        <p:nvSpPr>
          <p:cNvPr id="201" name="Google Shape;201;p31"/>
          <p:cNvSpPr txBox="1"/>
          <p:nvPr/>
        </p:nvSpPr>
        <p:spPr>
          <a:xfrm>
            <a:off x="4270771" y="2046325"/>
            <a:ext cx="19227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 sz="1800">
                <a:solidFill>
                  <a:srgbClr val="000000"/>
                </a:solidFill>
                <a:latin typeface="Open Sans"/>
                <a:ea typeface="Open Sans"/>
                <a:cs typeface="Open Sans"/>
                <a:sym typeface="Open Sans"/>
              </a:rPr>
              <a:t>X</a:t>
            </a:r>
            <a:endParaRPr/>
          </a:p>
        </p:txBody>
      </p:sp>
      <p:sp>
        <p:nvSpPr>
          <p:cNvPr id="202" name="Google Shape;202;p31"/>
          <p:cNvSpPr/>
          <p:nvPr/>
        </p:nvSpPr>
        <p:spPr>
          <a:xfrm rot="-984998">
            <a:off x="3210409" y="2513489"/>
            <a:ext cx="2528132" cy="1024234"/>
          </a:xfrm>
          <a:custGeom>
            <a:rect b="b" l="l" r="r" t="t"/>
            <a:pathLst>
              <a:path extrusionOk="0" h="21844" w="102108">
                <a:moveTo>
                  <a:pt x="0" y="21844"/>
                </a:moveTo>
                <a:cubicBezTo>
                  <a:pt x="9313" y="18203"/>
                  <a:pt x="38862" y="0"/>
                  <a:pt x="55880" y="0"/>
                </a:cubicBezTo>
                <a:cubicBezTo>
                  <a:pt x="72898" y="0"/>
                  <a:pt x="94403" y="18203"/>
                  <a:pt x="102108" y="21844"/>
                </a:cubicBezTo>
              </a:path>
            </a:pathLst>
          </a:custGeom>
          <a:noFill/>
          <a:ln cap="flat" cmpd="sng" w="9525">
            <a:solidFill>
              <a:srgbClr val="5D4037"/>
            </a:solidFill>
            <a:prstDash val="solid"/>
            <a:round/>
            <a:headEnd len="med" w="med" type="none"/>
            <a:tailEnd len="med" w="med" type="none"/>
          </a:ln>
        </p:spPr>
      </p:sp>
      <p:cxnSp>
        <p:nvCxnSpPr>
          <p:cNvPr id="203" name="Google Shape;203;p31"/>
          <p:cNvCxnSpPr/>
          <p:nvPr/>
        </p:nvCxnSpPr>
        <p:spPr>
          <a:xfrm>
            <a:off x="5463325" y="2917600"/>
            <a:ext cx="368400" cy="216000"/>
          </a:xfrm>
          <a:prstGeom prst="straightConnector1">
            <a:avLst/>
          </a:prstGeom>
          <a:noFill/>
          <a:ln cap="flat" cmpd="sng" w="9525">
            <a:solidFill>
              <a:srgbClr val="5D4037"/>
            </a:solidFill>
            <a:prstDash val="solid"/>
            <a:round/>
            <a:headEnd len="med" w="med" type="none"/>
            <a:tailEnd len="med" w="med" type="triangle"/>
          </a:ln>
        </p:spPr>
      </p:cxnSp>
      <p:sp>
        <p:nvSpPr>
          <p:cNvPr id="204" name="Google Shape;204;p31"/>
          <p:cNvSpPr txBox="1"/>
          <p:nvPr/>
        </p:nvSpPr>
        <p:spPr>
          <a:xfrm>
            <a:off x="4285125" y="3860325"/>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solidFill>
                  <a:schemeClr val="dk1"/>
                </a:solidFill>
                <a:latin typeface="Open Sans"/>
                <a:ea typeface="Open Sans"/>
                <a:cs typeface="Open Sans"/>
                <a:sym typeface="Open Sans"/>
              </a:rPr>
              <a:t>P(X=0)=⅛,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s" sz="2200">
                <a:solidFill>
                  <a:schemeClr val="dk1"/>
                </a:solidFill>
                <a:latin typeface="Open Sans"/>
                <a:ea typeface="Open Sans"/>
                <a:cs typeface="Open Sans"/>
                <a:sym typeface="Open Sans"/>
              </a:rPr>
              <a:t>P(X=1)=⅜...</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 </a:t>
            </a:r>
            <a:r>
              <a:rPr lang="es" sz="3800"/>
              <a:t>(repetición del experimento)</a:t>
            </a:r>
            <a:endParaRPr b="1" sz="3800">
              <a:latin typeface="Open Sans"/>
              <a:ea typeface="Open Sans"/>
              <a:cs typeface="Open Sans"/>
              <a:sym typeface="Open Sans"/>
            </a:endParaRPr>
          </a:p>
        </p:txBody>
      </p:sp>
      <p:sp>
        <p:nvSpPr>
          <p:cNvPr id="210" name="Google Shape;210;p32"/>
          <p:cNvSpPr txBox="1"/>
          <p:nvPr>
            <p:ph idx="1" type="body"/>
          </p:nvPr>
        </p:nvSpPr>
        <p:spPr>
          <a:xfrm>
            <a:off x="118550" y="1223425"/>
            <a:ext cx="8817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200"/>
              <a:t>X= cantidad de </a:t>
            </a:r>
            <a:r>
              <a:rPr lang="es" sz="2200"/>
              <a:t>caras en 3 tiradas de moneda</a:t>
            </a:r>
            <a:r>
              <a:rPr lang="es" sz="2200"/>
              <a:t>. </a:t>
            </a:r>
            <a:endParaRPr sz="2200"/>
          </a:p>
        </p:txBody>
      </p:sp>
      <p:pic>
        <p:nvPicPr>
          <p:cNvPr id="211" name="Google Shape;211;p32"/>
          <p:cNvPicPr preferRelativeResize="0"/>
          <p:nvPr/>
        </p:nvPicPr>
        <p:blipFill>
          <a:blip r:embed="rId3">
            <a:alphaModFix/>
          </a:blip>
          <a:stretch>
            <a:fillRect/>
          </a:stretch>
        </p:blipFill>
        <p:spPr>
          <a:xfrm>
            <a:off x="457200" y="1756450"/>
            <a:ext cx="7764638" cy="1844056"/>
          </a:xfrm>
          <a:prstGeom prst="rect">
            <a:avLst/>
          </a:prstGeom>
          <a:noFill/>
          <a:ln>
            <a:noFill/>
          </a:ln>
        </p:spPr>
      </p:pic>
      <p:pic>
        <p:nvPicPr>
          <p:cNvPr id="212" name="Google Shape;212;p32"/>
          <p:cNvPicPr preferRelativeResize="0"/>
          <p:nvPr/>
        </p:nvPicPr>
        <p:blipFill>
          <a:blip r:embed="rId4">
            <a:alphaModFix/>
          </a:blip>
          <a:stretch>
            <a:fillRect/>
          </a:stretch>
        </p:blipFill>
        <p:spPr>
          <a:xfrm>
            <a:off x="492583" y="4167845"/>
            <a:ext cx="7729266" cy="822881"/>
          </a:xfrm>
          <a:prstGeom prst="rect">
            <a:avLst/>
          </a:prstGeom>
          <a:noFill/>
          <a:ln>
            <a:noFill/>
          </a:ln>
        </p:spPr>
      </p:pic>
      <p:sp>
        <p:nvSpPr>
          <p:cNvPr id="213" name="Google Shape;213;p32"/>
          <p:cNvSpPr txBox="1"/>
          <p:nvPr>
            <p:ph idx="1" type="body"/>
          </p:nvPr>
        </p:nvSpPr>
        <p:spPr>
          <a:xfrm>
            <a:off x="65925" y="3585625"/>
            <a:ext cx="90111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200">
                <a:solidFill>
                  <a:srgbClr val="660000"/>
                </a:solidFill>
              </a:rPr>
              <a:t>Proporción</a:t>
            </a:r>
            <a:r>
              <a:rPr lang="es" sz="2200"/>
              <a:t> de resultados tal que X=k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9500" y="4218925"/>
            <a:ext cx="8621400" cy="59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¿Más herramientas para describir el “comportamiento” de los datos de la columna salary_monthly_NETO?</a:t>
            </a:r>
            <a:endParaRPr/>
          </a:p>
        </p:txBody>
      </p:sp>
      <p:pic>
        <p:nvPicPr>
          <p:cNvPr id="75" name="Google Shape;75;p15"/>
          <p:cNvPicPr preferRelativeResize="0"/>
          <p:nvPr/>
        </p:nvPicPr>
        <p:blipFill>
          <a:blip r:embed="rId3">
            <a:alphaModFix/>
          </a:blip>
          <a:stretch>
            <a:fillRect/>
          </a:stretch>
        </p:blipFill>
        <p:spPr>
          <a:xfrm>
            <a:off x="1181100" y="181350"/>
            <a:ext cx="6781800" cy="335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 </a:t>
            </a:r>
            <a:r>
              <a:rPr lang="es" sz="3800"/>
              <a:t>(repetición del experimento)</a:t>
            </a:r>
            <a:endParaRPr b="1" sz="3000">
              <a:latin typeface="Open Sans"/>
              <a:ea typeface="Open Sans"/>
              <a:cs typeface="Open Sans"/>
              <a:sym typeface="Open Sans"/>
            </a:endParaRPr>
          </a:p>
        </p:txBody>
      </p:sp>
      <p:pic>
        <p:nvPicPr>
          <p:cNvPr id="219" name="Google Shape;219;p33"/>
          <p:cNvPicPr preferRelativeResize="0"/>
          <p:nvPr/>
        </p:nvPicPr>
        <p:blipFill>
          <a:blip r:embed="rId3">
            <a:alphaModFix/>
          </a:blip>
          <a:stretch>
            <a:fillRect/>
          </a:stretch>
        </p:blipFill>
        <p:spPr>
          <a:xfrm>
            <a:off x="492583" y="1424645"/>
            <a:ext cx="7729266" cy="822881"/>
          </a:xfrm>
          <a:prstGeom prst="rect">
            <a:avLst/>
          </a:prstGeom>
          <a:noFill/>
          <a:ln>
            <a:noFill/>
          </a:ln>
        </p:spPr>
      </p:pic>
      <p:sp>
        <p:nvSpPr>
          <p:cNvPr id="220" name="Google Shape;220;p33"/>
          <p:cNvSpPr txBox="1"/>
          <p:nvPr>
            <p:ph idx="1" type="body"/>
          </p:nvPr>
        </p:nvSpPr>
        <p:spPr>
          <a:xfrm>
            <a:off x="261600" y="2704725"/>
            <a:ext cx="45060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2200"/>
              <a:t> la </a:t>
            </a:r>
            <a:r>
              <a:rPr lang="es" sz="2200"/>
              <a:t>Proporción de la muestra tal que X=k, estima la probabilidad P(X=k), p/ k=0,1,2,3 </a:t>
            </a:r>
            <a:endParaRPr sz="2200">
              <a:highlight>
                <a:srgbClr val="FF9900"/>
              </a:highlight>
            </a:endParaRPr>
          </a:p>
        </p:txBody>
      </p:sp>
      <p:pic>
        <p:nvPicPr>
          <p:cNvPr id="221" name="Google Shape;221;p33"/>
          <p:cNvPicPr preferRelativeResize="0"/>
          <p:nvPr/>
        </p:nvPicPr>
        <p:blipFill>
          <a:blip r:embed="rId4">
            <a:alphaModFix/>
          </a:blip>
          <a:stretch>
            <a:fillRect/>
          </a:stretch>
        </p:blipFill>
        <p:spPr>
          <a:xfrm>
            <a:off x="4568775" y="2474000"/>
            <a:ext cx="4122450" cy="265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4"/>
          <p:cNvPicPr preferRelativeResize="0"/>
          <p:nvPr/>
        </p:nvPicPr>
        <p:blipFill>
          <a:blip r:embed="rId3">
            <a:alphaModFix/>
          </a:blip>
          <a:stretch>
            <a:fillRect/>
          </a:stretch>
        </p:blipFill>
        <p:spPr>
          <a:xfrm>
            <a:off x="5791200" y="2088450"/>
            <a:ext cx="3514601" cy="2635950"/>
          </a:xfrm>
          <a:prstGeom prst="rect">
            <a:avLst/>
          </a:prstGeom>
          <a:noFill/>
          <a:ln>
            <a:noFill/>
          </a:ln>
        </p:spPr>
      </p:pic>
      <p:sp>
        <p:nvSpPr>
          <p:cNvPr id="227" name="Google Shape;227;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Aleatoria (modelo matemático)</a:t>
            </a:r>
            <a:endParaRPr b="1" sz="3000">
              <a:latin typeface="Open Sans"/>
              <a:ea typeface="Open Sans"/>
              <a:cs typeface="Open Sans"/>
              <a:sym typeface="Open Sans"/>
            </a:endParaRPr>
          </a:p>
        </p:txBody>
      </p:sp>
      <p:sp>
        <p:nvSpPr>
          <p:cNvPr id="228" name="Google Shape;228;p34"/>
          <p:cNvSpPr txBox="1"/>
          <p:nvPr>
            <p:ph idx="1" type="body"/>
          </p:nvPr>
        </p:nvSpPr>
        <p:spPr>
          <a:xfrm>
            <a:off x="118550" y="1299625"/>
            <a:ext cx="8817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X= cantidad de caras en 3 tiradas de moneda. p(k)=P(X=k)? </a:t>
            </a:r>
            <a:endParaRPr sz="2100">
              <a:highlight>
                <a:srgbClr val="FF9900"/>
              </a:highlight>
            </a:endParaRPr>
          </a:p>
          <a:p>
            <a:pPr indent="0" lvl="0" marL="0" rtl="0" algn="l">
              <a:spcBef>
                <a:spcPts val="1400"/>
              </a:spcBef>
              <a:spcAft>
                <a:spcPts val="1400"/>
              </a:spcAft>
              <a:buNone/>
            </a:pPr>
            <a:r>
              <a:t/>
            </a:r>
            <a:endParaRPr sz="2100">
              <a:highlight>
                <a:srgbClr val="FF9900"/>
              </a:highlight>
            </a:endParaRPr>
          </a:p>
        </p:txBody>
      </p:sp>
      <p:sp>
        <p:nvSpPr>
          <p:cNvPr id="229" name="Google Shape;229;p34"/>
          <p:cNvSpPr txBox="1"/>
          <p:nvPr/>
        </p:nvSpPr>
        <p:spPr>
          <a:xfrm>
            <a:off x="440650" y="1887525"/>
            <a:ext cx="7893600" cy="27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latin typeface="Open Sans"/>
                <a:ea typeface="Open Sans"/>
                <a:cs typeface="Open Sans"/>
                <a:sym typeface="Open Sans"/>
              </a:rPr>
              <a:t>Ω={ccc,ccs,csc,css,scc,scs,ssc,sss},    #</a:t>
            </a:r>
            <a:r>
              <a:rPr lang="es" sz="2200">
                <a:solidFill>
                  <a:schemeClr val="dk1"/>
                </a:solidFill>
                <a:latin typeface="Open Sans"/>
                <a:ea typeface="Open Sans"/>
                <a:cs typeface="Open Sans"/>
                <a:sym typeface="Open Sans"/>
              </a:rPr>
              <a:t>Ω=8=2</a:t>
            </a:r>
            <a:r>
              <a:rPr baseline="30000" lang="es" sz="2200">
                <a:solidFill>
                  <a:schemeClr val="dk1"/>
                </a:solidFill>
                <a:latin typeface="Open Sans"/>
                <a:ea typeface="Open Sans"/>
                <a:cs typeface="Open Sans"/>
                <a:sym typeface="Open Sans"/>
              </a:rPr>
              <a:t>3</a:t>
            </a:r>
            <a:endParaRPr baseline="30000"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aseline="30000" sz="2200">
              <a:solidFill>
                <a:schemeClr val="dk1"/>
              </a:solidFill>
              <a:latin typeface="Open Sans"/>
              <a:ea typeface="Open Sans"/>
              <a:cs typeface="Open Sans"/>
              <a:sym typeface="Open Sans"/>
            </a:endParaRPr>
          </a:p>
          <a:p>
            <a:pPr indent="0" lvl="0" marL="0" rtl="0" algn="l">
              <a:spcBef>
                <a:spcPts val="0"/>
              </a:spcBef>
              <a:spcAft>
                <a:spcPts val="0"/>
              </a:spcAft>
              <a:buNone/>
            </a:pPr>
            <a:r>
              <a:rPr lang="es" sz="2200">
                <a:solidFill>
                  <a:schemeClr val="dk1"/>
                </a:solidFill>
                <a:latin typeface="Open Sans"/>
                <a:ea typeface="Open Sans"/>
                <a:cs typeface="Open Sans"/>
                <a:sym typeface="Open Sans"/>
              </a:rPr>
              <a:t>p(0)=</a:t>
            </a:r>
            <a:r>
              <a:rPr lang="es" sz="2200">
                <a:solidFill>
                  <a:schemeClr val="dk1"/>
                </a:solidFill>
                <a:latin typeface="Open Sans"/>
                <a:ea typeface="Open Sans"/>
                <a:cs typeface="Open Sans"/>
                <a:sym typeface="Open Sans"/>
              </a:rPr>
              <a:t>P(X=0)=1/8 </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2200">
                <a:solidFill>
                  <a:schemeClr val="dk1"/>
                </a:solidFill>
                <a:latin typeface="Open Sans"/>
                <a:ea typeface="Open Sans"/>
                <a:cs typeface="Open Sans"/>
                <a:sym typeface="Open Sans"/>
              </a:rPr>
              <a:t>p(1)=P(X=1)=3/8</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2200">
                <a:solidFill>
                  <a:schemeClr val="dk1"/>
                </a:solidFill>
                <a:latin typeface="Open Sans"/>
                <a:ea typeface="Open Sans"/>
                <a:cs typeface="Open Sans"/>
                <a:sym typeface="Open Sans"/>
              </a:rPr>
              <a:t>p(2)=P(X=2)=3/8</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2200">
                <a:solidFill>
                  <a:schemeClr val="dk1"/>
                </a:solidFill>
                <a:latin typeface="Open Sans"/>
                <a:ea typeface="Open Sans"/>
                <a:cs typeface="Open Sans"/>
                <a:sym typeface="Open Sans"/>
              </a:rPr>
              <a:t>p(3)=P(X=3)=1/8</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s" sz="2200">
                <a:solidFill>
                  <a:srgbClr val="D9D9D9"/>
                </a:solidFill>
                <a:latin typeface="Open Sans"/>
                <a:ea typeface="Open Sans"/>
                <a:cs typeface="Open Sans"/>
                <a:sym typeface="Open Sans"/>
              </a:rPr>
              <a:t>Notar que  la suma da 1,  ∑</a:t>
            </a:r>
            <a:r>
              <a:rPr baseline="-25000" lang="es" sz="2200">
                <a:solidFill>
                  <a:srgbClr val="D9D9D9"/>
                </a:solidFill>
                <a:latin typeface="Open Sans"/>
                <a:ea typeface="Open Sans"/>
                <a:cs typeface="Open Sans"/>
                <a:sym typeface="Open Sans"/>
              </a:rPr>
              <a:t>k</a:t>
            </a:r>
            <a:r>
              <a:rPr lang="es" sz="2200">
                <a:solidFill>
                  <a:srgbClr val="D9D9D9"/>
                </a:solidFill>
                <a:latin typeface="Open Sans"/>
                <a:ea typeface="Open Sans"/>
                <a:cs typeface="Open Sans"/>
                <a:sym typeface="Open Sans"/>
              </a:rPr>
              <a:t>p(k)=1=∑</a:t>
            </a:r>
            <a:r>
              <a:rPr baseline="-25000" lang="es" sz="2200">
                <a:solidFill>
                  <a:srgbClr val="D9D9D9"/>
                </a:solidFill>
                <a:latin typeface="Open Sans"/>
                <a:ea typeface="Open Sans"/>
                <a:cs typeface="Open Sans"/>
                <a:sym typeface="Open Sans"/>
              </a:rPr>
              <a:t>k</a:t>
            </a:r>
            <a:r>
              <a:rPr lang="es" sz="2200">
                <a:solidFill>
                  <a:srgbClr val="D9D9D9"/>
                </a:solidFill>
                <a:latin typeface="Open Sans"/>
                <a:ea typeface="Open Sans"/>
                <a:cs typeface="Open Sans"/>
                <a:sym typeface="Open Sans"/>
              </a:rPr>
              <a:t>P(X=k)</a:t>
            </a:r>
            <a:endParaRPr sz="2200">
              <a:solidFill>
                <a:srgbClr val="D9D9D9"/>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5"/>
          <p:cNvPicPr preferRelativeResize="0"/>
          <p:nvPr/>
        </p:nvPicPr>
        <p:blipFill>
          <a:blip r:embed="rId3">
            <a:alphaModFix/>
          </a:blip>
          <a:stretch>
            <a:fillRect/>
          </a:stretch>
        </p:blipFill>
        <p:spPr>
          <a:xfrm>
            <a:off x="3991158" y="2033675"/>
            <a:ext cx="5152843" cy="3000000"/>
          </a:xfrm>
          <a:prstGeom prst="rect">
            <a:avLst/>
          </a:prstGeom>
          <a:noFill/>
          <a:ln>
            <a:noFill/>
          </a:ln>
        </p:spPr>
      </p:pic>
      <p:sp>
        <p:nvSpPr>
          <p:cNvPr id="235" name="Google Shape;235;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Variable binomial </a:t>
            </a:r>
            <a:endParaRPr b="1" sz="3000">
              <a:latin typeface="Open Sans"/>
              <a:ea typeface="Open Sans"/>
              <a:cs typeface="Open Sans"/>
              <a:sym typeface="Open Sans"/>
            </a:endParaRPr>
          </a:p>
        </p:txBody>
      </p:sp>
      <p:sp>
        <p:nvSpPr>
          <p:cNvPr id="236" name="Google Shape;236;p35"/>
          <p:cNvSpPr txBox="1"/>
          <p:nvPr>
            <p:ph idx="1" type="body"/>
          </p:nvPr>
        </p:nvSpPr>
        <p:spPr>
          <a:xfrm>
            <a:off x="263575" y="1285150"/>
            <a:ext cx="92652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Sea X la v. a. discreta modela: cantidad de “éxitos” en una n-upla </a:t>
            </a:r>
            <a:endParaRPr sz="2400"/>
          </a:p>
          <a:p>
            <a:pPr indent="0" lvl="0" marL="0" rtl="0" algn="l">
              <a:spcBef>
                <a:spcPts val="1400"/>
              </a:spcBef>
              <a:spcAft>
                <a:spcPts val="0"/>
              </a:spcAft>
              <a:buNone/>
            </a:pPr>
            <a:r>
              <a:rPr lang="es" sz="2200"/>
              <a:t>P(X</a:t>
            </a:r>
            <a:r>
              <a:rPr lang="es" sz="2200"/>
              <a:t>=k</a:t>
            </a:r>
            <a:r>
              <a:rPr lang="es" sz="2200"/>
              <a:t>)= n!/(n-k)! k! p</a:t>
            </a:r>
            <a:r>
              <a:rPr baseline="30000" lang="es" sz="2200"/>
              <a:t>k</a:t>
            </a:r>
            <a:r>
              <a:rPr lang="es" sz="2200"/>
              <a:t> (1-p)</a:t>
            </a:r>
            <a:r>
              <a:rPr baseline="30000" lang="es" sz="2200"/>
              <a:t>(n-k</a:t>
            </a:r>
            <a:r>
              <a:rPr baseline="30000" lang="es" sz="2400"/>
              <a:t>)   </a:t>
            </a:r>
            <a:r>
              <a:rPr lang="es" sz="2400"/>
              <a:t> </a:t>
            </a:r>
            <a:endParaRPr sz="2400"/>
          </a:p>
          <a:p>
            <a:pPr indent="0" lvl="0" marL="0" rtl="0" algn="l">
              <a:spcBef>
                <a:spcPts val="1400"/>
              </a:spcBef>
              <a:spcAft>
                <a:spcPts val="0"/>
              </a:spcAft>
              <a:buNone/>
            </a:pPr>
            <a:r>
              <a:rPr lang="es" sz="1700">
                <a:solidFill>
                  <a:srgbClr val="155B54"/>
                </a:solidFill>
              </a:rPr>
              <a:t>k=0,1,...,n</a:t>
            </a:r>
            <a:endParaRPr sz="2100"/>
          </a:p>
          <a:p>
            <a:pPr indent="0" lvl="0" marL="0" rtl="0" algn="l">
              <a:spcBef>
                <a:spcPts val="1400"/>
              </a:spcBef>
              <a:spcAft>
                <a:spcPts val="0"/>
              </a:spcAft>
              <a:buNone/>
            </a:pPr>
            <a:r>
              <a:rPr lang="es" sz="2000">
                <a:solidFill>
                  <a:srgbClr val="155B54"/>
                </a:solidFill>
              </a:rPr>
              <a:t>p=probabilidad de “éxito”. </a:t>
            </a:r>
            <a:endParaRPr sz="2000">
              <a:solidFill>
                <a:srgbClr val="155B54"/>
              </a:solidFill>
            </a:endParaRPr>
          </a:p>
          <a:p>
            <a:pPr indent="0" lvl="0" marL="0" rtl="0" algn="l">
              <a:spcBef>
                <a:spcPts val="1400"/>
              </a:spcBef>
              <a:spcAft>
                <a:spcPts val="0"/>
              </a:spcAft>
              <a:buNone/>
            </a:pPr>
            <a:r>
              <a:t/>
            </a:r>
            <a:endParaRPr sz="2000">
              <a:solidFill>
                <a:srgbClr val="155B54"/>
              </a:solidFill>
            </a:endParaRPr>
          </a:p>
          <a:p>
            <a:pPr indent="0" lvl="0" marL="0" rtl="0" algn="l">
              <a:spcBef>
                <a:spcPts val="1400"/>
              </a:spcBef>
              <a:spcAft>
                <a:spcPts val="0"/>
              </a:spcAft>
              <a:buClr>
                <a:schemeClr val="dk1"/>
              </a:buClr>
              <a:buSzPts val="1100"/>
              <a:buFont typeface="Arial"/>
              <a:buNone/>
            </a:pPr>
            <a:r>
              <a:rPr lang="es" sz="2400"/>
              <a:t>X∼B(n,p)</a:t>
            </a:r>
            <a:r>
              <a:rPr lang="es" sz="2400">
                <a:solidFill>
                  <a:srgbClr val="999999"/>
                </a:solidFill>
              </a:rPr>
              <a:t>, ejemplos?</a:t>
            </a:r>
            <a:endParaRPr sz="2000">
              <a:solidFill>
                <a:srgbClr val="999999"/>
              </a:solidFill>
            </a:endParaRPr>
          </a:p>
          <a:p>
            <a:pPr indent="0" lvl="0" marL="0" rtl="0" algn="l">
              <a:spcBef>
                <a:spcPts val="1400"/>
              </a:spcBef>
              <a:spcAft>
                <a:spcPts val="140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316800"/>
            <a:ext cx="7240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Función de Distribución Acumulada </a:t>
            </a:r>
            <a:endParaRPr/>
          </a:p>
        </p:txBody>
      </p:sp>
      <p:pic>
        <p:nvPicPr>
          <p:cNvPr id="242" name="Google Shape;242;p36"/>
          <p:cNvPicPr preferRelativeResize="0"/>
          <p:nvPr/>
        </p:nvPicPr>
        <p:blipFill>
          <a:blip r:embed="rId3">
            <a:alphaModFix/>
          </a:blip>
          <a:stretch>
            <a:fillRect/>
          </a:stretch>
        </p:blipFill>
        <p:spPr>
          <a:xfrm>
            <a:off x="493175" y="1072500"/>
            <a:ext cx="7891276" cy="1979400"/>
          </a:xfrm>
          <a:prstGeom prst="rect">
            <a:avLst/>
          </a:prstGeom>
          <a:noFill/>
          <a:ln>
            <a:noFill/>
          </a:ln>
        </p:spPr>
      </p:pic>
      <p:pic>
        <p:nvPicPr>
          <p:cNvPr id="243" name="Google Shape;243;p36"/>
          <p:cNvPicPr preferRelativeResize="0"/>
          <p:nvPr/>
        </p:nvPicPr>
        <p:blipFill>
          <a:blip r:embed="rId4">
            <a:alphaModFix/>
          </a:blip>
          <a:stretch>
            <a:fillRect/>
          </a:stretch>
        </p:blipFill>
        <p:spPr>
          <a:xfrm>
            <a:off x="1295400" y="2578450"/>
            <a:ext cx="6220621" cy="2031650"/>
          </a:xfrm>
          <a:prstGeom prst="rect">
            <a:avLst/>
          </a:prstGeom>
          <a:noFill/>
          <a:ln>
            <a:noFill/>
          </a:ln>
        </p:spPr>
      </p:pic>
      <p:sp>
        <p:nvSpPr>
          <p:cNvPr id="244" name="Google Shape;244;p36"/>
          <p:cNvSpPr txBox="1"/>
          <p:nvPr/>
        </p:nvSpPr>
        <p:spPr>
          <a:xfrm>
            <a:off x="2127950" y="4568025"/>
            <a:ext cx="50400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X discreta						X continua</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316800"/>
            <a:ext cx="8533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Función de densidad</a:t>
            </a:r>
            <a:endParaRPr/>
          </a:p>
        </p:txBody>
      </p:sp>
      <p:pic>
        <p:nvPicPr>
          <p:cNvPr id="250" name="Google Shape;250;p37"/>
          <p:cNvPicPr preferRelativeResize="0"/>
          <p:nvPr/>
        </p:nvPicPr>
        <p:blipFill>
          <a:blip r:embed="rId3">
            <a:alphaModFix/>
          </a:blip>
          <a:stretch>
            <a:fillRect/>
          </a:stretch>
        </p:blipFill>
        <p:spPr>
          <a:xfrm>
            <a:off x="2006833" y="1359250"/>
            <a:ext cx="4899591" cy="1600200"/>
          </a:xfrm>
          <a:prstGeom prst="rect">
            <a:avLst/>
          </a:prstGeom>
          <a:noFill/>
          <a:ln>
            <a:noFill/>
          </a:ln>
        </p:spPr>
      </p:pic>
      <p:sp>
        <p:nvSpPr>
          <p:cNvPr id="251" name="Google Shape;251;p37"/>
          <p:cNvSpPr txBox="1"/>
          <p:nvPr/>
        </p:nvSpPr>
        <p:spPr>
          <a:xfrm>
            <a:off x="159750" y="2667250"/>
            <a:ext cx="10599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FCE5CD"/>
                </a:highlight>
                <a:latin typeface="Open Sans"/>
                <a:ea typeface="Open Sans"/>
                <a:cs typeface="Open Sans"/>
                <a:sym typeface="Open Sans"/>
              </a:rPr>
              <a:t>X discreta	</a:t>
            </a:r>
            <a:endParaRPr>
              <a:highlight>
                <a:srgbClr val="FCE5CD"/>
              </a:highlight>
              <a:latin typeface="Open Sans"/>
              <a:ea typeface="Open Sans"/>
              <a:cs typeface="Open Sans"/>
              <a:sym typeface="Open Sans"/>
            </a:endParaRPr>
          </a:p>
        </p:txBody>
      </p:sp>
      <p:sp>
        <p:nvSpPr>
          <p:cNvPr id="252" name="Google Shape;252;p37"/>
          <p:cNvSpPr txBox="1"/>
          <p:nvPr/>
        </p:nvSpPr>
        <p:spPr>
          <a:xfrm>
            <a:off x="7508600" y="2743450"/>
            <a:ext cx="13695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FCE5CD"/>
                </a:highlight>
                <a:latin typeface="Open Sans"/>
                <a:ea typeface="Open Sans"/>
                <a:cs typeface="Open Sans"/>
                <a:sym typeface="Open Sans"/>
              </a:rPr>
              <a:t>X continua</a:t>
            </a:r>
            <a:endParaRPr>
              <a:highlight>
                <a:srgbClr val="FCE5CD"/>
              </a:highlight>
              <a:latin typeface="Open Sans"/>
              <a:ea typeface="Open Sans"/>
              <a:cs typeface="Open Sans"/>
              <a:sym typeface="Open Sans"/>
            </a:endParaRPr>
          </a:p>
        </p:txBody>
      </p:sp>
      <p:pic>
        <p:nvPicPr>
          <p:cNvPr id="253" name="Google Shape;253;p37"/>
          <p:cNvPicPr preferRelativeResize="0"/>
          <p:nvPr/>
        </p:nvPicPr>
        <p:blipFill>
          <a:blip r:embed="rId4">
            <a:alphaModFix/>
          </a:blip>
          <a:stretch>
            <a:fillRect/>
          </a:stretch>
        </p:blipFill>
        <p:spPr>
          <a:xfrm>
            <a:off x="1557750" y="3111850"/>
            <a:ext cx="3116057" cy="2029725"/>
          </a:xfrm>
          <a:prstGeom prst="rect">
            <a:avLst/>
          </a:prstGeom>
          <a:noFill/>
          <a:ln>
            <a:noFill/>
          </a:ln>
        </p:spPr>
      </p:pic>
      <p:sp>
        <p:nvSpPr>
          <p:cNvPr id="254" name="Google Shape;254;p37"/>
          <p:cNvSpPr txBox="1"/>
          <p:nvPr>
            <p:ph idx="1" type="body"/>
          </p:nvPr>
        </p:nvSpPr>
        <p:spPr>
          <a:xfrm>
            <a:off x="2025" y="3433225"/>
            <a:ext cx="20964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u="sng"/>
              <a:t>densidad discreta </a:t>
            </a:r>
            <a:r>
              <a:rPr lang="es" sz="1400">
                <a:solidFill>
                  <a:srgbClr val="999999"/>
                </a:solidFill>
              </a:rPr>
              <a:t>(probabilidad puntual)</a:t>
            </a:r>
            <a:endParaRPr sz="1400">
              <a:solidFill>
                <a:srgbClr val="999999"/>
              </a:solidFill>
            </a:endParaRPr>
          </a:p>
          <a:p>
            <a:pPr indent="0" lvl="0" marL="0" rtl="0" algn="l">
              <a:spcBef>
                <a:spcPts val="1400"/>
              </a:spcBef>
              <a:spcAft>
                <a:spcPts val="1400"/>
              </a:spcAft>
              <a:buNone/>
            </a:pPr>
            <a:r>
              <a:rPr lang="es" sz="1400"/>
              <a:t>f</a:t>
            </a:r>
            <a:r>
              <a:rPr lang="es" sz="1400"/>
              <a:t>(t)=</a:t>
            </a:r>
            <a:r>
              <a:rPr lang="es" sz="1400"/>
              <a:t>P(X=t)</a:t>
            </a:r>
            <a:endParaRPr sz="1400"/>
          </a:p>
        </p:txBody>
      </p:sp>
      <p:sp>
        <p:nvSpPr>
          <p:cNvPr id="255" name="Google Shape;255;p37"/>
          <p:cNvSpPr txBox="1"/>
          <p:nvPr>
            <p:ph idx="1" type="body"/>
          </p:nvPr>
        </p:nvSpPr>
        <p:spPr>
          <a:xfrm>
            <a:off x="326975" y="1763225"/>
            <a:ext cx="17049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FDA: </a:t>
            </a:r>
            <a:r>
              <a:rPr lang="es" sz="1600"/>
              <a:t>F(t)</a:t>
            </a:r>
            <a:r>
              <a:rPr lang="es" sz="1600">
                <a:solidFill>
                  <a:srgbClr val="999999"/>
                </a:solidFill>
              </a:rPr>
              <a:t>=P(X≤t)</a:t>
            </a:r>
            <a:endParaRPr sz="1600">
              <a:solidFill>
                <a:srgbClr val="999999"/>
              </a:solidFill>
            </a:endParaRPr>
          </a:p>
          <a:p>
            <a:pPr indent="0" lvl="0" marL="0" rtl="0" algn="l">
              <a:spcBef>
                <a:spcPts val="1400"/>
              </a:spcBef>
              <a:spcAft>
                <a:spcPts val="1400"/>
              </a:spcAft>
              <a:buNone/>
            </a:pPr>
            <a:r>
              <a:t/>
            </a:r>
            <a:endParaRPr sz="1600"/>
          </a:p>
        </p:txBody>
      </p:sp>
      <p:sp>
        <p:nvSpPr>
          <p:cNvPr id="256" name="Google Shape;256;p37"/>
          <p:cNvSpPr txBox="1"/>
          <p:nvPr>
            <p:ph idx="1" type="body"/>
          </p:nvPr>
        </p:nvSpPr>
        <p:spPr>
          <a:xfrm>
            <a:off x="7478100" y="3322400"/>
            <a:ext cx="14922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u="sng"/>
              <a:t>densidad:</a:t>
            </a:r>
            <a:endParaRPr sz="1400" u="sng"/>
          </a:p>
          <a:p>
            <a:pPr indent="0" lvl="0" marL="0" rtl="0" algn="l">
              <a:spcBef>
                <a:spcPts val="1400"/>
              </a:spcBef>
              <a:spcAft>
                <a:spcPts val="0"/>
              </a:spcAft>
              <a:buNone/>
            </a:pPr>
            <a:r>
              <a:rPr lang="es" sz="1600"/>
              <a:t>f</a:t>
            </a:r>
            <a:r>
              <a:rPr lang="es" sz="1800"/>
              <a:t>(t)=F’(t)</a:t>
            </a:r>
            <a:endParaRPr sz="1800"/>
          </a:p>
          <a:p>
            <a:pPr indent="0" lvl="0" marL="0" rtl="0" algn="l">
              <a:spcBef>
                <a:spcPts val="1400"/>
              </a:spcBef>
              <a:spcAft>
                <a:spcPts val="0"/>
              </a:spcAft>
              <a:buNone/>
            </a:pPr>
            <a:r>
              <a:rPr lang="es" sz="1800"/>
              <a:t>F(t)=</a:t>
            </a:r>
            <a:r>
              <a:rPr lang="es" sz="1800"/>
              <a:t>∫</a:t>
            </a:r>
            <a:r>
              <a:rPr baseline="30000" lang="es" sz="1800"/>
              <a:t>t</a:t>
            </a:r>
            <a:r>
              <a:rPr lang="es" sz="1800"/>
              <a:t>f(x</a:t>
            </a:r>
            <a:r>
              <a:rPr lang="es" sz="1800"/>
              <a:t>) dx</a:t>
            </a:r>
            <a:endParaRPr sz="1800"/>
          </a:p>
          <a:p>
            <a:pPr indent="0" lvl="0" marL="0" rtl="0" algn="l">
              <a:spcBef>
                <a:spcPts val="1400"/>
              </a:spcBef>
              <a:spcAft>
                <a:spcPts val="1400"/>
              </a:spcAft>
              <a:buNone/>
            </a:pPr>
            <a:r>
              <a:t/>
            </a:r>
            <a:endParaRPr sz="1600"/>
          </a:p>
        </p:txBody>
      </p:sp>
      <p:sp>
        <p:nvSpPr>
          <p:cNvPr id="257" name="Google Shape;257;p37"/>
          <p:cNvSpPr txBox="1"/>
          <p:nvPr>
            <p:ph idx="1" type="body"/>
          </p:nvPr>
        </p:nvSpPr>
        <p:spPr>
          <a:xfrm>
            <a:off x="7265300" y="1839425"/>
            <a:ext cx="17049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FDA: </a:t>
            </a:r>
            <a:r>
              <a:rPr lang="es" sz="1600"/>
              <a:t>F(t)</a:t>
            </a:r>
            <a:r>
              <a:rPr lang="es" sz="1600">
                <a:solidFill>
                  <a:srgbClr val="999999"/>
                </a:solidFill>
              </a:rPr>
              <a:t>=P(X≤t)</a:t>
            </a:r>
            <a:endParaRPr sz="1600">
              <a:solidFill>
                <a:srgbClr val="999999"/>
              </a:solidFill>
            </a:endParaRPr>
          </a:p>
          <a:p>
            <a:pPr indent="0" lvl="0" marL="0" rtl="0" algn="l">
              <a:spcBef>
                <a:spcPts val="1400"/>
              </a:spcBef>
              <a:spcAft>
                <a:spcPts val="1400"/>
              </a:spcAft>
              <a:buNone/>
            </a:pPr>
            <a:r>
              <a:t/>
            </a:r>
            <a:endParaRPr sz="1600">
              <a:solidFill>
                <a:srgbClr val="999999"/>
              </a:solidFill>
            </a:endParaRPr>
          </a:p>
        </p:txBody>
      </p:sp>
      <p:pic>
        <p:nvPicPr>
          <p:cNvPr id="258" name="Google Shape;258;p37"/>
          <p:cNvPicPr preferRelativeResize="0"/>
          <p:nvPr/>
        </p:nvPicPr>
        <p:blipFill>
          <a:blip r:embed="rId5">
            <a:alphaModFix/>
          </a:blip>
          <a:stretch>
            <a:fillRect/>
          </a:stretch>
        </p:blipFill>
        <p:spPr>
          <a:xfrm>
            <a:off x="4750000" y="3188050"/>
            <a:ext cx="2423935" cy="1803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Propiedades de función de densidad</a:t>
            </a:r>
            <a:endParaRPr/>
          </a:p>
        </p:txBody>
      </p:sp>
      <p:sp>
        <p:nvSpPr>
          <p:cNvPr id="264" name="Google Shape;264;p38"/>
          <p:cNvSpPr txBox="1"/>
          <p:nvPr>
            <p:ph idx="1" type="body"/>
          </p:nvPr>
        </p:nvSpPr>
        <p:spPr>
          <a:xfrm>
            <a:off x="83100" y="13776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arenR"/>
            </a:pPr>
            <a:r>
              <a:rPr lang="es" sz="2400"/>
              <a:t>f(t)≥0 para todo t</a:t>
            </a:r>
            <a:endParaRPr sz="2400"/>
          </a:p>
          <a:p>
            <a:pPr indent="0" lvl="0" marL="0" rtl="0" algn="l">
              <a:spcBef>
                <a:spcPts val="1600"/>
              </a:spcBef>
              <a:spcAft>
                <a:spcPts val="0"/>
              </a:spcAft>
              <a:buNone/>
            </a:pPr>
            <a:r>
              <a:rPr lang="es" sz="2400"/>
              <a:t>2) </a:t>
            </a:r>
            <a:r>
              <a:rPr lang="es" sz="3000"/>
              <a:t>∫</a:t>
            </a:r>
            <a:r>
              <a:rPr lang="es" sz="2400"/>
              <a:t>f(t) dt = 1 para variables continuas y (entre -</a:t>
            </a:r>
            <a:r>
              <a:rPr lang="es" sz="2400"/>
              <a:t>∞</a:t>
            </a:r>
            <a:r>
              <a:rPr lang="es" sz="2400"/>
              <a:t> y +∞)</a:t>
            </a:r>
            <a:endParaRPr sz="2400"/>
          </a:p>
          <a:p>
            <a:pPr indent="0" lvl="0" marL="0" rtl="0" algn="l">
              <a:spcBef>
                <a:spcPts val="1600"/>
              </a:spcBef>
              <a:spcAft>
                <a:spcPts val="0"/>
              </a:spcAft>
              <a:buNone/>
            </a:pPr>
            <a:r>
              <a:rPr lang="es" sz="2400"/>
              <a:t>2)</a:t>
            </a:r>
            <a:r>
              <a:rPr lang="es" sz="3000"/>
              <a:t> </a:t>
            </a:r>
            <a:r>
              <a:rPr lang="es" sz="3000"/>
              <a:t>∑</a:t>
            </a:r>
            <a:r>
              <a:rPr lang="es" sz="2400"/>
              <a:t>f(t)=1 para variables discretas (para todos los valores)</a:t>
            </a:r>
            <a:endParaRPr sz="2400"/>
          </a:p>
          <a:p>
            <a:pPr indent="0" lvl="0" marL="457200" rtl="0" algn="l">
              <a:spcBef>
                <a:spcPts val="1600"/>
              </a:spcBef>
              <a:spcAft>
                <a:spcPts val="0"/>
              </a:spcAft>
              <a:buNone/>
            </a:pPr>
            <a:r>
              <a:t/>
            </a:r>
            <a:endParaRPr sz="2400"/>
          </a:p>
          <a:p>
            <a:pPr indent="0" lvl="0" marL="457200" rtl="0" algn="l">
              <a:spcBef>
                <a:spcPts val="1600"/>
              </a:spcBef>
              <a:spcAft>
                <a:spcPts val="0"/>
              </a:spcAft>
              <a:buNone/>
            </a:pPr>
            <a:r>
              <a:rPr lang="es" sz="2400"/>
              <a:t>cualquier función que cumple con 1 y 2 es una función de densidad de alguna v. a.</a:t>
            </a:r>
            <a:endParaRPr sz="2400"/>
          </a:p>
          <a:p>
            <a:pPr indent="0" lvl="0" marL="0" rtl="0" algn="l">
              <a:spcBef>
                <a:spcPts val="1600"/>
              </a:spcBef>
              <a:spcAft>
                <a:spcPts val="160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315925"/>
            <a:ext cx="86535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Uniforme</a:t>
            </a:r>
            <a:endParaRPr/>
          </a:p>
        </p:txBody>
      </p:sp>
      <p:sp>
        <p:nvSpPr>
          <p:cNvPr id="270" name="Google Shape;270;p39"/>
          <p:cNvSpPr txBox="1"/>
          <p:nvPr>
            <p:ph idx="1" type="body"/>
          </p:nvPr>
        </p:nvSpPr>
        <p:spPr>
          <a:xfrm>
            <a:off x="311700" y="1225225"/>
            <a:ext cx="85206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tiene </a:t>
            </a:r>
            <a:r>
              <a:rPr b="1" lang="es">
                <a:solidFill>
                  <a:srgbClr val="155B54"/>
                </a:solidFill>
              </a:rPr>
              <a:t>distribución uniforme</a:t>
            </a:r>
            <a:r>
              <a:rPr lang="es"/>
              <a:t> si su función </a:t>
            </a:r>
            <a:r>
              <a:rPr b="1" lang="es">
                <a:solidFill>
                  <a:srgbClr val="155B54"/>
                </a:solidFill>
              </a:rPr>
              <a:t>densidad</a:t>
            </a:r>
            <a:r>
              <a:rPr lang="es"/>
              <a:t> es</a:t>
            </a:r>
            <a:endParaRPr/>
          </a:p>
          <a:p>
            <a:pPr indent="0" lvl="0" marL="0" rtl="0" algn="l">
              <a:spcBef>
                <a:spcPts val="1600"/>
              </a:spcBef>
              <a:spcAft>
                <a:spcPts val="1600"/>
              </a:spcAft>
              <a:buNone/>
            </a:pPr>
            <a:r>
              <a:rPr lang="es"/>
              <a:t> f(t)=1/(b-a) si a</a:t>
            </a:r>
            <a:r>
              <a:rPr lang="es"/>
              <a:t> ≤ </a:t>
            </a:r>
            <a:r>
              <a:rPr lang="es"/>
              <a:t>t</a:t>
            </a:r>
            <a:r>
              <a:rPr lang="es"/>
              <a:t> ≤ </a:t>
            </a:r>
            <a:r>
              <a:rPr lang="es"/>
              <a:t>b, 0 c.c.</a:t>
            </a:r>
            <a:endParaRPr/>
          </a:p>
        </p:txBody>
      </p:sp>
      <p:sp>
        <p:nvSpPr>
          <p:cNvPr id="271" name="Google Shape;271;p39"/>
          <p:cNvSpPr txBox="1"/>
          <p:nvPr/>
        </p:nvSpPr>
        <p:spPr>
          <a:xfrm>
            <a:off x="4193975" y="3479450"/>
            <a:ext cx="4999800" cy="10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000">
                <a:solidFill>
                  <a:schemeClr val="dk1"/>
                </a:solidFill>
                <a:latin typeface="Open Sans"/>
                <a:ea typeface="Open Sans"/>
                <a:cs typeface="Open Sans"/>
                <a:sym typeface="Open Sans"/>
              </a:rPr>
              <a:t>Notación X~U(a,b),  a&lt;b parámetros</a:t>
            </a:r>
            <a:endParaRPr sz="20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2000">
              <a:solidFill>
                <a:srgbClr val="249C90"/>
              </a:solidFill>
              <a:latin typeface="Open Sans"/>
              <a:ea typeface="Open Sans"/>
              <a:cs typeface="Open Sans"/>
              <a:sym typeface="Open Sans"/>
            </a:endParaRPr>
          </a:p>
        </p:txBody>
      </p:sp>
      <p:pic>
        <p:nvPicPr>
          <p:cNvPr id="272" name="Google Shape;272;p39"/>
          <p:cNvPicPr preferRelativeResize="0"/>
          <p:nvPr/>
        </p:nvPicPr>
        <p:blipFill>
          <a:blip r:embed="rId3">
            <a:alphaModFix/>
          </a:blip>
          <a:stretch>
            <a:fillRect/>
          </a:stretch>
        </p:blipFill>
        <p:spPr>
          <a:xfrm>
            <a:off x="381000" y="2188525"/>
            <a:ext cx="3700375" cy="2775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Normal o Gaussiana</a:t>
            </a:r>
            <a:endParaRPr/>
          </a:p>
        </p:txBody>
      </p:sp>
      <p:sp>
        <p:nvSpPr>
          <p:cNvPr id="278" name="Google Shape;278;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continua tiene distribución normal (Gaussiana) si su función de densidad es la siguiente: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Con μ∊R y σ</a:t>
            </a:r>
            <a:r>
              <a:rPr baseline="30000" lang="es"/>
              <a:t>2</a:t>
            </a:r>
            <a:r>
              <a:rPr lang="es"/>
              <a:t> ∊(0,∞)</a:t>
            </a:r>
            <a:endParaRPr/>
          </a:p>
          <a:p>
            <a:pPr indent="0" lvl="0" marL="0" rtl="0" algn="l">
              <a:spcBef>
                <a:spcPts val="1600"/>
              </a:spcBef>
              <a:spcAft>
                <a:spcPts val="0"/>
              </a:spcAft>
              <a:buNone/>
            </a:pPr>
            <a:r>
              <a:rPr lang="es"/>
              <a:t>parámetros</a:t>
            </a:r>
            <a:endParaRPr/>
          </a:p>
          <a:p>
            <a:pPr indent="0" lvl="0" marL="0" rtl="0" algn="l">
              <a:spcBef>
                <a:spcPts val="1600"/>
              </a:spcBef>
              <a:spcAft>
                <a:spcPts val="1600"/>
              </a:spcAft>
              <a:buNone/>
            </a:pPr>
            <a:r>
              <a:rPr lang="es"/>
              <a:t>Notación X~N(</a:t>
            </a:r>
            <a:r>
              <a:rPr lang="es"/>
              <a:t>μ,σ</a:t>
            </a:r>
            <a:r>
              <a:rPr baseline="30000" lang="es"/>
              <a:t>2</a:t>
            </a:r>
            <a:r>
              <a:rPr lang="es"/>
              <a:t>)</a:t>
            </a:r>
            <a:endParaRPr/>
          </a:p>
        </p:txBody>
      </p:sp>
      <p:sp>
        <p:nvSpPr>
          <p:cNvPr id="279" name="Google Shape;279;p40"/>
          <p:cNvSpPr txBox="1"/>
          <p:nvPr/>
        </p:nvSpPr>
        <p:spPr>
          <a:xfrm>
            <a:off x="5798750" y="3744225"/>
            <a:ext cx="350400" cy="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800">
                <a:solidFill>
                  <a:srgbClr val="020202"/>
                </a:solidFill>
                <a:latin typeface="Open Sans"/>
                <a:ea typeface="Open Sans"/>
                <a:cs typeface="Open Sans"/>
                <a:sym typeface="Open Sans"/>
              </a:rPr>
              <a:t>μ</a:t>
            </a:r>
            <a:endParaRPr>
              <a:solidFill>
                <a:srgbClr val="020202"/>
              </a:solidFill>
            </a:endParaRPr>
          </a:p>
        </p:txBody>
      </p:sp>
      <p:pic>
        <p:nvPicPr>
          <p:cNvPr id="280" name="Google Shape;280;p40"/>
          <p:cNvPicPr preferRelativeResize="0"/>
          <p:nvPr/>
        </p:nvPicPr>
        <p:blipFill>
          <a:blip r:embed="rId3">
            <a:alphaModFix/>
          </a:blip>
          <a:stretch>
            <a:fillRect/>
          </a:stretch>
        </p:blipFill>
        <p:spPr>
          <a:xfrm>
            <a:off x="3201052" y="1694250"/>
            <a:ext cx="5742923" cy="335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Normal o Gaussiana</a:t>
            </a:r>
            <a:endParaRPr/>
          </a:p>
        </p:txBody>
      </p:sp>
      <p:sp>
        <p:nvSpPr>
          <p:cNvPr id="286" name="Google Shape;286;p41"/>
          <p:cNvSpPr txBox="1"/>
          <p:nvPr>
            <p:ph idx="1" type="body"/>
          </p:nvPr>
        </p:nvSpPr>
        <p:spPr>
          <a:xfrm>
            <a:off x="498475" y="1459263"/>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X~N(0,σ</a:t>
            </a:r>
            <a:r>
              <a:rPr baseline="30000" lang="es" sz="2200"/>
              <a:t>2</a:t>
            </a:r>
            <a:r>
              <a:rPr lang="es" sz="2200"/>
              <a:t>)</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rPr lang="es" sz="2200"/>
              <a:t>si además σ</a:t>
            </a:r>
            <a:r>
              <a:rPr baseline="30000" lang="es" sz="2200"/>
              <a:t>2</a:t>
            </a:r>
            <a:r>
              <a:rPr lang="es" sz="2200"/>
              <a:t>=1</a:t>
            </a:r>
            <a:endParaRPr sz="2200"/>
          </a:p>
          <a:p>
            <a:pPr indent="0" lvl="0" marL="0" rtl="0" algn="l">
              <a:spcBef>
                <a:spcPts val="1600"/>
              </a:spcBef>
              <a:spcAft>
                <a:spcPts val="0"/>
              </a:spcAft>
              <a:buNone/>
            </a:pPr>
            <a:r>
              <a:rPr lang="es" sz="2200"/>
              <a:t>X~N(0,1), se dice </a:t>
            </a:r>
            <a:endParaRPr sz="2200"/>
          </a:p>
          <a:p>
            <a:pPr indent="0" lvl="0" marL="0" rtl="0" algn="l">
              <a:spcBef>
                <a:spcPts val="1600"/>
              </a:spcBef>
              <a:spcAft>
                <a:spcPts val="1600"/>
              </a:spcAft>
              <a:buClr>
                <a:schemeClr val="dk1"/>
              </a:buClr>
              <a:buSzPts val="1100"/>
              <a:buFont typeface="Arial"/>
              <a:buNone/>
            </a:pPr>
            <a:r>
              <a:rPr lang="es" sz="2200"/>
              <a:t>Normal Estándar</a:t>
            </a:r>
            <a:endParaRPr sz="2200"/>
          </a:p>
        </p:txBody>
      </p:sp>
      <p:pic>
        <p:nvPicPr>
          <p:cNvPr id="287" name="Google Shape;287;p41"/>
          <p:cNvPicPr preferRelativeResize="0"/>
          <p:nvPr/>
        </p:nvPicPr>
        <p:blipFill>
          <a:blip r:embed="rId3">
            <a:alphaModFix/>
          </a:blip>
          <a:stretch>
            <a:fillRect/>
          </a:stretch>
        </p:blipFill>
        <p:spPr>
          <a:xfrm>
            <a:off x="3036950" y="1301425"/>
            <a:ext cx="5647299" cy="3669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311700" y="315925"/>
            <a:ext cx="86535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Exponencial (caso especial de Gamma)</a:t>
            </a:r>
            <a:endParaRPr/>
          </a:p>
        </p:txBody>
      </p:sp>
      <p:sp>
        <p:nvSpPr>
          <p:cNvPr id="293" name="Google Shape;293;p42"/>
          <p:cNvSpPr txBox="1"/>
          <p:nvPr>
            <p:ph idx="1" type="body"/>
          </p:nvPr>
        </p:nvSpPr>
        <p:spPr>
          <a:xfrm>
            <a:off x="311700" y="1225225"/>
            <a:ext cx="85206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tiene distribución </a:t>
            </a:r>
            <a:endParaRPr/>
          </a:p>
          <a:p>
            <a:pPr indent="0" lvl="0" marL="0" rtl="0" algn="l">
              <a:spcBef>
                <a:spcPts val="1600"/>
              </a:spcBef>
              <a:spcAft>
                <a:spcPts val="1600"/>
              </a:spcAft>
              <a:buNone/>
            </a:pPr>
            <a:r>
              <a:rPr lang="es"/>
              <a:t>exponencial si su densidad es:</a:t>
            </a:r>
            <a:endParaRPr/>
          </a:p>
        </p:txBody>
      </p:sp>
      <p:pic>
        <p:nvPicPr>
          <p:cNvPr id="294" name="Google Shape;294;p42"/>
          <p:cNvPicPr preferRelativeResize="0"/>
          <p:nvPr/>
        </p:nvPicPr>
        <p:blipFill>
          <a:blip r:embed="rId3">
            <a:alphaModFix/>
          </a:blip>
          <a:stretch>
            <a:fillRect/>
          </a:stretch>
        </p:blipFill>
        <p:spPr>
          <a:xfrm>
            <a:off x="4101060" y="1233499"/>
            <a:ext cx="4766715" cy="1597875"/>
          </a:xfrm>
          <a:prstGeom prst="rect">
            <a:avLst/>
          </a:prstGeom>
          <a:noFill/>
          <a:ln>
            <a:noFill/>
          </a:ln>
        </p:spPr>
      </p:pic>
      <p:pic>
        <p:nvPicPr>
          <p:cNvPr id="295" name="Google Shape;295;p42"/>
          <p:cNvPicPr preferRelativeResize="0"/>
          <p:nvPr/>
        </p:nvPicPr>
        <p:blipFill>
          <a:blip r:embed="rId4">
            <a:alphaModFix/>
          </a:blip>
          <a:stretch>
            <a:fillRect/>
          </a:stretch>
        </p:blipFill>
        <p:spPr>
          <a:xfrm>
            <a:off x="584900" y="2386775"/>
            <a:ext cx="2873250" cy="2637676"/>
          </a:xfrm>
          <a:prstGeom prst="rect">
            <a:avLst/>
          </a:prstGeom>
          <a:noFill/>
          <a:ln>
            <a:noFill/>
          </a:ln>
        </p:spPr>
      </p:pic>
      <p:sp>
        <p:nvSpPr>
          <p:cNvPr id="296" name="Google Shape;296;p42"/>
          <p:cNvSpPr txBox="1"/>
          <p:nvPr/>
        </p:nvSpPr>
        <p:spPr>
          <a:xfrm>
            <a:off x="3965375" y="3479450"/>
            <a:ext cx="4999800" cy="10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000">
                <a:solidFill>
                  <a:schemeClr val="dk1"/>
                </a:solidFill>
                <a:latin typeface="Open Sans"/>
                <a:ea typeface="Open Sans"/>
                <a:cs typeface="Open Sans"/>
                <a:sym typeface="Open Sans"/>
              </a:rPr>
              <a:t>Notación X~Exp(λ),  </a:t>
            </a:r>
            <a:r>
              <a:rPr lang="es" sz="2000">
                <a:solidFill>
                  <a:schemeClr val="dk1"/>
                </a:solidFill>
                <a:latin typeface="Open Sans"/>
                <a:ea typeface="Open Sans"/>
                <a:cs typeface="Open Sans"/>
                <a:sym typeface="Open Sans"/>
              </a:rPr>
              <a:t>λ&gt;0</a:t>
            </a:r>
            <a:r>
              <a:rPr lang="es" sz="2000">
                <a:solidFill>
                  <a:schemeClr val="dk1"/>
                </a:solidFill>
                <a:latin typeface="Open Sans"/>
                <a:ea typeface="Open Sans"/>
                <a:cs typeface="Open Sans"/>
                <a:sym typeface="Open Sans"/>
              </a:rPr>
              <a:t> parámetro</a:t>
            </a:r>
            <a:endParaRPr sz="2000">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None/>
            </a:pPr>
            <a:r>
              <a:rPr lang="es" sz="2000">
                <a:solidFill>
                  <a:srgbClr val="249C90"/>
                </a:solidFill>
                <a:latin typeface="Open Sans"/>
                <a:ea typeface="Open Sans"/>
                <a:cs typeface="Open Sans"/>
                <a:sym typeface="Open Sans"/>
              </a:rPr>
              <a:t>suele utilizarse para modelar tiempo de espera</a:t>
            </a:r>
            <a:endParaRPr sz="2000">
              <a:solidFill>
                <a:srgbClr val="249C9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773700" y="1445625"/>
            <a:ext cx="7596600" cy="15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Estadística Descriptiva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315925"/>
            <a:ext cx="88323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Distribución Chi Cuadrado </a:t>
            </a:r>
            <a:endParaRPr/>
          </a:p>
        </p:txBody>
      </p:sp>
      <p:sp>
        <p:nvSpPr>
          <p:cNvPr id="302" name="Google Shape;302;p43"/>
          <p:cNvSpPr txBox="1"/>
          <p:nvPr>
            <p:ph idx="1" type="body"/>
          </p:nvPr>
        </p:nvSpPr>
        <p:spPr>
          <a:xfrm>
            <a:off x="311700" y="1225225"/>
            <a:ext cx="85206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000000"/>
                </a:solidFill>
              </a:rPr>
              <a:t>Diremos la v.a. X tiene </a:t>
            </a:r>
            <a:r>
              <a:rPr lang="es" sz="2000" u="sng">
                <a:solidFill>
                  <a:srgbClr val="000000"/>
                </a:solidFill>
              </a:rPr>
              <a:t>distribució</a:t>
            </a:r>
            <a:r>
              <a:rPr lang="es" sz="2000">
                <a:solidFill>
                  <a:srgbClr val="000000"/>
                </a:solidFill>
              </a:rPr>
              <a:t>n </a:t>
            </a:r>
            <a:r>
              <a:rPr lang="es" sz="2000" u="sng">
                <a:solidFill>
                  <a:srgbClr val="000000"/>
                </a:solidFill>
              </a:rPr>
              <a:t>Chi</a:t>
            </a:r>
            <a:r>
              <a:rPr lang="es" sz="2000">
                <a:solidFill>
                  <a:srgbClr val="000000"/>
                </a:solidFill>
              </a:rPr>
              <a:t>- cuadrado con k grados de libertad. </a:t>
            </a:r>
            <a:r>
              <a:rPr lang="es" sz="2000"/>
              <a:t>Notación X~ </a:t>
            </a:r>
            <a:r>
              <a:rPr lang="es" sz="2400"/>
              <a:t>𝝌</a:t>
            </a:r>
            <a:r>
              <a:rPr baseline="-25000" lang="es" sz="2400"/>
              <a:t>k</a:t>
            </a:r>
            <a:r>
              <a:rPr baseline="30000" lang="es" sz="2400"/>
              <a:t>2</a:t>
            </a:r>
            <a:r>
              <a:rPr lang="es" sz="2000"/>
              <a:t> si su función de densidad está dada por:</a:t>
            </a:r>
            <a:endParaRPr sz="2000"/>
          </a:p>
          <a:p>
            <a:pPr indent="0" lvl="0" marL="0" rtl="0" algn="l">
              <a:spcBef>
                <a:spcPts val="0"/>
              </a:spcBef>
              <a:spcAft>
                <a:spcPts val="0"/>
              </a:spcAft>
              <a:buClr>
                <a:schemeClr val="dk1"/>
              </a:buClr>
              <a:buSzPts val="1100"/>
              <a:buFont typeface="Arial"/>
              <a:buNone/>
            </a:pPr>
            <a:r>
              <a:t/>
            </a:r>
            <a:endParaRPr sz="2000" u="sng">
              <a:solidFill>
                <a:srgbClr val="000000"/>
              </a:solidFill>
            </a:endParaRPr>
          </a:p>
          <a:p>
            <a:pPr indent="0" lvl="0" marL="0" rtl="0" algn="l">
              <a:spcBef>
                <a:spcPts val="0"/>
              </a:spcBef>
              <a:spcAft>
                <a:spcPts val="1600"/>
              </a:spcAft>
              <a:buNone/>
            </a:pPr>
            <a:r>
              <a:t/>
            </a:r>
            <a:endParaRPr sz="2000">
              <a:solidFill>
                <a:srgbClr val="000000"/>
              </a:solidFill>
            </a:endParaRPr>
          </a:p>
        </p:txBody>
      </p:sp>
      <p:sp>
        <p:nvSpPr>
          <p:cNvPr id="303" name="Google Shape;303;p43"/>
          <p:cNvSpPr txBox="1"/>
          <p:nvPr/>
        </p:nvSpPr>
        <p:spPr>
          <a:xfrm>
            <a:off x="3965375" y="3479450"/>
            <a:ext cx="4999800" cy="10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2000">
              <a:solidFill>
                <a:srgbClr val="249C90"/>
              </a:solidFill>
              <a:latin typeface="Open Sans"/>
              <a:ea typeface="Open Sans"/>
              <a:cs typeface="Open Sans"/>
              <a:sym typeface="Open Sans"/>
            </a:endParaRPr>
          </a:p>
        </p:txBody>
      </p:sp>
      <p:pic>
        <p:nvPicPr>
          <p:cNvPr id="304" name="Google Shape;304;p43"/>
          <p:cNvPicPr preferRelativeResize="0"/>
          <p:nvPr/>
        </p:nvPicPr>
        <p:blipFill>
          <a:blip r:embed="rId3">
            <a:alphaModFix/>
          </a:blip>
          <a:stretch>
            <a:fillRect/>
          </a:stretch>
        </p:blipFill>
        <p:spPr>
          <a:xfrm>
            <a:off x="1219200" y="2147442"/>
            <a:ext cx="6602975" cy="272373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estadísticas de una v.a. o de una densidad</a:t>
            </a:r>
            <a:endParaRPr/>
          </a:p>
        </p:txBody>
      </p:sp>
      <p:sp>
        <p:nvSpPr>
          <p:cNvPr id="310" name="Google Shape;310;p44"/>
          <p:cNvSpPr txBox="1"/>
          <p:nvPr>
            <p:ph idx="1" type="body"/>
          </p:nvPr>
        </p:nvSpPr>
        <p:spPr>
          <a:xfrm>
            <a:off x="311700" y="1206250"/>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X v.a. numérica con densidad f </a:t>
            </a:r>
            <a:endParaRPr/>
          </a:p>
          <a:p>
            <a:pPr indent="-342900" lvl="0" marL="457200" rtl="0" algn="l">
              <a:spcBef>
                <a:spcPts val="1600"/>
              </a:spcBef>
              <a:spcAft>
                <a:spcPts val="0"/>
              </a:spcAft>
              <a:buSzPts val="1800"/>
              <a:buChar char="●"/>
            </a:pPr>
            <a:r>
              <a:rPr b="1" lang="es" u="sng">
                <a:solidFill>
                  <a:srgbClr val="155B54"/>
                </a:solidFill>
              </a:rPr>
              <a:t>Media o Esperanza</a:t>
            </a:r>
            <a:r>
              <a:rPr lang="es"/>
              <a:t> de X </a:t>
            </a:r>
            <a:r>
              <a:rPr lang="es">
                <a:solidFill>
                  <a:srgbClr val="249C90"/>
                </a:solidFill>
              </a:rPr>
              <a:t>(</a:t>
            </a:r>
            <a:r>
              <a:rPr lang="es">
                <a:solidFill>
                  <a:srgbClr val="249C90"/>
                </a:solidFill>
              </a:rPr>
              <a:t>Medida de posición)</a:t>
            </a:r>
            <a:r>
              <a:rPr lang="es"/>
              <a:t>: </a:t>
            </a:r>
            <a:endParaRPr/>
          </a:p>
          <a:p>
            <a:pPr indent="0" lvl="0" marL="0" rtl="0" algn="l">
              <a:spcBef>
                <a:spcPts val="1600"/>
              </a:spcBef>
              <a:spcAft>
                <a:spcPts val="0"/>
              </a:spcAft>
              <a:buNone/>
            </a:pPr>
            <a:r>
              <a:rPr lang="es"/>
              <a:t>μ=</a:t>
            </a:r>
            <a:r>
              <a:rPr lang="es"/>
              <a:t>E(X)= </a:t>
            </a:r>
            <a:r>
              <a:rPr lang="es" sz="2400"/>
              <a:t>∫</a:t>
            </a:r>
            <a:r>
              <a:rPr lang="es"/>
              <a:t>t f(t) dt</a:t>
            </a:r>
            <a:r>
              <a:rPr lang="es" sz="2400"/>
              <a:t> </a:t>
            </a:r>
            <a:r>
              <a:rPr lang="es"/>
              <a:t>ó  μ=E(X)=∑t f(t) ,</a:t>
            </a:r>
            <a:r>
              <a:rPr lang="es">
                <a:solidFill>
                  <a:srgbClr val="155B54"/>
                </a:solidFill>
              </a:rPr>
              <a:t>promedio ponderado por la densidad (μ∈R)</a:t>
            </a:r>
            <a:endParaRPr>
              <a:solidFill>
                <a:srgbClr val="155B54"/>
              </a:solidFill>
            </a:endParaRPr>
          </a:p>
          <a:p>
            <a:pPr indent="-342900" lvl="0" marL="457200" rtl="0" algn="l">
              <a:spcBef>
                <a:spcPts val="1600"/>
              </a:spcBef>
              <a:spcAft>
                <a:spcPts val="0"/>
              </a:spcAft>
              <a:buSzPts val="1800"/>
              <a:buChar char="●"/>
            </a:pPr>
            <a:r>
              <a:rPr b="1" lang="es">
                <a:solidFill>
                  <a:srgbClr val="155B54"/>
                </a:solidFill>
              </a:rPr>
              <a:t>Varianza</a:t>
            </a:r>
            <a:r>
              <a:rPr lang="es"/>
              <a:t> </a:t>
            </a:r>
            <a:r>
              <a:rPr lang="es">
                <a:solidFill>
                  <a:srgbClr val="249C90"/>
                </a:solidFill>
              </a:rPr>
              <a:t>(</a:t>
            </a:r>
            <a:r>
              <a:rPr lang="es">
                <a:solidFill>
                  <a:srgbClr val="249C90"/>
                </a:solidFill>
              </a:rPr>
              <a:t>Medidas de dispersión)</a:t>
            </a:r>
            <a:r>
              <a:rPr lang="es"/>
              <a:t>: </a:t>
            </a:r>
            <a:endParaRPr/>
          </a:p>
          <a:p>
            <a:pPr indent="0" lvl="0" marL="0" rtl="0" algn="l">
              <a:spcBef>
                <a:spcPts val="1600"/>
              </a:spcBef>
              <a:spcAft>
                <a:spcPts val="0"/>
              </a:spcAft>
              <a:buNone/>
            </a:pPr>
            <a:r>
              <a:rPr lang="es"/>
              <a:t>σ</a:t>
            </a:r>
            <a:r>
              <a:rPr baseline="30000" lang="es"/>
              <a:t>2</a:t>
            </a:r>
            <a:r>
              <a:rPr lang="es"/>
              <a:t> =Var(X)= E((X-μ)</a:t>
            </a:r>
            <a:r>
              <a:rPr baseline="30000" lang="es"/>
              <a:t>2</a:t>
            </a:r>
            <a:r>
              <a:rPr lang="es"/>
              <a:t>)=</a:t>
            </a:r>
            <a:r>
              <a:rPr lang="es" sz="2400"/>
              <a:t>∫</a:t>
            </a:r>
            <a:r>
              <a:rPr lang="es"/>
              <a:t>(t-μ)</a:t>
            </a:r>
            <a:r>
              <a:rPr baseline="30000" lang="es"/>
              <a:t>2</a:t>
            </a:r>
            <a:r>
              <a:rPr lang="es"/>
              <a:t> f(t) dt</a:t>
            </a:r>
            <a:r>
              <a:rPr lang="es" sz="2400"/>
              <a:t> </a:t>
            </a:r>
            <a:r>
              <a:rPr lang="es"/>
              <a:t>ó  σ</a:t>
            </a:r>
            <a:r>
              <a:rPr baseline="30000" lang="es"/>
              <a:t>2</a:t>
            </a:r>
            <a:r>
              <a:rPr lang="es"/>
              <a:t>=E((X-μ)</a:t>
            </a:r>
            <a:r>
              <a:rPr baseline="30000" lang="es"/>
              <a:t>2</a:t>
            </a:r>
            <a:r>
              <a:rPr lang="es"/>
              <a:t>)=∑(t-μ)</a:t>
            </a:r>
            <a:r>
              <a:rPr baseline="30000" lang="es"/>
              <a:t>2</a:t>
            </a:r>
            <a:r>
              <a:rPr lang="es"/>
              <a:t> f(t) </a:t>
            </a:r>
            <a:r>
              <a:rPr lang="es">
                <a:solidFill>
                  <a:srgbClr val="155B54"/>
                </a:solidFill>
              </a:rPr>
              <a:t>(σ</a:t>
            </a:r>
            <a:r>
              <a:rPr baseline="30000" lang="es">
                <a:solidFill>
                  <a:srgbClr val="155B54"/>
                </a:solidFill>
              </a:rPr>
              <a:t>2</a:t>
            </a:r>
            <a:r>
              <a:rPr lang="es">
                <a:solidFill>
                  <a:srgbClr val="155B54"/>
                </a:solidFill>
              </a:rPr>
              <a:t>∈R</a:t>
            </a:r>
            <a:r>
              <a:rPr baseline="30000" lang="es">
                <a:solidFill>
                  <a:srgbClr val="155B54"/>
                </a:solidFill>
              </a:rPr>
              <a:t>+</a:t>
            </a:r>
            <a:r>
              <a:rPr lang="es">
                <a:solidFill>
                  <a:srgbClr val="155B54"/>
                </a:solidFill>
              </a:rPr>
              <a:t>)</a:t>
            </a:r>
            <a:endParaRPr/>
          </a:p>
          <a:p>
            <a:pPr indent="0" lvl="0" marL="0" rtl="0" algn="l">
              <a:spcBef>
                <a:spcPts val="1600"/>
              </a:spcBef>
              <a:spcAft>
                <a:spcPts val="1600"/>
              </a:spcAft>
              <a:buClr>
                <a:schemeClr val="dk1"/>
              </a:buClr>
              <a:buSzPts val="1100"/>
              <a:buFont typeface="Arial"/>
              <a:buNone/>
            </a:pPr>
            <a:r>
              <a:rPr lang="es" sz="1700">
                <a:solidFill>
                  <a:srgbClr val="1F887E"/>
                </a:solidFill>
              </a:rPr>
              <a:t>En una va con densidad normal coinciden con los parámetros </a:t>
            </a:r>
            <a:r>
              <a:rPr lang="es" sz="1700"/>
              <a:t>μ</a:t>
            </a:r>
            <a:r>
              <a:rPr lang="es" sz="1700">
                <a:solidFill>
                  <a:srgbClr val="1F887E"/>
                </a:solidFill>
              </a:rPr>
              <a:t>y </a:t>
            </a:r>
            <a:r>
              <a:rPr lang="es" sz="1700"/>
              <a:t>σ</a:t>
            </a:r>
            <a:r>
              <a:rPr baseline="30000" lang="es" sz="1700"/>
              <a:t>2</a:t>
            </a:r>
            <a:r>
              <a:rPr lang="es" sz="1700"/>
              <a:t> </a:t>
            </a:r>
            <a:r>
              <a:rPr lang="es" sz="1700">
                <a:solidFill>
                  <a:srgbClr val="1F887E"/>
                </a:solidFill>
              </a:rPr>
              <a:t>respectivamente</a:t>
            </a:r>
            <a:endParaRPr sz="1700">
              <a:solidFill>
                <a:srgbClr val="1F887E"/>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Media</a:t>
            </a:r>
            <a:endParaRPr/>
          </a:p>
        </p:txBody>
      </p:sp>
      <p:sp>
        <p:nvSpPr>
          <p:cNvPr id="316" name="Google Shape;316;p45"/>
          <p:cNvSpPr txBox="1"/>
          <p:nvPr>
            <p:ph idx="1" type="body"/>
          </p:nvPr>
        </p:nvSpPr>
        <p:spPr>
          <a:xfrm>
            <a:off x="197375" y="1071600"/>
            <a:ext cx="8946600" cy="34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p>
          <a:p>
            <a:pPr indent="0" lvl="0" marL="0" rtl="0" algn="l">
              <a:spcBef>
                <a:spcPts val="1600"/>
              </a:spcBef>
              <a:spcAft>
                <a:spcPts val="0"/>
              </a:spcAft>
              <a:buNone/>
            </a:pPr>
            <a:r>
              <a:rPr b="1" lang="es" sz="2000">
                <a:solidFill>
                  <a:srgbClr val="1B786E"/>
                </a:solidFill>
              </a:rPr>
              <a:t>Media Muestral</a:t>
            </a:r>
            <a:r>
              <a:rPr lang="es" sz="2000"/>
              <a:t>   </a:t>
            </a:r>
            <a:r>
              <a:rPr lang="es" sz="1800"/>
              <a:t>∑</a:t>
            </a:r>
            <a:r>
              <a:rPr baseline="-25000" lang="es" sz="1800"/>
              <a:t>i=1</a:t>
            </a:r>
            <a:r>
              <a:rPr baseline="30000" lang="es" sz="1800"/>
              <a:t>n</a:t>
            </a:r>
            <a:r>
              <a:rPr lang="es" sz="1800"/>
              <a:t> x</a:t>
            </a:r>
            <a:r>
              <a:rPr baseline="-25000" lang="es" sz="1800"/>
              <a:t>i</a:t>
            </a:r>
            <a:r>
              <a:rPr lang="es" sz="1800"/>
              <a:t> /n, (promedio)  </a:t>
            </a:r>
            <a:r>
              <a:rPr lang="es" sz="2000"/>
              <a:t>vs</a:t>
            </a:r>
            <a:endParaRPr sz="2000"/>
          </a:p>
          <a:p>
            <a:pPr indent="0" lvl="0" marL="0" rtl="0" algn="l">
              <a:spcBef>
                <a:spcPts val="1600"/>
              </a:spcBef>
              <a:spcAft>
                <a:spcPts val="0"/>
              </a:spcAft>
              <a:buClr>
                <a:schemeClr val="dk1"/>
              </a:buClr>
              <a:buSzPts val="1100"/>
              <a:buFont typeface="Arial"/>
              <a:buNone/>
            </a:pPr>
            <a:r>
              <a:rPr b="1" lang="es" sz="2000">
                <a:solidFill>
                  <a:srgbClr val="1B786E"/>
                </a:solidFill>
              </a:rPr>
              <a:t>Media o Esperanza de una v.a. X</a:t>
            </a:r>
            <a:r>
              <a:rPr lang="es" sz="2000"/>
              <a:t>, </a:t>
            </a:r>
            <a:r>
              <a:rPr lang="es" sz="1800"/>
              <a:t>μ=E(X)= </a:t>
            </a:r>
            <a:r>
              <a:rPr lang="es" sz="2400"/>
              <a:t>∫</a:t>
            </a:r>
            <a:r>
              <a:rPr lang="es" sz="1800"/>
              <a:t>t f(t) dt</a:t>
            </a:r>
            <a:r>
              <a:rPr lang="es" sz="2400"/>
              <a:t> </a:t>
            </a:r>
            <a:r>
              <a:rPr lang="es" sz="1800"/>
              <a:t>ó  μ=E(X)=∑t f(t)</a:t>
            </a:r>
            <a:endParaRPr sz="2000"/>
          </a:p>
          <a:p>
            <a:pPr indent="0" lvl="0" marL="0" rtl="0" algn="l">
              <a:spcBef>
                <a:spcPts val="1600"/>
              </a:spcBef>
              <a:spcAft>
                <a:spcPts val="0"/>
              </a:spcAft>
              <a:buClr>
                <a:schemeClr val="dk1"/>
              </a:buClr>
              <a:buSzPts val="1100"/>
              <a:buFont typeface="Arial"/>
              <a:buNone/>
            </a:pPr>
            <a:r>
              <a:t/>
            </a:r>
            <a:endParaRPr sz="2000">
              <a:solidFill>
                <a:srgbClr val="999999"/>
              </a:solidFill>
            </a:endParaRPr>
          </a:p>
          <a:p>
            <a:pPr indent="0" lvl="0" marL="0" rtl="0" algn="l">
              <a:spcBef>
                <a:spcPts val="1600"/>
              </a:spcBef>
              <a:spcAft>
                <a:spcPts val="1600"/>
              </a:spcAft>
              <a:buClr>
                <a:schemeClr val="dk1"/>
              </a:buClr>
              <a:buSzPts val="1100"/>
              <a:buFont typeface="Arial"/>
              <a:buNone/>
            </a:pPr>
            <a:r>
              <a:t/>
            </a:r>
            <a:endParaRPr sz="2000">
              <a:solidFill>
                <a:srgbClr val="999999"/>
              </a:solidFill>
            </a:endParaRPr>
          </a:p>
        </p:txBody>
      </p:sp>
      <p:pic>
        <p:nvPicPr>
          <p:cNvPr id="317" name="Google Shape;317;p45"/>
          <p:cNvPicPr preferRelativeResize="0"/>
          <p:nvPr/>
        </p:nvPicPr>
        <p:blipFill rotWithShape="1">
          <a:blip r:embed="rId3">
            <a:alphaModFix/>
          </a:blip>
          <a:srcRect b="0" l="0" r="0" t="64180"/>
          <a:stretch/>
        </p:blipFill>
        <p:spPr>
          <a:xfrm>
            <a:off x="4811000" y="3151125"/>
            <a:ext cx="2606700" cy="16011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Mediana</a:t>
            </a:r>
            <a:endParaRPr/>
          </a:p>
        </p:txBody>
      </p:sp>
      <p:sp>
        <p:nvSpPr>
          <p:cNvPr id="323" name="Google Shape;323;p46"/>
          <p:cNvSpPr txBox="1"/>
          <p:nvPr>
            <p:ph idx="1" type="body"/>
          </p:nvPr>
        </p:nvSpPr>
        <p:spPr>
          <a:xfrm>
            <a:off x="197375" y="1071600"/>
            <a:ext cx="8946600" cy="34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000"/>
              <a:t>Se ordena la muestra de menor a mayor: x</a:t>
            </a:r>
            <a:r>
              <a:rPr baseline="-25000" lang="es" sz="2000"/>
              <a:t>(1)</a:t>
            </a:r>
            <a:r>
              <a:rPr lang="es" sz="2000"/>
              <a:t>,...x</a:t>
            </a:r>
            <a:r>
              <a:rPr baseline="-25000" lang="es" sz="2000"/>
              <a:t>(n)</a:t>
            </a:r>
            <a:r>
              <a:rPr lang="es" sz="2000"/>
              <a:t> y se calcula...</a:t>
            </a:r>
            <a:endParaRPr sz="2000"/>
          </a:p>
          <a:p>
            <a:pPr indent="0" lvl="0" marL="0" rtl="0" algn="l">
              <a:spcBef>
                <a:spcPts val="1600"/>
              </a:spcBef>
              <a:spcAft>
                <a:spcPts val="0"/>
              </a:spcAft>
              <a:buNone/>
            </a:pPr>
            <a:r>
              <a:rPr b="1" lang="es" sz="2000">
                <a:solidFill>
                  <a:srgbClr val="1B786E"/>
                </a:solidFill>
              </a:rPr>
              <a:t>Mediana Muestral</a:t>
            </a:r>
            <a:r>
              <a:rPr lang="es" sz="2000"/>
              <a:t>   vs</a:t>
            </a:r>
            <a:endParaRPr sz="2000"/>
          </a:p>
          <a:p>
            <a:pPr indent="0" lvl="0" marL="0" rtl="0" algn="l">
              <a:spcBef>
                <a:spcPts val="1600"/>
              </a:spcBef>
              <a:spcAft>
                <a:spcPts val="0"/>
              </a:spcAft>
              <a:buClr>
                <a:schemeClr val="dk1"/>
              </a:buClr>
              <a:buSzPts val="1100"/>
              <a:buFont typeface="Arial"/>
              <a:buNone/>
            </a:pPr>
            <a:r>
              <a:rPr b="1" lang="es" sz="2000">
                <a:solidFill>
                  <a:srgbClr val="1B786E"/>
                </a:solidFill>
              </a:rPr>
              <a:t>Mediana de una v.a. X</a:t>
            </a:r>
            <a:r>
              <a:rPr lang="es" sz="2000"/>
              <a:t>, o de su densidad es x</a:t>
            </a:r>
            <a:r>
              <a:rPr baseline="-25000" lang="es" sz="2000"/>
              <a:t>e</a:t>
            </a:r>
            <a:r>
              <a:rPr lang="es" sz="2000"/>
              <a:t> tal que P(X≤x</a:t>
            </a:r>
            <a:r>
              <a:rPr baseline="-25000" lang="es" sz="2000"/>
              <a:t>e</a:t>
            </a:r>
            <a:r>
              <a:rPr lang="es" sz="2000"/>
              <a:t>)=P(X≥x</a:t>
            </a:r>
            <a:r>
              <a:rPr baseline="-25000" lang="es" sz="2000"/>
              <a:t>e</a:t>
            </a:r>
            <a:r>
              <a:rPr lang="es" sz="2000"/>
              <a:t>)</a:t>
            </a:r>
            <a:endParaRPr sz="2000"/>
          </a:p>
          <a:p>
            <a:pPr indent="0" lvl="0" marL="0" rtl="0" algn="l">
              <a:spcBef>
                <a:spcPts val="1600"/>
              </a:spcBef>
              <a:spcAft>
                <a:spcPts val="0"/>
              </a:spcAft>
              <a:buClr>
                <a:schemeClr val="dk1"/>
              </a:buClr>
              <a:buSzPts val="1100"/>
              <a:buFont typeface="Arial"/>
              <a:buNone/>
            </a:pPr>
            <a:r>
              <a:t/>
            </a:r>
            <a:endParaRPr sz="2000">
              <a:solidFill>
                <a:srgbClr val="999999"/>
              </a:solidFill>
            </a:endParaRPr>
          </a:p>
          <a:p>
            <a:pPr indent="0" lvl="0" marL="0" rtl="0" algn="l">
              <a:spcBef>
                <a:spcPts val="1600"/>
              </a:spcBef>
              <a:spcAft>
                <a:spcPts val="1600"/>
              </a:spcAft>
              <a:buClr>
                <a:schemeClr val="dk1"/>
              </a:buClr>
              <a:buSzPts val="1100"/>
              <a:buFont typeface="Arial"/>
              <a:buNone/>
            </a:pPr>
            <a:r>
              <a:t/>
            </a:r>
            <a:endParaRPr sz="2000">
              <a:solidFill>
                <a:srgbClr val="999999"/>
              </a:solidFill>
            </a:endParaRPr>
          </a:p>
        </p:txBody>
      </p:sp>
      <p:pic>
        <p:nvPicPr>
          <p:cNvPr id="324" name="Google Shape;324;p46"/>
          <p:cNvPicPr preferRelativeResize="0"/>
          <p:nvPr/>
        </p:nvPicPr>
        <p:blipFill rotWithShape="1">
          <a:blip r:embed="rId3">
            <a:alphaModFix/>
          </a:blip>
          <a:srcRect b="34873" l="0" r="0" t="32884"/>
          <a:stretch/>
        </p:blipFill>
        <p:spPr>
          <a:xfrm>
            <a:off x="4952250" y="3069500"/>
            <a:ext cx="2606749" cy="14413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Moda</a:t>
            </a:r>
            <a:endParaRPr/>
          </a:p>
        </p:txBody>
      </p:sp>
      <p:sp>
        <p:nvSpPr>
          <p:cNvPr id="330" name="Google Shape;330;p47"/>
          <p:cNvSpPr txBox="1"/>
          <p:nvPr>
            <p:ph idx="1" type="body"/>
          </p:nvPr>
        </p:nvSpPr>
        <p:spPr>
          <a:xfrm>
            <a:off x="311700" y="1224188"/>
            <a:ext cx="8491500" cy="336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s" sz="1900"/>
              <a:t>R</a:t>
            </a:r>
            <a:r>
              <a:rPr lang="es" sz="1900"/>
              <a:t>esultado (o intervalo) con mayor frecuencia en la</a:t>
            </a:r>
            <a:r>
              <a:rPr b="1" lang="es" sz="1900"/>
              <a:t> muestra</a:t>
            </a:r>
            <a:r>
              <a:rPr lang="es" sz="1900"/>
              <a:t>. vs</a:t>
            </a:r>
            <a:endParaRPr sz="1900"/>
          </a:p>
          <a:p>
            <a:pPr indent="0" lvl="0" marL="0" rtl="0" algn="l">
              <a:lnSpc>
                <a:spcPct val="200000"/>
              </a:lnSpc>
              <a:spcBef>
                <a:spcPts val="1600"/>
              </a:spcBef>
              <a:spcAft>
                <a:spcPts val="1600"/>
              </a:spcAft>
              <a:buNone/>
            </a:pPr>
            <a:r>
              <a:rPr lang="es" sz="1900"/>
              <a:t>Valor con </a:t>
            </a:r>
            <a:r>
              <a:rPr b="1" lang="es" sz="1900"/>
              <a:t>mayor probabilidad</a:t>
            </a:r>
            <a:r>
              <a:rPr lang="es" sz="1900"/>
              <a:t> o </a:t>
            </a:r>
            <a:r>
              <a:rPr b="1" lang="es" sz="1900"/>
              <a:t>densidad </a:t>
            </a:r>
            <a:r>
              <a:rPr lang="es" sz="1800"/>
              <a:t>x</a:t>
            </a:r>
            <a:r>
              <a:rPr baseline="-25000" lang="es" sz="1800"/>
              <a:t>o</a:t>
            </a:r>
            <a:r>
              <a:rPr lang="es" sz="1800"/>
              <a:t> tal que f(x</a:t>
            </a:r>
            <a:r>
              <a:rPr baseline="-25000" lang="es" sz="1800"/>
              <a:t>o</a:t>
            </a:r>
            <a:r>
              <a:rPr lang="es" sz="1800"/>
              <a:t>)≥f(x), p/ todo x</a:t>
            </a:r>
            <a:endParaRPr b="1" sz="1900"/>
          </a:p>
        </p:txBody>
      </p:sp>
      <p:pic>
        <p:nvPicPr>
          <p:cNvPr id="331" name="Google Shape;331;p47"/>
          <p:cNvPicPr preferRelativeResize="0"/>
          <p:nvPr/>
        </p:nvPicPr>
        <p:blipFill>
          <a:blip r:embed="rId3">
            <a:alphaModFix amt="70000"/>
          </a:blip>
          <a:stretch>
            <a:fillRect/>
          </a:stretch>
        </p:blipFill>
        <p:spPr>
          <a:xfrm>
            <a:off x="310550" y="2860513"/>
            <a:ext cx="3086100" cy="1476375"/>
          </a:xfrm>
          <a:prstGeom prst="rect">
            <a:avLst/>
          </a:prstGeom>
          <a:noFill/>
          <a:ln>
            <a:noFill/>
          </a:ln>
        </p:spPr>
      </p:pic>
      <p:pic>
        <p:nvPicPr>
          <p:cNvPr id="332" name="Google Shape;332;p47"/>
          <p:cNvPicPr preferRelativeResize="0"/>
          <p:nvPr/>
        </p:nvPicPr>
        <p:blipFill>
          <a:blip r:embed="rId4">
            <a:alphaModFix/>
          </a:blip>
          <a:stretch>
            <a:fillRect/>
          </a:stretch>
        </p:blipFill>
        <p:spPr>
          <a:xfrm>
            <a:off x="6053550" y="2807050"/>
            <a:ext cx="3116057" cy="2029725"/>
          </a:xfrm>
          <a:prstGeom prst="rect">
            <a:avLst/>
          </a:prstGeom>
          <a:noFill/>
          <a:ln>
            <a:noFill/>
          </a:ln>
        </p:spPr>
      </p:pic>
      <p:sp>
        <p:nvSpPr>
          <p:cNvPr id="333" name="Google Shape;333;p47"/>
          <p:cNvSpPr/>
          <p:nvPr/>
        </p:nvSpPr>
        <p:spPr>
          <a:xfrm>
            <a:off x="7446960" y="4505698"/>
            <a:ext cx="461025" cy="302575"/>
          </a:xfrm>
          <a:prstGeom prst="flowChartOffpageConnector">
            <a:avLst/>
          </a:prstGeom>
          <a:noFill/>
          <a:ln cap="flat" cmpd="sng" w="28575">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7"/>
          <p:cNvSpPr txBox="1"/>
          <p:nvPr/>
        </p:nvSpPr>
        <p:spPr>
          <a:xfrm>
            <a:off x="7389650" y="4775925"/>
            <a:ext cx="8499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49C90"/>
                </a:solidFill>
                <a:latin typeface="Open Sans"/>
                <a:ea typeface="Open Sans"/>
                <a:cs typeface="Open Sans"/>
                <a:sym typeface="Open Sans"/>
              </a:rPr>
              <a:t>Moda</a:t>
            </a:r>
            <a:endParaRPr>
              <a:solidFill>
                <a:srgbClr val="249C90"/>
              </a:solidFill>
              <a:latin typeface="Open Sans"/>
              <a:ea typeface="Open Sans"/>
              <a:cs typeface="Open Sans"/>
              <a:sym typeface="Open Sans"/>
            </a:endParaRPr>
          </a:p>
        </p:txBody>
      </p:sp>
      <p:pic>
        <p:nvPicPr>
          <p:cNvPr id="335" name="Google Shape;335;p47"/>
          <p:cNvPicPr preferRelativeResize="0"/>
          <p:nvPr/>
        </p:nvPicPr>
        <p:blipFill rotWithShape="1">
          <a:blip r:embed="rId5">
            <a:alphaModFix/>
          </a:blip>
          <a:srcRect b="66972" l="0" r="3222" t="0"/>
          <a:stretch/>
        </p:blipFill>
        <p:spPr>
          <a:xfrm>
            <a:off x="3702300" y="3433200"/>
            <a:ext cx="2522749" cy="1476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00" y="316800"/>
            <a:ext cx="5421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Comparación de Medidas</a:t>
            </a:r>
            <a:endParaRPr/>
          </a:p>
        </p:txBody>
      </p:sp>
      <p:pic>
        <p:nvPicPr>
          <p:cNvPr id="341" name="Google Shape;341;p48"/>
          <p:cNvPicPr preferRelativeResize="0"/>
          <p:nvPr/>
        </p:nvPicPr>
        <p:blipFill>
          <a:blip r:embed="rId3">
            <a:alphaModFix/>
          </a:blip>
          <a:stretch>
            <a:fillRect/>
          </a:stretch>
        </p:blipFill>
        <p:spPr>
          <a:xfrm>
            <a:off x="5150100" y="381000"/>
            <a:ext cx="2606762" cy="4470201"/>
          </a:xfrm>
          <a:prstGeom prst="rect">
            <a:avLst/>
          </a:prstGeom>
          <a:noFill/>
          <a:ln>
            <a:noFill/>
          </a:ln>
        </p:spPr>
      </p:pic>
      <p:sp>
        <p:nvSpPr>
          <p:cNvPr id="342" name="Google Shape;342;p48"/>
          <p:cNvSpPr txBox="1"/>
          <p:nvPr/>
        </p:nvSpPr>
        <p:spPr>
          <a:xfrm>
            <a:off x="439400" y="4851200"/>
            <a:ext cx="8933100" cy="14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u="sng">
                <a:solidFill>
                  <a:schemeClr val="hlink"/>
                </a:solidFill>
                <a:hlinkClick r:id="rId4"/>
              </a:rPr>
              <a:t>https://upload.wikimedia.org/wikipedia/commons/thumb/3/33/Visualisation_mode_median_mean.svg/512px-Visualisation_mode_median_mean.svg.png</a:t>
            </a:r>
            <a:endParaRPr sz="1000">
              <a:latin typeface="Open Sans"/>
              <a:ea typeface="Open Sans"/>
              <a:cs typeface="Open Sans"/>
              <a:sym typeface="Open Sans"/>
            </a:endParaRPr>
          </a:p>
        </p:txBody>
      </p:sp>
      <p:sp>
        <p:nvSpPr>
          <p:cNvPr id="343" name="Google Shape;343;p48"/>
          <p:cNvSpPr txBox="1"/>
          <p:nvPr/>
        </p:nvSpPr>
        <p:spPr>
          <a:xfrm>
            <a:off x="2216700" y="1258650"/>
            <a:ext cx="2941500" cy="31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800">
                <a:latin typeface="Open Sans"/>
                <a:ea typeface="Open Sans"/>
                <a:cs typeface="Open Sans"/>
                <a:sym typeface="Open Sans"/>
              </a:rPr>
              <a:t>Moda:</a:t>
            </a:r>
            <a:endParaRPr sz="2800">
              <a:latin typeface="Open Sans"/>
              <a:ea typeface="Open Sans"/>
              <a:cs typeface="Open Sans"/>
              <a:sym typeface="Open Sans"/>
            </a:endParaRPr>
          </a:p>
          <a:p>
            <a:pPr indent="0" lvl="0" marL="0" rtl="0" algn="l">
              <a:spcBef>
                <a:spcPts val="0"/>
              </a:spcBef>
              <a:spcAft>
                <a:spcPts val="0"/>
              </a:spcAft>
              <a:buNone/>
            </a:pPr>
            <a:r>
              <a:t/>
            </a:r>
            <a:endParaRPr sz="2800">
              <a:latin typeface="Open Sans"/>
              <a:ea typeface="Open Sans"/>
              <a:cs typeface="Open Sans"/>
              <a:sym typeface="Open Sans"/>
            </a:endParaRPr>
          </a:p>
          <a:p>
            <a:pPr indent="0" lvl="0" marL="0" rtl="0" algn="l">
              <a:spcBef>
                <a:spcPts val="0"/>
              </a:spcBef>
              <a:spcAft>
                <a:spcPts val="0"/>
              </a:spcAft>
              <a:buNone/>
            </a:pPr>
            <a:r>
              <a:t/>
            </a:r>
            <a:endParaRPr sz="2800">
              <a:latin typeface="Open Sans"/>
              <a:ea typeface="Open Sans"/>
              <a:cs typeface="Open Sans"/>
              <a:sym typeface="Open Sans"/>
            </a:endParaRPr>
          </a:p>
          <a:p>
            <a:pPr indent="0" lvl="0" marL="0" rtl="0" algn="l">
              <a:spcBef>
                <a:spcPts val="0"/>
              </a:spcBef>
              <a:spcAft>
                <a:spcPts val="0"/>
              </a:spcAft>
              <a:buNone/>
            </a:pPr>
            <a:r>
              <a:rPr lang="es" sz="2800">
                <a:latin typeface="Open Sans"/>
                <a:ea typeface="Open Sans"/>
                <a:cs typeface="Open Sans"/>
                <a:sym typeface="Open Sans"/>
              </a:rPr>
              <a:t>Mediana:</a:t>
            </a:r>
            <a:endParaRPr sz="2800">
              <a:latin typeface="Open Sans"/>
              <a:ea typeface="Open Sans"/>
              <a:cs typeface="Open Sans"/>
              <a:sym typeface="Open Sans"/>
            </a:endParaRPr>
          </a:p>
          <a:p>
            <a:pPr indent="0" lvl="0" marL="0" rtl="0" algn="l">
              <a:spcBef>
                <a:spcPts val="0"/>
              </a:spcBef>
              <a:spcAft>
                <a:spcPts val="0"/>
              </a:spcAft>
              <a:buNone/>
            </a:pPr>
            <a:r>
              <a:t/>
            </a:r>
            <a:endParaRPr sz="2800">
              <a:latin typeface="Open Sans"/>
              <a:ea typeface="Open Sans"/>
              <a:cs typeface="Open Sans"/>
              <a:sym typeface="Open Sans"/>
            </a:endParaRPr>
          </a:p>
          <a:p>
            <a:pPr indent="0" lvl="0" marL="0" rtl="0" algn="l">
              <a:spcBef>
                <a:spcPts val="0"/>
              </a:spcBef>
              <a:spcAft>
                <a:spcPts val="0"/>
              </a:spcAft>
              <a:buNone/>
            </a:pPr>
            <a:r>
              <a:t/>
            </a:r>
            <a:endParaRPr sz="2800">
              <a:latin typeface="Open Sans"/>
              <a:ea typeface="Open Sans"/>
              <a:cs typeface="Open Sans"/>
              <a:sym typeface="Open Sans"/>
            </a:endParaRPr>
          </a:p>
          <a:p>
            <a:pPr indent="0" lvl="0" marL="0" rtl="0" algn="l">
              <a:spcBef>
                <a:spcPts val="0"/>
              </a:spcBef>
              <a:spcAft>
                <a:spcPts val="0"/>
              </a:spcAft>
              <a:buNone/>
            </a:pPr>
            <a:r>
              <a:rPr lang="es" sz="2800">
                <a:latin typeface="Open Sans"/>
                <a:ea typeface="Open Sans"/>
                <a:cs typeface="Open Sans"/>
                <a:sym typeface="Open Sans"/>
              </a:rPr>
              <a:t>Media:</a:t>
            </a:r>
            <a:endParaRPr sz="28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Otras Medidas, del </a:t>
            </a:r>
            <a:r>
              <a:rPr lang="es" u="sng"/>
              <a:t>modelo</a:t>
            </a:r>
            <a:r>
              <a:rPr lang="es"/>
              <a:t> (de una v.a.)</a:t>
            </a:r>
            <a:endParaRPr/>
          </a:p>
        </p:txBody>
      </p:sp>
      <p:sp>
        <p:nvSpPr>
          <p:cNvPr id="349" name="Google Shape;349;p49"/>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Dada una </a:t>
            </a:r>
            <a:r>
              <a:rPr b="1" lang="es" u="sng"/>
              <a:t>función de densidad f</a:t>
            </a:r>
            <a:r>
              <a:rPr lang="es"/>
              <a:t> (de una v.a. X) se define:</a:t>
            </a:r>
            <a:endParaRPr/>
          </a:p>
          <a:p>
            <a:pPr indent="0" lvl="0" marL="0" rtl="0" algn="l">
              <a:spcBef>
                <a:spcPts val="1600"/>
              </a:spcBef>
              <a:spcAft>
                <a:spcPts val="1600"/>
              </a:spcAft>
              <a:buNone/>
            </a:pPr>
            <a:r>
              <a:rPr b="1" lang="es">
                <a:solidFill>
                  <a:srgbClr val="155B54"/>
                </a:solidFill>
              </a:rPr>
              <a:t>Desvío</a:t>
            </a:r>
            <a:r>
              <a:rPr lang="es"/>
              <a:t>:  </a:t>
            </a:r>
            <a:r>
              <a:rPr lang="es" sz="2200"/>
              <a:t>σ</a:t>
            </a:r>
            <a:r>
              <a:rPr lang="es"/>
              <a:t> =</a:t>
            </a:r>
            <a:r>
              <a:rPr lang="es"/>
              <a:t>(</a:t>
            </a:r>
            <a:r>
              <a:rPr lang="es" sz="2200"/>
              <a:t>σ</a:t>
            </a:r>
            <a:r>
              <a:rPr baseline="30000" lang="es" sz="2200"/>
              <a:t>2</a:t>
            </a:r>
            <a:r>
              <a:rPr lang="es"/>
              <a:t>)</a:t>
            </a:r>
            <a:r>
              <a:rPr baseline="30000" lang="es"/>
              <a:t>½</a:t>
            </a:r>
            <a:r>
              <a:rPr lang="es"/>
              <a:t>=(</a:t>
            </a:r>
            <a:r>
              <a:rPr lang="es"/>
              <a:t>Var(X)</a:t>
            </a:r>
            <a:r>
              <a:rPr lang="es"/>
              <a:t>)</a:t>
            </a:r>
            <a:r>
              <a:rPr baseline="30000" lang="es"/>
              <a:t>½    -</a:t>
            </a:r>
            <a:r>
              <a:rPr b="1" lang="es">
                <a:solidFill>
                  <a:srgbClr val="155B54"/>
                </a:solidFill>
              </a:rPr>
              <a:t>Kurtosis</a:t>
            </a:r>
            <a:r>
              <a:rPr lang="es"/>
              <a:t>: </a:t>
            </a:r>
            <a:r>
              <a:rPr lang="es"/>
              <a:t>E((X-μ)</a:t>
            </a:r>
            <a:r>
              <a:rPr baseline="30000" lang="es"/>
              <a:t>4</a:t>
            </a:r>
            <a:r>
              <a:rPr lang="es"/>
              <a:t>)/σ</a:t>
            </a:r>
            <a:r>
              <a:rPr baseline="30000" lang="es"/>
              <a:t>4</a:t>
            </a:r>
            <a:r>
              <a:rPr lang="es"/>
              <a:t>  -</a:t>
            </a:r>
            <a:r>
              <a:rPr b="1" lang="es">
                <a:solidFill>
                  <a:srgbClr val="155B54"/>
                </a:solidFill>
              </a:rPr>
              <a:t>Sesgo/Asimetría</a:t>
            </a:r>
            <a:r>
              <a:rPr lang="es"/>
              <a:t>: E(X-μ)</a:t>
            </a:r>
            <a:r>
              <a:rPr baseline="30000" lang="es"/>
              <a:t>3</a:t>
            </a:r>
            <a:r>
              <a:rPr lang="es"/>
              <a:t>/σ</a:t>
            </a:r>
            <a:r>
              <a:rPr baseline="30000" lang="es"/>
              <a:t>3</a:t>
            </a:r>
            <a:endParaRPr/>
          </a:p>
        </p:txBody>
      </p:sp>
      <p:pic>
        <p:nvPicPr>
          <p:cNvPr id="350" name="Google Shape;350;p49"/>
          <p:cNvPicPr preferRelativeResize="0"/>
          <p:nvPr/>
        </p:nvPicPr>
        <p:blipFill>
          <a:blip r:embed="rId3">
            <a:alphaModFix/>
          </a:blip>
          <a:stretch>
            <a:fillRect/>
          </a:stretch>
        </p:blipFill>
        <p:spPr>
          <a:xfrm>
            <a:off x="4349425" y="2527800"/>
            <a:ext cx="5037999" cy="2471050"/>
          </a:xfrm>
          <a:prstGeom prst="rect">
            <a:avLst/>
          </a:prstGeom>
          <a:noFill/>
          <a:ln>
            <a:noFill/>
          </a:ln>
        </p:spPr>
      </p:pic>
      <p:pic>
        <p:nvPicPr>
          <p:cNvPr id="351" name="Google Shape;351;p49"/>
          <p:cNvPicPr preferRelativeResize="0"/>
          <p:nvPr/>
        </p:nvPicPr>
        <p:blipFill>
          <a:blip r:embed="rId4">
            <a:alphaModFix/>
          </a:blip>
          <a:stretch>
            <a:fillRect/>
          </a:stretch>
        </p:blipFill>
        <p:spPr>
          <a:xfrm>
            <a:off x="-94052" y="2564500"/>
            <a:ext cx="4744702" cy="238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Percentiles</a:t>
            </a:r>
            <a:endParaRPr/>
          </a:p>
        </p:txBody>
      </p:sp>
      <p:pic>
        <p:nvPicPr>
          <p:cNvPr id="357" name="Google Shape;357;p50"/>
          <p:cNvPicPr preferRelativeResize="0"/>
          <p:nvPr/>
        </p:nvPicPr>
        <p:blipFill>
          <a:blip r:embed="rId3">
            <a:alphaModFix/>
          </a:blip>
          <a:stretch>
            <a:fillRect/>
          </a:stretch>
        </p:blipFill>
        <p:spPr>
          <a:xfrm>
            <a:off x="335825" y="1611500"/>
            <a:ext cx="7285427" cy="3475526"/>
          </a:xfrm>
          <a:prstGeom prst="rect">
            <a:avLst/>
          </a:prstGeom>
          <a:noFill/>
          <a:ln>
            <a:noFill/>
          </a:ln>
        </p:spPr>
      </p:pic>
      <p:sp>
        <p:nvSpPr>
          <p:cNvPr id="358" name="Google Shape;358;p50"/>
          <p:cNvSpPr txBox="1"/>
          <p:nvPr>
            <p:ph idx="1" type="body"/>
          </p:nvPr>
        </p:nvSpPr>
        <p:spPr>
          <a:xfrm>
            <a:off x="323650" y="1074600"/>
            <a:ext cx="8520600" cy="21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El percentil es una medida de posición. El p-ésimo percentil o percentil p</a:t>
            </a:r>
            <a:r>
              <a:rPr lang="es" sz="1300"/>
              <a:t>х</a:t>
            </a:r>
            <a:r>
              <a:rPr lang="es" sz="1800"/>
              <a:t>100% , es el x</a:t>
            </a:r>
            <a:r>
              <a:rPr baseline="-25000" lang="es" sz="1800"/>
              <a:t>p</a:t>
            </a:r>
            <a:r>
              <a:rPr lang="es" sz="1800"/>
              <a:t> tal que P(X≤x</a:t>
            </a:r>
            <a:r>
              <a:rPr baseline="-25000" lang="es" sz="1800"/>
              <a:t>p</a:t>
            </a:r>
            <a:r>
              <a:rPr lang="es" sz="1800"/>
              <a:t>)=p </a:t>
            </a:r>
            <a:endParaRPr sz="1800"/>
          </a:p>
          <a:p>
            <a:pPr indent="0" lvl="0" marL="0" rtl="0" algn="l">
              <a:spcBef>
                <a:spcPts val="1400"/>
              </a:spcBef>
              <a:spcAft>
                <a:spcPts val="0"/>
              </a:spcAft>
              <a:buNone/>
            </a:pPr>
            <a:r>
              <a:t/>
            </a:r>
            <a:endParaRPr sz="1800"/>
          </a:p>
          <a:p>
            <a:pPr indent="0" lvl="0" marL="0" rtl="0" algn="l">
              <a:spcBef>
                <a:spcPts val="1400"/>
              </a:spcBef>
              <a:spcAft>
                <a:spcPts val="0"/>
              </a:spcAft>
              <a:buNone/>
            </a:pPr>
            <a:r>
              <a:t/>
            </a:r>
            <a:endParaRPr sz="1800"/>
          </a:p>
          <a:p>
            <a:pPr indent="0" lvl="0" marL="0" rtl="0" algn="l">
              <a:spcBef>
                <a:spcPts val="1400"/>
              </a:spcBef>
              <a:spcAft>
                <a:spcPts val="0"/>
              </a:spcAft>
              <a:buNone/>
            </a:pPr>
            <a:r>
              <a:t/>
            </a:r>
            <a:endParaRPr sz="1800"/>
          </a:p>
          <a:p>
            <a:pPr indent="0" lvl="0" marL="0" rtl="0" algn="l">
              <a:spcBef>
                <a:spcPts val="1400"/>
              </a:spcBef>
              <a:spcAft>
                <a:spcPts val="0"/>
              </a:spcAft>
              <a:buNone/>
            </a:pPr>
            <a:r>
              <a:t/>
            </a:r>
            <a:endParaRPr sz="1800"/>
          </a:p>
          <a:p>
            <a:pPr indent="0" lvl="0" marL="0" rtl="0" algn="l">
              <a:spcBef>
                <a:spcPts val="1400"/>
              </a:spcBef>
              <a:spcAft>
                <a:spcPts val="0"/>
              </a:spcAft>
              <a:buNone/>
            </a:pPr>
            <a:r>
              <a:t/>
            </a:r>
            <a:endParaRPr sz="1800"/>
          </a:p>
          <a:p>
            <a:pPr indent="457200" lvl="0" marL="6858000" rtl="0" algn="l">
              <a:spcBef>
                <a:spcPts val="1400"/>
              </a:spcBef>
              <a:spcAft>
                <a:spcPts val="1400"/>
              </a:spcAft>
              <a:buNone/>
            </a:pPr>
            <a:r>
              <a:rPr lang="es" sz="1800" u="sng">
                <a:solidFill>
                  <a:schemeClr val="hlink"/>
                </a:solidFill>
                <a:hlinkClick r:id="rId4"/>
              </a:rPr>
              <a:t>link1</a:t>
            </a:r>
            <a:r>
              <a:rPr lang="es"/>
              <a:t>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311700" y="315925"/>
            <a:ext cx="88323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Algunas p</a:t>
            </a:r>
            <a:r>
              <a:rPr lang="es"/>
              <a:t>ropiedades de v.a. y su distribución</a:t>
            </a:r>
            <a:endParaRPr/>
          </a:p>
        </p:txBody>
      </p:sp>
      <p:sp>
        <p:nvSpPr>
          <p:cNvPr id="364" name="Google Shape;364;p51"/>
          <p:cNvSpPr txBox="1"/>
          <p:nvPr>
            <p:ph idx="1" type="body"/>
          </p:nvPr>
        </p:nvSpPr>
        <p:spPr>
          <a:xfrm>
            <a:off x="311700" y="1834825"/>
            <a:ext cx="8520600" cy="1389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s" sz="2400">
                <a:solidFill>
                  <a:srgbClr val="000000"/>
                </a:solidFill>
              </a:rPr>
              <a:t>Si </a:t>
            </a:r>
            <a:r>
              <a:rPr lang="es" sz="2400"/>
              <a:t>X〜N(μ,σ</a:t>
            </a:r>
            <a:r>
              <a:rPr baseline="30000" lang="es" sz="2400"/>
              <a:t>2</a:t>
            </a:r>
            <a:r>
              <a:rPr lang="es" sz="2400"/>
              <a:t>) y Z=(X-μ)/σ, entonces Z〜N(0,1)</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Clr>
                <a:srgbClr val="000000"/>
              </a:buClr>
              <a:buSzPts val="2400"/>
              <a:buChar char="●"/>
            </a:pPr>
            <a:r>
              <a:rPr lang="es" sz="2400">
                <a:solidFill>
                  <a:srgbClr val="000000"/>
                </a:solidFill>
              </a:rPr>
              <a:t>Si</a:t>
            </a:r>
            <a:r>
              <a:rPr lang="es" sz="2400">
                <a:solidFill>
                  <a:srgbClr val="000000"/>
                </a:solidFill>
              </a:rPr>
              <a:t> </a:t>
            </a:r>
            <a:r>
              <a:rPr lang="es" sz="2400"/>
              <a:t>Z〜N(0,1), entonces Z</a:t>
            </a:r>
            <a:r>
              <a:rPr baseline="30000" lang="es" sz="2400"/>
              <a:t>2</a:t>
            </a:r>
            <a:r>
              <a:rPr lang="es" sz="2400"/>
              <a:t>〜</a:t>
            </a:r>
            <a:r>
              <a:rPr lang="es" sz="2800"/>
              <a:t>𝝌</a:t>
            </a:r>
            <a:r>
              <a:rPr baseline="-25000" lang="es" sz="2800"/>
              <a:t>1</a:t>
            </a:r>
            <a:r>
              <a:rPr baseline="30000" lang="es" sz="2800"/>
              <a:t>2</a:t>
            </a:r>
            <a:r>
              <a:rPr lang="es" sz="2400"/>
              <a:t> Chi cuadrado con 1 gl</a:t>
            </a:r>
            <a:endParaRPr sz="2400"/>
          </a:p>
          <a:p>
            <a:pPr indent="0" lvl="0" marL="0" rtl="0" algn="l">
              <a:spcBef>
                <a:spcPts val="0"/>
              </a:spcBef>
              <a:spcAft>
                <a:spcPts val="0"/>
              </a:spcAft>
              <a:buNone/>
            </a:pPr>
            <a:r>
              <a:t/>
            </a:r>
            <a:endParaRPr sz="2400"/>
          </a:p>
          <a:p>
            <a:pPr indent="0" lvl="0" marL="457200" rtl="0" algn="l">
              <a:spcBef>
                <a:spcPts val="0"/>
              </a:spcBef>
              <a:spcAft>
                <a:spcPts val="0"/>
              </a:spcAft>
              <a:buNone/>
            </a:pPr>
            <a:r>
              <a:t/>
            </a:r>
            <a:endParaRPr sz="2000"/>
          </a:p>
          <a:p>
            <a:pPr indent="0" lvl="0" marL="0" rtl="0" algn="l">
              <a:spcBef>
                <a:spcPts val="1600"/>
              </a:spcBef>
              <a:spcAft>
                <a:spcPts val="0"/>
              </a:spcAft>
              <a:buNone/>
            </a:pPr>
            <a:r>
              <a:t/>
            </a:r>
            <a:endParaRPr sz="2600"/>
          </a:p>
          <a:p>
            <a:pPr indent="0" lvl="0" marL="0" rtl="0" algn="l">
              <a:spcBef>
                <a:spcPts val="0"/>
              </a:spcBef>
              <a:spcAft>
                <a:spcPts val="0"/>
              </a:spcAft>
              <a:buNone/>
            </a:pPr>
            <a:r>
              <a:t/>
            </a:r>
            <a:endParaRPr sz="2600"/>
          </a:p>
          <a:p>
            <a:pPr indent="0" lvl="0" marL="457200" rtl="0" algn="l">
              <a:spcBef>
                <a:spcPts val="0"/>
              </a:spcBef>
              <a:spcAft>
                <a:spcPts val="0"/>
              </a:spcAft>
              <a:buNone/>
            </a:pPr>
            <a:r>
              <a:t/>
            </a:r>
            <a:endParaRPr sz="2600">
              <a:solidFill>
                <a:srgbClr val="000000"/>
              </a:solidFill>
            </a:endParaRPr>
          </a:p>
          <a:p>
            <a:pPr indent="0" lvl="0" marL="0" rtl="0" algn="l">
              <a:spcBef>
                <a:spcPts val="0"/>
              </a:spcBef>
              <a:spcAft>
                <a:spcPts val="0"/>
              </a:spcAft>
              <a:buNone/>
            </a:pPr>
            <a:r>
              <a:t/>
            </a:r>
            <a:endParaRPr sz="2600">
              <a:solidFill>
                <a:srgbClr val="000000"/>
              </a:solidFill>
            </a:endParaRPr>
          </a:p>
          <a:p>
            <a:pPr indent="0" lvl="0" marL="0" rtl="0" algn="l">
              <a:spcBef>
                <a:spcPts val="0"/>
              </a:spcBef>
              <a:spcAft>
                <a:spcPts val="0"/>
              </a:spcAft>
              <a:buNone/>
            </a:pPr>
            <a:r>
              <a:t/>
            </a:r>
            <a:endParaRPr sz="2600">
              <a:solidFill>
                <a:srgbClr val="000000"/>
              </a:solidFill>
            </a:endParaRPr>
          </a:p>
          <a:p>
            <a:pPr indent="0" lvl="0" marL="0" rtl="0" algn="l">
              <a:spcBef>
                <a:spcPts val="0"/>
              </a:spcBef>
              <a:spcAft>
                <a:spcPts val="1600"/>
              </a:spcAft>
              <a:buNone/>
            </a:pPr>
            <a:r>
              <a:t/>
            </a:r>
            <a:endParaRPr sz="26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751000" y="6637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Población y muestra</a:t>
            </a:r>
            <a:endParaRPr/>
          </a:p>
        </p:txBody>
      </p:sp>
      <p:pic>
        <p:nvPicPr>
          <p:cNvPr id="370" name="Google Shape;370;p52"/>
          <p:cNvPicPr preferRelativeResize="0"/>
          <p:nvPr/>
        </p:nvPicPr>
        <p:blipFill>
          <a:blip r:embed="rId3">
            <a:alphaModFix/>
          </a:blip>
          <a:stretch>
            <a:fillRect/>
          </a:stretch>
        </p:blipFill>
        <p:spPr>
          <a:xfrm>
            <a:off x="6513438" y="2582675"/>
            <a:ext cx="2143125" cy="2143125"/>
          </a:xfrm>
          <a:prstGeom prst="rect">
            <a:avLst/>
          </a:prstGeom>
          <a:noFill/>
          <a:ln>
            <a:noFill/>
          </a:ln>
        </p:spPr>
      </p:pic>
      <p:sp>
        <p:nvSpPr>
          <p:cNvPr id="371" name="Google Shape;371;p52"/>
          <p:cNvSpPr txBox="1"/>
          <p:nvPr/>
        </p:nvSpPr>
        <p:spPr>
          <a:xfrm>
            <a:off x="696325" y="1632425"/>
            <a:ext cx="6694800" cy="27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Cuando recogemos los datos muchas veces es imposible relevar la característica de interés de todo el grupo entero (población) o universo, se examina una pequeña parte del grupo, llamada muestra.</a:t>
            </a:r>
            <a:endParaRPr b="1" sz="2000">
              <a:solidFill>
                <a:srgbClr val="1B786E"/>
              </a:solidFill>
              <a:latin typeface="Open Sans"/>
              <a:ea typeface="Open Sans"/>
              <a:cs typeface="Open Sans"/>
              <a:sym typeface="Open Sans"/>
            </a:endParaRPr>
          </a:p>
          <a:p>
            <a:pPr indent="0" lvl="0" marL="0" rtl="0" algn="l">
              <a:lnSpc>
                <a:spcPct val="115000"/>
              </a:lnSpc>
              <a:spcBef>
                <a:spcPts val="0"/>
              </a:spcBef>
              <a:spcAft>
                <a:spcPts val="1600"/>
              </a:spcAft>
              <a:buNone/>
            </a:pPr>
            <a:r>
              <a:rPr lang="es" sz="2000">
                <a:solidFill>
                  <a:schemeClr val="dk1"/>
                </a:solidFill>
                <a:latin typeface="Open Sans"/>
                <a:ea typeface="Open Sans"/>
                <a:cs typeface="Open Sans"/>
                <a:sym typeface="Open Sans"/>
              </a:rPr>
              <a:t>Se denotan los n datos de una muestra: x</a:t>
            </a:r>
            <a:r>
              <a:rPr baseline="-25000" lang="es" sz="2000">
                <a:solidFill>
                  <a:schemeClr val="dk1"/>
                </a:solidFill>
                <a:latin typeface="Open Sans"/>
                <a:ea typeface="Open Sans"/>
                <a:cs typeface="Open Sans"/>
                <a:sym typeface="Open Sans"/>
              </a:rPr>
              <a:t>1</a:t>
            </a:r>
            <a:r>
              <a:rPr lang="es" sz="2000">
                <a:solidFill>
                  <a:schemeClr val="dk1"/>
                </a:solidFill>
                <a:latin typeface="Open Sans"/>
                <a:ea typeface="Open Sans"/>
                <a:cs typeface="Open Sans"/>
                <a:sym typeface="Open Sans"/>
              </a:rPr>
              <a:t>,...x</a:t>
            </a:r>
            <a:r>
              <a:rPr baseline="-25000" lang="es" sz="2000">
                <a:solidFill>
                  <a:schemeClr val="dk1"/>
                </a:solidFill>
                <a:latin typeface="Open Sans"/>
                <a:ea typeface="Open Sans"/>
                <a:cs typeface="Open Sans"/>
                <a:sym typeface="Open Sans"/>
              </a:rPr>
              <a:t>n</a:t>
            </a:r>
            <a:r>
              <a:rPr lang="es" sz="2000">
                <a:solidFill>
                  <a:schemeClr val="dk1"/>
                </a:solidFill>
                <a:latin typeface="Open Sans"/>
                <a:ea typeface="Open Sans"/>
                <a:cs typeface="Open Sans"/>
                <a:sym typeface="Open Sans"/>
              </a:rPr>
              <a:t> (observaciones/realizaciones de la v.a. X)</a:t>
            </a:r>
            <a:endParaRPr sz="2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p:nvPr/>
        </p:nvSpPr>
        <p:spPr>
          <a:xfrm>
            <a:off x="417275" y="440175"/>
            <a:ext cx="8320800" cy="2245200"/>
          </a:xfrm>
          <a:prstGeom prst="round2SameRect">
            <a:avLst>
              <a:gd fmla="val 18098" name="adj1"/>
              <a:gd fmla="val 0"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86" name="Google Shape;86;p17"/>
          <p:cNvSpPr/>
          <p:nvPr/>
        </p:nvSpPr>
        <p:spPr>
          <a:xfrm rot="10800000">
            <a:off x="5960750" y="2685350"/>
            <a:ext cx="2776500" cy="1961700"/>
          </a:xfrm>
          <a:prstGeom prst="round1Rect">
            <a:avLst>
              <a:gd fmla="val 1744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87" name="Google Shape;87;p17"/>
          <p:cNvSpPr/>
          <p:nvPr/>
        </p:nvSpPr>
        <p:spPr>
          <a:xfrm flipH="1" rot="10800000">
            <a:off x="417275" y="2685439"/>
            <a:ext cx="2776500" cy="1940100"/>
          </a:xfrm>
          <a:prstGeom prst="round1Rect">
            <a:avLst>
              <a:gd fmla="val 1744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88" name="Google Shape;88;p17"/>
          <p:cNvSpPr txBox="1"/>
          <p:nvPr/>
        </p:nvSpPr>
        <p:spPr>
          <a:xfrm>
            <a:off x="731145" y="2911173"/>
            <a:ext cx="20745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1"/>
                </a:solidFill>
                <a:latin typeface="Open Sans"/>
                <a:ea typeface="Open Sans"/>
                <a:cs typeface="Open Sans"/>
                <a:sym typeface="Open Sans"/>
              </a:rPr>
              <a:t>Análisis de frecuencias</a:t>
            </a:r>
            <a:endParaRPr sz="1600">
              <a:solidFill>
                <a:schemeClr val="dk1"/>
              </a:solidFill>
              <a:latin typeface="Open Sans"/>
              <a:ea typeface="Open Sans"/>
              <a:cs typeface="Open Sans"/>
              <a:sym typeface="Open Sans"/>
            </a:endParaRPr>
          </a:p>
        </p:txBody>
      </p:sp>
      <p:sp>
        <p:nvSpPr>
          <p:cNvPr id="89" name="Google Shape;89;p17"/>
          <p:cNvSpPr txBox="1"/>
          <p:nvPr/>
        </p:nvSpPr>
        <p:spPr>
          <a:xfrm>
            <a:off x="731141" y="3568558"/>
            <a:ext cx="2074500" cy="7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300">
                <a:solidFill>
                  <a:schemeClr val="dk1"/>
                </a:solidFill>
                <a:latin typeface="Open Sans"/>
                <a:ea typeface="Open Sans"/>
                <a:cs typeface="Open Sans"/>
                <a:sym typeface="Open Sans"/>
              </a:rPr>
              <a:t>¿Cuánto ocurre cada uno de los valores de una v.a.?</a:t>
            </a:r>
            <a:endParaRPr sz="1300">
              <a:solidFill>
                <a:schemeClr val="dk1"/>
              </a:solidFill>
              <a:latin typeface="Open Sans"/>
              <a:ea typeface="Open Sans"/>
              <a:cs typeface="Open Sans"/>
              <a:sym typeface="Open Sans"/>
            </a:endParaRPr>
          </a:p>
        </p:txBody>
      </p:sp>
      <p:sp>
        <p:nvSpPr>
          <p:cNvPr id="90" name="Google Shape;90;p17"/>
          <p:cNvSpPr/>
          <p:nvPr/>
        </p:nvSpPr>
        <p:spPr>
          <a:xfrm rot="10800000">
            <a:off x="3188585" y="2685350"/>
            <a:ext cx="2776500" cy="1961700"/>
          </a:xfrm>
          <a:prstGeom prst="round2SameRect">
            <a:avLst>
              <a:gd fmla="val 18098" name="adj1"/>
              <a:gd fmla="val 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91" name="Google Shape;91;p17"/>
          <p:cNvSpPr txBox="1"/>
          <p:nvPr/>
        </p:nvSpPr>
        <p:spPr>
          <a:xfrm>
            <a:off x="3502374" y="2911530"/>
            <a:ext cx="20745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1"/>
                </a:solidFill>
                <a:latin typeface="Open Sans"/>
                <a:ea typeface="Open Sans"/>
                <a:cs typeface="Open Sans"/>
                <a:sym typeface="Open Sans"/>
              </a:rPr>
              <a:t>Medidas de tendencia central</a:t>
            </a:r>
            <a:endParaRPr sz="1600">
              <a:solidFill>
                <a:schemeClr val="dk1"/>
              </a:solidFill>
              <a:latin typeface="Open Sans"/>
              <a:ea typeface="Open Sans"/>
              <a:cs typeface="Open Sans"/>
              <a:sym typeface="Open Sans"/>
            </a:endParaRPr>
          </a:p>
        </p:txBody>
      </p:sp>
      <p:sp>
        <p:nvSpPr>
          <p:cNvPr id="92" name="Google Shape;92;p17"/>
          <p:cNvSpPr txBox="1"/>
          <p:nvPr/>
        </p:nvSpPr>
        <p:spPr>
          <a:xfrm>
            <a:off x="3502374" y="3568915"/>
            <a:ext cx="2074500" cy="7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300">
                <a:solidFill>
                  <a:schemeClr val="dk1"/>
                </a:solidFill>
                <a:latin typeface="Open Sans"/>
                <a:ea typeface="Open Sans"/>
                <a:cs typeface="Open Sans"/>
                <a:sym typeface="Open Sans"/>
              </a:rPr>
              <a:t>¿Cuál es el valor más representativo de una v.a.?</a:t>
            </a:r>
            <a:endParaRPr sz="1300">
              <a:solidFill>
                <a:schemeClr val="dk1"/>
              </a:solidFill>
              <a:latin typeface="Open Sans"/>
              <a:ea typeface="Open Sans"/>
              <a:cs typeface="Open Sans"/>
              <a:sym typeface="Open Sans"/>
            </a:endParaRPr>
          </a:p>
        </p:txBody>
      </p:sp>
      <p:sp>
        <p:nvSpPr>
          <p:cNvPr id="93" name="Google Shape;93;p17"/>
          <p:cNvSpPr txBox="1"/>
          <p:nvPr/>
        </p:nvSpPr>
        <p:spPr>
          <a:xfrm>
            <a:off x="6279701" y="2931566"/>
            <a:ext cx="20745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1"/>
                </a:solidFill>
                <a:latin typeface="Open Sans"/>
                <a:ea typeface="Open Sans"/>
                <a:cs typeface="Open Sans"/>
                <a:sym typeface="Open Sans"/>
              </a:rPr>
              <a:t>Medidas de dispersión</a:t>
            </a:r>
            <a:endParaRPr sz="1600">
              <a:solidFill>
                <a:schemeClr val="dk1"/>
              </a:solidFill>
              <a:latin typeface="Open Sans"/>
              <a:ea typeface="Open Sans"/>
              <a:cs typeface="Open Sans"/>
              <a:sym typeface="Open Sans"/>
            </a:endParaRPr>
          </a:p>
        </p:txBody>
      </p:sp>
      <p:sp>
        <p:nvSpPr>
          <p:cNvPr id="94" name="Google Shape;94;p17"/>
          <p:cNvSpPr txBox="1"/>
          <p:nvPr/>
        </p:nvSpPr>
        <p:spPr>
          <a:xfrm>
            <a:off x="6279697" y="3581821"/>
            <a:ext cx="2074500" cy="7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300">
                <a:solidFill>
                  <a:schemeClr val="dk1"/>
                </a:solidFill>
                <a:latin typeface="Open Sans"/>
                <a:ea typeface="Open Sans"/>
                <a:cs typeface="Open Sans"/>
                <a:sym typeface="Open Sans"/>
              </a:rPr>
              <a:t>¿Qué tan alejados están los datos de la tendencia central?</a:t>
            </a:r>
            <a:endParaRPr sz="1300">
              <a:solidFill>
                <a:schemeClr val="dk1"/>
              </a:solidFill>
              <a:latin typeface="Open Sans"/>
              <a:ea typeface="Open Sans"/>
              <a:cs typeface="Open Sans"/>
              <a:sym typeface="Open Sans"/>
            </a:endParaRPr>
          </a:p>
        </p:txBody>
      </p:sp>
      <p:sp>
        <p:nvSpPr>
          <p:cNvPr id="95" name="Google Shape;95;p17"/>
          <p:cNvSpPr/>
          <p:nvPr/>
        </p:nvSpPr>
        <p:spPr>
          <a:xfrm rot="10800000">
            <a:off x="5773839" y="3422752"/>
            <a:ext cx="372000" cy="372000"/>
          </a:xfrm>
          <a:prstGeom prst="ellipse">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96" name="Google Shape;96;p17"/>
          <p:cNvSpPr/>
          <p:nvPr/>
        </p:nvSpPr>
        <p:spPr>
          <a:xfrm rot="10800000">
            <a:off x="5841744" y="3490657"/>
            <a:ext cx="236100" cy="236100"/>
          </a:xfrm>
          <a:prstGeom prst="mathPlus">
            <a:avLst>
              <a:gd fmla="val 990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97" name="Google Shape;97;p17"/>
          <p:cNvSpPr/>
          <p:nvPr/>
        </p:nvSpPr>
        <p:spPr>
          <a:xfrm rot="10800000">
            <a:off x="3002554" y="3422752"/>
            <a:ext cx="372000" cy="372000"/>
          </a:xfrm>
          <a:prstGeom prst="ellipse">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98" name="Google Shape;98;p17"/>
          <p:cNvSpPr/>
          <p:nvPr/>
        </p:nvSpPr>
        <p:spPr>
          <a:xfrm rot="10800000">
            <a:off x="3070459" y="3490657"/>
            <a:ext cx="236100" cy="236100"/>
          </a:xfrm>
          <a:prstGeom prst="mathPlus">
            <a:avLst>
              <a:gd fmla="val 990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p:txBody>
      </p:sp>
      <p:sp>
        <p:nvSpPr>
          <p:cNvPr id="99" name="Google Shape;99;p17"/>
          <p:cNvSpPr txBox="1"/>
          <p:nvPr/>
        </p:nvSpPr>
        <p:spPr>
          <a:xfrm>
            <a:off x="1735615" y="714493"/>
            <a:ext cx="5684100" cy="4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000">
                <a:solidFill>
                  <a:schemeClr val="dk1"/>
                </a:solidFill>
                <a:latin typeface="Open Sans"/>
                <a:ea typeface="Open Sans"/>
                <a:cs typeface="Open Sans"/>
                <a:sym typeface="Open Sans"/>
              </a:rPr>
              <a:t>Estadística Descriptiva</a:t>
            </a:r>
            <a:endParaRPr sz="2000">
              <a:solidFill>
                <a:schemeClr val="dk1"/>
              </a:solidFill>
              <a:latin typeface="Open Sans"/>
              <a:ea typeface="Open Sans"/>
              <a:cs typeface="Open Sans"/>
              <a:sym typeface="Open Sans"/>
            </a:endParaRPr>
          </a:p>
        </p:txBody>
      </p:sp>
      <p:sp>
        <p:nvSpPr>
          <p:cNvPr id="100" name="Google Shape;100;p17"/>
          <p:cNvSpPr txBox="1"/>
          <p:nvPr/>
        </p:nvSpPr>
        <p:spPr>
          <a:xfrm>
            <a:off x="1019200" y="1214100"/>
            <a:ext cx="7116900" cy="133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solidFill>
                  <a:schemeClr val="dk1"/>
                </a:solidFill>
                <a:latin typeface="Open Sans"/>
                <a:ea typeface="Open Sans"/>
                <a:cs typeface="Open Sans"/>
                <a:sym typeface="Open Sans"/>
              </a:rPr>
              <a:t>Herramientas para resumir un conjunto de datos (modelados como realizaciones de una variable aleatoria), a través de ciertas medidas numéricas.</a:t>
            </a:r>
            <a:endParaRPr>
              <a:solidFill>
                <a:schemeClr val="dk1"/>
              </a:solidFill>
              <a:latin typeface="Open Sans"/>
              <a:ea typeface="Open Sans"/>
              <a:cs typeface="Open Sans"/>
              <a:sym typeface="Open Sans"/>
            </a:endParaRPr>
          </a:p>
          <a:p>
            <a:pPr indent="0" lvl="0" marL="0" rtl="0" algn="ctr">
              <a:lnSpc>
                <a:spcPct val="115000"/>
              </a:lnSpc>
              <a:spcBef>
                <a:spcPts val="1000"/>
              </a:spcBef>
              <a:spcAft>
                <a:spcPts val="1000"/>
              </a:spcAft>
              <a:buNone/>
            </a:pPr>
            <a:r>
              <a:rPr lang="es">
                <a:solidFill>
                  <a:schemeClr val="dk1"/>
                </a:solidFill>
                <a:latin typeface="Open Sans"/>
                <a:ea typeface="Open Sans"/>
                <a:cs typeface="Open Sans"/>
                <a:sym typeface="Open Sans"/>
              </a:rPr>
              <a:t>Representa la información de una manera distinta para facilitar su interpretación, pero no permite realizar predicciones o inferencias</a:t>
            </a:r>
            <a:endParaRPr>
              <a:solidFill>
                <a:schemeClr val="dk1"/>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a partir de datos</a:t>
            </a:r>
            <a:r>
              <a:rPr lang="es"/>
              <a:t>↔️</a:t>
            </a:r>
            <a:r>
              <a:rPr lang="es"/>
              <a:t>Medidas </a:t>
            </a:r>
            <a:r>
              <a:rPr lang="es" u="sng"/>
              <a:t>muestrales</a:t>
            </a:r>
            <a:endParaRPr u="sng"/>
          </a:p>
        </p:txBody>
      </p:sp>
      <p:sp>
        <p:nvSpPr>
          <p:cNvPr id="377" name="Google Shape;377;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Sean los n datos de una muestra: x</a:t>
            </a:r>
            <a:r>
              <a:rPr baseline="-25000" lang="es"/>
              <a:t>1</a:t>
            </a:r>
            <a:r>
              <a:rPr lang="es"/>
              <a:t>,...</a:t>
            </a:r>
            <a:r>
              <a:rPr lang="es"/>
              <a:t>x</a:t>
            </a:r>
            <a:r>
              <a:rPr baseline="-25000" lang="es"/>
              <a:t>n</a:t>
            </a:r>
            <a:r>
              <a:rPr lang="es"/>
              <a:t> (observaciones de la v.a.)</a:t>
            </a:r>
            <a:endParaRPr/>
          </a:p>
          <a:p>
            <a:pPr indent="0" lvl="0" marL="0" rtl="0" algn="l">
              <a:spcBef>
                <a:spcPts val="1600"/>
              </a:spcBef>
              <a:spcAft>
                <a:spcPts val="0"/>
              </a:spcAft>
              <a:buNone/>
            </a:pPr>
            <a:r>
              <a:rPr b="1" lang="es">
                <a:solidFill>
                  <a:srgbClr val="1B786E"/>
                </a:solidFill>
              </a:rPr>
              <a:t>Media muestral</a:t>
            </a:r>
            <a:r>
              <a:rPr lang="es"/>
              <a:t> (promedio): x</a:t>
            </a:r>
            <a:r>
              <a:rPr baseline="-25000" lang="es"/>
              <a:t>M</a:t>
            </a:r>
            <a:r>
              <a:rPr lang="es"/>
              <a:t>=∑</a:t>
            </a:r>
            <a:r>
              <a:rPr baseline="-25000" lang="es"/>
              <a:t>i=1</a:t>
            </a:r>
            <a:r>
              <a:rPr baseline="30000" lang="es"/>
              <a:t>n</a:t>
            </a:r>
            <a:r>
              <a:rPr lang="es"/>
              <a:t> </a:t>
            </a:r>
            <a:r>
              <a:rPr lang="es"/>
              <a:t>x</a:t>
            </a:r>
            <a:r>
              <a:rPr baseline="-25000" lang="es"/>
              <a:t>i</a:t>
            </a:r>
            <a:r>
              <a:rPr lang="es"/>
              <a:t> /n=</a:t>
            </a:r>
            <a:endParaRPr/>
          </a:p>
          <a:p>
            <a:pPr indent="0" lvl="0" marL="0" rtl="0" algn="l">
              <a:spcBef>
                <a:spcPts val="1600"/>
              </a:spcBef>
              <a:spcAft>
                <a:spcPts val="0"/>
              </a:spcAft>
              <a:buNone/>
            </a:pPr>
            <a:r>
              <a:rPr b="1" lang="es">
                <a:solidFill>
                  <a:srgbClr val="1B786E"/>
                </a:solidFill>
              </a:rPr>
              <a:t>Varianza</a:t>
            </a:r>
            <a:r>
              <a:rPr b="1" lang="es">
                <a:solidFill>
                  <a:srgbClr val="1B786E"/>
                </a:solidFill>
              </a:rPr>
              <a:t> muestral</a:t>
            </a:r>
            <a:r>
              <a:rPr lang="es"/>
              <a:t> : ∑</a:t>
            </a:r>
            <a:r>
              <a:rPr baseline="-25000" lang="es"/>
              <a:t>i=1</a:t>
            </a:r>
            <a:r>
              <a:rPr baseline="30000" lang="es"/>
              <a:t>n</a:t>
            </a:r>
            <a:r>
              <a:rPr lang="es"/>
              <a:t> (x</a:t>
            </a:r>
            <a:r>
              <a:rPr baseline="-25000" lang="es"/>
              <a:t>i</a:t>
            </a:r>
            <a:r>
              <a:rPr lang="es"/>
              <a:t> -x</a:t>
            </a:r>
            <a:r>
              <a:rPr baseline="-25000" lang="es"/>
              <a:t>M</a:t>
            </a:r>
            <a:r>
              <a:rPr lang="es"/>
              <a:t>)</a:t>
            </a:r>
            <a:r>
              <a:rPr baseline="30000" lang="es"/>
              <a:t>2</a:t>
            </a:r>
            <a:r>
              <a:rPr lang="es"/>
              <a:t>/n</a:t>
            </a:r>
            <a:endParaRPr/>
          </a:p>
          <a:p>
            <a:pPr indent="0" lvl="0" marL="0" rtl="0" algn="l">
              <a:spcBef>
                <a:spcPts val="1600"/>
              </a:spcBef>
              <a:spcAft>
                <a:spcPts val="1600"/>
              </a:spcAft>
              <a:buClr>
                <a:schemeClr val="dk1"/>
              </a:buClr>
              <a:buSzPts val="1100"/>
              <a:buFont typeface="Arial"/>
              <a:buNone/>
            </a:pPr>
            <a:r>
              <a:t/>
            </a:r>
            <a:endParaRPr/>
          </a:p>
        </p:txBody>
      </p:sp>
      <p:pic>
        <p:nvPicPr>
          <p:cNvPr id="378" name="Google Shape;378;p5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129901" y="1862250"/>
            <a:ext cx="194550" cy="171650"/>
          </a:xfrm>
          <a:prstGeom prst="rect">
            <a:avLst/>
          </a:prstGeom>
          <a:noFill/>
          <a:ln>
            <a:noFill/>
          </a:ln>
        </p:spPr>
      </p:pic>
      <p:pic>
        <p:nvPicPr>
          <p:cNvPr id="379" name="Google Shape;379;p53"/>
          <p:cNvPicPr preferRelativeResize="0"/>
          <p:nvPr/>
        </p:nvPicPr>
        <p:blipFill>
          <a:blip r:embed="rId4">
            <a:alphaModFix/>
          </a:blip>
          <a:stretch>
            <a:fillRect/>
          </a:stretch>
        </p:blipFill>
        <p:spPr>
          <a:xfrm>
            <a:off x="2577725" y="3436338"/>
            <a:ext cx="4392050" cy="1542725"/>
          </a:xfrm>
          <a:prstGeom prst="rect">
            <a:avLst/>
          </a:prstGeom>
          <a:noFill/>
          <a:ln>
            <a:noFill/>
          </a:ln>
        </p:spPr>
      </p:pic>
      <p:pic>
        <p:nvPicPr>
          <p:cNvPr id="380" name="Google Shape;380;p53"/>
          <p:cNvPicPr preferRelativeResize="0"/>
          <p:nvPr/>
        </p:nvPicPr>
        <p:blipFill rotWithShape="1">
          <a:blip r:embed="rId5">
            <a:alphaModFix/>
          </a:blip>
          <a:srcRect b="48585" l="20745" r="18736" t="-6070"/>
          <a:stretch/>
        </p:blipFill>
        <p:spPr>
          <a:xfrm>
            <a:off x="2951700" y="2737800"/>
            <a:ext cx="2763300" cy="721650"/>
          </a:xfrm>
          <a:prstGeom prst="rect">
            <a:avLst/>
          </a:prstGeom>
          <a:noFill/>
          <a:ln>
            <a:noFill/>
          </a:ln>
        </p:spPr>
      </p:pic>
      <p:sp>
        <p:nvSpPr>
          <p:cNvPr id="381" name="Google Shape;381;p53"/>
          <p:cNvSpPr txBox="1"/>
          <p:nvPr>
            <p:ph idx="1" type="body"/>
          </p:nvPr>
        </p:nvSpPr>
        <p:spPr>
          <a:xfrm>
            <a:off x="311700" y="2977825"/>
            <a:ext cx="8520600" cy="15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B786E"/>
                </a:solidFill>
              </a:rPr>
              <a:t>Asimetría muestral</a:t>
            </a:r>
            <a:endParaRPr b="1">
              <a:solidFill>
                <a:srgbClr val="1B786E"/>
              </a:solidFill>
            </a:endParaRPr>
          </a:p>
          <a:p>
            <a:pPr indent="0" lvl="0" marL="0" rtl="0" algn="l">
              <a:spcBef>
                <a:spcPts val="1600"/>
              </a:spcBef>
              <a:spcAft>
                <a:spcPts val="0"/>
              </a:spcAft>
              <a:buNone/>
            </a:pPr>
            <a:r>
              <a:t/>
            </a:r>
            <a:endParaRPr b="1">
              <a:solidFill>
                <a:srgbClr val="1B786E"/>
              </a:solidFill>
            </a:endParaRPr>
          </a:p>
          <a:p>
            <a:pPr indent="0" lvl="0" marL="0" rtl="0" algn="l">
              <a:spcBef>
                <a:spcPts val="1600"/>
              </a:spcBef>
              <a:spcAft>
                <a:spcPts val="0"/>
              </a:spcAft>
              <a:buNone/>
            </a:pPr>
            <a:r>
              <a:rPr b="1" lang="es">
                <a:solidFill>
                  <a:srgbClr val="1B786E"/>
                </a:solidFill>
              </a:rPr>
              <a:t>Curtosis muestral</a:t>
            </a:r>
            <a:endParaRPr b="1">
              <a:solidFill>
                <a:srgbClr val="1B786E"/>
              </a:solidFill>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Tendencia</a:t>
            </a:r>
            <a:endParaRPr/>
          </a:p>
        </p:txBody>
      </p:sp>
      <p:pic>
        <p:nvPicPr>
          <p:cNvPr id="387" name="Google Shape;387;p5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8236176" y="1369175"/>
            <a:ext cx="194550" cy="171650"/>
          </a:xfrm>
          <a:prstGeom prst="rect">
            <a:avLst/>
          </a:prstGeom>
          <a:noFill/>
          <a:ln>
            <a:noFill/>
          </a:ln>
        </p:spPr>
      </p:pic>
      <p:sp>
        <p:nvSpPr>
          <p:cNvPr id="388" name="Google Shape;388;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000">
                <a:latin typeface="Roboto"/>
                <a:ea typeface="Roboto"/>
                <a:cs typeface="Roboto"/>
                <a:sym typeface="Roboto"/>
              </a:rPr>
              <a:t>La tendencia habitual, si los datos están descritos en los términos de     </a:t>
            </a:r>
            <a:r>
              <a:rPr lang="es" sz="2000">
                <a:latin typeface="Roboto"/>
                <a:ea typeface="Roboto"/>
                <a:cs typeface="Roboto"/>
                <a:sym typeface="Roboto"/>
              </a:rPr>
              <a:t>y </a:t>
            </a:r>
            <a:r>
              <a:rPr lang="es" sz="2400"/>
              <a:t>s</a:t>
            </a:r>
            <a:r>
              <a:rPr baseline="-25000" lang="es" sz="2400"/>
              <a:t>X</a:t>
            </a:r>
            <a:r>
              <a:rPr lang="es" sz="2000"/>
              <a:t> (desvío),</a:t>
            </a:r>
            <a:r>
              <a:rPr lang="es" sz="2400"/>
              <a:t> </a:t>
            </a:r>
            <a:r>
              <a:rPr lang="es" sz="2000">
                <a:latin typeface="Roboto"/>
                <a:ea typeface="Roboto"/>
                <a:cs typeface="Roboto"/>
                <a:sym typeface="Roboto"/>
              </a:rPr>
              <a:t>es hacer aquellas típicas inferencias que </a:t>
            </a:r>
            <a:r>
              <a:rPr b="1" lang="es" sz="2000" u="sng">
                <a:solidFill>
                  <a:srgbClr val="1B786E"/>
                </a:solidFill>
                <a:latin typeface="Roboto"/>
                <a:ea typeface="Roboto"/>
                <a:cs typeface="Roboto"/>
                <a:sym typeface="Roboto"/>
              </a:rPr>
              <a:t>sólo son ciertas si la distribución de los datos se ajusta bien a la distribución norma</a:t>
            </a:r>
            <a:r>
              <a:rPr lang="es" sz="2000" u="sng">
                <a:latin typeface="Roboto"/>
                <a:ea typeface="Roboto"/>
                <a:cs typeface="Roboto"/>
                <a:sym typeface="Roboto"/>
              </a:rPr>
              <a:t>l</a:t>
            </a:r>
            <a:r>
              <a:rPr lang="es"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2000">
                <a:latin typeface="Roboto"/>
                <a:ea typeface="Roboto"/>
                <a:cs typeface="Roboto"/>
                <a:sym typeface="Roboto"/>
              </a:rPr>
              <a:t>● </a:t>
            </a:r>
            <a:r>
              <a:rPr lang="es" sz="2400"/>
              <a:t>  </a:t>
            </a:r>
            <a:r>
              <a:rPr lang="es" sz="2000">
                <a:latin typeface="Roboto"/>
                <a:ea typeface="Roboto"/>
                <a:cs typeface="Roboto"/>
                <a:sym typeface="Roboto"/>
              </a:rPr>
              <a:t>±</a:t>
            </a:r>
            <a:r>
              <a:rPr lang="es" sz="2400"/>
              <a:t>s</a:t>
            </a:r>
            <a:r>
              <a:rPr baseline="-25000" lang="es" sz="2400"/>
              <a:t>X</a:t>
            </a:r>
            <a:r>
              <a:rPr lang="es" sz="2000">
                <a:latin typeface="Roboto"/>
                <a:ea typeface="Roboto"/>
                <a:cs typeface="Roboto"/>
                <a:sym typeface="Roboto"/>
              </a:rPr>
              <a:t> supone el 68.5% aproximadamente de la población,</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2000">
                <a:latin typeface="Roboto"/>
                <a:ea typeface="Roboto"/>
                <a:cs typeface="Roboto"/>
                <a:sym typeface="Roboto"/>
              </a:rPr>
              <a:t>● </a:t>
            </a:r>
            <a:r>
              <a:rPr lang="es" sz="2400"/>
              <a:t>  </a:t>
            </a:r>
            <a:r>
              <a:rPr lang="es" sz="2000">
                <a:latin typeface="Roboto"/>
                <a:ea typeface="Roboto"/>
                <a:cs typeface="Roboto"/>
                <a:sym typeface="Roboto"/>
              </a:rPr>
              <a:t>±2</a:t>
            </a:r>
            <a:r>
              <a:rPr lang="es" sz="2400"/>
              <a:t>s</a:t>
            </a:r>
            <a:r>
              <a:rPr baseline="-25000" lang="es" sz="2400"/>
              <a:t>X</a:t>
            </a:r>
            <a:r>
              <a:rPr lang="es" sz="2000">
                <a:latin typeface="Roboto"/>
                <a:ea typeface="Roboto"/>
                <a:cs typeface="Roboto"/>
                <a:sym typeface="Roboto"/>
              </a:rPr>
              <a:t> supone el 95% aproximadamente de la población</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2000">
                <a:latin typeface="Roboto"/>
                <a:ea typeface="Roboto"/>
                <a:cs typeface="Roboto"/>
                <a:sym typeface="Roboto"/>
              </a:rPr>
              <a:t>● </a:t>
            </a:r>
            <a:r>
              <a:rPr lang="es" sz="2400"/>
              <a:t>  </a:t>
            </a:r>
            <a:r>
              <a:rPr lang="es" sz="2000">
                <a:latin typeface="Roboto"/>
                <a:ea typeface="Roboto"/>
                <a:cs typeface="Roboto"/>
                <a:sym typeface="Roboto"/>
              </a:rPr>
              <a:t>±3</a:t>
            </a:r>
            <a:r>
              <a:rPr lang="es" sz="2400"/>
              <a:t>s</a:t>
            </a:r>
            <a:r>
              <a:rPr baseline="-25000" lang="es" sz="2400"/>
              <a:t>X</a:t>
            </a:r>
            <a:r>
              <a:rPr lang="es" sz="2000">
                <a:latin typeface="Roboto"/>
                <a:ea typeface="Roboto"/>
                <a:cs typeface="Roboto"/>
                <a:sym typeface="Roboto"/>
              </a:rPr>
              <a:t> supone el 99.5% aproximadamente de la población</a:t>
            </a:r>
            <a:endParaRPr sz="2000">
              <a:latin typeface="Roboto"/>
              <a:ea typeface="Roboto"/>
              <a:cs typeface="Roboto"/>
              <a:sym typeface="Roboto"/>
            </a:endParaRPr>
          </a:p>
          <a:p>
            <a:pPr indent="0" lvl="0" marL="0" rtl="0" algn="l">
              <a:spcBef>
                <a:spcPts val="0"/>
              </a:spcBef>
              <a:spcAft>
                <a:spcPts val="1600"/>
              </a:spcAft>
              <a:buNone/>
            </a:pPr>
            <a:r>
              <a:t/>
            </a:r>
            <a:endParaRPr sz="2000"/>
          </a:p>
        </p:txBody>
      </p:sp>
      <p:pic>
        <p:nvPicPr>
          <p:cNvPr id="389" name="Google Shape;389;p5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5851" y="2592850"/>
            <a:ext cx="194550" cy="171650"/>
          </a:xfrm>
          <a:prstGeom prst="rect">
            <a:avLst/>
          </a:prstGeom>
          <a:noFill/>
          <a:ln>
            <a:noFill/>
          </a:ln>
        </p:spPr>
      </p:pic>
      <p:pic>
        <p:nvPicPr>
          <p:cNvPr id="390" name="Google Shape;390;p5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5851" y="2973850"/>
            <a:ext cx="194550" cy="171650"/>
          </a:xfrm>
          <a:prstGeom prst="rect">
            <a:avLst/>
          </a:prstGeom>
          <a:noFill/>
          <a:ln>
            <a:noFill/>
          </a:ln>
        </p:spPr>
      </p:pic>
      <p:pic>
        <p:nvPicPr>
          <p:cNvPr id="391" name="Google Shape;391;p5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75851" y="3431050"/>
            <a:ext cx="194550" cy="171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Bondad de ajuste</a:t>
            </a:r>
            <a:endParaRPr/>
          </a:p>
        </p:txBody>
      </p:sp>
      <p:sp>
        <p:nvSpPr>
          <p:cNvPr id="397" name="Google Shape;397;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000">
                <a:latin typeface="Roboto"/>
                <a:ea typeface="Roboto"/>
                <a:cs typeface="Roboto"/>
                <a:sym typeface="Roboto"/>
              </a:rPr>
              <a:t>Resumen la discrepancia entre los valores observados y los valores esperados en el modelo de estudio.</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s" sz="2000">
                <a:latin typeface="Roboto"/>
                <a:ea typeface="Roboto"/>
                <a:cs typeface="Roboto"/>
                <a:sym typeface="Roboto"/>
              </a:rPr>
              <a:t>Gráficos QQ </a:t>
            </a:r>
            <a:r>
              <a:rPr lang="es" sz="2000">
                <a:solidFill>
                  <a:srgbClr val="999999"/>
                </a:solidFill>
                <a:latin typeface="Roboto"/>
                <a:ea typeface="Roboto"/>
                <a:cs typeface="Roboto"/>
                <a:sym typeface="Roboto"/>
              </a:rPr>
              <a:t>( Quantil muestral vs </a:t>
            </a:r>
            <a:r>
              <a:rPr lang="es" sz="2000">
                <a:solidFill>
                  <a:srgbClr val="999999"/>
                </a:solidFill>
                <a:latin typeface="Roboto"/>
                <a:ea typeface="Roboto"/>
                <a:cs typeface="Roboto"/>
                <a:sym typeface="Roboto"/>
              </a:rPr>
              <a:t>Quantil modelo</a:t>
            </a:r>
            <a:r>
              <a:rPr lang="es" sz="2000">
                <a:solidFill>
                  <a:srgbClr val="999999"/>
                </a:solidFill>
                <a:latin typeface="Roboto"/>
                <a:ea typeface="Roboto"/>
                <a:cs typeface="Roboto"/>
                <a:sym typeface="Roboto"/>
              </a:rPr>
              <a:t>)</a:t>
            </a:r>
            <a:endParaRPr sz="2000">
              <a:solidFill>
                <a:srgbClr val="999999"/>
              </a:solidFill>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2000">
                <a:latin typeface="Roboto"/>
                <a:ea typeface="Roboto"/>
                <a:cs typeface="Roboto"/>
                <a:sym typeface="Roboto"/>
              </a:rPr>
              <a:t>Dentro de los test más usados para normalidad: </a:t>
            </a:r>
            <a:endParaRPr sz="2000">
              <a:solidFill>
                <a:srgbClr val="B7B7B7"/>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solidFill>
                <a:srgbClr val="B7B7B7"/>
              </a:solidFill>
              <a:latin typeface="Roboto"/>
              <a:ea typeface="Roboto"/>
              <a:cs typeface="Roboto"/>
              <a:sym typeface="Roboto"/>
            </a:endParaRPr>
          </a:p>
          <a:p>
            <a:pPr indent="-355600" lvl="0" marL="457200" rtl="0" algn="l">
              <a:spcBef>
                <a:spcPts val="0"/>
              </a:spcBef>
              <a:spcAft>
                <a:spcPts val="0"/>
              </a:spcAft>
              <a:buSzPts val="2000"/>
              <a:buFont typeface="Roboto"/>
              <a:buChar char="●"/>
            </a:pPr>
            <a:r>
              <a:rPr lang="es" sz="2000">
                <a:latin typeface="Roboto"/>
                <a:ea typeface="Roboto"/>
                <a:cs typeface="Roboto"/>
                <a:sym typeface="Roboto"/>
              </a:rPr>
              <a:t>Test de Kolmogorov-Smirnov (Test KS)</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 sz="2000">
                <a:solidFill>
                  <a:srgbClr val="B7B7B7"/>
                </a:solidFill>
                <a:latin typeface="Roboto"/>
                <a:ea typeface="Roboto"/>
                <a:cs typeface="Roboto"/>
                <a:sym typeface="Roboto"/>
              </a:rPr>
              <a:t>(En próxima semana veremos Test de Hipótesis)</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1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316800"/>
            <a:ext cx="6115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de tendencia central</a:t>
            </a:r>
            <a:endParaRPr/>
          </a:p>
        </p:txBody>
      </p:sp>
      <p:sp>
        <p:nvSpPr>
          <p:cNvPr id="106" name="Google Shape;106;p18"/>
          <p:cNvSpPr txBox="1"/>
          <p:nvPr>
            <p:ph idx="1" type="body"/>
          </p:nvPr>
        </p:nvSpPr>
        <p:spPr>
          <a:xfrm>
            <a:off x="311700" y="1224000"/>
            <a:ext cx="2808000" cy="34392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s" sz="1800"/>
              <a:t>Dado un conjunto de datos numéricos (muestra) </a:t>
            </a:r>
            <a:endParaRPr sz="1800"/>
          </a:p>
          <a:p>
            <a:pPr indent="0" lvl="0" marL="0" rtl="0" algn="ctr">
              <a:lnSpc>
                <a:spcPct val="150000"/>
              </a:lnSpc>
              <a:spcBef>
                <a:spcPts val="0"/>
              </a:spcBef>
              <a:spcAft>
                <a:spcPts val="0"/>
              </a:spcAft>
              <a:buNone/>
            </a:pPr>
            <a:r>
              <a:rPr lang="es" sz="1800"/>
              <a:t>x = {x</a:t>
            </a:r>
            <a:r>
              <a:rPr baseline="-25000" lang="es" sz="1800"/>
              <a:t>1</a:t>
            </a:r>
            <a:r>
              <a:rPr lang="es" sz="1800"/>
              <a:t>, x</a:t>
            </a:r>
            <a:r>
              <a:rPr baseline="-25000" lang="es" sz="1800"/>
              <a:t>2</a:t>
            </a:r>
            <a:r>
              <a:rPr lang="es" sz="1800"/>
              <a:t>, ..x</a:t>
            </a:r>
            <a:r>
              <a:rPr baseline="-25000" lang="es" sz="1800"/>
              <a:t>N</a:t>
            </a:r>
            <a:r>
              <a:rPr lang="es" sz="1800"/>
              <a:t>} </a:t>
            </a:r>
            <a:endParaRPr sz="1800"/>
          </a:p>
          <a:p>
            <a:pPr indent="0" lvl="0" marL="0" rtl="0" algn="ctr">
              <a:lnSpc>
                <a:spcPct val="150000"/>
              </a:lnSpc>
              <a:spcBef>
                <a:spcPts val="0"/>
              </a:spcBef>
              <a:spcAft>
                <a:spcPts val="0"/>
              </a:spcAft>
              <a:buNone/>
            </a:pPr>
            <a:r>
              <a:rPr lang="es" sz="1800"/>
              <a:t>se la piensa como realizaciones (independientes) de una v.a. numérica </a:t>
            </a:r>
            <a:endParaRPr sz="1800"/>
          </a:p>
        </p:txBody>
      </p:sp>
      <p:sp>
        <p:nvSpPr>
          <p:cNvPr id="107" name="Google Shape;107;p18"/>
          <p:cNvSpPr txBox="1"/>
          <p:nvPr>
            <p:ph idx="1" type="body"/>
          </p:nvPr>
        </p:nvSpPr>
        <p:spPr>
          <a:xfrm>
            <a:off x="3995125" y="1532650"/>
            <a:ext cx="4709400" cy="9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La </a:t>
            </a:r>
            <a:r>
              <a:rPr b="1" lang="es" sz="1600"/>
              <a:t>media muestral</a:t>
            </a:r>
            <a:r>
              <a:rPr lang="es" sz="1600"/>
              <a:t> (aritmética) o promedio se calcula como:</a:t>
            </a:r>
            <a:endParaRPr sz="1600"/>
          </a:p>
        </p:txBody>
      </p:sp>
      <p:cxnSp>
        <p:nvCxnSpPr>
          <p:cNvPr id="108" name="Google Shape;108;p18"/>
          <p:cNvCxnSpPr/>
          <p:nvPr/>
        </p:nvCxnSpPr>
        <p:spPr>
          <a:xfrm>
            <a:off x="3461400" y="1304050"/>
            <a:ext cx="0" cy="3558600"/>
          </a:xfrm>
          <a:prstGeom prst="straightConnector1">
            <a:avLst/>
          </a:prstGeom>
          <a:noFill/>
          <a:ln cap="flat" cmpd="sng" w="28575">
            <a:solidFill>
              <a:schemeClr val="dk2"/>
            </a:solidFill>
            <a:prstDash val="dot"/>
            <a:round/>
            <a:headEnd len="med" w="med" type="none"/>
            <a:tailEnd len="med" w="med" type="none"/>
          </a:ln>
        </p:spPr>
      </p:cxnSp>
      <p:pic>
        <p:nvPicPr>
          <p:cNvPr id="109" name="Google Shape;109;p18"/>
          <p:cNvPicPr preferRelativeResize="0"/>
          <p:nvPr/>
        </p:nvPicPr>
        <p:blipFill>
          <a:blip r:embed="rId3">
            <a:alphaModFix/>
          </a:blip>
          <a:stretch>
            <a:fillRect/>
          </a:stretch>
        </p:blipFill>
        <p:spPr>
          <a:xfrm>
            <a:off x="4083300" y="2343825"/>
            <a:ext cx="2343900" cy="134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316800"/>
            <a:ext cx="6115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de tendencia central</a:t>
            </a:r>
            <a:endParaRPr/>
          </a:p>
        </p:txBody>
      </p:sp>
      <p:sp>
        <p:nvSpPr>
          <p:cNvPr id="115" name="Google Shape;115;p19"/>
          <p:cNvSpPr txBox="1"/>
          <p:nvPr>
            <p:ph idx="1" type="body"/>
          </p:nvPr>
        </p:nvSpPr>
        <p:spPr>
          <a:xfrm>
            <a:off x="311700" y="1224000"/>
            <a:ext cx="2808000" cy="34392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sz="1800"/>
              <a:t>Dados datos numéricos</a:t>
            </a:r>
            <a:endParaRPr sz="1800"/>
          </a:p>
          <a:p>
            <a:pPr indent="0" lvl="0" marL="0" rtl="0" algn="ctr">
              <a:lnSpc>
                <a:spcPct val="150000"/>
              </a:lnSpc>
              <a:spcBef>
                <a:spcPts val="0"/>
              </a:spcBef>
              <a:spcAft>
                <a:spcPts val="0"/>
              </a:spcAft>
              <a:buClr>
                <a:schemeClr val="dk1"/>
              </a:buClr>
              <a:buSzPts val="1100"/>
              <a:buFont typeface="Arial"/>
              <a:buNone/>
            </a:pPr>
            <a:r>
              <a:rPr lang="es" sz="1800"/>
              <a:t>x = {x</a:t>
            </a:r>
            <a:r>
              <a:rPr baseline="-25000" lang="es" sz="1800"/>
              <a:t>1</a:t>
            </a:r>
            <a:r>
              <a:rPr lang="es" sz="1800"/>
              <a:t>, x</a:t>
            </a:r>
            <a:r>
              <a:rPr baseline="-25000" lang="es" sz="1800"/>
              <a:t>2</a:t>
            </a:r>
            <a:r>
              <a:rPr lang="es" sz="1800"/>
              <a:t>, ..x</a:t>
            </a:r>
            <a:r>
              <a:rPr baseline="-25000" lang="es" sz="1800"/>
              <a:t>N</a:t>
            </a:r>
            <a:r>
              <a:rPr lang="es" sz="1800"/>
              <a:t>} </a:t>
            </a:r>
            <a:endParaRPr sz="1800"/>
          </a:p>
          <a:p>
            <a:pPr indent="0" lvl="0" marL="0" rtl="0" algn="ctr">
              <a:lnSpc>
                <a:spcPct val="150000"/>
              </a:lnSpc>
              <a:spcBef>
                <a:spcPts val="0"/>
              </a:spcBef>
              <a:spcAft>
                <a:spcPts val="0"/>
              </a:spcAft>
              <a:buNone/>
            </a:pPr>
            <a:r>
              <a:rPr lang="es" sz="1800"/>
              <a:t>se los piensa como  x</a:t>
            </a:r>
            <a:r>
              <a:rPr baseline="-25000" lang="es" sz="1800"/>
              <a:t>i </a:t>
            </a:r>
            <a:r>
              <a:rPr lang="es" sz="1800"/>
              <a:t>= X</a:t>
            </a:r>
            <a:r>
              <a:rPr baseline="-25000" lang="es" sz="1800"/>
              <a:t>i </a:t>
            </a:r>
            <a:r>
              <a:rPr lang="es" sz="1800"/>
              <a:t>(ω)  para algún  ω</a:t>
            </a:r>
            <a:r>
              <a:rPr baseline="-25000" lang="es" sz="1800"/>
              <a:t>i </a:t>
            </a:r>
            <a:r>
              <a:rPr lang="es" sz="1800"/>
              <a:t> ∈ Ω</a:t>
            </a:r>
            <a:endParaRPr sz="1800"/>
          </a:p>
        </p:txBody>
      </p:sp>
      <p:sp>
        <p:nvSpPr>
          <p:cNvPr id="116" name="Google Shape;116;p19"/>
          <p:cNvSpPr txBox="1"/>
          <p:nvPr>
            <p:ph idx="1" type="body"/>
          </p:nvPr>
        </p:nvSpPr>
        <p:spPr>
          <a:xfrm>
            <a:off x="3937450" y="1489750"/>
            <a:ext cx="4863600" cy="30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La </a:t>
            </a:r>
            <a:r>
              <a:rPr b="1" lang="es" sz="1600"/>
              <a:t>mediana</a:t>
            </a:r>
            <a:r>
              <a:rPr lang="es" sz="1600"/>
              <a:t> se calcula como:</a:t>
            </a:r>
            <a:endParaRPr sz="1600"/>
          </a:p>
          <a:p>
            <a:pPr indent="-330200" lvl="0" marL="457200" rtl="0" algn="l">
              <a:spcBef>
                <a:spcPts val="1000"/>
              </a:spcBef>
              <a:spcAft>
                <a:spcPts val="0"/>
              </a:spcAft>
              <a:buSzPts val="1600"/>
              <a:buAutoNum type="arabicPeriod"/>
            </a:pPr>
            <a:r>
              <a:rPr lang="es" sz="1600"/>
              <a:t>Ordenar las realizaciones de menor a mayor</a:t>
            </a:r>
            <a:endParaRPr sz="1600"/>
          </a:p>
          <a:p>
            <a:pPr indent="-330200" lvl="0" marL="457200" rtl="0" algn="l">
              <a:spcBef>
                <a:spcPts val="1000"/>
              </a:spcBef>
              <a:spcAft>
                <a:spcPts val="0"/>
              </a:spcAft>
              <a:buSzPts val="1600"/>
              <a:buAutoNum type="arabicPeriod"/>
            </a:pPr>
            <a:r>
              <a:rPr lang="es" sz="1600"/>
              <a:t>Si N es impar, la mediana es el valor central:</a:t>
            </a:r>
            <a:endParaRPr sz="1600"/>
          </a:p>
          <a:p>
            <a:pPr indent="0" lvl="0" marL="914400" rtl="0" algn="l">
              <a:spcBef>
                <a:spcPts val="1000"/>
              </a:spcBef>
              <a:spcAft>
                <a:spcPts val="0"/>
              </a:spcAft>
              <a:buNone/>
            </a:pPr>
            <a:r>
              <a:rPr lang="es" sz="1600"/>
              <a:t>mediana=</a:t>
            </a:r>
            <a:r>
              <a:rPr lang="es" sz="1800"/>
              <a:t>x</a:t>
            </a:r>
            <a:r>
              <a:rPr baseline="-25000" lang="es" sz="1800"/>
              <a:t>(N+1)/2</a:t>
            </a:r>
            <a:endParaRPr sz="1600"/>
          </a:p>
          <a:p>
            <a:pPr indent="-330200" lvl="0" marL="457200" rtl="0" algn="l">
              <a:spcBef>
                <a:spcPts val="1000"/>
              </a:spcBef>
              <a:spcAft>
                <a:spcPts val="0"/>
              </a:spcAft>
              <a:buSzPts val="1600"/>
              <a:buAutoNum type="arabicPeriod"/>
            </a:pPr>
            <a:r>
              <a:rPr lang="es" sz="1600"/>
              <a:t>Si N es par, la mediana es el promedio de los dos valores centrales:  </a:t>
            </a:r>
            <a:endParaRPr sz="1600"/>
          </a:p>
          <a:p>
            <a:pPr indent="0" lvl="0" marL="914400" rtl="0" algn="l">
              <a:spcBef>
                <a:spcPts val="1000"/>
              </a:spcBef>
              <a:spcAft>
                <a:spcPts val="0"/>
              </a:spcAft>
              <a:buNone/>
            </a:pPr>
            <a:r>
              <a:rPr lang="es" sz="1600"/>
              <a:t>mediana=(</a:t>
            </a:r>
            <a:r>
              <a:rPr lang="es" sz="1800"/>
              <a:t>x</a:t>
            </a:r>
            <a:r>
              <a:rPr baseline="-25000" lang="es" sz="1800"/>
              <a:t>N/2</a:t>
            </a:r>
            <a:r>
              <a:rPr lang="es" sz="1600"/>
              <a:t>+</a:t>
            </a:r>
            <a:r>
              <a:rPr lang="es" sz="1800"/>
              <a:t>x</a:t>
            </a:r>
            <a:r>
              <a:rPr baseline="-25000" lang="es" sz="1800"/>
              <a:t>N/2+1</a:t>
            </a:r>
            <a:r>
              <a:rPr lang="es" sz="1600"/>
              <a:t>)/2</a:t>
            </a:r>
            <a:endParaRPr sz="1600"/>
          </a:p>
          <a:p>
            <a:pPr indent="0" lvl="0" marL="0" rtl="0" algn="l">
              <a:spcBef>
                <a:spcPts val="1000"/>
              </a:spcBef>
              <a:spcAft>
                <a:spcPts val="0"/>
              </a:spcAft>
              <a:buNone/>
            </a:pPr>
            <a:r>
              <a:t/>
            </a:r>
            <a:endParaRPr sz="1600"/>
          </a:p>
        </p:txBody>
      </p:sp>
      <p:cxnSp>
        <p:nvCxnSpPr>
          <p:cNvPr id="117" name="Google Shape;117;p19"/>
          <p:cNvCxnSpPr/>
          <p:nvPr/>
        </p:nvCxnSpPr>
        <p:spPr>
          <a:xfrm>
            <a:off x="3461400" y="1304050"/>
            <a:ext cx="0" cy="35586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316800"/>
            <a:ext cx="6115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de tendencia central</a:t>
            </a:r>
            <a:endParaRPr/>
          </a:p>
        </p:txBody>
      </p:sp>
      <p:sp>
        <p:nvSpPr>
          <p:cNvPr id="123" name="Google Shape;123;p20"/>
          <p:cNvSpPr txBox="1"/>
          <p:nvPr>
            <p:ph idx="1" type="body"/>
          </p:nvPr>
        </p:nvSpPr>
        <p:spPr>
          <a:xfrm>
            <a:off x="311700" y="1224000"/>
            <a:ext cx="2808000" cy="34392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s" sz="1800"/>
              <a:t>Dada X una v.a </a:t>
            </a:r>
            <a:r>
              <a:rPr b="1" lang="es" sz="1800"/>
              <a:t>categórica</a:t>
            </a:r>
            <a:r>
              <a:rPr lang="es" sz="1800"/>
              <a:t> y un conjunto de realizaciones </a:t>
            </a:r>
            <a:endParaRPr sz="1800"/>
          </a:p>
          <a:p>
            <a:pPr indent="0" lvl="0" marL="0" rtl="0" algn="ctr">
              <a:lnSpc>
                <a:spcPct val="150000"/>
              </a:lnSpc>
              <a:spcBef>
                <a:spcPts val="0"/>
              </a:spcBef>
              <a:spcAft>
                <a:spcPts val="0"/>
              </a:spcAft>
              <a:buNone/>
            </a:pPr>
            <a:r>
              <a:rPr lang="es" sz="1800"/>
              <a:t>x = {x</a:t>
            </a:r>
            <a:r>
              <a:rPr baseline="-25000" lang="es" sz="1800"/>
              <a:t>1</a:t>
            </a:r>
            <a:r>
              <a:rPr lang="es" sz="1800"/>
              <a:t>, x</a:t>
            </a:r>
            <a:r>
              <a:rPr baseline="-25000" lang="es" sz="1800"/>
              <a:t>2</a:t>
            </a:r>
            <a:r>
              <a:rPr lang="es" sz="1800"/>
              <a:t>, …,x</a:t>
            </a:r>
            <a:r>
              <a:rPr baseline="-25000" lang="es" sz="1800"/>
              <a:t>N</a:t>
            </a:r>
            <a:r>
              <a:rPr lang="es" sz="1800"/>
              <a:t>} </a:t>
            </a:r>
            <a:endParaRPr sz="1800"/>
          </a:p>
          <a:p>
            <a:pPr indent="0" lvl="0" marL="0" rtl="0" algn="ctr">
              <a:lnSpc>
                <a:spcPct val="150000"/>
              </a:lnSpc>
              <a:spcBef>
                <a:spcPts val="0"/>
              </a:spcBef>
              <a:spcAft>
                <a:spcPts val="0"/>
              </a:spcAft>
              <a:buNone/>
            </a:pPr>
            <a:r>
              <a:rPr lang="es" sz="1800"/>
              <a:t>donde  x</a:t>
            </a:r>
            <a:r>
              <a:rPr baseline="-25000" lang="es" sz="1800"/>
              <a:t>i </a:t>
            </a:r>
            <a:r>
              <a:rPr lang="es" sz="1800"/>
              <a:t>= X(ω)  para algún  ω ∈ Ω , y N =|x|</a:t>
            </a:r>
            <a:endParaRPr sz="1800"/>
          </a:p>
        </p:txBody>
      </p:sp>
      <p:sp>
        <p:nvSpPr>
          <p:cNvPr id="124" name="Google Shape;124;p20"/>
          <p:cNvSpPr txBox="1"/>
          <p:nvPr>
            <p:ph idx="1" type="body"/>
          </p:nvPr>
        </p:nvSpPr>
        <p:spPr>
          <a:xfrm>
            <a:off x="3937450" y="1489750"/>
            <a:ext cx="4863600" cy="303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sz="1600"/>
              <a:t>La </a:t>
            </a:r>
            <a:r>
              <a:rPr b="1" lang="es" sz="1600"/>
              <a:t>moda</a:t>
            </a:r>
            <a:r>
              <a:rPr lang="es" sz="1600"/>
              <a:t> son los valores con mayor frecuencia, es decir, los que más se repite.</a:t>
            </a:r>
            <a:endParaRPr sz="1600"/>
          </a:p>
          <a:p>
            <a:pPr indent="0" lvl="0" marL="0" rtl="0" algn="l">
              <a:lnSpc>
                <a:spcPct val="150000"/>
              </a:lnSpc>
              <a:spcBef>
                <a:spcPts val="1000"/>
              </a:spcBef>
              <a:spcAft>
                <a:spcPts val="0"/>
              </a:spcAft>
              <a:buClr>
                <a:schemeClr val="dk1"/>
              </a:buClr>
              <a:buSzPts val="1100"/>
              <a:buFont typeface="Arial"/>
              <a:buNone/>
            </a:pPr>
            <a:r>
              <a:rPr lang="es" sz="1600"/>
              <a:t>Sólo hay más de una moda cuando el conteo de dos valores es igual.</a:t>
            </a:r>
            <a:endParaRPr sz="1600"/>
          </a:p>
          <a:p>
            <a:pPr indent="0" lvl="0" marL="0" rtl="0" algn="l">
              <a:lnSpc>
                <a:spcPct val="150000"/>
              </a:lnSpc>
              <a:spcBef>
                <a:spcPts val="1000"/>
              </a:spcBef>
              <a:spcAft>
                <a:spcPts val="0"/>
              </a:spcAft>
              <a:buClr>
                <a:schemeClr val="dk1"/>
              </a:buClr>
              <a:buSzPts val="1100"/>
              <a:buFont typeface="Arial"/>
              <a:buNone/>
            </a:pPr>
            <a:r>
              <a:rPr lang="es" sz="1600"/>
              <a:t>Se puede definir de forma análoga la </a:t>
            </a:r>
            <a:r>
              <a:rPr b="1" lang="es" sz="1600"/>
              <a:t>moda o intervalo modal</a:t>
            </a:r>
            <a:r>
              <a:rPr lang="es" sz="1600"/>
              <a:t> para datos numéricos pero no es único (como la visualización del histograma).</a:t>
            </a:r>
            <a:endParaRPr sz="1600"/>
          </a:p>
          <a:p>
            <a:pPr indent="0" lvl="0" marL="0" rtl="0" algn="l">
              <a:lnSpc>
                <a:spcPct val="150000"/>
              </a:lnSpc>
              <a:spcBef>
                <a:spcPts val="1000"/>
              </a:spcBef>
              <a:spcAft>
                <a:spcPts val="0"/>
              </a:spcAft>
              <a:buNone/>
            </a:pPr>
            <a:r>
              <a:t/>
            </a:r>
            <a:endParaRPr sz="1600"/>
          </a:p>
          <a:p>
            <a:pPr indent="0" lvl="0" marL="0" rtl="0" algn="l">
              <a:spcBef>
                <a:spcPts val="1000"/>
              </a:spcBef>
              <a:spcAft>
                <a:spcPts val="0"/>
              </a:spcAft>
              <a:buNone/>
            </a:pPr>
            <a:r>
              <a:t/>
            </a:r>
            <a:endParaRPr sz="1600"/>
          </a:p>
        </p:txBody>
      </p:sp>
      <p:cxnSp>
        <p:nvCxnSpPr>
          <p:cNvPr id="125" name="Google Shape;125;p20"/>
          <p:cNvCxnSpPr/>
          <p:nvPr/>
        </p:nvCxnSpPr>
        <p:spPr>
          <a:xfrm>
            <a:off x="3461400" y="1304050"/>
            <a:ext cx="0" cy="35586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de posición</a:t>
            </a:r>
            <a:endParaRPr/>
          </a:p>
        </p:txBody>
      </p:sp>
      <p:sp>
        <p:nvSpPr>
          <p:cNvPr id="131" name="Google Shape;131;p21"/>
          <p:cNvSpPr txBox="1"/>
          <p:nvPr>
            <p:ph idx="1" type="body"/>
          </p:nvPr>
        </p:nvSpPr>
        <p:spPr>
          <a:xfrm>
            <a:off x="311700" y="1224000"/>
            <a:ext cx="2808000" cy="34392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a:t>Dados datos numéricos</a:t>
            </a:r>
            <a:endParaRPr/>
          </a:p>
          <a:p>
            <a:pPr indent="0" lvl="0" marL="0" rtl="0" algn="ctr">
              <a:lnSpc>
                <a:spcPct val="150000"/>
              </a:lnSpc>
              <a:spcBef>
                <a:spcPts val="0"/>
              </a:spcBef>
              <a:spcAft>
                <a:spcPts val="0"/>
              </a:spcAft>
              <a:buNone/>
            </a:pPr>
            <a:r>
              <a:rPr lang="es"/>
              <a:t>x = {x</a:t>
            </a:r>
            <a:r>
              <a:rPr baseline="-25000" lang="es"/>
              <a:t>1</a:t>
            </a:r>
            <a:r>
              <a:rPr lang="es"/>
              <a:t>, x</a:t>
            </a:r>
            <a:r>
              <a:rPr baseline="-25000" lang="es"/>
              <a:t>2</a:t>
            </a:r>
            <a:r>
              <a:rPr lang="es"/>
              <a:t>, ..x</a:t>
            </a:r>
            <a:r>
              <a:rPr baseline="-25000" lang="es"/>
              <a:t>N</a:t>
            </a:r>
            <a:r>
              <a:rPr lang="es"/>
              <a:t>} </a:t>
            </a:r>
            <a:endParaRPr/>
          </a:p>
          <a:p>
            <a:pPr indent="0" lvl="0" marL="0" rtl="0" algn="ctr">
              <a:lnSpc>
                <a:spcPct val="150000"/>
              </a:lnSpc>
              <a:spcBef>
                <a:spcPts val="0"/>
              </a:spcBef>
              <a:spcAft>
                <a:spcPts val="0"/>
              </a:spcAft>
              <a:buClr>
                <a:schemeClr val="dk1"/>
              </a:buClr>
              <a:buSzPts val="1100"/>
              <a:buFont typeface="Arial"/>
              <a:buNone/>
            </a:pPr>
            <a:r>
              <a:rPr lang="es"/>
              <a:t>(pensados como realizaciones de una v.a)</a:t>
            </a:r>
            <a:endParaRPr/>
          </a:p>
        </p:txBody>
      </p:sp>
      <p:cxnSp>
        <p:nvCxnSpPr>
          <p:cNvPr id="132" name="Google Shape;132;p21"/>
          <p:cNvCxnSpPr/>
          <p:nvPr/>
        </p:nvCxnSpPr>
        <p:spPr>
          <a:xfrm>
            <a:off x="3461400" y="1304050"/>
            <a:ext cx="0" cy="3558600"/>
          </a:xfrm>
          <a:prstGeom prst="straightConnector1">
            <a:avLst/>
          </a:prstGeom>
          <a:noFill/>
          <a:ln cap="flat" cmpd="sng" w="28575">
            <a:solidFill>
              <a:schemeClr val="dk2"/>
            </a:solidFill>
            <a:prstDash val="dot"/>
            <a:round/>
            <a:headEnd len="med" w="med" type="none"/>
            <a:tailEnd len="med" w="med" type="none"/>
          </a:ln>
        </p:spPr>
      </p:cxnSp>
      <p:sp>
        <p:nvSpPr>
          <p:cNvPr id="133" name="Google Shape;133;p21"/>
          <p:cNvSpPr txBox="1"/>
          <p:nvPr>
            <p:ph idx="1" type="body"/>
          </p:nvPr>
        </p:nvSpPr>
        <p:spPr>
          <a:xfrm>
            <a:off x="3937450" y="1337350"/>
            <a:ext cx="4894800" cy="30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El </a:t>
            </a:r>
            <a:r>
              <a:rPr b="1" lang="es" sz="1600"/>
              <a:t>percentil-k</a:t>
            </a:r>
            <a:r>
              <a:rPr lang="es" sz="1600"/>
              <a:t> es el valor x</a:t>
            </a:r>
            <a:r>
              <a:rPr baseline="-25000" lang="es" sz="1600"/>
              <a:t>i</a:t>
            </a:r>
            <a:r>
              <a:rPr lang="es" sz="1600"/>
              <a:t> tal que el k% de los valores de la muestra son menores a x</a:t>
            </a:r>
            <a:r>
              <a:rPr baseline="-25000" lang="es" sz="1600"/>
              <a:t>i</a:t>
            </a:r>
            <a:r>
              <a:rPr lang="es" sz="1600"/>
              <a:t>.</a:t>
            </a:r>
            <a:endParaRPr sz="1600"/>
          </a:p>
          <a:p>
            <a:pPr indent="0" lvl="0" marL="0" rtl="0" algn="l">
              <a:spcBef>
                <a:spcPts val="1000"/>
              </a:spcBef>
              <a:spcAft>
                <a:spcPts val="0"/>
              </a:spcAft>
              <a:buNone/>
            </a:pPr>
            <a:r>
              <a:rPr lang="es" sz="1600"/>
              <a:t>No hay una única fórmula para calcular los percentiles, pero en general:</a:t>
            </a:r>
            <a:endParaRPr sz="1600"/>
          </a:p>
          <a:p>
            <a:pPr indent="-330200" lvl="0" marL="457200" rtl="0" algn="l">
              <a:spcBef>
                <a:spcPts val="0"/>
              </a:spcBef>
              <a:spcAft>
                <a:spcPts val="0"/>
              </a:spcAft>
              <a:buSzPts val="1600"/>
              <a:buAutoNum type="arabicPeriod"/>
            </a:pPr>
            <a:r>
              <a:rPr lang="es" sz="1600"/>
              <a:t>Ordenar las realizaciones tal que x</a:t>
            </a:r>
            <a:r>
              <a:rPr baseline="-25000" lang="es" sz="1600"/>
              <a:t>j</a:t>
            </a:r>
            <a:r>
              <a:rPr lang="es" sz="1600"/>
              <a:t>≤x</a:t>
            </a:r>
            <a:r>
              <a:rPr baseline="-25000" lang="es" sz="1600"/>
              <a:t>j+1</a:t>
            </a:r>
            <a:endParaRPr baseline="-25000" sz="1600"/>
          </a:p>
          <a:p>
            <a:pPr indent="-330200" lvl="0" marL="457200" rtl="0" algn="l">
              <a:spcBef>
                <a:spcPts val="0"/>
              </a:spcBef>
              <a:spcAft>
                <a:spcPts val="0"/>
              </a:spcAft>
              <a:buSzPts val="1600"/>
              <a:buAutoNum type="arabicPeriod"/>
            </a:pPr>
            <a:r>
              <a:rPr lang="es" sz="1600"/>
              <a:t>Seleccionar el elemento de la serie en la posición: menor entero mayor o igual a  k*N/100.</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Medidas de dispersión</a:t>
            </a:r>
            <a:endParaRPr/>
          </a:p>
        </p:txBody>
      </p:sp>
      <p:sp>
        <p:nvSpPr>
          <p:cNvPr id="139" name="Google Shape;139;p22"/>
          <p:cNvSpPr txBox="1"/>
          <p:nvPr>
            <p:ph idx="1" type="body"/>
          </p:nvPr>
        </p:nvSpPr>
        <p:spPr>
          <a:xfrm>
            <a:off x="311700" y="1224000"/>
            <a:ext cx="2808000" cy="34392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a:t>Dados datos numéricos</a:t>
            </a:r>
            <a:endParaRPr/>
          </a:p>
          <a:p>
            <a:pPr indent="0" lvl="0" marL="0" rtl="0" algn="ctr">
              <a:lnSpc>
                <a:spcPct val="150000"/>
              </a:lnSpc>
              <a:spcBef>
                <a:spcPts val="0"/>
              </a:spcBef>
              <a:spcAft>
                <a:spcPts val="0"/>
              </a:spcAft>
              <a:buNone/>
            </a:pPr>
            <a:r>
              <a:rPr lang="es"/>
              <a:t>x = {x</a:t>
            </a:r>
            <a:r>
              <a:rPr baseline="-25000" lang="es"/>
              <a:t>1</a:t>
            </a:r>
            <a:r>
              <a:rPr lang="es"/>
              <a:t>, x</a:t>
            </a:r>
            <a:r>
              <a:rPr baseline="-25000" lang="es"/>
              <a:t>2</a:t>
            </a:r>
            <a:r>
              <a:rPr lang="es"/>
              <a:t>, ..x</a:t>
            </a:r>
            <a:r>
              <a:rPr baseline="-25000" lang="es"/>
              <a:t>N</a:t>
            </a:r>
            <a:r>
              <a:rPr lang="es"/>
              <a:t>}</a:t>
            </a:r>
            <a:endParaRPr/>
          </a:p>
          <a:p>
            <a:pPr indent="0" lvl="0" marL="0" rtl="0" algn="ctr">
              <a:lnSpc>
                <a:spcPct val="150000"/>
              </a:lnSpc>
              <a:spcBef>
                <a:spcPts val="0"/>
              </a:spcBef>
              <a:spcAft>
                <a:spcPts val="0"/>
              </a:spcAft>
              <a:buClr>
                <a:schemeClr val="dk1"/>
              </a:buClr>
              <a:buSzPts val="1100"/>
              <a:buFont typeface="Arial"/>
              <a:buNone/>
            </a:pPr>
            <a:r>
              <a:rPr lang="es"/>
              <a:t>(pensados como realizaciones de una v.a)</a:t>
            </a:r>
            <a:endParaRPr/>
          </a:p>
        </p:txBody>
      </p:sp>
      <p:cxnSp>
        <p:nvCxnSpPr>
          <p:cNvPr id="140" name="Google Shape;140;p22"/>
          <p:cNvCxnSpPr/>
          <p:nvPr/>
        </p:nvCxnSpPr>
        <p:spPr>
          <a:xfrm>
            <a:off x="3461400" y="1304050"/>
            <a:ext cx="0" cy="3558600"/>
          </a:xfrm>
          <a:prstGeom prst="straightConnector1">
            <a:avLst/>
          </a:prstGeom>
          <a:noFill/>
          <a:ln cap="flat" cmpd="sng" w="28575">
            <a:solidFill>
              <a:schemeClr val="dk2"/>
            </a:solidFill>
            <a:prstDash val="dot"/>
            <a:round/>
            <a:headEnd len="med" w="med" type="none"/>
            <a:tailEnd len="med" w="med" type="none"/>
          </a:ln>
        </p:spPr>
      </p:cxnSp>
      <p:sp>
        <p:nvSpPr>
          <p:cNvPr id="141" name="Google Shape;141;p22"/>
          <p:cNvSpPr txBox="1"/>
          <p:nvPr>
            <p:ph idx="1" type="body"/>
          </p:nvPr>
        </p:nvSpPr>
        <p:spPr>
          <a:xfrm>
            <a:off x="3937450" y="1337350"/>
            <a:ext cx="4894800" cy="30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La </a:t>
            </a:r>
            <a:r>
              <a:rPr b="1" lang="es" sz="1600"/>
              <a:t>varianza muestral</a:t>
            </a:r>
            <a:r>
              <a:rPr lang="es" sz="1600"/>
              <a:t> mide la variación de los datos a través de la distancia cuadrada a la media muestral.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rPr lang="es" sz="1600"/>
              <a:t>La </a:t>
            </a:r>
            <a:r>
              <a:rPr b="1" lang="es" sz="1600"/>
              <a:t>desviación estándar</a:t>
            </a:r>
            <a:r>
              <a:rPr lang="es" sz="1600"/>
              <a:t> es la raíz cuadrada de la varianza. Está en la misma unidad que los datos.</a:t>
            </a:r>
            <a:endParaRPr sz="1600"/>
          </a:p>
          <a:p>
            <a:pPr indent="0" lvl="0" marL="0" rtl="0" algn="l">
              <a:spcBef>
                <a:spcPts val="1000"/>
              </a:spcBef>
              <a:spcAft>
                <a:spcPts val="0"/>
              </a:spcAft>
              <a:buNone/>
            </a:pPr>
            <a:r>
              <a:rPr lang="es" sz="1600"/>
              <a:t>El </a:t>
            </a:r>
            <a:r>
              <a:rPr b="1" lang="es" sz="1600"/>
              <a:t>coeficiente de variación</a:t>
            </a:r>
            <a:r>
              <a:rPr lang="es" sz="1600"/>
              <a:t> es la desviación estándar dividida la media muestral. Es comparable entre distintas v.a.</a:t>
            </a:r>
            <a:endParaRPr sz="1600"/>
          </a:p>
          <a:p>
            <a:pPr indent="0" lvl="0" marL="0" rtl="0" algn="l">
              <a:spcBef>
                <a:spcPts val="1000"/>
              </a:spcBef>
              <a:spcAft>
                <a:spcPts val="0"/>
              </a:spcAft>
              <a:buNone/>
            </a:pPr>
            <a:r>
              <a:t/>
            </a:r>
            <a:endParaRPr sz="1600"/>
          </a:p>
        </p:txBody>
      </p:sp>
      <p:pic>
        <p:nvPicPr>
          <p:cNvPr id="142" name="Google Shape;142;p22"/>
          <p:cNvPicPr preferRelativeResize="0"/>
          <p:nvPr/>
        </p:nvPicPr>
        <p:blipFill>
          <a:blip r:embed="rId3">
            <a:alphaModFix/>
          </a:blip>
          <a:stretch>
            <a:fillRect/>
          </a:stretch>
        </p:blipFill>
        <p:spPr>
          <a:xfrm>
            <a:off x="4833185" y="2271875"/>
            <a:ext cx="2662130" cy="83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