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Economica"/>
      <p:regular r:id="rId32"/>
      <p:bold r:id="rId33"/>
      <p:italic r:id="rId34"/>
      <p:boldItalic r:id="rId35"/>
    </p:embeddedFont>
    <p:embeddedFont>
      <p:font typeface="Roboto"/>
      <p:regular r:id="rId36"/>
      <p:bold r:id="rId37"/>
      <p:italic r:id="rId38"/>
      <p:boldItalic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9AA0A6"/>
          </p15:clr>
        </p15:guide>
        <p15:guide id="2" orient="horz" pos="594">
          <p15:clr>
            <a:srgbClr val="9AA0A6"/>
          </p15:clr>
        </p15:guide>
        <p15:guide id="3" orient="horz" pos="18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p:guide pos="594" orient="horz"/>
        <p:guide pos="1864"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5.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OpenSans-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Economica-bold.fntdata"/><Relationship Id="rId10" Type="http://schemas.openxmlformats.org/officeDocument/2006/relationships/slide" Target="slides/slide5.xml"/><Relationship Id="rId32" Type="http://schemas.openxmlformats.org/officeDocument/2006/relationships/font" Target="fonts/Economica-regular.fntdata"/><Relationship Id="rId13" Type="http://schemas.openxmlformats.org/officeDocument/2006/relationships/slide" Target="slides/slide8.xml"/><Relationship Id="rId35" Type="http://schemas.openxmlformats.org/officeDocument/2006/relationships/font" Target="fonts/Economica-boldItalic.fntdata"/><Relationship Id="rId12" Type="http://schemas.openxmlformats.org/officeDocument/2006/relationships/slide" Target="slides/slide7.xml"/><Relationship Id="rId34" Type="http://schemas.openxmlformats.org/officeDocument/2006/relationships/font" Target="fonts/Economica-italic.fntdata"/><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5b3e93b2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5b3e93b2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Toda la parte de visualizaciones de la materia está centrada alrededor de qué conceptos de estadística y probabilidad se benefician de visualizaciones y cómo comunicarlos adecuadamente.</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Pallete http://paletton.com/#uid=71Z0u0kketqasL5fO-fowqrrFla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fb93d077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fb93d077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0454dbc3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0454dbc3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ef4461d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ef4461d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7fb93d077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fb93d077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un mismo experimento o análisis podemos tomar en cuenta varios aspectos o medidas relevantes, cuando estos aspectos están relacionados o son independientes entre si.</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Diremos que do o más variables son independientes si su porbabilidad o densidad conjunta es el producto de las marginales. o bien, para variables discretas principalmente, cuando la probabilidad de la intersección es el producto de las probabilidades.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74a33311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4a33311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un mismo experimento o análisis podemos tomar en cuenta varios aspectos o medidas relevantes, cómo consideramos esa situación en la teoría?</a:t>
            </a:r>
            <a:endParaRPr/>
          </a:p>
          <a:p>
            <a:pPr indent="0" lvl="0" marL="0" rtl="0" algn="l">
              <a:spcBef>
                <a:spcPts val="0"/>
              </a:spcBef>
              <a:spcAft>
                <a:spcPts val="0"/>
              </a:spcAft>
              <a:buNone/>
            </a:pPr>
            <a:r>
              <a:rPr lang="es"/>
              <a:t>Esta definición es extensible a más variables y pueden considerarse, en conjunto, tipos diferentes a la vez.</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Notación: la coma significa intersección P(X=x,Y=y)=P((X=x)∩(Y=y)).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80454dbc3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0454dbc3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8741c4d4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741c4d4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7fc18e2f0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fc18e2f0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7fb93d0773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fb93d077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7fc18e2f0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fc18e2f0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1ef4461dc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1ef4461dc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80454dbc3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0454dbc3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80454dbc36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0454dbc3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80454dbc3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0454dbc3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80454dbc3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0454dbc3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80454dbc3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80454dbc3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80454dbc3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0454dbc3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80454dbc3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80454dbc3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2d7bdec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2d7bdec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739866d4d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39866d4d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un mismo experimento o análisis podemos tomar en cuenta varios aspectos o medidas relevantes, cómo consideramos esa situación en la teoría?</a:t>
            </a:r>
            <a:endParaRPr/>
          </a:p>
          <a:p>
            <a:pPr indent="0" lvl="0" marL="0" rtl="0" algn="l">
              <a:spcBef>
                <a:spcPts val="0"/>
              </a:spcBef>
              <a:spcAft>
                <a:spcPts val="0"/>
              </a:spcAft>
              <a:buNone/>
            </a:pPr>
            <a:r>
              <a:rPr lang="es"/>
              <a:t>Esta definición es extendible a diferentes tipos de variables y pueden considerarse, en conjunto, tipos diferentes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Notación: la coma significa intersección P(X=x,Y=y)=P((X=x)∩(Y=y)).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7fb93d0773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fb93d0773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un mismo experimento o análisis podemos tomar en cuenta varios aspectos o medidas relevantes, cómo consideramos esa situación en la teoría?</a:t>
            </a:r>
            <a:endParaRPr/>
          </a:p>
          <a:p>
            <a:pPr indent="0" lvl="0" marL="0" rtl="0" algn="l">
              <a:spcBef>
                <a:spcPts val="0"/>
              </a:spcBef>
              <a:spcAft>
                <a:spcPts val="0"/>
              </a:spcAft>
              <a:buNone/>
            </a:pPr>
            <a:r>
              <a:rPr lang="es"/>
              <a:t>Esta definición es extensible a más variables y pueden considerarse, en conjunto, tipos diferentes a la vez.</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Notación: la coma significa intersección P(X=x,Y=y)=P((X=x)∩(Y=y)).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7fb93d077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fb93d077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Esta definición es extensible a más variables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739866d4d4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39866d4d4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fb93d077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fb93d077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7fb93d0773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fb93d0773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un mismo experimento o análisis podemos tomar en cuenta varios aspectos o medidas relevantes, cómo consideramos esa situación en la teoría?</a:t>
            </a:r>
            <a:endParaRPr/>
          </a:p>
          <a:p>
            <a:pPr indent="0" lvl="0" marL="0" rtl="0" algn="l">
              <a:spcBef>
                <a:spcPts val="0"/>
              </a:spcBef>
              <a:spcAft>
                <a:spcPts val="0"/>
              </a:spcAft>
              <a:buNone/>
            </a:pPr>
            <a:r>
              <a:rPr lang="es"/>
              <a:t>Esta definición es extensible a más variables y pueden considerarse, en conjunto, tipos diferentes a la vez.</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Notación: la coma significa intersección P(X=x,Y=y)=P((X=x)∩(Y=y)).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extLst>
    <p:ext uri="{DCECCB84-F9BA-43D5-87BE-67443E8EF086}">
      <p15:sldGuideLst>
        <p15:guide id="1" orient="horz" pos="596">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extLst>
    <p:ext uri="{DCECCB84-F9BA-43D5-87BE-67443E8EF086}">
      <p15:sldGuideLst>
        <p15:guide id="1" orient="horz" pos="595">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316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224000"/>
            <a:ext cx="2808000" cy="3439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3600"/>
              <a:buFont typeface="Economica"/>
              <a:buNone/>
              <a:defRPr sz="36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diplodatos.famaf.unc.edu.a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hyperlink" Target="https://colab.research.google.com/drive/1eLu15zANhkiTkg6NVyhs_YpApWCOlJlf?usp=shari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hyperlink" Target="https://colab.research.google.com/drive/1eLu15zANhkiTkg6NVyhs_YpApWCOlJlf?usp=shar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6.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gif"/><Relationship Id="rId4" Type="http://schemas.openxmlformats.org/officeDocument/2006/relationships/image" Target="../media/image5.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www.garrahan.gov.ar/PDFS/crecimiento_y_desarrollo/estatura-f-0-6-a.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000000"/>
                </a:solidFill>
              </a:rPr>
              <a:t>Análisis y Visualización de Datos</a:t>
            </a:r>
            <a:endParaRPr>
              <a:solidFill>
                <a:srgbClr val="000000"/>
              </a:solidFill>
            </a:endParaRPr>
          </a:p>
        </p:txBody>
      </p:sp>
      <p:sp>
        <p:nvSpPr>
          <p:cNvPr id="63" name="Google Shape;63;p13"/>
          <p:cNvSpPr txBox="1"/>
          <p:nvPr>
            <p:ph idx="1" type="subTitle"/>
          </p:nvPr>
        </p:nvSpPr>
        <p:spPr>
          <a:xfrm>
            <a:off x="3044700" y="3338405"/>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u="sng">
                <a:solidFill>
                  <a:srgbClr val="249C90"/>
                </a:solidFill>
                <a:hlinkClick r:id="rId3">
                  <a:extLst>
                    <a:ext uri="{A12FA001-AC4F-418D-AE19-62706E023703}">
                      <ahyp:hlinkClr val="tx"/>
                    </a:ext>
                  </a:extLst>
                </a:hlinkClick>
              </a:rPr>
              <a:t>Diplomatura CDAAyA 202</a:t>
            </a:r>
            <a:r>
              <a:rPr lang="es">
                <a:solidFill>
                  <a:srgbClr val="249C90"/>
                </a:solidFill>
              </a:rPr>
              <a:t>2</a:t>
            </a:r>
            <a:endParaRPr>
              <a:solidFill>
                <a:srgbClr val="249C9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2"/>
          <p:cNvPicPr preferRelativeResize="0"/>
          <p:nvPr/>
        </p:nvPicPr>
        <p:blipFill>
          <a:blip r:embed="rId3">
            <a:alphaModFix/>
          </a:blip>
          <a:stretch>
            <a:fillRect/>
          </a:stretch>
        </p:blipFill>
        <p:spPr>
          <a:xfrm>
            <a:off x="5900100" y="1202125"/>
            <a:ext cx="2253300" cy="2684075"/>
          </a:xfrm>
          <a:prstGeom prst="rect">
            <a:avLst/>
          </a:prstGeom>
          <a:noFill/>
          <a:ln>
            <a:noFill/>
          </a:ln>
        </p:spPr>
      </p:pic>
      <p:sp>
        <p:nvSpPr>
          <p:cNvPr id="123" name="Google Shape;123;p22"/>
          <p:cNvSpPr txBox="1"/>
          <p:nvPr>
            <p:ph type="title"/>
          </p:nvPr>
        </p:nvSpPr>
        <p:spPr>
          <a:xfrm>
            <a:off x="311700" y="316800"/>
            <a:ext cx="8250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Ejemplo: distribución Normal bivariada</a:t>
            </a:r>
            <a:endParaRPr/>
          </a:p>
        </p:txBody>
      </p:sp>
      <p:pic>
        <p:nvPicPr>
          <p:cNvPr id="124" name="Google Shape;124;p22"/>
          <p:cNvPicPr preferRelativeResize="0"/>
          <p:nvPr/>
        </p:nvPicPr>
        <p:blipFill>
          <a:blip r:embed="rId4">
            <a:alphaModFix/>
          </a:blip>
          <a:stretch>
            <a:fillRect/>
          </a:stretch>
        </p:blipFill>
        <p:spPr>
          <a:xfrm>
            <a:off x="1138500" y="1682100"/>
            <a:ext cx="3048000" cy="2286000"/>
          </a:xfrm>
          <a:prstGeom prst="rect">
            <a:avLst/>
          </a:prstGeom>
          <a:noFill/>
          <a:ln>
            <a:noFill/>
          </a:ln>
        </p:spPr>
      </p:pic>
      <p:pic>
        <p:nvPicPr>
          <p:cNvPr id="125" name="Google Shape;125;p22"/>
          <p:cNvPicPr preferRelativeResize="0"/>
          <p:nvPr/>
        </p:nvPicPr>
        <p:blipFill>
          <a:blip r:embed="rId5">
            <a:alphaModFix/>
          </a:blip>
          <a:stretch>
            <a:fillRect/>
          </a:stretch>
        </p:blipFill>
        <p:spPr>
          <a:xfrm>
            <a:off x="1161684" y="3735900"/>
            <a:ext cx="7850316" cy="755700"/>
          </a:xfrm>
          <a:prstGeom prst="rect">
            <a:avLst/>
          </a:prstGeom>
          <a:noFill/>
          <a:ln>
            <a:noFill/>
          </a:ln>
        </p:spPr>
      </p:pic>
      <p:sp>
        <p:nvSpPr>
          <p:cNvPr id="126" name="Google Shape;126;p22"/>
          <p:cNvSpPr txBox="1"/>
          <p:nvPr/>
        </p:nvSpPr>
        <p:spPr>
          <a:xfrm>
            <a:off x="467725" y="1022825"/>
            <a:ext cx="8494200" cy="19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000">
                <a:solidFill>
                  <a:srgbClr val="1B786E"/>
                </a:solidFill>
                <a:latin typeface="Open Sans"/>
                <a:ea typeface="Open Sans"/>
                <a:cs typeface="Open Sans"/>
                <a:sym typeface="Open Sans"/>
              </a:rPr>
              <a:t>Diremos que el par (</a:t>
            </a:r>
            <a:r>
              <a:rPr b="1" lang="es" sz="2000">
                <a:solidFill>
                  <a:srgbClr val="1B786E"/>
                </a:solidFill>
                <a:latin typeface="Open Sans"/>
                <a:ea typeface="Open Sans"/>
                <a:cs typeface="Open Sans"/>
                <a:sym typeface="Open Sans"/>
              </a:rPr>
              <a:t>X, Y) de</a:t>
            </a:r>
            <a:r>
              <a:rPr b="1" lang="es" sz="1800">
                <a:solidFill>
                  <a:srgbClr val="1B786E"/>
                </a:solidFill>
                <a:latin typeface="Open Sans"/>
                <a:ea typeface="Open Sans"/>
                <a:cs typeface="Open Sans"/>
                <a:sym typeface="Open Sans"/>
              </a:rPr>
              <a:t> </a:t>
            </a:r>
            <a:r>
              <a:rPr b="1" lang="es" sz="2000">
                <a:solidFill>
                  <a:srgbClr val="1B786E"/>
                </a:solidFill>
                <a:latin typeface="Open Sans"/>
                <a:ea typeface="Open Sans"/>
                <a:cs typeface="Open Sans"/>
                <a:sym typeface="Open Sans"/>
              </a:rPr>
              <a:t> v.a. </a:t>
            </a:r>
            <a:r>
              <a:rPr lang="es" sz="2000">
                <a:latin typeface="Open Sans"/>
                <a:ea typeface="Open Sans"/>
                <a:cs typeface="Open Sans"/>
                <a:sym typeface="Open Sans"/>
              </a:rPr>
              <a:t> tiene distribución normal bivariada si función de densidad conjunta es: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r">
              <a:spcBef>
                <a:spcPts val="0"/>
              </a:spcBef>
              <a:spcAft>
                <a:spcPts val="0"/>
              </a:spcAft>
              <a:buNone/>
            </a:pPr>
            <a:r>
              <a:t/>
            </a:r>
            <a:endParaRPr>
              <a:solidFill>
                <a:srgbClr val="1B786E"/>
              </a:solidFill>
              <a:latin typeface="Open Sans"/>
              <a:ea typeface="Open Sans"/>
              <a:cs typeface="Open Sans"/>
              <a:sym typeface="Open Sans"/>
            </a:endParaRPr>
          </a:p>
        </p:txBody>
      </p:sp>
      <p:sp>
        <p:nvSpPr>
          <p:cNvPr id="127" name="Google Shape;127;p22"/>
          <p:cNvSpPr txBox="1"/>
          <p:nvPr/>
        </p:nvSpPr>
        <p:spPr>
          <a:xfrm>
            <a:off x="455800" y="3858300"/>
            <a:ext cx="951600" cy="4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sz="1800">
                <a:solidFill>
                  <a:schemeClr val="dk1"/>
                </a:solidFill>
                <a:latin typeface="Open Sans"/>
                <a:ea typeface="Open Sans"/>
                <a:cs typeface="Open Sans"/>
                <a:sym typeface="Open Sans"/>
              </a:rPr>
              <a:t>f(x,y)=</a:t>
            </a:r>
            <a:endParaRPr sz="1800">
              <a:latin typeface="Open Sans"/>
              <a:ea typeface="Open Sans"/>
              <a:cs typeface="Open Sans"/>
              <a:sym typeface="Open Sans"/>
            </a:endParaRPr>
          </a:p>
        </p:txBody>
      </p:sp>
      <p:sp>
        <p:nvSpPr>
          <p:cNvPr id="128" name="Google Shape;128;p22"/>
          <p:cNvSpPr txBox="1"/>
          <p:nvPr/>
        </p:nvSpPr>
        <p:spPr>
          <a:xfrm>
            <a:off x="164700" y="4421525"/>
            <a:ext cx="5028300" cy="30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1"/>
                </a:solidFill>
                <a:latin typeface="Open Sans"/>
                <a:ea typeface="Open Sans"/>
                <a:cs typeface="Open Sans"/>
                <a:sym typeface="Open Sans"/>
              </a:rPr>
              <a:t>μ</a:t>
            </a:r>
            <a:r>
              <a:rPr baseline="-25000" lang="es" sz="1800">
                <a:solidFill>
                  <a:schemeClr val="dk1"/>
                </a:solidFill>
                <a:latin typeface="Open Sans"/>
                <a:ea typeface="Open Sans"/>
                <a:cs typeface="Open Sans"/>
                <a:sym typeface="Open Sans"/>
              </a:rPr>
              <a:t>1</a:t>
            </a:r>
            <a:r>
              <a:rPr lang="es" sz="1800">
                <a:latin typeface="Open Sans"/>
                <a:ea typeface="Open Sans"/>
                <a:cs typeface="Open Sans"/>
                <a:sym typeface="Open Sans"/>
              </a:rPr>
              <a:t>= E(X),   </a:t>
            </a:r>
            <a:r>
              <a:rPr lang="es" sz="1800">
                <a:solidFill>
                  <a:schemeClr val="dk1"/>
                </a:solidFill>
                <a:latin typeface="Open Sans"/>
                <a:ea typeface="Open Sans"/>
                <a:cs typeface="Open Sans"/>
                <a:sym typeface="Open Sans"/>
              </a:rPr>
              <a:t>μ</a:t>
            </a:r>
            <a:r>
              <a:rPr baseline="-25000" lang="es" sz="1800">
                <a:solidFill>
                  <a:schemeClr val="dk1"/>
                </a:solidFill>
                <a:latin typeface="Open Sans"/>
                <a:ea typeface="Open Sans"/>
                <a:cs typeface="Open Sans"/>
                <a:sym typeface="Open Sans"/>
              </a:rPr>
              <a:t>2</a:t>
            </a:r>
            <a:r>
              <a:rPr lang="es" sz="1800">
                <a:latin typeface="Open Sans"/>
                <a:ea typeface="Open Sans"/>
                <a:cs typeface="Open Sans"/>
                <a:sym typeface="Open Sans"/>
              </a:rPr>
              <a:t>= E(Y) ,  σ</a:t>
            </a:r>
            <a:r>
              <a:rPr baseline="-25000" lang="es" sz="1800">
                <a:solidFill>
                  <a:schemeClr val="dk1"/>
                </a:solidFill>
                <a:latin typeface="Open Sans"/>
                <a:ea typeface="Open Sans"/>
                <a:cs typeface="Open Sans"/>
                <a:sym typeface="Open Sans"/>
              </a:rPr>
              <a:t>1</a:t>
            </a:r>
            <a:r>
              <a:rPr baseline="30000" lang="es" sz="1800">
                <a:solidFill>
                  <a:schemeClr val="dk1"/>
                </a:solidFill>
                <a:latin typeface="Open Sans"/>
                <a:ea typeface="Open Sans"/>
                <a:cs typeface="Open Sans"/>
                <a:sym typeface="Open Sans"/>
              </a:rPr>
              <a:t>2</a:t>
            </a:r>
            <a:r>
              <a:rPr lang="es" sz="1800">
                <a:latin typeface="Open Sans"/>
                <a:ea typeface="Open Sans"/>
                <a:cs typeface="Open Sans"/>
                <a:sym typeface="Open Sans"/>
              </a:rPr>
              <a:t>= Var(X),  </a:t>
            </a:r>
            <a:r>
              <a:rPr lang="es" sz="1800">
                <a:solidFill>
                  <a:schemeClr val="dk1"/>
                </a:solidFill>
                <a:latin typeface="Open Sans"/>
                <a:ea typeface="Open Sans"/>
                <a:cs typeface="Open Sans"/>
                <a:sym typeface="Open Sans"/>
              </a:rPr>
              <a:t>σ</a:t>
            </a:r>
            <a:r>
              <a:rPr baseline="-25000" lang="es" sz="1800">
                <a:solidFill>
                  <a:schemeClr val="dk1"/>
                </a:solidFill>
                <a:latin typeface="Open Sans"/>
                <a:ea typeface="Open Sans"/>
                <a:cs typeface="Open Sans"/>
                <a:sym typeface="Open Sans"/>
              </a:rPr>
              <a:t>2</a:t>
            </a:r>
            <a:r>
              <a:rPr baseline="30000" lang="es" sz="1800">
                <a:solidFill>
                  <a:schemeClr val="dk1"/>
                </a:solidFill>
                <a:latin typeface="Open Sans"/>
                <a:ea typeface="Open Sans"/>
                <a:cs typeface="Open Sans"/>
                <a:sym typeface="Open Sans"/>
              </a:rPr>
              <a:t>2</a:t>
            </a:r>
            <a:r>
              <a:rPr lang="es" sz="1800">
                <a:latin typeface="Open Sans"/>
                <a:ea typeface="Open Sans"/>
                <a:cs typeface="Open Sans"/>
                <a:sym typeface="Open Sans"/>
              </a:rPr>
              <a:t>= Var(Y), </a:t>
            </a:r>
            <a:endParaRPr sz="1800">
              <a:latin typeface="Open Sans"/>
              <a:ea typeface="Open Sans"/>
              <a:cs typeface="Open Sans"/>
              <a:sym typeface="Open Sans"/>
            </a:endParaRPr>
          </a:p>
        </p:txBody>
      </p:sp>
      <p:pic>
        <p:nvPicPr>
          <p:cNvPr id="129" name="Google Shape;129;p22"/>
          <p:cNvPicPr preferRelativeResize="0"/>
          <p:nvPr/>
        </p:nvPicPr>
        <p:blipFill>
          <a:blip r:embed="rId6">
            <a:alphaModFix/>
          </a:blip>
          <a:stretch>
            <a:fillRect/>
          </a:stretch>
        </p:blipFill>
        <p:spPr>
          <a:xfrm>
            <a:off x="5075049" y="4421524"/>
            <a:ext cx="3233025" cy="591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Varias Variables, categóricas</a:t>
            </a:r>
            <a:endParaRPr/>
          </a:p>
        </p:txBody>
      </p:sp>
      <p:pic>
        <p:nvPicPr>
          <p:cNvPr id="135" name="Google Shape;135;p23"/>
          <p:cNvPicPr preferRelativeResize="0"/>
          <p:nvPr/>
        </p:nvPicPr>
        <p:blipFill>
          <a:blip r:embed="rId3">
            <a:alphaModFix/>
          </a:blip>
          <a:stretch>
            <a:fillRect/>
          </a:stretch>
        </p:blipFill>
        <p:spPr>
          <a:xfrm>
            <a:off x="1112250" y="1375825"/>
            <a:ext cx="6578750" cy="3549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490250" y="450150"/>
            <a:ext cx="798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Notebook (ejercicio)</a:t>
            </a:r>
            <a:endParaRPr/>
          </a:p>
          <a:p>
            <a:pPr indent="0" lvl="0" marL="0" rtl="0" algn="l">
              <a:spcBef>
                <a:spcPts val="0"/>
              </a:spcBef>
              <a:spcAft>
                <a:spcPts val="0"/>
              </a:spcAft>
              <a:buClr>
                <a:schemeClr val="dk1"/>
              </a:buClr>
              <a:buSzPts val="1100"/>
              <a:buFont typeface="Arial"/>
              <a:buNone/>
            </a:pPr>
            <a:r>
              <a:rPr lang="es" sz="3400" u="sng">
                <a:solidFill>
                  <a:schemeClr val="accent5"/>
                </a:solidFill>
                <a:hlinkClick r:id="rId3">
                  <a:extLst>
                    <a:ext uri="{A12FA001-AC4F-418D-AE19-62706E023703}">
                      <ahyp:hlinkClr val="tx"/>
                    </a:ext>
                  </a:extLst>
                </a:hlinkClick>
              </a:rPr>
              <a:t>03 Varias Variables.ipynb</a:t>
            </a:r>
            <a:endParaRPr sz="3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70000" y="663725"/>
            <a:ext cx="86931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Independencia entre</a:t>
            </a:r>
            <a:r>
              <a:rPr lang="es"/>
              <a:t> Variables</a:t>
            </a:r>
            <a:endParaRPr/>
          </a:p>
        </p:txBody>
      </p:sp>
      <p:sp>
        <p:nvSpPr>
          <p:cNvPr id="146" name="Google Shape;146;p25"/>
          <p:cNvSpPr txBox="1"/>
          <p:nvPr/>
        </p:nvSpPr>
        <p:spPr>
          <a:xfrm>
            <a:off x="467725" y="1480025"/>
            <a:ext cx="8494200" cy="19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000">
                <a:solidFill>
                  <a:srgbClr val="1B786E"/>
                </a:solidFill>
                <a:latin typeface="Open Sans"/>
                <a:ea typeface="Open Sans"/>
                <a:cs typeface="Open Sans"/>
                <a:sym typeface="Open Sans"/>
              </a:rPr>
              <a:t>X e Y</a:t>
            </a:r>
            <a:r>
              <a:rPr b="1" lang="es" sz="1800">
                <a:solidFill>
                  <a:srgbClr val="1B786E"/>
                </a:solidFill>
                <a:latin typeface="Open Sans"/>
                <a:ea typeface="Open Sans"/>
                <a:cs typeface="Open Sans"/>
                <a:sym typeface="Open Sans"/>
              </a:rPr>
              <a:t> </a:t>
            </a:r>
            <a:r>
              <a:rPr b="1" lang="es" sz="2000">
                <a:solidFill>
                  <a:srgbClr val="1B786E"/>
                </a:solidFill>
                <a:latin typeface="Open Sans"/>
                <a:ea typeface="Open Sans"/>
                <a:cs typeface="Open Sans"/>
                <a:sym typeface="Open Sans"/>
              </a:rPr>
              <a:t> v.a. </a:t>
            </a:r>
            <a:r>
              <a:rPr lang="es" sz="2000">
                <a:latin typeface="Open Sans"/>
                <a:ea typeface="Open Sans"/>
                <a:cs typeface="Open Sans"/>
                <a:sym typeface="Open Sans"/>
              </a:rPr>
              <a:t> se dicen </a:t>
            </a:r>
            <a:r>
              <a:rPr b="1" lang="es" sz="2000">
                <a:solidFill>
                  <a:srgbClr val="1B786E"/>
                </a:solidFill>
                <a:latin typeface="Open Sans"/>
                <a:ea typeface="Open Sans"/>
                <a:cs typeface="Open Sans"/>
                <a:sym typeface="Open Sans"/>
              </a:rPr>
              <a:t>independientes</a:t>
            </a:r>
            <a:r>
              <a:rPr lang="es" sz="2000">
                <a:latin typeface="Open Sans"/>
                <a:ea typeface="Open Sans"/>
                <a:cs typeface="Open Sans"/>
                <a:sym typeface="Open Sans"/>
              </a:rPr>
              <a:t> si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s" sz="2000">
                <a:latin typeface="Open Sans"/>
                <a:ea typeface="Open Sans"/>
                <a:cs typeface="Open Sans"/>
                <a:sym typeface="Open Sans"/>
              </a:rPr>
              <a:t>Para más variables:</a:t>
            </a:r>
            <a:endParaRPr sz="2000">
              <a:latin typeface="Open Sans"/>
              <a:ea typeface="Open Sans"/>
              <a:cs typeface="Open Sans"/>
              <a:sym typeface="Open Sans"/>
            </a:endParaRPr>
          </a:p>
          <a:p>
            <a:pPr indent="0" lvl="0" marL="0" rtl="0" algn="l">
              <a:spcBef>
                <a:spcPts val="0"/>
              </a:spcBef>
              <a:spcAft>
                <a:spcPts val="0"/>
              </a:spcAft>
              <a:buNone/>
            </a:pPr>
            <a:r>
              <a:rPr lang="es" sz="2000">
                <a:latin typeface="Open Sans"/>
                <a:ea typeface="Open Sans"/>
                <a:cs typeface="Open Sans"/>
                <a:sym typeface="Open Sans"/>
              </a:rPr>
              <a:t>Sean</a:t>
            </a:r>
            <a:r>
              <a:rPr lang="es" sz="2000">
                <a:latin typeface="Open Sans"/>
                <a:ea typeface="Open Sans"/>
                <a:cs typeface="Open Sans"/>
                <a:sym typeface="Open Sans"/>
              </a:rPr>
              <a:t> </a:t>
            </a:r>
            <a:r>
              <a:rPr b="1" lang="es" sz="2000">
                <a:solidFill>
                  <a:srgbClr val="1B786E"/>
                </a:solidFill>
                <a:latin typeface="Open Sans"/>
                <a:ea typeface="Open Sans"/>
                <a:cs typeface="Open Sans"/>
                <a:sym typeface="Open Sans"/>
              </a:rPr>
              <a:t>X</a:t>
            </a:r>
            <a:r>
              <a:rPr b="1" baseline="-25000" lang="es" sz="2000">
                <a:solidFill>
                  <a:srgbClr val="1B786E"/>
                </a:solidFill>
                <a:latin typeface="Open Sans"/>
                <a:ea typeface="Open Sans"/>
                <a:cs typeface="Open Sans"/>
                <a:sym typeface="Open Sans"/>
              </a:rPr>
              <a:t>1</a:t>
            </a:r>
            <a:r>
              <a:rPr b="1" lang="es" sz="2000">
                <a:solidFill>
                  <a:srgbClr val="1B786E"/>
                </a:solidFill>
                <a:latin typeface="Open Sans"/>
                <a:ea typeface="Open Sans"/>
                <a:cs typeface="Open Sans"/>
                <a:sym typeface="Open Sans"/>
              </a:rPr>
              <a:t>,X</a:t>
            </a:r>
            <a:r>
              <a:rPr b="1" baseline="-25000" lang="es" sz="2000">
                <a:solidFill>
                  <a:srgbClr val="1B786E"/>
                </a:solidFill>
                <a:latin typeface="Open Sans"/>
                <a:ea typeface="Open Sans"/>
                <a:cs typeface="Open Sans"/>
                <a:sym typeface="Open Sans"/>
              </a:rPr>
              <a:t>2</a:t>
            </a:r>
            <a:r>
              <a:rPr b="1" lang="es" sz="2000">
                <a:solidFill>
                  <a:srgbClr val="1B786E"/>
                </a:solidFill>
                <a:latin typeface="Open Sans"/>
                <a:ea typeface="Open Sans"/>
                <a:cs typeface="Open Sans"/>
                <a:sym typeface="Open Sans"/>
              </a:rPr>
              <a:t>, …,X</a:t>
            </a:r>
            <a:r>
              <a:rPr b="1" baseline="-25000" lang="es" sz="2000">
                <a:solidFill>
                  <a:srgbClr val="1B786E"/>
                </a:solidFill>
                <a:latin typeface="Open Sans"/>
                <a:ea typeface="Open Sans"/>
                <a:cs typeface="Open Sans"/>
                <a:sym typeface="Open Sans"/>
              </a:rPr>
              <a:t>n</a:t>
            </a:r>
            <a:r>
              <a:rPr lang="es" sz="2000">
                <a:latin typeface="Open Sans"/>
                <a:ea typeface="Open Sans"/>
                <a:cs typeface="Open Sans"/>
                <a:sym typeface="Open Sans"/>
              </a:rPr>
              <a:t>, variables aleatorias se dicen mutuamente </a:t>
            </a:r>
            <a:r>
              <a:rPr b="1" lang="es" sz="2000">
                <a:solidFill>
                  <a:srgbClr val="1B786E"/>
                </a:solidFill>
                <a:latin typeface="Open Sans"/>
                <a:ea typeface="Open Sans"/>
                <a:cs typeface="Open Sans"/>
                <a:sym typeface="Open Sans"/>
              </a:rPr>
              <a:t>independient</a:t>
            </a:r>
            <a:r>
              <a:rPr b="1" lang="es" sz="2000">
                <a:solidFill>
                  <a:srgbClr val="1B786E"/>
                </a:solidFill>
                <a:latin typeface="Open Sans"/>
                <a:ea typeface="Open Sans"/>
                <a:cs typeface="Open Sans"/>
                <a:sym typeface="Open Sans"/>
              </a:rPr>
              <a:t>e</a:t>
            </a:r>
            <a:r>
              <a:rPr b="1" lang="es" sz="2000">
                <a:solidFill>
                  <a:srgbClr val="1B786E"/>
                </a:solidFill>
                <a:latin typeface="Open Sans"/>
                <a:ea typeface="Open Sans"/>
                <a:cs typeface="Open Sans"/>
                <a:sym typeface="Open Sans"/>
              </a:rPr>
              <a:t>s</a:t>
            </a:r>
            <a:r>
              <a:rPr lang="es" sz="2000">
                <a:latin typeface="Open Sans"/>
                <a:ea typeface="Open Sans"/>
                <a:cs typeface="Open Sans"/>
                <a:sym typeface="Open Sans"/>
              </a:rPr>
              <a:t> si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r">
              <a:spcBef>
                <a:spcPts val="0"/>
              </a:spcBef>
              <a:spcAft>
                <a:spcPts val="0"/>
              </a:spcAft>
              <a:buNone/>
            </a:pPr>
            <a:r>
              <a:t/>
            </a:r>
            <a:endParaRPr>
              <a:solidFill>
                <a:srgbClr val="1B786E"/>
              </a:solidFill>
              <a:latin typeface="Open Sans"/>
              <a:ea typeface="Open Sans"/>
              <a:cs typeface="Open Sans"/>
              <a:sym typeface="Open Sans"/>
            </a:endParaRPr>
          </a:p>
        </p:txBody>
      </p:sp>
      <p:pic>
        <p:nvPicPr>
          <p:cNvPr id="147" name="Google Shape;147;p25"/>
          <p:cNvPicPr preferRelativeResize="0"/>
          <p:nvPr/>
        </p:nvPicPr>
        <p:blipFill>
          <a:blip r:embed="rId3">
            <a:alphaModFix/>
          </a:blip>
          <a:stretch>
            <a:fillRect/>
          </a:stretch>
        </p:blipFill>
        <p:spPr>
          <a:xfrm>
            <a:off x="5324375" y="1562200"/>
            <a:ext cx="2314475" cy="367200"/>
          </a:xfrm>
          <a:prstGeom prst="rect">
            <a:avLst/>
          </a:prstGeom>
          <a:noFill/>
          <a:ln>
            <a:noFill/>
          </a:ln>
        </p:spPr>
      </p:pic>
      <p:pic>
        <p:nvPicPr>
          <p:cNvPr id="148" name="Google Shape;148;p25"/>
          <p:cNvPicPr preferRelativeResize="0"/>
          <p:nvPr/>
        </p:nvPicPr>
        <p:blipFill>
          <a:blip r:embed="rId4">
            <a:alphaModFix/>
          </a:blip>
          <a:stretch>
            <a:fillRect/>
          </a:stretch>
        </p:blipFill>
        <p:spPr>
          <a:xfrm>
            <a:off x="914400" y="3285550"/>
            <a:ext cx="6664149" cy="946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70000" y="663725"/>
            <a:ext cx="86931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Varias Variables: independencia</a:t>
            </a:r>
            <a:endParaRPr/>
          </a:p>
        </p:txBody>
      </p:sp>
      <p:sp>
        <p:nvSpPr>
          <p:cNvPr id="154" name="Google Shape;154;p26"/>
          <p:cNvSpPr txBox="1"/>
          <p:nvPr/>
        </p:nvSpPr>
        <p:spPr>
          <a:xfrm>
            <a:off x="467725" y="1480025"/>
            <a:ext cx="5136000" cy="19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000">
                <a:solidFill>
                  <a:srgbClr val="1B786E"/>
                </a:solidFill>
                <a:latin typeface="Open Sans"/>
                <a:ea typeface="Open Sans"/>
                <a:cs typeface="Open Sans"/>
                <a:sym typeface="Open Sans"/>
              </a:rPr>
              <a:t>X</a:t>
            </a:r>
            <a:r>
              <a:rPr lang="es" sz="1800">
                <a:latin typeface="Open Sans"/>
                <a:ea typeface="Open Sans"/>
                <a:cs typeface="Open Sans"/>
                <a:sym typeface="Open Sans"/>
              </a:rPr>
              <a:t>:</a:t>
            </a:r>
            <a:r>
              <a:rPr b="1" lang="es" sz="1800">
                <a:solidFill>
                  <a:srgbClr val="1B786E"/>
                </a:solidFill>
                <a:latin typeface="Open Sans"/>
                <a:ea typeface="Open Sans"/>
                <a:cs typeface="Open Sans"/>
                <a:sym typeface="Open Sans"/>
              </a:rPr>
              <a:t> </a:t>
            </a:r>
            <a:r>
              <a:rPr lang="es" sz="1800">
                <a:latin typeface="Open Sans"/>
                <a:ea typeface="Open Sans"/>
                <a:cs typeface="Open Sans"/>
                <a:sym typeface="Open Sans"/>
              </a:rPr>
              <a:t>Ω⇾R</a:t>
            </a:r>
            <a:r>
              <a:rPr b="1" lang="es" sz="2000">
                <a:solidFill>
                  <a:srgbClr val="1B786E"/>
                </a:solidFill>
                <a:latin typeface="Open Sans"/>
                <a:ea typeface="Open Sans"/>
                <a:cs typeface="Open Sans"/>
                <a:sym typeface="Open Sans"/>
              </a:rPr>
              <a:t> e Y</a:t>
            </a:r>
            <a:r>
              <a:rPr lang="es" sz="1800">
                <a:latin typeface="Open Sans"/>
                <a:ea typeface="Open Sans"/>
                <a:cs typeface="Open Sans"/>
                <a:sym typeface="Open Sans"/>
              </a:rPr>
              <a:t>: Ω⇾R</a:t>
            </a:r>
            <a:r>
              <a:rPr b="1" lang="es" sz="1800">
                <a:solidFill>
                  <a:srgbClr val="1B786E"/>
                </a:solidFill>
                <a:latin typeface="Open Sans"/>
                <a:ea typeface="Open Sans"/>
                <a:cs typeface="Open Sans"/>
                <a:sym typeface="Open Sans"/>
              </a:rPr>
              <a:t> </a:t>
            </a:r>
            <a:r>
              <a:rPr b="1" lang="es" sz="2000">
                <a:solidFill>
                  <a:srgbClr val="1B786E"/>
                </a:solidFill>
                <a:latin typeface="Open Sans"/>
                <a:ea typeface="Open Sans"/>
                <a:cs typeface="Open Sans"/>
                <a:sym typeface="Open Sans"/>
              </a:rPr>
              <a:t> variables aleatorias</a:t>
            </a:r>
            <a:r>
              <a:rPr lang="es" sz="2000">
                <a:latin typeface="Open Sans"/>
                <a:ea typeface="Open Sans"/>
                <a:cs typeface="Open Sans"/>
                <a:sym typeface="Open Sans"/>
              </a:rPr>
              <a:t>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b="1" lang="es" sz="1800">
                <a:solidFill>
                  <a:srgbClr val="1B786E"/>
                </a:solidFill>
                <a:latin typeface="Open Sans"/>
                <a:ea typeface="Open Sans"/>
                <a:cs typeface="Open Sans"/>
                <a:sym typeface="Open Sans"/>
              </a:rPr>
              <a:t>Si X e Y son independientes</a:t>
            </a:r>
            <a:r>
              <a:rPr lang="es" sz="1800">
                <a:solidFill>
                  <a:srgbClr val="666666"/>
                </a:solidFill>
                <a:latin typeface="Open Sans"/>
                <a:ea typeface="Open Sans"/>
                <a:cs typeface="Open Sans"/>
                <a:sym typeface="Open Sans"/>
              </a:rPr>
              <a:t> se cumple:</a:t>
            </a:r>
            <a:endParaRPr sz="1800">
              <a:solidFill>
                <a:srgbClr val="666666"/>
              </a:solidFill>
              <a:latin typeface="Open Sans"/>
              <a:ea typeface="Open Sans"/>
              <a:cs typeface="Open Sans"/>
              <a:sym typeface="Open Sans"/>
            </a:endParaRPr>
          </a:p>
          <a:p>
            <a:pPr indent="0" lvl="0" marL="0" rtl="0" algn="just">
              <a:spcBef>
                <a:spcPts val="0"/>
              </a:spcBef>
              <a:spcAft>
                <a:spcPts val="0"/>
              </a:spcAft>
              <a:buNone/>
            </a:pPr>
            <a:r>
              <a:t/>
            </a:r>
            <a:endParaRPr sz="1800">
              <a:solidFill>
                <a:schemeClr val="dk1"/>
              </a:solidFill>
              <a:latin typeface="Open Sans"/>
              <a:ea typeface="Open Sans"/>
              <a:cs typeface="Open Sans"/>
              <a:sym typeface="Open Sans"/>
            </a:endParaRPr>
          </a:p>
          <a:p>
            <a:pPr indent="-342900" lvl="0" marL="457200" rtl="0" algn="just">
              <a:spcBef>
                <a:spcPts val="0"/>
              </a:spcBef>
              <a:spcAft>
                <a:spcPts val="0"/>
              </a:spcAft>
              <a:buClr>
                <a:schemeClr val="dk1"/>
              </a:buClr>
              <a:buSzPts val="1800"/>
              <a:buFont typeface="Open Sans"/>
              <a:buChar char="●"/>
            </a:pPr>
            <a:r>
              <a:rPr lang="es" sz="1800">
                <a:solidFill>
                  <a:schemeClr val="dk1"/>
                </a:solidFill>
                <a:latin typeface="Open Sans"/>
                <a:ea typeface="Open Sans"/>
                <a:cs typeface="Open Sans"/>
                <a:sym typeface="Open Sans"/>
              </a:rPr>
              <a:t>E(X.Y)=E(X).E(Y),</a:t>
            </a:r>
            <a:endParaRPr sz="1800">
              <a:solidFill>
                <a:schemeClr val="dk1"/>
              </a:solidFill>
              <a:latin typeface="Open Sans"/>
              <a:ea typeface="Open Sans"/>
              <a:cs typeface="Open Sans"/>
              <a:sym typeface="Open Sans"/>
            </a:endParaRPr>
          </a:p>
          <a:p>
            <a:pPr indent="0" lvl="0" marL="457200" rtl="0" algn="just">
              <a:spcBef>
                <a:spcPts val="0"/>
              </a:spcBef>
              <a:spcAft>
                <a:spcPts val="0"/>
              </a:spcAft>
              <a:buNone/>
            </a:pPr>
            <a:r>
              <a:t/>
            </a:r>
            <a:endParaRPr sz="1800">
              <a:solidFill>
                <a:schemeClr val="dk1"/>
              </a:solidFill>
              <a:latin typeface="Open Sans"/>
              <a:ea typeface="Open Sans"/>
              <a:cs typeface="Open Sans"/>
              <a:sym typeface="Open Sans"/>
            </a:endParaRPr>
          </a:p>
          <a:p>
            <a:pPr indent="-342900" lvl="0" marL="457200" rtl="0" algn="just">
              <a:spcBef>
                <a:spcPts val="0"/>
              </a:spcBef>
              <a:spcAft>
                <a:spcPts val="0"/>
              </a:spcAft>
              <a:buClr>
                <a:schemeClr val="dk1"/>
              </a:buClr>
              <a:buSzPts val="1800"/>
              <a:buFont typeface="Open Sans"/>
              <a:buChar char="●"/>
            </a:pPr>
            <a:r>
              <a:rPr lang="es" sz="1800">
                <a:solidFill>
                  <a:schemeClr val="dk1"/>
                </a:solidFill>
                <a:latin typeface="Open Sans"/>
                <a:ea typeface="Open Sans"/>
                <a:cs typeface="Open Sans"/>
                <a:sym typeface="Open Sans"/>
              </a:rPr>
              <a:t>Cov(X,Y)=0</a:t>
            </a:r>
            <a:endParaRPr sz="1800">
              <a:solidFill>
                <a:schemeClr val="dk1"/>
              </a:solidFill>
              <a:latin typeface="Open Sans"/>
              <a:ea typeface="Open Sans"/>
              <a:cs typeface="Open Sans"/>
              <a:sym typeface="Open Sans"/>
            </a:endParaRPr>
          </a:p>
          <a:p>
            <a:pPr indent="0" lvl="0" marL="457200" rtl="0" algn="just">
              <a:spcBef>
                <a:spcPts val="0"/>
              </a:spcBef>
              <a:spcAft>
                <a:spcPts val="0"/>
              </a:spcAft>
              <a:buNone/>
            </a:pPr>
            <a:r>
              <a:t/>
            </a:r>
            <a:endParaRPr sz="1800">
              <a:solidFill>
                <a:schemeClr val="dk1"/>
              </a:solidFill>
              <a:latin typeface="Open Sans"/>
              <a:ea typeface="Open Sans"/>
              <a:cs typeface="Open Sans"/>
              <a:sym typeface="Open Sans"/>
            </a:endParaRPr>
          </a:p>
          <a:p>
            <a:pPr indent="-342900" lvl="0" marL="457200" rtl="0" algn="just">
              <a:spcBef>
                <a:spcPts val="0"/>
              </a:spcBef>
              <a:spcAft>
                <a:spcPts val="0"/>
              </a:spcAft>
              <a:buClr>
                <a:schemeClr val="dk1"/>
              </a:buClr>
              <a:buSzPts val="1800"/>
              <a:buFont typeface="Open Sans"/>
              <a:buChar char="●"/>
            </a:pPr>
            <a:r>
              <a:rPr lang="es" sz="1800">
                <a:solidFill>
                  <a:schemeClr val="dk1"/>
                </a:solidFill>
                <a:latin typeface="Open Sans"/>
                <a:ea typeface="Open Sans"/>
                <a:cs typeface="Open Sans"/>
                <a:sym typeface="Open Sans"/>
              </a:rPr>
              <a:t>⍴=Corr(X,Y)=0</a:t>
            </a:r>
            <a:endParaRPr sz="1800">
              <a:solidFill>
                <a:schemeClr val="dk1"/>
              </a:solidFill>
              <a:latin typeface="Open Sans"/>
              <a:ea typeface="Open Sans"/>
              <a:cs typeface="Open Sans"/>
              <a:sym typeface="Open Sans"/>
            </a:endParaRPr>
          </a:p>
          <a:p>
            <a:pPr indent="0" lvl="0" marL="457200" rtl="0" algn="just">
              <a:spcBef>
                <a:spcPts val="0"/>
              </a:spcBef>
              <a:spcAft>
                <a:spcPts val="0"/>
              </a:spcAft>
              <a:buNone/>
            </a:pPr>
            <a:r>
              <a:t/>
            </a:r>
            <a:endParaRPr sz="1800">
              <a:solidFill>
                <a:schemeClr val="dk1"/>
              </a:solidFill>
              <a:latin typeface="Open Sans"/>
              <a:ea typeface="Open Sans"/>
              <a:cs typeface="Open Sans"/>
              <a:sym typeface="Open Sans"/>
            </a:endParaRPr>
          </a:p>
          <a:p>
            <a:pPr indent="-342900" lvl="0" marL="457200" rtl="0" algn="just">
              <a:spcBef>
                <a:spcPts val="0"/>
              </a:spcBef>
              <a:spcAft>
                <a:spcPts val="0"/>
              </a:spcAft>
              <a:buClr>
                <a:schemeClr val="dk1"/>
              </a:buClr>
              <a:buSzPts val="1800"/>
              <a:buFont typeface="Open Sans"/>
              <a:buChar char="●"/>
            </a:pPr>
            <a:r>
              <a:rPr lang="es" sz="1800">
                <a:solidFill>
                  <a:schemeClr val="dk1"/>
                </a:solidFill>
                <a:latin typeface="Open Sans"/>
                <a:ea typeface="Open Sans"/>
                <a:cs typeface="Open Sans"/>
                <a:sym typeface="Open Sans"/>
              </a:rPr>
              <a:t>Var(X+Y)=Var(X)+Var(Y)</a:t>
            </a:r>
            <a:r>
              <a:rPr lang="es" sz="1800">
                <a:latin typeface="Open Sans"/>
                <a:ea typeface="Open Sans"/>
                <a:cs typeface="Open Sans"/>
                <a:sym typeface="Open Sans"/>
              </a:rPr>
              <a:t>.  </a:t>
            </a:r>
            <a:endParaRPr sz="1800">
              <a:latin typeface="Open Sans"/>
              <a:ea typeface="Open Sans"/>
              <a:cs typeface="Open Sans"/>
              <a:sym typeface="Open Sans"/>
            </a:endParaRPr>
          </a:p>
          <a:p>
            <a:pPr indent="0" lvl="0" marL="0" rtl="0" algn="r">
              <a:spcBef>
                <a:spcPts val="0"/>
              </a:spcBef>
              <a:spcAft>
                <a:spcPts val="0"/>
              </a:spcAft>
              <a:buNone/>
            </a:pPr>
            <a:r>
              <a:t/>
            </a:r>
            <a:endParaRPr>
              <a:solidFill>
                <a:srgbClr val="1B786E"/>
              </a:solidFill>
              <a:latin typeface="Open Sans"/>
              <a:ea typeface="Open Sans"/>
              <a:cs typeface="Open Sans"/>
              <a:sym typeface="Open Sans"/>
            </a:endParaRPr>
          </a:p>
        </p:txBody>
      </p:sp>
      <p:sp>
        <p:nvSpPr>
          <p:cNvPr id="155" name="Google Shape;155;p26"/>
          <p:cNvSpPr txBox="1"/>
          <p:nvPr/>
        </p:nvSpPr>
        <p:spPr>
          <a:xfrm>
            <a:off x="4405675" y="2675125"/>
            <a:ext cx="3467400" cy="20541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chemeClr val="dk1"/>
              </a:buClr>
              <a:buSzPts val="1800"/>
              <a:buFont typeface="Open Sans"/>
              <a:buChar char="●"/>
            </a:pPr>
            <a:r>
              <a:rPr lang="es" sz="1800">
                <a:solidFill>
                  <a:schemeClr val="dk1"/>
                </a:solidFill>
                <a:latin typeface="Open Sans"/>
                <a:ea typeface="Open Sans"/>
                <a:cs typeface="Open Sans"/>
                <a:sym typeface="Open Sans"/>
              </a:rPr>
              <a:t>P(X=x, Y=y)=P(X=x). P(Y=y) ,</a:t>
            </a:r>
            <a:endParaRPr sz="1800">
              <a:solidFill>
                <a:schemeClr val="dk1"/>
              </a:solidFill>
              <a:latin typeface="Open Sans"/>
              <a:ea typeface="Open Sans"/>
              <a:cs typeface="Open Sans"/>
              <a:sym typeface="Open Sans"/>
            </a:endParaRPr>
          </a:p>
          <a:p>
            <a:pPr indent="0" lvl="0" marL="457200" rtl="0" algn="just">
              <a:spcBef>
                <a:spcPts val="0"/>
              </a:spcBef>
              <a:spcAft>
                <a:spcPts val="0"/>
              </a:spcAft>
              <a:buNone/>
            </a:pPr>
            <a:r>
              <a:t/>
            </a:r>
            <a:endParaRPr sz="1800">
              <a:solidFill>
                <a:schemeClr val="dk1"/>
              </a:solidFill>
              <a:latin typeface="Open Sans"/>
              <a:ea typeface="Open Sans"/>
              <a:cs typeface="Open Sans"/>
              <a:sym typeface="Open Sans"/>
            </a:endParaRPr>
          </a:p>
          <a:p>
            <a:pPr indent="-342900" lvl="0" marL="457200" rtl="0" algn="just">
              <a:spcBef>
                <a:spcPts val="0"/>
              </a:spcBef>
              <a:spcAft>
                <a:spcPts val="0"/>
              </a:spcAft>
              <a:buClr>
                <a:schemeClr val="dk1"/>
              </a:buClr>
              <a:buSzPts val="1800"/>
              <a:buFont typeface="Open Sans"/>
              <a:buChar char="●"/>
            </a:pPr>
            <a:r>
              <a:rPr lang="es" sz="1800">
                <a:solidFill>
                  <a:schemeClr val="dk1"/>
                </a:solidFill>
                <a:latin typeface="Open Sans"/>
                <a:ea typeface="Open Sans"/>
                <a:cs typeface="Open Sans"/>
                <a:sym typeface="Open Sans"/>
              </a:rPr>
              <a:t>P</a:t>
            </a:r>
            <a:r>
              <a:rPr lang="es" sz="1800">
                <a:solidFill>
                  <a:schemeClr val="dk1"/>
                </a:solidFill>
                <a:latin typeface="Open Sans"/>
                <a:ea typeface="Open Sans"/>
                <a:cs typeface="Open Sans"/>
                <a:sym typeface="Open Sans"/>
              </a:rPr>
              <a:t>(X=x|Y=y)=P(X=x) ,</a:t>
            </a:r>
            <a:endParaRPr sz="1800">
              <a:solidFill>
                <a:schemeClr val="dk1"/>
              </a:solidFill>
              <a:latin typeface="Open Sans"/>
              <a:ea typeface="Open Sans"/>
              <a:cs typeface="Open Sans"/>
              <a:sym typeface="Open Sans"/>
            </a:endParaRPr>
          </a:p>
          <a:p>
            <a:pPr indent="0" lvl="0" marL="457200" rtl="0" algn="just">
              <a:spcBef>
                <a:spcPts val="0"/>
              </a:spcBef>
              <a:spcAft>
                <a:spcPts val="0"/>
              </a:spcAft>
              <a:buClr>
                <a:schemeClr val="dk1"/>
              </a:buClr>
              <a:buSzPts val="1100"/>
              <a:buFont typeface="Arial"/>
              <a:buNone/>
            </a:pPr>
            <a:r>
              <a:t/>
            </a:r>
            <a:endParaRPr sz="1800">
              <a:solidFill>
                <a:schemeClr val="dk1"/>
              </a:solidFill>
              <a:latin typeface="Open Sans"/>
              <a:ea typeface="Open Sans"/>
              <a:cs typeface="Open Sans"/>
              <a:sym typeface="Open Sans"/>
            </a:endParaRPr>
          </a:p>
          <a:p>
            <a:pPr indent="-342900" lvl="0" marL="457200" rtl="0" algn="just">
              <a:spcBef>
                <a:spcPts val="0"/>
              </a:spcBef>
              <a:spcAft>
                <a:spcPts val="0"/>
              </a:spcAft>
              <a:buClr>
                <a:schemeClr val="dk1"/>
              </a:buClr>
              <a:buSzPts val="1800"/>
              <a:buFont typeface="Open Sans"/>
              <a:buChar char="●"/>
            </a:pPr>
            <a:r>
              <a:t/>
            </a:r>
            <a:endParaRPr>
              <a:latin typeface="Open Sans"/>
              <a:ea typeface="Open Sans"/>
              <a:cs typeface="Open Sans"/>
              <a:sym typeface="Open Sans"/>
            </a:endParaRPr>
          </a:p>
          <a:p>
            <a:pPr indent="0" lvl="0" marL="457200" rtl="0" algn="just">
              <a:spcBef>
                <a:spcPts val="0"/>
              </a:spcBef>
              <a:spcAft>
                <a:spcPts val="0"/>
              </a:spcAft>
              <a:buNone/>
            </a:pPr>
            <a:r>
              <a:t/>
            </a:r>
            <a:endParaRPr>
              <a:latin typeface="Open Sans"/>
              <a:ea typeface="Open Sans"/>
              <a:cs typeface="Open Sans"/>
              <a:sym typeface="Open Sans"/>
            </a:endParaRPr>
          </a:p>
          <a:p>
            <a:pPr indent="-342900" lvl="0" marL="457200" rtl="0" algn="just">
              <a:spcBef>
                <a:spcPts val="0"/>
              </a:spcBef>
              <a:spcAft>
                <a:spcPts val="0"/>
              </a:spcAft>
              <a:buClr>
                <a:schemeClr val="dk1"/>
              </a:buClr>
              <a:buSzPts val="1800"/>
              <a:buFont typeface="Open Sans"/>
              <a:buChar char="●"/>
            </a:pPr>
            <a:r>
              <a:t/>
            </a:r>
            <a:endParaRPr>
              <a:latin typeface="Open Sans"/>
              <a:ea typeface="Open Sans"/>
              <a:cs typeface="Open Sans"/>
              <a:sym typeface="Open Sans"/>
            </a:endParaRPr>
          </a:p>
        </p:txBody>
      </p:sp>
      <p:pic>
        <p:nvPicPr>
          <p:cNvPr id="156" name="Google Shape;156;p26"/>
          <p:cNvPicPr preferRelativeResize="0"/>
          <p:nvPr/>
        </p:nvPicPr>
        <p:blipFill>
          <a:blip r:embed="rId3">
            <a:alphaModFix/>
          </a:blip>
          <a:stretch>
            <a:fillRect/>
          </a:stretch>
        </p:blipFill>
        <p:spPr>
          <a:xfrm>
            <a:off x="4917925" y="3847200"/>
            <a:ext cx="2756425" cy="302525"/>
          </a:xfrm>
          <a:prstGeom prst="rect">
            <a:avLst/>
          </a:prstGeom>
          <a:noFill/>
          <a:ln>
            <a:noFill/>
          </a:ln>
        </p:spPr>
      </p:pic>
      <p:pic>
        <p:nvPicPr>
          <p:cNvPr id="157" name="Google Shape;157;p26"/>
          <p:cNvPicPr preferRelativeResize="0"/>
          <p:nvPr/>
        </p:nvPicPr>
        <p:blipFill>
          <a:blip r:embed="rId4">
            <a:alphaModFix/>
          </a:blip>
          <a:stretch>
            <a:fillRect/>
          </a:stretch>
        </p:blipFill>
        <p:spPr>
          <a:xfrm>
            <a:off x="4946325" y="4320050"/>
            <a:ext cx="3964375" cy="59291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Covarianza en gráficos</a:t>
            </a:r>
            <a:endParaRPr/>
          </a:p>
        </p:txBody>
      </p:sp>
      <p:pic>
        <p:nvPicPr>
          <p:cNvPr id="163" name="Google Shape;163;p27"/>
          <p:cNvPicPr preferRelativeResize="0"/>
          <p:nvPr/>
        </p:nvPicPr>
        <p:blipFill>
          <a:blip r:embed="rId3">
            <a:alphaModFix/>
          </a:blip>
          <a:stretch>
            <a:fillRect/>
          </a:stretch>
        </p:blipFill>
        <p:spPr>
          <a:xfrm>
            <a:off x="311697" y="1225222"/>
            <a:ext cx="4441249" cy="2357875"/>
          </a:xfrm>
          <a:prstGeom prst="rect">
            <a:avLst/>
          </a:prstGeom>
          <a:noFill/>
          <a:ln>
            <a:noFill/>
          </a:ln>
        </p:spPr>
      </p:pic>
      <p:pic>
        <p:nvPicPr>
          <p:cNvPr id="164" name="Google Shape;164;p27"/>
          <p:cNvPicPr preferRelativeResize="0"/>
          <p:nvPr/>
        </p:nvPicPr>
        <p:blipFill>
          <a:blip r:embed="rId4">
            <a:alphaModFix/>
          </a:blip>
          <a:stretch>
            <a:fillRect/>
          </a:stretch>
        </p:blipFill>
        <p:spPr>
          <a:xfrm>
            <a:off x="4862121" y="2077650"/>
            <a:ext cx="4086254" cy="265125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8"/>
          <p:cNvPicPr preferRelativeResize="0"/>
          <p:nvPr/>
        </p:nvPicPr>
        <p:blipFill>
          <a:blip r:embed="rId3">
            <a:alphaModFix/>
          </a:blip>
          <a:stretch>
            <a:fillRect/>
          </a:stretch>
        </p:blipFill>
        <p:spPr>
          <a:xfrm>
            <a:off x="5900100" y="1202125"/>
            <a:ext cx="2253300" cy="2684075"/>
          </a:xfrm>
          <a:prstGeom prst="rect">
            <a:avLst/>
          </a:prstGeom>
          <a:noFill/>
          <a:ln>
            <a:noFill/>
          </a:ln>
        </p:spPr>
      </p:pic>
      <p:sp>
        <p:nvSpPr>
          <p:cNvPr id="170" name="Google Shape;170;p28"/>
          <p:cNvSpPr txBox="1"/>
          <p:nvPr>
            <p:ph type="title"/>
          </p:nvPr>
        </p:nvSpPr>
        <p:spPr>
          <a:xfrm>
            <a:off x="311700" y="316800"/>
            <a:ext cx="8250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Ejemplo: distribución Normal bivariada</a:t>
            </a:r>
            <a:endParaRPr/>
          </a:p>
        </p:txBody>
      </p:sp>
      <p:pic>
        <p:nvPicPr>
          <p:cNvPr id="171" name="Google Shape;171;p28"/>
          <p:cNvPicPr preferRelativeResize="0"/>
          <p:nvPr/>
        </p:nvPicPr>
        <p:blipFill>
          <a:blip r:embed="rId4">
            <a:alphaModFix/>
          </a:blip>
          <a:stretch>
            <a:fillRect/>
          </a:stretch>
        </p:blipFill>
        <p:spPr>
          <a:xfrm>
            <a:off x="1138500" y="1682100"/>
            <a:ext cx="3048000" cy="2286000"/>
          </a:xfrm>
          <a:prstGeom prst="rect">
            <a:avLst/>
          </a:prstGeom>
          <a:noFill/>
          <a:ln>
            <a:noFill/>
          </a:ln>
        </p:spPr>
      </p:pic>
      <p:pic>
        <p:nvPicPr>
          <p:cNvPr id="172" name="Google Shape;172;p28"/>
          <p:cNvPicPr preferRelativeResize="0"/>
          <p:nvPr/>
        </p:nvPicPr>
        <p:blipFill>
          <a:blip r:embed="rId5">
            <a:alphaModFix/>
          </a:blip>
          <a:stretch>
            <a:fillRect/>
          </a:stretch>
        </p:blipFill>
        <p:spPr>
          <a:xfrm>
            <a:off x="1161684" y="3735900"/>
            <a:ext cx="7850316" cy="755700"/>
          </a:xfrm>
          <a:prstGeom prst="rect">
            <a:avLst/>
          </a:prstGeom>
          <a:noFill/>
          <a:ln>
            <a:noFill/>
          </a:ln>
        </p:spPr>
      </p:pic>
      <p:sp>
        <p:nvSpPr>
          <p:cNvPr id="173" name="Google Shape;173;p28"/>
          <p:cNvSpPr txBox="1"/>
          <p:nvPr/>
        </p:nvSpPr>
        <p:spPr>
          <a:xfrm>
            <a:off x="467725" y="1022825"/>
            <a:ext cx="8494200" cy="19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000">
                <a:solidFill>
                  <a:srgbClr val="1B786E"/>
                </a:solidFill>
                <a:latin typeface="Open Sans"/>
                <a:ea typeface="Open Sans"/>
                <a:cs typeface="Open Sans"/>
                <a:sym typeface="Open Sans"/>
              </a:rPr>
              <a:t>Diremos que el par (X, Y) de</a:t>
            </a:r>
            <a:r>
              <a:rPr b="1" lang="es" sz="1800">
                <a:solidFill>
                  <a:srgbClr val="1B786E"/>
                </a:solidFill>
                <a:latin typeface="Open Sans"/>
                <a:ea typeface="Open Sans"/>
                <a:cs typeface="Open Sans"/>
                <a:sym typeface="Open Sans"/>
              </a:rPr>
              <a:t> </a:t>
            </a:r>
            <a:r>
              <a:rPr b="1" lang="es" sz="2000">
                <a:solidFill>
                  <a:srgbClr val="1B786E"/>
                </a:solidFill>
                <a:latin typeface="Open Sans"/>
                <a:ea typeface="Open Sans"/>
                <a:cs typeface="Open Sans"/>
                <a:sym typeface="Open Sans"/>
              </a:rPr>
              <a:t> v.a. </a:t>
            </a:r>
            <a:r>
              <a:rPr lang="es" sz="2000">
                <a:latin typeface="Open Sans"/>
                <a:ea typeface="Open Sans"/>
                <a:cs typeface="Open Sans"/>
                <a:sym typeface="Open Sans"/>
              </a:rPr>
              <a:t> tiene distribución normal bivariada si función de densidad conjunta es: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r">
              <a:spcBef>
                <a:spcPts val="0"/>
              </a:spcBef>
              <a:spcAft>
                <a:spcPts val="0"/>
              </a:spcAft>
              <a:buNone/>
            </a:pPr>
            <a:r>
              <a:t/>
            </a:r>
            <a:endParaRPr>
              <a:solidFill>
                <a:srgbClr val="1B786E"/>
              </a:solidFill>
              <a:latin typeface="Open Sans"/>
              <a:ea typeface="Open Sans"/>
              <a:cs typeface="Open Sans"/>
              <a:sym typeface="Open Sans"/>
            </a:endParaRPr>
          </a:p>
        </p:txBody>
      </p:sp>
      <p:sp>
        <p:nvSpPr>
          <p:cNvPr id="174" name="Google Shape;174;p28"/>
          <p:cNvSpPr txBox="1"/>
          <p:nvPr/>
        </p:nvSpPr>
        <p:spPr>
          <a:xfrm>
            <a:off x="455800" y="3858300"/>
            <a:ext cx="951600" cy="4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sz="1800">
                <a:solidFill>
                  <a:schemeClr val="dk1"/>
                </a:solidFill>
                <a:latin typeface="Open Sans"/>
                <a:ea typeface="Open Sans"/>
                <a:cs typeface="Open Sans"/>
                <a:sym typeface="Open Sans"/>
              </a:rPr>
              <a:t>f(x,y)=</a:t>
            </a:r>
            <a:endParaRPr sz="1800">
              <a:latin typeface="Open Sans"/>
              <a:ea typeface="Open Sans"/>
              <a:cs typeface="Open Sans"/>
              <a:sym typeface="Open Sans"/>
            </a:endParaRPr>
          </a:p>
        </p:txBody>
      </p:sp>
      <p:sp>
        <p:nvSpPr>
          <p:cNvPr id="175" name="Google Shape;175;p28"/>
          <p:cNvSpPr txBox="1"/>
          <p:nvPr/>
        </p:nvSpPr>
        <p:spPr>
          <a:xfrm>
            <a:off x="164700" y="4421525"/>
            <a:ext cx="5028300" cy="30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1"/>
                </a:solidFill>
                <a:latin typeface="Open Sans"/>
                <a:ea typeface="Open Sans"/>
                <a:cs typeface="Open Sans"/>
                <a:sym typeface="Open Sans"/>
              </a:rPr>
              <a:t>μ</a:t>
            </a:r>
            <a:r>
              <a:rPr baseline="-25000" lang="es" sz="1800">
                <a:solidFill>
                  <a:schemeClr val="dk1"/>
                </a:solidFill>
                <a:latin typeface="Open Sans"/>
                <a:ea typeface="Open Sans"/>
                <a:cs typeface="Open Sans"/>
                <a:sym typeface="Open Sans"/>
              </a:rPr>
              <a:t>1</a:t>
            </a:r>
            <a:r>
              <a:rPr lang="es" sz="1800">
                <a:latin typeface="Open Sans"/>
                <a:ea typeface="Open Sans"/>
                <a:cs typeface="Open Sans"/>
                <a:sym typeface="Open Sans"/>
              </a:rPr>
              <a:t>= E(X),   </a:t>
            </a:r>
            <a:r>
              <a:rPr lang="es" sz="1800">
                <a:solidFill>
                  <a:schemeClr val="dk1"/>
                </a:solidFill>
                <a:latin typeface="Open Sans"/>
                <a:ea typeface="Open Sans"/>
                <a:cs typeface="Open Sans"/>
                <a:sym typeface="Open Sans"/>
              </a:rPr>
              <a:t>μ</a:t>
            </a:r>
            <a:r>
              <a:rPr baseline="-25000" lang="es" sz="1800">
                <a:solidFill>
                  <a:schemeClr val="dk1"/>
                </a:solidFill>
                <a:latin typeface="Open Sans"/>
                <a:ea typeface="Open Sans"/>
                <a:cs typeface="Open Sans"/>
                <a:sym typeface="Open Sans"/>
              </a:rPr>
              <a:t>2</a:t>
            </a:r>
            <a:r>
              <a:rPr lang="es" sz="1800">
                <a:latin typeface="Open Sans"/>
                <a:ea typeface="Open Sans"/>
                <a:cs typeface="Open Sans"/>
                <a:sym typeface="Open Sans"/>
              </a:rPr>
              <a:t>= E(Y) ,  σ</a:t>
            </a:r>
            <a:r>
              <a:rPr baseline="-25000" lang="es" sz="1800">
                <a:solidFill>
                  <a:schemeClr val="dk1"/>
                </a:solidFill>
                <a:latin typeface="Open Sans"/>
                <a:ea typeface="Open Sans"/>
                <a:cs typeface="Open Sans"/>
                <a:sym typeface="Open Sans"/>
              </a:rPr>
              <a:t>1</a:t>
            </a:r>
            <a:r>
              <a:rPr baseline="30000" lang="es" sz="1800">
                <a:solidFill>
                  <a:schemeClr val="dk1"/>
                </a:solidFill>
                <a:latin typeface="Open Sans"/>
                <a:ea typeface="Open Sans"/>
                <a:cs typeface="Open Sans"/>
                <a:sym typeface="Open Sans"/>
              </a:rPr>
              <a:t>2</a:t>
            </a:r>
            <a:r>
              <a:rPr lang="es" sz="1800">
                <a:latin typeface="Open Sans"/>
                <a:ea typeface="Open Sans"/>
                <a:cs typeface="Open Sans"/>
                <a:sym typeface="Open Sans"/>
              </a:rPr>
              <a:t>= Var(X),  </a:t>
            </a:r>
            <a:r>
              <a:rPr lang="es" sz="1800">
                <a:solidFill>
                  <a:schemeClr val="dk1"/>
                </a:solidFill>
                <a:latin typeface="Open Sans"/>
                <a:ea typeface="Open Sans"/>
                <a:cs typeface="Open Sans"/>
                <a:sym typeface="Open Sans"/>
              </a:rPr>
              <a:t>σ</a:t>
            </a:r>
            <a:r>
              <a:rPr baseline="-25000" lang="es" sz="1800">
                <a:solidFill>
                  <a:schemeClr val="dk1"/>
                </a:solidFill>
                <a:latin typeface="Open Sans"/>
                <a:ea typeface="Open Sans"/>
                <a:cs typeface="Open Sans"/>
                <a:sym typeface="Open Sans"/>
              </a:rPr>
              <a:t>2</a:t>
            </a:r>
            <a:r>
              <a:rPr baseline="30000" lang="es" sz="1800">
                <a:solidFill>
                  <a:schemeClr val="dk1"/>
                </a:solidFill>
                <a:latin typeface="Open Sans"/>
                <a:ea typeface="Open Sans"/>
                <a:cs typeface="Open Sans"/>
                <a:sym typeface="Open Sans"/>
              </a:rPr>
              <a:t>2</a:t>
            </a:r>
            <a:r>
              <a:rPr lang="es" sz="1800">
                <a:latin typeface="Open Sans"/>
                <a:ea typeface="Open Sans"/>
                <a:cs typeface="Open Sans"/>
                <a:sym typeface="Open Sans"/>
              </a:rPr>
              <a:t>= Var(Y), </a:t>
            </a:r>
            <a:endParaRPr sz="1800">
              <a:latin typeface="Open Sans"/>
              <a:ea typeface="Open Sans"/>
              <a:cs typeface="Open Sans"/>
              <a:sym typeface="Open Sans"/>
            </a:endParaRPr>
          </a:p>
        </p:txBody>
      </p:sp>
      <p:pic>
        <p:nvPicPr>
          <p:cNvPr id="176" name="Google Shape;176;p28"/>
          <p:cNvPicPr preferRelativeResize="0"/>
          <p:nvPr/>
        </p:nvPicPr>
        <p:blipFill>
          <a:blip r:embed="rId6">
            <a:alphaModFix/>
          </a:blip>
          <a:stretch>
            <a:fillRect/>
          </a:stretch>
        </p:blipFill>
        <p:spPr>
          <a:xfrm>
            <a:off x="5075049" y="4421524"/>
            <a:ext cx="3233025" cy="591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11700" y="316800"/>
            <a:ext cx="8250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Ejemplo: distribución Normal bivariada</a:t>
            </a:r>
            <a:endParaRPr/>
          </a:p>
        </p:txBody>
      </p:sp>
      <p:pic>
        <p:nvPicPr>
          <p:cNvPr id="182" name="Google Shape;182;p29"/>
          <p:cNvPicPr preferRelativeResize="0"/>
          <p:nvPr/>
        </p:nvPicPr>
        <p:blipFill>
          <a:blip r:embed="rId3">
            <a:alphaModFix/>
          </a:blip>
          <a:stretch>
            <a:fillRect/>
          </a:stretch>
        </p:blipFill>
        <p:spPr>
          <a:xfrm>
            <a:off x="6098700" y="1611375"/>
            <a:ext cx="2015925" cy="1511950"/>
          </a:xfrm>
          <a:prstGeom prst="rect">
            <a:avLst/>
          </a:prstGeom>
          <a:noFill/>
          <a:ln>
            <a:noFill/>
          </a:ln>
        </p:spPr>
      </p:pic>
      <p:pic>
        <p:nvPicPr>
          <p:cNvPr id="183" name="Google Shape;183;p29"/>
          <p:cNvPicPr preferRelativeResize="0"/>
          <p:nvPr/>
        </p:nvPicPr>
        <p:blipFill>
          <a:blip r:embed="rId4">
            <a:alphaModFix/>
          </a:blip>
          <a:stretch>
            <a:fillRect/>
          </a:stretch>
        </p:blipFill>
        <p:spPr>
          <a:xfrm>
            <a:off x="762000" y="3240226"/>
            <a:ext cx="8249999" cy="794174"/>
          </a:xfrm>
          <a:prstGeom prst="rect">
            <a:avLst/>
          </a:prstGeom>
          <a:noFill/>
          <a:ln>
            <a:noFill/>
          </a:ln>
        </p:spPr>
      </p:pic>
      <p:sp>
        <p:nvSpPr>
          <p:cNvPr id="184" name="Google Shape;184;p29"/>
          <p:cNvSpPr txBox="1"/>
          <p:nvPr/>
        </p:nvSpPr>
        <p:spPr>
          <a:xfrm>
            <a:off x="467725" y="1022825"/>
            <a:ext cx="8494200" cy="19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000">
                <a:solidFill>
                  <a:srgbClr val="1B786E"/>
                </a:solidFill>
                <a:latin typeface="Open Sans"/>
                <a:ea typeface="Open Sans"/>
                <a:cs typeface="Open Sans"/>
                <a:sym typeface="Open Sans"/>
              </a:rPr>
              <a:t>X e Y</a:t>
            </a:r>
            <a:r>
              <a:rPr b="1" lang="es" sz="2000">
                <a:solidFill>
                  <a:srgbClr val="1B786E"/>
                </a:solidFill>
                <a:latin typeface="Open Sans"/>
                <a:ea typeface="Open Sans"/>
                <a:cs typeface="Open Sans"/>
                <a:sym typeface="Open Sans"/>
              </a:rPr>
              <a:t>  v.a.  </a:t>
            </a:r>
            <a:r>
              <a:rPr lang="es" sz="2000">
                <a:latin typeface="Open Sans"/>
                <a:ea typeface="Open Sans"/>
                <a:cs typeface="Open Sans"/>
                <a:sym typeface="Open Sans"/>
              </a:rPr>
              <a:t>con</a:t>
            </a:r>
            <a:r>
              <a:rPr lang="es" sz="2000">
                <a:latin typeface="Open Sans"/>
                <a:ea typeface="Open Sans"/>
                <a:cs typeface="Open Sans"/>
                <a:sym typeface="Open Sans"/>
              </a:rPr>
              <a:t> distribución normal bivariada son independientes si y sólo si ⍴=0 si y sólo si Cov(X,Y)=0</a:t>
            </a:r>
            <a:endParaRPr sz="2000">
              <a:latin typeface="Open Sans"/>
              <a:ea typeface="Open Sans"/>
              <a:cs typeface="Open Sans"/>
              <a:sym typeface="Open Sans"/>
            </a:endParaRPr>
          </a:p>
          <a:p>
            <a:pPr indent="0" lvl="0" marL="0" rtl="0" algn="r">
              <a:spcBef>
                <a:spcPts val="0"/>
              </a:spcBef>
              <a:spcAft>
                <a:spcPts val="0"/>
              </a:spcAft>
              <a:buNone/>
            </a:pPr>
            <a:r>
              <a:t/>
            </a:r>
            <a:endParaRPr>
              <a:solidFill>
                <a:srgbClr val="1B786E"/>
              </a:solidFill>
              <a:latin typeface="Open Sans"/>
              <a:ea typeface="Open Sans"/>
              <a:cs typeface="Open Sans"/>
              <a:sym typeface="Open Sans"/>
            </a:endParaRPr>
          </a:p>
        </p:txBody>
      </p:sp>
      <p:sp>
        <p:nvSpPr>
          <p:cNvPr id="185" name="Google Shape;185;p29"/>
          <p:cNvSpPr txBox="1"/>
          <p:nvPr/>
        </p:nvSpPr>
        <p:spPr>
          <a:xfrm>
            <a:off x="74800" y="3366625"/>
            <a:ext cx="915900" cy="5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sz="1800">
                <a:solidFill>
                  <a:schemeClr val="dk1"/>
                </a:solidFill>
                <a:latin typeface="Open Sans"/>
                <a:ea typeface="Open Sans"/>
                <a:cs typeface="Open Sans"/>
                <a:sym typeface="Open Sans"/>
              </a:rPr>
              <a:t>f(x,y)=</a:t>
            </a:r>
            <a:endParaRPr sz="1800">
              <a:latin typeface="Open Sans"/>
              <a:ea typeface="Open Sans"/>
              <a:cs typeface="Open Sans"/>
              <a:sym typeface="Open Sans"/>
            </a:endParaRPr>
          </a:p>
        </p:txBody>
      </p:sp>
      <p:pic>
        <p:nvPicPr>
          <p:cNvPr id="186" name="Google Shape;186;p29"/>
          <p:cNvPicPr preferRelativeResize="0"/>
          <p:nvPr/>
        </p:nvPicPr>
        <p:blipFill>
          <a:blip r:embed="rId5">
            <a:alphaModFix/>
          </a:blip>
          <a:stretch>
            <a:fillRect/>
          </a:stretch>
        </p:blipFill>
        <p:spPr>
          <a:xfrm>
            <a:off x="605299" y="2250924"/>
            <a:ext cx="3233025" cy="591575"/>
          </a:xfrm>
          <a:prstGeom prst="rect">
            <a:avLst/>
          </a:prstGeom>
          <a:noFill/>
          <a:ln>
            <a:noFill/>
          </a:ln>
        </p:spPr>
      </p:pic>
      <p:pic>
        <p:nvPicPr>
          <p:cNvPr id="187" name="Google Shape;187;p29"/>
          <p:cNvPicPr preferRelativeResize="0"/>
          <p:nvPr/>
        </p:nvPicPr>
        <p:blipFill>
          <a:blip r:embed="rId6">
            <a:alphaModFix/>
          </a:blip>
          <a:stretch>
            <a:fillRect/>
          </a:stretch>
        </p:blipFill>
        <p:spPr>
          <a:xfrm>
            <a:off x="685800" y="4170925"/>
            <a:ext cx="7510458" cy="591575"/>
          </a:xfrm>
          <a:prstGeom prst="rect">
            <a:avLst/>
          </a:prstGeom>
          <a:noFill/>
          <a:ln>
            <a:noFill/>
          </a:ln>
        </p:spPr>
      </p:pic>
      <p:sp>
        <p:nvSpPr>
          <p:cNvPr id="188" name="Google Shape;188;p29"/>
          <p:cNvSpPr txBox="1"/>
          <p:nvPr/>
        </p:nvSpPr>
        <p:spPr>
          <a:xfrm>
            <a:off x="74800" y="4204825"/>
            <a:ext cx="915900" cy="5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sz="1800">
                <a:solidFill>
                  <a:schemeClr val="dk1"/>
                </a:solidFill>
                <a:latin typeface="Open Sans"/>
                <a:ea typeface="Open Sans"/>
                <a:cs typeface="Open Sans"/>
                <a:sym typeface="Open Sans"/>
              </a:rPr>
              <a:t>f(x,y)</a:t>
            </a:r>
            <a:endParaRPr sz="1800">
              <a:latin typeface="Open Sans"/>
              <a:ea typeface="Open Sans"/>
              <a:cs typeface="Open Sans"/>
              <a:sym typeface="Open Sans"/>
            </a:endParaRPr>
          </a:p>
        </p:txBody>
      </p:sp>
      <p:sp>
        <p:nvSpPr>
          <p:cNvPr id="189" name="Google Shape;189;p29"/>
          <p:cNvSpPr txBox="1"/>
          <p:nvPr/>
        </p:nvSpPr>
        <p:spPr>
          <a:xfrm>
            <a:off x="3962400" y="2286000"/>
            <a:ext cx="838200" cy="5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000">
                <a:solidFill>
                  <a:schemeClr val="dk1"/>
                </a:solidFill>
                <a:latin typeface="Open Sans"/>
                <a:ea typeface="Open Sans"/>
                <a:cs typeface="Open Sans"/>
                <a:sym typeface="Open Sans"/>
              </a:rPr>
              <a:t>=0</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316800"/>
            <a:ext cx="8250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Datos con</a:t>
            </a:r>
            <a:r>
              <a:rPr lang="es"/>
              <a:t> distribución Normal bivariada</a:t>
            </a:r>
            <a:endParaRPr/>
          </a:p>
        </p:txBody>
      </p:sp>
      <p:pic>
        <p:nvPicPr>
          <p:cNvPr id="195" name="Google Shape;195;p30"/>
          <p:cNvPicPr preferRelativeResize="0"/>
          <p:nvPr/>
        </p:nvPicPr>
        <p:blipFill>
          <a:blip r:embed="rId3">
            <a:alphaModFix/>
          </a:blip>
          <a:stretch>
            <a:fillRect/>
          </a:stretch>
        </p:blipFill>
        <p:spPr>
          <a:xfrm>
            <a:off x="838200" y="1072500"/>
            <a:ext cx="6527497" cy="3766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11700" y="316800"/>
            <a:ext cx="8250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Ejemplo: Distribución Normal multivariada</a:t>
            </a:r>
            <a:endParaRPr/>
          </a:p>
        </p:txBody>
      </p:sp>
      <p:sp>
        <p:nvSpPr>
          <p:cNvPr id="201" name="Google Shape;201;p31"/>
          <p:cNvSpPr txBox="1"/>
          <p:nvPr/>
        </p:nvSpPr>
        <p:spPr>
          <a:xfrm>
            <a:off x="467725" y="1022825"/>
            <a:ext cx="8494200" cy="19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000">
                <a:solidFill>
                  <a:srgbClr val="1B786E"/>
                </a:solidFill>
                <a:latin typeface="Open Sans"/>
                <a:ea typeface="Open Sans"/>
                <a:cs typeface="Open Sans"/>
                <a:sym typeface="Open Sans"/>
              </a:rPr>
              <a:t>Llamamos vector aleatorio a </a:t>
            </a:r>
            <a:r>
              <a:rPr b="1" lang="es" sz="2000" u="sng">
                <a:solidFill>
                  <a:srgbClr val="1B786E"/>
                </a:solidFill>
                <a:latin typeface="Open Sans"/>
                <a:ea typeface="Open Sans"/>
                <a:cs typeface="Open Sans"/>
                <a:sym typeface="Open Sans"/>
              </a:rPr>
              <a:t>Y</a:t>
            </a:r>
            <a:r>
              <a:rPr b="1" lang="es" sz="2000">
                <a:solidFill>
                  <a:srgbClr val="1B786E"/>
                </a:solidFill>
                <a:latin typeface="Open Sans"/>
                <a:ea typeface="Open Sans"/>
                <a:cs typeface="Open Sans"/>
                <a:sym typeface="Open Sans"/>
              </a:rPr>
              <a:t>=(Y</a:t>
            </a:r>
            <a:r>
              <a:rPr b="1" baseline="-25000" lang="es" sz="2000">
                <a:solidFill>
                  <a:srgbClr val="1B786E"/>
                </a:solidFill>
                <a:latin typeface="Open Sans"/>
                <a:ea typeface="Open Sans"/>
                <a:cs typeface="Open Sans"/>
                <a:sym typeface="Open Sans"/>
              </a:rPr>
              <a:t>1</a:t>
            </a:r>
            <a:r>
              <a:rPr b="1" lang="es" sz="2000">
                <a:solidFill>
                  <a:srgbClr val="1B786E"/>
                </a:solidFill>
                <a:latin typeface="Open Sans"/>
                <a:ea typeface="Open Sans"/>
                <a:cs typeface="Open Sans"/>
                <a:sym typeface="Open Sans"/>
              </a:rPr>
              <a:t>,Y</a:t>
            </a:r>
            <a:r>
              <a:rPr b="1" baseline="-25000" lang="es" sz="2000">
                <a:solidFill>
                  <a:srgbClr val="1B786E"/>
                </a:solidFill>
                <a:latin typeface="Open Sans"/>
                <a:ea typeface="Open Sans"/>
                <a:cs typeface="Open Sans"/>
                <a:sym typeface="Open Sans"/>
              </a:rPr>
              <a:t>2</a:t>
            </a:r>
            <a:r>
              <a:rPr b="1" lang="es" sz="2000">
                <a:solidFill>
                  <a:srgbClr val="1B786E"/>
                </a:solidFill>
                <a:latin typeface="Open Sans"/>
                <a:ea typeface="Open Sans"/>
                <a:cs typeface="Open Sans"/>
                <a:sym typeface="Open Sans"/>
              </a:rPr>
              <a:t>, …,Y</a:t>
            </a:r>
            <a:r>
              <a:rPr b="1" baseline="-25000" lang="es" sz="2000">
                <a:solidFill>
                  <a:srgbClr val="1B786E"/>
                </a:solidFill>
                <a:latin typeface="Open Sans"/>
                <a:ea typeface="Open Sans"/>
                <a:cs typeface="Open Sans"/>
                <a:sym typeface="Open Sans"/>
              </a:rPr>
              <a:t>n</a:t>
            </a:r>
            <a:r>
              <a:rPr b="1" lang="es" sz="2000">
                <a:solidFill>
                  <a:srgbClr val="1B786E"/>
                </a:solidFill>
                <a:latin typeface="Open Sans"/>
                <a:ea typeface="Open Sans"/>
                <a:cs typeface="Open Sans"/>
                <a:sym typeface="Open Sans"/>
              </a:rPr>
              <a:t>) o a </a:t>
            </a:r>
            <a:r>
              <a:rPr b="1" lang="es" sz="2000" u="sng">
                <a:solidFill>
                  <a:srgbClr val="1B786E"/>
                </a:solidFill>
                <a:latin typeface="Open Sans"/>
                <a:ea typeface="Open Sans"/>
                <a:cs typeface="Open Sans"/>
                <a:sym typeface="Open Sans"/>
              </a:rPr>
              <a:t>Y</a:t>
            </a:r>
            <a:r>
              <a:rPr b="1" lang="es" sz="2000">
                <a:solidFill>
                  <a:srgbClr val="1B786E"/>
                </a:solidFill>
                <a:latin typeface="Open Sans"/>
                <a:ea typeface="Open Sans"/>
                <a:cs typeface="Open Sans"/>
                <a:sym typeface="Open Sans"/>
              </a:rPr>
              <a:t>=[Y</a:t>
            </a:r>
            <a:r>
              <a:rPr b="1" baseline="-25000" lang="es" sz="2000">
                <a:solidFill>
                  <a:srgbClr val="1B786E"/>
                </a:solidFill>
                <a:latin typeface="Open Sans"/>
                <a:ea typeface="Open Sans"/>
                <a:cs typeface="Open Sans"/>
                <a:sym typeface="Open Sans"/>
              </a:rPr>
              <a:t>1</a:t>
            </a:r>
            <a:r>
              <a:rPr b="1" lang="es" sz="2000">
                <a:solidFill>
                  <a:srgbClr val="1B786E"/>
                </a:solidFill>
                <a:latin typeface="Open Sans"/>
                <a:ea typeface="Open Sans"/>
                <a:cs typeface="Open Sans"/>
                <a:sym typeface="Open Sans"/>
              </a:rPr>
              <a:t> Y</a:t>
            </a:r>
            <a:r>
              <a:rPr b="1" baseline="-25000" lang="es" sz="2000">
                <a:solidFill>
                  <a:srgbClr val="1B786E"/>
                </a:solidFill>
                <a:latin typeface="Open Sans"/>
                <a:ea typeface="Open Sans"/>
                <a:cs typeface="Open Sans"/>
                <a:sym typeface="Open Sans"/>
              </a:rPr>
              <a:t>2</a:t>
            </a:r>
            <a:r>
              <a:rPr b="1" lang="es" sz="2000">
                <a:solidFill>
                  <a:srgbClr val="1B786E"/>
                </a:solidFill>
                <a:latin typeface="Open Sans"/>
                <a:ea typeface="Open Sans"/>
                <a:cs typeface="Open Sans"/>
                <a:sym typeface="Open Sans"/>
              </a:rPr>
              <a:t> … Y</a:t>
            </a:r>
            <a:r>
              <a:rPr b="1" baseline="-25000" lang="es" sz="2000">
                <a:solidFill>
                  <a:srgbClr val="1B786E"/>
                </a:solidFill>
                <a:latin typeface="Open Sans"/>
                <a:ea typeface="Open Sans"/>
                <a:cs typeface="Open Sans"/>
                <a:sym typeface="Open Sans"/>
              </a:rPr>
              <a:t>n</a:t>
            </a:r>
            <a:r>
              <a:rPr b="1" lang="es" sz="2000">
                <a:solidFill>
                  <a:srgbClr val="1B786E"/>
                </a:solidFill>
                <a:latin typeface="Open Sans"/>
                <a:ea typeface="Open Sans"/>
                <a:cs typeface="Open Sans"/>
                <a:sym typeface="Open Sans"/>
              </a:rPr>
              <a:t>]</a:t>
            </a:r>
            <a:r>
              <a:rPr b="1" baseline="30000" lang="es" sz="2000">
                <a:solidFill>
                  <a:srgbClr val="1B786E"/>
                </a:solidFill>
                <a:latin typeface="Open Sans"/>
                <a:ea typeface="Open Sans"/>
                <a:cs typeface="Open Sans"/>
                <a:sym typeface="Open Sans"/>
              </a:rPr>
              <a:t>t</a:t>
            </a:r>
            <a:r>
              <a:rPr b="1" lang="es" sz="2000">
                <a:solidFill>
                  <a:srgbClr val="1B786E"/>
                </a:solidFill>
                <a:latin typeface="Open Sans"/>
                <a:ea typeface="Open Sans"/>
                <a:cs typeface="Open Sans"/>
                <a:sym typeface="Open Sans"/>
              </a:rPr>
              <a:t> a un arreglo </a:t>
            </a:r>
            <a:r>
              <a:rPr b="1" lang="es" sz="2000">
                <a:solidFill>
                  <a:srgbClr val="1B786E"/>
                </a:solidFill>
                <a:latin typeface="Open Sans"/>
                <a:ea typeface="Open Sans"/>
                <a:cs typeface="Open Sans"/>
                <a:sym typeface="Open Sans"/>
              </a:rPr>
              <a:t>de</a:t>
            </a:r>
            <a:r>
              <a:rPr b="1" lang="es" sz="1800">
                <a:solidFill>
                  <a:srgbClr val="1B786E"/>
                </a:solidFill>
                <a:latin typeface="Open Sans"/>
                <a:ea typeface="Open Sans"/>
                <a:cs typeface="Open Sans"/>
                <a:sym typeface="Open Sans"/>
              </a:rPr>
              <a:t> </a:t>
            </a:r>
            <a:r>
              <a:rPr b="1" lang="es" sz="2000">
                <a:solidFill>
                  <a:srgbClr val="1B786E"/>
                </a:solidFill>
                <a:latin typeface="Open Sans"/>
                <a:ea typeface="Open Sans"/>
                <a:cs typeface="Open Sans"/>
                <a:sym typeface="Open Sans"/>
              </a:rPr>
              <a:t> v.a. ‘s</a:t>
            </a:r>
            <a:r>
              <a:rPr lang="es" sz="2000">
                <a:latin typeface="Open Sans"/>
                <a:ea typeface="Open Sans"/>
                <a:cs typeface="Open Sans"/>
                <a:sym typeface="Open Sans"/>
              </a:rPr>
              <a:t> </a:t>
            </a:r>
            <a:endParaRPr sz="2000">
              <a:latin typeface="Open Sans"/>
              <a:ea typeface="Open Sans"/>
              <a:cs typeface="Open Sans"/>
              <a:sym typeface="Open Sans"/>
            </a:endParaRPr>
          </a:p>
          <a:p>
            <a:pPr indent="0" lvl="0" marL="0" rtl="0" algn="l">
              <a:spcBef>
                <a:spcPts val="0"/>
              </a:spcBef>
              <a:spcAft>
                <a:spcPts val="0"/>
              </a:spcAft>
              <a:buNone/>
            </a:pPr>
            <a:r>
              <a:rPr lang="es" sz="2000">
                <a:latin typeface="Open Sans"/>
                <a:ea typeface="Open Sans"/>
                <a:cs typeface="Open Sans"/>
                <a:sym typeface="Open Sans"/>
              </a:rPr>
              <a:t>Diremos que el vector </a:t>
            </a:r>
            <a:r>
              <a:rPr b="1" lang="es" sz="2000" u="sng">
                <a:solidFill>
                  <a:srgbClr val="1B786E"/>
                </a:solidFill>
                <a:latin typeface="Open Sans"/>
                <a:ea typeface="Open Sans"/>
                <a:cs typeface="Open Sans"/>
                <a:sym typeface="Open Sans"/>
              </a:rPr>
              <a:t>Y</a:t>
            </a:r>
            <a:r>
              <a:rPr lang="es" sz="2000">
                <a:latin typeface="Open Sans"/>
                <a:ea typeface="Open Sans"/>
                <a:cs typeface="Open Sans"/>
                <a:sym typeface="Open Sans"/>
              </a:rPr>
              <a:t> tiene distribución normal multivariada si la función de densidad conjunta del arreglo es: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s" sz="2000">
                <a:latin typeface="Open Sans"/>
                <a:ea typeface="Open Sans"/>
                <a:cs typeface="Open Sans"/>
                <a:sym typeface="Open Sans"/>
              </a:rPr>
              <a:t>donde										,  vector de medias.</a:t>
            </a:r>
            <a:endParaRPr sz="2000">
              <a:latin typeface="Open Sans"/>
              <a:ea typeface="Open Sans"/>
              <a:cs typeface="Open Sans"/>
              <a:sym typeface="Open Sans"/>
            </a:endParaRPr>
          </a:p>
          <a:p>
            <a:pPr indent="0" lvl="0" marL="0" rtl="0" algn="l">
              <a:spcBef>
                <a:spcPts val="0"/>
              </a:spcBef>
              <a:spcAft>
                <a:spcPts val="0"/>
              </a:spcAft>
              <a:buNone/>
            </a:pPr>
            <a:r>
              <a:rPr b="1" lang="es" sz="2000">
                <a:solidFill>
                  <a:srgbClr val="1B786E"/>
                </a:solidFill>
                <a:latin typeface="Open Sans"/>
                <a:ea typeface="Open Sans"/>
                <a:cs typeface="Open Sans"/>
                <a:sym typeface="Open Sans"/>
              </a:rPr>
              <a:t>Σ </a:t>
            </a:r>
            <a:r>
              <a:rPr lang="es" sz="2000">
                <a:latin typeface="Open Sans"/>
                <a:ea typeface="Open Sans"/>
                <a:cs typeface="Open Sans"/>
                <a:sym typeface="Open Sans"/>
              </a:rPr>
              <a:t>se dice</a:t>
            </a:r>
            <a:r>
              <a:rPr b="1" lang="es" sz="2000">
                <a:solidFill>
                  <a:srgbClr val="1B786E"/>
                </a:solidFill>
                <a:latin typeface="Open Sans"/>
                <a:ea typeface="Open Sans"/>
                <a:cs typeface="Open Sans"/>
                <a:sym typeface="Open Sans"/>
              </a:rPr>
              <a:t> Matriz de Var-Covarianza</a:t>
            </a:r>
            <a:r>
              <a:rPr lang="es" sz="2000">
                <a:latin typeface="Open Sans"/>
                <a:ea typeface="Open Sans"/>
                <a:cs typeface="Open Sans"/>
                <a:sym typeface="Open Sans"/>
              </a:rPr>
              <a:t>, matriz nxn, simétrica no singular y |</a:t>
            </a:r>
            <a:r>
              <a:rPr lang="es" sz="2000">
                <a:solidFill>
                  <a:schemeClr val="dk1"/>
                </a:solidFill>
                <a:latin typeface="Open Sans"/>
                <a:ea typeface="Open Sans"/>
                <a:cs typeface="Open Sans"/>
                <a:sym typeface="Open Sans"/>
              </a:rPr>
              <a:t>Σ</a:t>
            </a:r>
            <a:r>
              <a:rPr lang="es" sz="2000">
                <a:latin typeface="Open Sans"/>
                <a:ea typeface="Open Sans"/>
                <a:cs typeface="Open Sans"/>
                <a:sym typeface="Open Sans"/>
              </a:rPr>
              <a:t>| denota el determinante de </a:t>
            </a:r>
            <a:r>
              <a:rPr lang="es" sz="2000">
                <a:solidFill>
                  <a:schemeClr val="dk1"/>
                </a:solidFill>
                <a:latin typeface="Open Sans"/>
                <a:ea typeface="Open Sans"/>
                <a:cs typeface="Open Sans"/>
                <a:sym typeface="Open Sans"/>
              </a:rPr>
              <a:t>Σ.</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r">
              <a:spcBef>
                <a:spcPts val="0"/>
              </a:spcBef>
              <a:spcAft>
                <a:spcPts val="0"/>
              </a:spcAft>
              <a:buNone/>
            </a:pPr>
            <a:r>
              <a:t/>
            </a:r>
            <a:endParaRPr>
              <a:solidFill>
                <a:srgbClr val="1B786E"/>
              </a:solidFill>
              <a:latin typeface="Open Sans"/>
              <a:ea typeface="Open Sans"/>
              <a:cs typeface="Open Sans"/>
              <a:sym typeface="Open Sans"/>
            </a:endParaRPr>
          </a:p>
        </p:txBody>
      </p:sp>
      <p:pic>
        <p:nvPicPr>
          <p:cNvPr id="202" name="Google Shape;202;p31"/>
          <p:cNvPicPr preferRelativeResize="0"/>
          <p:nvPr/>
        </p:nvPicPr>
        <p:blipFill>
          <a:blip r:embed="rId3">
            <a:alphaModFix/>
          </a:blip>
          <a:stretch>
            <a:fillRect/>
          </a:stretch>
        </p:blipFill>
        <p:spPr>
          <a:xfrm>
            <a:off x="1600200" y="3783725"/>
            <a:ext cx="3960586" cy="352425"/>
          </a:xfrm>
          <a:prstGeom prst="rect">
            <a:avLst/>
          </a:prstGeom>
          <a:noFill/>
          <a:ln>
            <a:noFill/>
          </a:ln>
        </p:spPr>
      </p:pic>
      <p:pic>
        <p:nvPicPr>
          <p:cNvPr id="203" name="Google Shape;203;p31"/>
          <p:cNvPicPr preferRelativeResize="0"/>
          <p:nvPr/>
        </p:nvPicPr>
        <p:blipFill>
          <a:blip r:embed="rId4">
            <a:alphaModFix/>
          </a:blip>
          <a:stretch>
            <a:fillRect/>
          </a:stretch>
        </p:blipFill>
        <p:spPr>
          <a:xfrm>
            <a:off x="378150" y="2563150"/>
            <a:ext cx="8371400" cy="889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490250" y="450150"/>
            <a:ext cx="798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Demo con Notebook </a:t>
            </a:r>
            <a:endParaRPr/>
          </a:p>
          <a:p>
            <a:pPr indent="0" lvl="0" marL="0" rtl="0" algn="l">
              <a:spcBef>
                <a:spcPts val="0"/>
              </a:spcBef>
              <a:spcAft>
                <a:spcPts val="0"/>
              </a:spcAft>
              <a:buNone/>
            </a:pPr>
            <a:r>
              <a:rPr lang="es" sz="3400" u="sng">
                <a:solidFill>
                  <a:schemeClr val="hlink"/>
                </a:solidFill>
                <a:hlinkClick r:id="rId3"/>
              </a:rPr>
              <a:t>03 Varias Variables.ipynb</a:t>
            </a:r>
            <a:endParaRPr sz="3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Asociación de Variables</a:t>
            </a:r>
            <a:endParaRPr/>
          </a:p>
        </p:txBody>
      </p:sp>
      <p:sp>
        <p:nvSpPr>
          <p:cNvPr id="209" name="Google Shape;209;p3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Para variables Categóricas: </a:t>
            </a:r>
            <a:r>
              <a:rPr b="1" lang="es">
                <a:latin typeface="Roboto"/>
                <a:ea typeface="Roboto"/>
                <a:cs typeface="Roboto"/>
                <a:sym typeface="Roboto"/>
              </a:rPr>
              <a:t>tablas de contingencia</a:t>
            </a:r>
            <a:endParaRPr b="1">
              <a:latin typeface="Roboto"/>
              <a:ea typeface="Roboto"/>
              <a:cs typeface="Roboto"/>
              <a:sym typeface="Roboto"/>
            </a:endParaRPr>
          </a:p>
          <a:p>
            <a:pPr indent="0" lvl="0" marL="457200" rtl="0" algn="l">
              <a:spcBef>
                <a:spcPts val="1600"/>
              </a:spcBef>
              <a:spcAft>
                <a:spcPts val="0"/>
              </a:spcAft>
              <a:buNone/>
            </a:pPr>
            <a:r>
              <a:t/>
            </a:r>
            <a:endParaRPr b="1">
              <a:latin typeface="Roboto"/>
              <a:ea typeface="Roboto"/>
              <a:cs typeface="Roboto"/>
              <a:sym typeface="Roboto"/>
            </a:endParaRPr>
          </a:p>
          <a:p>
            <a:pPr indent="0" lvl="0" marL="0" rtl="0" algn="just">
              <a:spcBef>
                <a:spcPts val="1600"/>
              </a:spcBef>
              <a:spcAft>
                <a:spcPts val="0"/>
              </a:spcAft>
              <a:buNone/>
            </a:pPr>
            <a:r>
              <a:t/>
            </a:r>
            <a:endParaRPr>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t/>
            </a:r>
            <a:endParaRPr b="1">
              <a:latin typeface="Roboto"/>
              <a:ea typeface="Roboto"/>
              <a:cs typeface="Roboto"/>
              <a:sym typeface="Roboto"/>
            </a:endParaRPr>
          </a:p>
          <a:p>
            <a:pPr indent="-342900" lvl="0" marL="457200" rtl="0" algn="l">
              <a:spcBef>
                <a:spcPts val="1600"/>
              </a:spcBef>
              <a:spcAft>
                <a:spcPts val="0"/>
              </a:spcAft>
              <a:buSzPts val="1800"/>
              <a:buChar char="●"/>
            </a:pPr>
            <a:r>
              <a:rPr lang="es"/>
              <a:t>Para variables Numéricas: Covarianza y Correlación</a:t>
            </a:r>
            <a:endParaRPr/>
          </a:p>
        </p:txBody>
      </p:sp>
      <p:pic>
        <p:nvPicPr>
          <p:cNvPr id="210" name="Google Shape;210;p32"/>
          <p:cNvPicPr preferRelativeResize="0"/>
          <p:nvPr/>
        </p:nvPicPr>
        <p:blipFill>
          <a:blip r:embed="rId3">
            <a:alphaModFix/>
          </a:blip>
          <a:stretch>
            <a:fillRect/>
          </a:stretch>
        </p:blipFill>
        <p:spPr>
          <a:xfrm>
            <a:off x="3132369" y="1816250"/>
            <a:ext cx="3698226" cy="1596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Covarianza y Correlación</a:t>
            </a:r>
            <a:endParaRPr/>
          </a:p>
        </p:txBody>
      </p:sp>
      <p:sp>
        <p:nvSpPr>
          <p:cNvPr id="216" name="Google Shape;216;p33"/>
          <p:cNvSpPr txBox="1"/>
          <p:nvPr>
            <p:ph idx="1" type="body"/>
          </p:nvPr>
        </p:nvSpPr>
        <p:spPr>
          <a:xfrm>
            <a:off x="311700" y="1863050"/>
            <a:ext cx="8520600" cy="17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2000">
                <a:latin typeface="Roboto"/>
                <a:ea typeface="Roboto"/>
                <a:cs typeface="Roboto"/>
                <a:sym typeface="Roboto"/>
              </a:rPr>
              <a:t>Si Cov</a:t>
            </a:r>
            <a:r>
              <a:rPr baseline="-25000" lang="es" sz="2000">
                <a:latin typeface="Roboto"/>
                <a:ea typeface="Roboto"/>
                <a:cs typeface="Roboto"/>
                <a:sym typeface="Roboto"/>
              </a:rPr>
              <a:t>xy</a:t>
            </a:r>
            <a:r>
              <a:rPr lang="es" sz="2000">
                <a:latin typeface="Roboto"/>
                <a:ea typeface="Roboto"/>
                <a:cs typeface="Roboto"/>
                <a:sym typeface="Roboto"/>
              </a:rPr>
              <a:t>&gt; 0, la correlación (“alineación”) es directa.</a:t>
            </a:r>
            <a:endParaRPr sz="2000">
              <a:latin typeface="Roboto"/>
              <a:ea typeface="Roboto"/>
              <a:cs typeface="Roboto"/>
              <a:sym typeface="Roboto"/>
            </a:endParaRPr>
          </a:p>
          <a:p>
            <a:pPr indent="0" lvl="0" marL="0" rtl="0" algn="l">
              <a:spcBef>
                <a:spcPts val="0"/>
              </a:spcBef>
              <a:spcAft>
                <a:spcPts val="0"/>
              </a:spcAft>
              <a:buNone/>
            </a:pPr>
            <a:r>
              <a:rPr lang="es" sz="2000">
                <a:latin typeface="Roboto"/>
                <a:ea typeface="Roboto"/>
                <a:cs typeface="Roboto"/>
                <a:sym typeface="Roboto"/>
              </a:rPr>
              <a:t>•Si Cov</a:t>
            </a:r>
            <a:r>
              <a:rPr baseline="-25000" lang="es" sz="2000">
                <a:latin typeface="Roboto"/>
                <a:ea typeface="Roboto"/>
                <a:cs typeface="Roboto"/>
                <a:sym typeface="Roboto"/>
              </a:rPr>
              <a:t>xy</a:t>
            </a:r>
            <a:r>
              <a:rPr lang="es" sz="2000">
                <a:latin typeface="Roboto"/>
                <a:ea typeface="Roboto"/>
                <a:cs typeface="Roboto"/>
                <a:sym typeface="Roboto"/>
              </a:rPr>
              <a:t>&lt; 0, la correlación (“alineación”) es inversa</a:t>
            </a:r>
            <a:endParaRPr sz="2000">
              <a:latin typeface="Roboto"/>
              <a:ea typeface="Roboto"/>
              <a:cs typeface="Roboto"/>
              <a:sym typeface="Roboto"/>
            </a:endParaRPr>
          </a:p>
          <a:p>
            <a:pPr indent="0" lvl="0" marL="0" rtl="0" algn="l">
              <a:spcBef>
                <a:spcPts val="1600"/>
              </a:spcBef>
              <a:spcAft>
                <a:spcPts val="0"/>
              </a:spcAft>
              <a:buNone/>
            </a:pPr>
            <a:r>
              <a:t/>
            </a:r>
            <a:endParaRPr sz="2000">
              <a:latin typeface="Roboto"/>
              <a:ea typeface="Roboto"/>
              <a:cs typeface="Roboto"/>
              <a:sym typeface="Roboto"/>
            </a:endParaRPr>
          </a:p>
          <a:p>
            <a:pPr indent="0" lvl="0" marL="0" rtl="0" algn="l">
              <a:spcBef>
                <a:spcPts val="1600"/>
              </a:spcBef>
              <a:spcAft>
                <a:spcPts val="0"/>
              </a:spcAft>
              <a:buNone/>
            </a:pPr>
            <a:r>
              <a:t/>
            </a:r>
            <a:endParaRPr sz="2000">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lang="es">
                <a:latin typeface="Roboto"/>
                <a:ea typeface="Roboto"/>
                <a:cs typeface="Roboto"/>
                <a:sym typeface="Roboto"/>
              </a:rPr>
              <a:t>El valor del índice de correlación r= ρ varía en el intervalo [-1,1], </a:t>
            </a:r>
            <a:endParaRPr sz="2000">
              <a:latin typeface="Roboto"/>
              <a:ea typeface="Roboto"/>
              <a:cs typeface="Roboto"/>
              <a:sym typeface="Roboto"/>
            </a:endParaRPr>
          </a:p>
        </p:txBody>
      </p:sp>
      <p:pic>
        <p:nvPicPr>
          <p:cNvPr id="217" name="Google Shape;217;p33"/>
          <p:cNvPicPr preferRelativeResize="0"/>
          <p:nvPr/>
        </p:nvPicPr>
        <p:blipFill>
          <a:blip r:embed="rId3">
            <a:alphaModFix/>
          </a:blip>
          <a:stretch>
            <a:fillRect/>
          </a:stretch>
        </p:blipFill>
        <p:spPr>
          <a:xfrm>
            <a:off x="304800" y="1223425"/>
            <a:ext cx="3933825" cy="752475"/>
          </a:xfrm>
          <a:prstGeom prst="rect">
            <a:avLst/>
          </a:prstGeom>
          <a:noFill/>
          <a:ln>
            <a:noFill/>
          </a:ln>
        </p:spPr>
      </p:pic>
      <p:pic>
        <p:nvPicPr>
          <p:cNvPr id="218" name="Google Shape;218;p33"/>
          <p:cNvPicPr preferRelativeResize="0"/>
          <p:nvPr/>
        </p:nvPicPr>
        <p:blipFill>
          <a:blip r:embed="rId4">
            <a:alphaModFix/>
          </a:blip>
          <a:stretch>
            <a:fillRect/>
          </a:stretch>
        </p:blipFill>
        <p:spPr>
          <a:xfrm>
            <a:off x="595900" y="2950850"/>
            <a:ext cx="4129995" cy="755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Correlación en gráficos</a:t>
            </a:r>
            <a:endParaRPr/>
          </a:p>
        </p:txBody>
      </p:sp>
      <p:sp>
        <p:nvSpPr>
          <p:cNvPr id="224" name="Google Shape;224;p3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5" name="Google Shape;225;p34"/>
          <p:cNvPicPr preferRelativeResize="0"/>
          <p:nvPr/>
        </p:nvPicPr>
        <p:blipFill>
          <a:blip r:embed="rId3">
            <a:alphaModFix/>
          </a:blip>
          <a:stretch>
            <a:fillRect/>
          </a:stretch>
        </p:blipFill>
        <p:spPr>
          <a:xfrm>
            <a:off x="484213" y="1363925"/>
            <a:ext cx="7800975" cy="3076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Interpretación</a:t>
            </a:r>
            <a:endParaRPr/>
          </a:p>
        </p:txBody>
      </p:sp>
      <p:sp>
        <p:nvSpPr>
          <p:cNvPr id="231" name="Google Shape;231;p35"/>
          <p:cNvSpPr txBox="1"/>
          <p:nvPr>
            <p:ph idx="1" type="body"/>
          </p:nvPr>
        </p:nvSpPr>
        <p:spPr>
          <a:xfrm>
            <a:off x="311700" y="11490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●Si </a:t>
            </a:r>
            <a:r>
              <a:rPr i="1" lang="es">
                <a:latin typeface="Roboto"/>
                <a:ea typeface="Roboto"/>
                <a:cs typeface="Roboto"/>
                <a:sym typeface="Roboto"/>
              </a:rPr>
              <a:t>r</a:t>
            </a:r>
            <a:r>
              <a:rPr lang="es">
                <a:latin typeface="Roboto"/>
                <a:ea typeface="Roboto"/>
                <a:cs typeface="Roboto"/>
                <a:sym typeface="Roboto"/>
              </a:rPr>
              <a:t> = 1, existe una correlación positiva perfecta. El índice indica una dependencia total entre las dos variables denominada </a:t>
            </a:r>
            <a:r>
              <a:rPr i="1" lang="es">
                <a:latin typeface="Roboto"/>
                <a:ea typeface="Roboto"/>
                <a:cs typeface="Roboto"/>
                <a:sym typeface="Roboto"/>
              </a:rPr>
              <a:t>relación directa</a:t>
            </a:r>
            <a:r>
              <a:rPr lang="es">
                <a:latin typeface="Roboto"/>
                <a:ea typeface="Roboto"/>
                <a:cs typeface="Roboto"/>
                <a:sym typeface="Roboto"/>
              </a:rPr>
              <a:t>: cuando una de ellas aumenta, la otra también lo hace en proporción constante.</a:t>
            </a:r>
            <a:endParaRPr>
              <a:latin typeface="Roboto"/>
              <a:ea typeface="Roboto"/>
              <a:cs typeface="Roboto"/>
              <a:sym typeface="Roboto"/>
            </a:endParaRPr>
          </a:p>
          <a:p>
            <a:pPr indent="0" lvl="0" marL="0" rtl="0" algn="l">
              <a:lnSpc>
                <a:spcPct val="115000"/>
              </a:lnSpc>
              <a:spcBef>
                <a:spcPts val="0"/>
              </a:spcBef>
              <a:spcAft>
                <a:spcPts val="0"/>
              </a:spcAft>
              <a:buNone/>
            </a:pPr>
            <a:r>
              <a:rPr lang="es">
                <a:latin typeface="Roboto"/>
                <a:ea typeface="Roboto"/>
                <a:cs typeface="Roboto"/>
                <a:sym typeface="Roboto"/>
              </a:rPr>
              <a:t>●Si 0 &lt; </a:t>
            </a:r>
            <a:r>
              <a:rPr i="1" lang="es">
                <a:latin typeface="Roboto"/>
                <a:ea typeface="Roboto"/>
                <a:cs typeface="Roboto"/>
                <a:sym typeface="Roboto"/>
              </a:rPr>
              <a:t>r</a:t>
            </a:r>
            <a:r>
              <a:rPr lang="es">
                <a:latin typeface="Roboto"/>
                <a:ea typeface="Roboto"/>
                <a:cs typeface="Roboto"/>
                <a:sym typeface="Roboto"/>
              </a:rPr>
              <a:t> &lt; 1, existe una correlación positiva.</a:t>
            </a:r>
            <a:endParaRPr>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rPr lang="es">
                <a:latin typeface="Roboto"/>
                <a:ea typeface="Roboto"/>
                <a:cs typeface="Roboto"/>
                <a:sym typeface="Roboto"/>
              </a:rPr>
              <a:t>●Si </a:t>
            </a:r>
            <a:r>
              <a:rPr i="1" lang="es">
                <a:latin typeface="Roboto"/>
                <a:ea typeface="Roboto"/>
                <a:cs typeface="Roboto"/>
                <a:sym typeface="Roboto"/>
              </a:rPr>
              <a:t>r</a:t>
            </a:r>
            <a:r>
              <a:rPr lang="es">
                <a:latin typeface="Roboto"/>
                <a:ea typeface="Roboto"/>
                <a:cs typeface="Roboto"/>
                <a:sym typeface="Roboto"/>
              </a:rPr>
              <a:t> = 0, no existe relación lineal. Pero esto no necesariamente implica que las variables son independientes: pueden existir todavía relaciones no lineales entre las dos variables.</a:t>
            </a:r>
            <a:endParaRPr>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rPr lang="es">
                <a:latin typeface="Roboto"/>
                <a:ea typeface="Roboto"/>
                <a:cs typeface="Roboto"/>
                <a:sym typeface="Roboto"/>
              </a:rPr>
              <a:t>●Si -1 &lt; </a:t>
            </a:r>
            <a:r>
              <a:rPr i="1" lang="es">
                <a:latin typeface="Roboto"/>
                <a:ea typeface="Roboto"/>
                <a:cs typeface="Roboto"/>
                <a:sym typeface="Roboto"/>
              </a:rPr>
              <a:t>r</a:t>
            </a:r>
            <a:r>
              <a:rPr lang="es">
                <a:latin typeface="Roboto"/>
                <a:ea typeface="Roboto"/>
                <a:cs typeface="Roboto"/>
                <a:sym typeface="Roboto"/>
              </a:rPr>
              <a:t> &lt; 0, existe una correlación negativa.</a:t>
            </a:r>
            <a:endParaRPr>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rPr lang="es">
                <a:latin typeface="Roboto"/>
                <a:ea typeface="Roboto"/>
                <a:cs typeface="Roboto"/>
                <a:sym typeface="Roboto"/>
              </a:rPr>
              <a:t>●Si </a:t>
            </a:r>
            <a:r>
              <a:rPr i="1" lang="es">
                <a:latin typeface="Roboto"/>
                <a:ea typeface="Roboto"/>
                <a:cs typeface="Roboto"/>
                <a:sym typeface="Roboto"/>
              </a:rPr>
              <a:t>r</a:t>
            </a:r>
            <a:r>
              <a:rPr lang="es">
                <a:latin typeface="Roboto"/>
                <a:ea typeface="Roboto"/>
                <a:cs typeface="Roboto"/>
                <a:sym typeface="Roboto"/>
              </a:rPr>
              <a:t> = -1, existe una correlación negativa perfecta. El índice indica una dependencia total entre las dos variables llamada </a:t>
            </a:r>
            <a:r>
              <a:rPr i="1" lang="es">
                <a:latin typeface="Roboto"/>
                <a:ea typeface="Roboto"/>
                <a:cs typeface="Roboto"/>
                <a:sym typeface="Roboto"/>
              </a:rPr>
              <a:t>relación inversa</a:t>
            </a:r>
            <a:r>
              <a:rPr lang="es">
                <a:latin typeface="Roboto"/>
                <a:ea typeface="Roboto"/>
                <a:cs typeface="Roboto"/>
                <a:sym typeface="Roboto"/>
              </a:rPr>
              <a:t>: cuando una de ellas aumenta, la otra disminuye en proporción constante.</a:t>
            </a:r>
            <a:endParaRPr>
              <a:latin typeface="Roboto"/>
              <a:ea typeface="Roboto"/>
              <a:cs typeface="Roboto"/>
              <a:sym typeface="Roboto"/>
            </a:endParaRPr>
          </a:p>
          <a:p>
            <a:pPr indent="0" lvl="0" marL="0" rtl="0" algn="l">
              <a:spcBef>
                <a:spcPts val="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Coeficiente de correlación lineal. Spearman</a:t>
            </a:r>
            <a:endParaRPr/>
          </a:p>
        </p:txBody>
      </p:sp>
      <p:sp>
        <p:nvSpPr>
          <p:cNvPr id="237" name="Google Shape;237;p3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 sz="2000">
                <a:solidFill>
                  <a:srgbClr val="990000"/>
                </a:solidFill>
                <a:latin typeface="Roboto"/>
                <a:ea typeface="Roboto"/>
                <a:cs typeface="Roboto"/>
                <a:sym typeface="Roboto"/>
              </a:rPr>
              <a:t>O </a:t>
            </a:r>
            <a:r>
              <a:rPr b="1" lang="es" sz="2000">
                <a:solidFill>
                  <a:srgbClr val="990000"/>
                </a:solidFill>
                <a:latin typeface="Roboto"/>
                <a:ea typeface="Roboto"/>
                <a:cs typeface="Roboto"/>
                <a:sym typeface="Roboto"/>
              </a:rPr>
              <a:t>Coeficiente de Spearman</a:t>
            </a:r>
            <a:endParaRPr sz="2000">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a:p>
            <a:pPr indent="0" lvl="0" marL="0" rtl="0" algn="l">
              <a:spcBef>
                <a:spcPts val="0"/>
              </a:spcBef>
              <a:spcAft>
                <a:spcPts val="0"/>
              </a:spcAft>
              <a:buNone/>
            </a:pPr>
            <a:r>
              <a:rPr lang="es" sz="2000">
                <a:latin typeface="Roboto"/>
                <a:ea typeface="Roboto"/>
                <a:cs typeface="Roboto"/>
                <a:sym typeface="Roboto"/>
              </a:rPr>
              <a:t>Para ( X , Y )  par de v.a. Si no sabemos si su distribución conj. es Normal o tenemos poco datos. O si la/s variable/s son del tipo ordinal.</a:t>
            </a:r>
            <a:endParaRPr sz="2000">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t/>
            </a:r>
            <a:endParaRPr sz="2000">
              <a:solidFill>
                <a:srgbClr val="990000"/>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2000">
              <a:solidFill>
                <a:srgbClr val="6AA84F"/>
              </a:solidFill>
              <a:latin typeface="Roboto"/>
              <a:ea typeface="Roboto"/>
              <a:cs typeface="Roboto"/>
              <a:sym typeface="Roboto"/>
            </a:endParaRPr>
          </a:p>
          <a:p>
            <a:pPr indent="-355600" lvl="0" marL="457200" rtl="0" algn="l">
              <a:spcBef>
                <a:spcPts val="0"/>
              </a:spcBef>
              <a:spcAft>
                <a:spcPts val="0"/>
              </a:spcAft>
              <a:buClr>
                <a:srgbClr val="6AA84F"/>
              </a:buClr>
              <a:buSzPts val="2000"/>
              <a:buFont typeface="Roboto"/>
              <a:buChar char="-"/>
            </a:pPr>
            <a:r>
              <a:rPr lang="es" sz="2000">
                <a:solidFill>
                  <a:srgbClr val="6AA84F"/>
                </a:solidFill>
                <a:latin typeface="Roboto"/>
                <a:ea typeface="Roboto"/>
                <a:cs typeface="Roboto"/>
                <a:sym typeface="Roboto"/>
              </a:rPr>
              <a:t>analíticamente tiene un cálculo tedioso</a:t>
            </a:r>
            <a:endParaRPr sz="2000">
              <a:solidFill>
                <a:srgbClr val="6AA84F"/>
              </a:solidFill>
              <a:latin typeface="Roboto"/>
              <a:ea typeface="Roboto"/>
              <a:cs typeface="Roboto"/>
              <a:sym typeface="Roboto"/>
            </a:endParaRPr>
          </a:p>
          <a:p>
            <a:pPr indent="0" lvl="0" marL="0" rtl="0" algn="l">
              <a:spcBef>
                <a:spcPts val="0"/>
              </a:spcBef>
              <a:spcAft>
                <a:spcPts val="1600"/>
              </a:spcAft>
              <a:buNone/>
            </a:pPr>
            <a:r>
              <a:t/>
            </a: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Coeficiente de correlación lineal. Tau de Kendall</a:t>
            </a:r>
            <a:endParaRPr/>
          </a:p>
        </p:txBody>
      </p:sp>
      <p:sp>
        <p:nvSpPr>
          <p:cNvPr id="243" name="Google Shape;243;p3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s">
                <a:solidFill>
                  <a:srgbClr val="990000"/>
                </a:solidFill>
                <a:latin typeface="Roboto"/>
                <a:ea typeface="Roboto"/>
                <a:cs typeface="Roboto"/>
                <a:sym typeface="Roboto"/>
              </a:rPr>
              <a:t>O Coeficiente de Correlación por Rangos de Kendall</a:t>
            </a:r>
            <a:r>
              <a:rPr lang="es">
                <a:latin typeface="Roboto"/>
                <a:ea typeface="Roboto"/>
                <a:cs typeface="Roboto"/>
                <a:sym typeface="Roboto"/>
              </a:rPr>
              <a:t> </a:t>
            </a:r>
            <a:endParaRPr>
              <a:latin typeface="Roboto"/>
              <a:ea typeface="Roboto"/>
              <a:cs typeface="Roboto"/>
              <a:sym typeface="Roboto"/>
            </a:endParaRPr>
          </a:p>
          <a:p>
            <a:pPr indent="0" lvl="0" marL="0" rtl="0" algn="just">
              <a:lnSpc>
                <a:spcPct val="115000"/>
              </a:lnSpc>
              <a:spcBef>
                <a:spcPts val="0"/>
              </a:spcBef>
              <a:spcAft>
                <a:spcPts val="0"/>
              </a:spcAft>
              <a:buNone/>
            </a:pPr>
            <a:r>
              <a:rPr lang="es">
                <a:latin typeface="Roboto"/>
                <a:ea typeface="Roboto"/>
                <a:cs typeface="Roboto"/>
                <a:sym typeface="Roboto"/>
              </a:rPr>
              <a:t>Medida de asociación no paramétrica utilizada para variables cualitativas ordinales o de razón (numéricas). </a:t>
            </a:r>
            <a:r>
              <a:rPr lang="es">
                <a:solidFill>
                  <a:srgbClr val="999999"/>
                </a:solidFill>
                <a:latin typeface="Roboto"/>
                <a:ea typeface="Roboto"/>
                <a:cs typeface="Roboto"/>
                <a:sym typeface="Roboto"/>
              </a:rPr>
              <a:t>Estas variables son distribuidas en categorías con varios niveles que cumplen un orden, por ejemplo, muy bajo, bajo, medio, alto y muy alto.</a:t>
            </a:r>
            <a:endParaRPr>
              <a:solidFill>
                <a:srgbClr val="999999"/>
              </a:solidFill>
              <a:latin typeface="Roboto"/>
              <a:ea typeface="Roboto"/>
              <a:cs typeface="Roboto"/>
              <a:sym typeface="Roboto"/>
            </a:endParaRPr>
          </a:p>
          <a:p>
            <a:pPr indent="-342900" lvl="0" marL="457200" rtl="0" algn="just">
              <a:lnSpc>
                <a:spcPct val="115000"/>
              </a:lnSpc>
              <a:spcBef>
                <a:spcPts val="3000"/>
              </a:spcBef>
              <a:spcAft>
                <a:spcPts val="0"/>
              </a:spcAft>
              <a:buClr>
                <a:srgbClr val="6AA84F"/>
              </a:buClr>
              <a:buSzPts val="1800"/>
              <a:buFont typeface="Roboto"/>
              <a:buChar char="●"/>
            </a:pPr>
            <a:r>
              <a:rPr lang="es">
                <a:solidFill>
                  <a:srgbClr val="6AA84F"/>
                </a:solidFill>
                <a:latin typeface="Roboto"/>
                <a:ea typeface="Roboto"/>
                <a:cs typeface="Roboto"/>
                <a:sym typeface="Roboto"/>
              </a:rPr>
              <a:t>Sólo se puede aplicar a partir de tablas cuadradas.</a:t>
            </a:r>
            <a:endParaRPr>
              <a:solidFill>
                <a:srgbClr val="6AA84F"/>
              </a:solidFill>
              <a:latin typeface="Roboto"/>
              <a:ea typeface="Roboto"/>
              <a:cs typeface="Roboto"/>
              <a:sym typeface="Roboto"/>
            </a:endParaRPr>
          </a:p>
          <a:p>
            <a:pPr indent="-342900" lvl="0" marL="457200" rtl="0" algn="just">
              <a:lnSpc>
                <a:spcPct val="115000"/>
              </a:lnSpc>
              <a:spcBef>
                <a:spcPts val="0"/>
              </a:spcBef>
              <a:spcAft>
                <a:spcPts val="0"/>
              </a:spcAft>
              <a:buClr>
                <a:srgbClr val="6AA84F"/>
              </a:buClr>
              <a:buSzPts val="1800"/>
              <a:buFont typeface="Roboto"/>
              <a:buChar char="●"/>
            </a:pPr>
            <a:r>
              <a:rPr lang="es">
                <a:solidFill>
                  <a:srgbClr val="6AA84F"/>
                </a:solidFill>
                <a:latin typeface="Roboto"/>
                <a:ea typeface="Roboto"/>
                <a:cs typeface="Roboto"/>
                <a:sym typeface="Roboto"/>
              </a:rPr>
              <a:t>Las variables utilizadas deben ser de nivel ordinal, intervalo o razón </a:t>
            </a:r>
            <a:endParaRPr>
              <a:solidFill>
                <a:srgbClr val="6AA84F"/>
              </a:solidFill>
              <a:latin typeface="Roboto"/>
              <a:ea typeface="Roboto"/>
              <a:cs typeface="Roboto"/>
              <a:sym typeface="Roboto"/>
            </a:endParaRPr>
          </a:p>
          <a:p>
            <a:pPr indent="-342900" lvl="0" marL="457200" rtl="0" algn="just">
              <a:lnSpc>
                <a:spcPct val="115000"/>
              </a:lnSpc>
              <a:spcBef>
                <a:spcPts val="0"/>
              </a:spcBef>
              <a:spcAft>
                <a:spcPts val="0"/>
              </a:spcAft>
              <a:buClr>
                <a:srgbClr val="6AA84F"/>
              </a:buClr>
              <a:buSzPts val="1800"/>
              <a:buFont typeface="Roboto"/>
              <a:buChar char="●"/>
            </a:pPr>
            <a:r>
              <a:rPr lang="es">
                <a:solidFill>
                  <a:srgbClr val="6AA84F"/>
                </a:solidFill>
                <a:latin typeface="Roboto"/>
                <a:ea typeface="Roboto"/>
                <a:cs typeface="Roboto"/>
                <a:sym typeface="Roboto"/>
              </a:rPr>
              <a:t>Su resultado debe encontrarse en el rango de -1 a 1.</a:t>
            </a:r>
            <a:endParaRPr>
              <a:solidFill>
                <a:srgbClr val="6AA84F"/>
              </a:solidFill>
              <a:latin typeface="Roboto"/>
              <a:ea typeface="Roboto"/>
              <a:cs typeface="Roboto"/>
              <a:sym typeface="Roboto"/>
            </a:endParaRPr>
          </a:p>
          <a:p>
            <a:pPr indent="-342900" lvl="0" marL="457200" rtl="0" algn="just">
              <a:lnSpc>
                <a:spcPct val="115000"/>
              </a:lnSpc>
              <a:spcBef>
                <a:spcPts val="0"/>
              </a:spcBef>
              <a:spcAft>
                <a:spcPts val="0"/>
              </a:spcAft>
              <a:buClr>
                <a:srgbClr val="6AA84F"/>
              </a:buClr>
              <a:buSzPts val="1800"/>
              <a:buFont typeface="Roboto"/>
              <a:buChar char="●"/>
            </a:pPr>
            <a:r>
              <a:rPr lang="es">
                <a:solidFill>
                  <a:srgbClr val="6AA84F"/>
                </a:solidFill>
                <a:latin typeface="Roboto"/>
                <a:ea typeface="Roboto"/>
                <a:cs typeface="Roboto"/>
                <a:sym typeface="Roboto"/>
              </a:rPr>
              <a:t>Tiene sentido su aplicación, si las variables objeto de estudio no poseen una distribución poblacional conjunta normal</a:t>
            </a:r>
            <a:endParaRPr>
              <a:solidFill>
                <a:srgbClr val="6AA84F"/>
              </a:solidFill>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spcBef>
                <a:spcPts val="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Cuidado!</a:t>
            </a:r>
            <a:endParaRPr/>
          </a:p>
        </p:txBody>
      </p:sp>
      <p:sp>
        <p:nvSpPr>
          <p:cNvPr id="249" name="Google Shape;249;p38"/>
          <p:cNvSpPr txBox="1"/>
          <p:nvPr>
            <p:ph idx="1" type="body"/>
          </p:nvPr>
        </p:nvSpPr>
        <p:spPr>
          <a:xfrm>
            <a:off x="311700" y="11490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s">
                <a:latin typeface="Roboto"/>
                <a:ea typeface="Roboto"/>
                <a:cs typeface="Roboto"/>
                <a:sym typeface="Roboto"/>
              </a:rPr>
              <a:t>Recuerden que </a:t>
            </a:r>
            <a:r>
              <a:rPr b="1" lang="es">
                <a:solidFill>
                  <a:srgbClr val="1B786E"/>
                </a:solidFill>
                <a:latin typeface="Roboto"/>
                <a:ea typeface="Roboto"/>
                <a:cs typeface="Roboto"/>
                <a:sym typeface="Roboto"/>
              </a:rPr>
              <a:t>la correlación no implica causalidad</a:t>
            </a:r>
            <a:r>
              <a:rPr lang="es">
                <a:latin typeface="Roboto"/>
                <a:ea typeface="Roboto"/>
                <a:cs typeface="Roboto"/>
                <a:sym typeface="Roboto"/>
              </a:rPr>
              <a:t>. Por ejemplo, si las ventas de helados están correlacionadas positivamente con los ataques de los tiburones a los nadadores, eso no significa que el consumo de helados de alguna manera hace que los tiburones ataquen. Otra variable, como el clima cálido, puede provocar un aumento tanto en las ventas de helados como en las visitas a las playas.</a:t>
            </a:r>
            <a:endParaRPr>
              <a:latin typeface="Roboto"/>
              <a:ea typeface="Roboto"/>
              <a:cs typeface="Roboto"/>
              <a:sym typeface="Roboto"/>
            </a:endParaRPr>
          </a:p>
          <a:p>
            <a:pPr indent="0" lvl="0" marL="0" rtl="0" algn="l">
              <a:spcBef>
                <a:spcPts val="0"/>
              </a:spcBef>
              <a:spcAft>
                <a:spcPts val="1600"/>
              </a:spcAft>
              <a:buNone/>
            </a:pPr>
            <a:r>
              <a:t/>
            </a:r>
            <a:endParaRPr/>
          </a:p>
        </p:txBody>
      </p:sp>
      <p:pic>
        <p:nvPicPr>
          <p:cNvPr id="250" name="Google Shape;250;p38"/>
          <p:cNvPicPr preferRelativeResize="0"/>
          <p:nvPr/>
        </p:nvPicPr>
        <p:blipFill>
          <a:blip r:embed="rId3">
            <a:alphaModFix/>
          </a:blip>
          <a:stretch>
            <a:fillRect/>
          </a:stretch>
        </p:blipFill>
        <p:spPr>
          <a:xfrm>
            <a:off x="2396263" y="3035638"/>
            <a:ext cx="4524375" cy="1895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Para pensar… </a:t>
            </a:r>
            <a:endParaRPr/>
          </a:p>
        </p:txBody>
      </p:sp>
      <p:pic>
        <p:nvPicPr>
          <p:cNvPr id="74" name="Google Shape;74;p15"/>
          <p:cNvPicPr preferRelativeResize="0"/>
          <p:nvPr/>
        </p:nvPicPr>
        <p:blipFill rotWithShape="1">
          <a:blip r:embed="rId3">
            <a:alphaModFix/>
          </a:blip>
          <a:srcRect b="19911" l="0" r="2334" t="-2121"/>
          <a:stretch/>
        </p:blipFill>
        <p:spPr>
          <a:xfrm>
            <a:off x="2209800" y="1299625"/>
            <a:ext cx="3691475" cy="31073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751000" y="511325"/>
            <a:ext cx="86931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Varias Variables</a:t>
            </a:r>
            <a:endParaRPr/>
          </a:p>
        </p:txBody>
      </p:sp>
      <p:sp>
        <p:nvSpPr>
          <p:cNvPr id="80" name="Google Shape;80;p16"/>
          <p:cNvSpPr txBox="1"/>
          <p:nvPr/>
        </p:nvSpPr>
        <p:spPr>
          <a:xfrm>
            <a:off x="467725" y="1403825"/>
            <a:ext cx="8494200" cy="19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000">
                <a:latin typeface="Open Sans"/>
                <a:ea typeface="Open Sans"/>
                <a:cs typeface="Open Sans"/>
                <a:sym typeface="Open Sans"/>
              </a:rPr>
              <a:t>En un mismo experimento o análisis podemos tomar en cuenta varios aspectos o medidas relevantes a la vez, así como combinación de situaciones</a:t>
            </a:r>
            <a:r>
              <a:rPr lang="es" sz="2000">
                <a:latin typeface="Open Sans"/>
                <a:ea typeface="Open Sans"/>
                <a:cs typeface="Open Sans"/>
                <a:sym typeface="Open Sans"/>
              </a:rPr>
              <a:t>, etc.</a:t>
            </a:r>
            <a:r>
              <a:rPr lang="es" sz="2000">
                <a:latin typeface="Open Sans"/>
                <a:ea typeface="Open Sans"/>
                <a:cs typeface="Open Sans"/>
                <a:sym typeface="Open Sans"/>
              </a:rPr>
              <a:t>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s" sz="2000">
                <a:latin typeface="Open Sans"/>
                <a:ea typeface="Open Sans"/>
                <a:cs typeface="Open Sans"/>
                <a:sym typeface="Open Sans"/>
              </a:rPr>
              <a:t>Sean </a:t>
            </a:r>
            <a:r>
              <a:rPr b="1" lang="es" sz="2000">
                <a:solidFill>
                  <a:srgbClr val="1B786E"/>
                </a:solidFill>
                <a:latin typeface="Open Sans"/>
                <a:ea typeface="Open Sans"/>
                <a:cs typeface="Open Sans"/>
                <a:sym typeface="Open Sans"/>
              </a:rPr>
              <a:t>X</a:t>
            </a:r>
            <a:r>
              <a:rPr lang="es" sz="1800">
                <a:latin typeface="Open Sans"/>
                <a:ea typeface="Open Sans"/>
                <a:cs typeface="Open Sans"/>
                <a:sym typeface="Open Sans"/>
              </a:rPr>
              <a:t>:</a:t>
            </a:r>
            <a:r>
              <a:rPr b="1" lang="es" sz="1800">
                <a:solidFill>
                  <a:srgbClr val="1B786E"/>
                </a:solidFill>
                <a:latin typeface="Open Sans"/>
                <a:ea typeface="Open Sans"/>
                <a:cs typeface="Open Sans"/>
                <a:sym typeface="Open Sans"/>
              </a:rPr>
              <a:t> </a:t>
            </a:r>
            <a:r>
              <a:rPr lang="es" sz="1800">
                <a:latin typeface="Open Sans"/>
                <a:ea typeface="Open Sans"/>
                <a:cs typeface="Open Sans"/>
                <a:sym typeface="Open Sans"/>
              </a:rPr>
              <a:t>Ω⇾R</a:t>
            </a:r>
            <a:r>
              <a:rPr b="1" lang="es" sz="2000">
                <a:solidFill>
                  <a:srgbClr val="1B786E"/>
                </a:solidFill>
                <a:latin typeface="Open Sans"/>
                <a:ea typeface="Open Sans"/>
                <a:cs typeface="Open Sans"/>
                <a:sym typeface="Open Sans"/>
              </a:rPr>
              <a:t> e Y</a:t>
            </a:r>
            <a:r>
              <a:rPr lang="es" sz="1800">
                <a:latin typeface="Open Sans"/>
                <a:ea typeface="Open Sans"/>
                <a:cs typeface="Open Sans"/>
                <a:sym typeface="Open Sans"/>
              </a:rPr>
              <a:t>: Ω⇾R</a:t>
            </a:r>
            <a:r>
              <a:rPr b="1" lang="es" sz="1800">
                <a:solidFill>
                  <a:srgbClr val="1B786E"/>
                </a:solidFill>
                <a:latin typeface="Open Sans"/>
                <a:ea typeface="Open Sans"/>
                <a:cs typeface="Open Sans"/>
                <a:sym typeface="Open Sans"/>
              </a:rPr>
              <a:t> </a:t>
            </a:r>
            <a:r>
              <a:rPr b="1" lang="es" sz="2000">
                <a:solidFill>
                  <a:srgbClr val="1B786E"/>
                </a:solidFill>
                <a:latin typeface="Open Sans"/>
                <a:ea typeface="Open Sans"/>
                <a:cs typeface="Open Sans"/>
                <a:sym typeface="Open Sans"/>
              </a:rPr>
              <a:t> variables aleatorias</a:t>
            </a:r>
            <a:r>
              <a:rPr lang="es" sz="2000">
                <a:latin typeface="Open Sans"/>
                <a:ea typeface="Open Sans"/>
                <a:cs typeface="Open Sans"/>
                <a:sym typeface="Open Sans"/>
              </a:rPr>
              <a:t>.</a:t>
            </a:r>
            <a:endParaRPr sz="2000">
              <a:latin typeface="Open Sans"/>
              <a:ea typeface="Open Sans"/>
              <a:cs typeface="Open Sans"/>
              <a:sym typeface="Open Sans"/>
            </a:endParaRPr>
          </a:p>
          <a:p>
            <a:pPr indent="0" lvl="0" marL="0" rtl="0" algn="l">
              <a:spcBef>
                <a:spcPts val="0"/>
              </a:spcBef>
              <a:spcAft>
                <a:spcPts val="0"/>
              </a:spcAft>
              <a:buNone/>
            </a:pPr>
            <a:r>
              <a:rPr lang="es" sz="2000">
                <a:latin typeface="Open Sans"/>
                <a:ea typeface="Open Sans"/>
                <a:cs typeface="Open Sans"/>
                <a:sym typeface="Open Sans"/>
              </a:rPr>
              <a:t>tendrán asociadas una función de </a:t>
            </a:r>
            <a:r>
              <a:rPr b="1" lang="es" sz="2000">
                <a:solidFill>
                  <a:schemeClr val="accent5"/>
                </a:solidFill>
                <a:latin typeface="Open Sans"/>
                <a:ea typeface="Open Sans"/>
                <a:cs typeface="Open Sans"/>
                <a:sym typeface="Open Sans"/>
              </a:rPr>
              <a:t>densidad/probabilidad conjunta</a:t>
            </a:r>
            <a:r>
              <a:rPr lang="es" sz="2000">
                <a:latin typeface="Open Sans"/>
                <a:ea typeface="Open Sans"/>
                <a:cs typeface="Open Sans"/>
                <a:sym typeface="Open Sans"/>
              </a:rPr>
              <a:t>:</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Clr>
                <a:schemeClr val="dk1"/>
              </a:buClr>
              <a:buSzPts val="2000"/>
              <a:buFont typeface="Open Sans"/>
              <a:buChar char="●"/>
            </a:pPr>
            <a:r>
              <a:rPr lang="es" sz="2000">
                <a:solidFill>
                  <a:schemeClr val="dk1"/>
                </a:solidFill>
                <a:latin typeface="Open Sans"/>
                <a:ea typeface="Open Sans"/>
                <a:cs typeface="Open Sans"/>
                <a:sym typeface="Open Sans"/>
              </a:rPr>
              <a:t>              </a:t>
            </a:r>
            <a:r>
              <a:rPr lang="es" sz="2000">
                <a:solidFill>
                  <a:schemeClr val="dk1"/>
                </a:solidFill>
                <a:latin typeface="Open Sans"/>
                <a:ea typeface="Open Sans"/>
                <a:cs typeface="Open Sans"/>
                <a:sym typeface="Open Sans"/>
              </a:rPr>
              <a:t>	p/ X e Y v.a. continuas, densidad, y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s" sz="2000">
                <a:latin typeface="Open Sans"/>
                <a:ea typeface="Open Sans"/>
                <a:cs typeface="Open Sans"/>
                <a:sym typeface="Open Sans"/>
              </a:rPr>
              <a:t>                                          	p/discretas, prob. o densidad puntual </a:t>
            </a:r>
            <a:endParaRPr sz="2000">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r">
              <a:spcBef>
                <a:spcPts val="0"/>
              </a:spcBef>
              <a:spcAft>
                <a:spcPts val="0"/>
              </a:spcAft>
              <a:buClr>
                <a:schemeClr val="dk1"/>
              </a:buClr>
              <a:buSzPts val="1100"/>
              <a:buFont typeface="Arial"/>
              <a:buNone/>
            </a:pPr>
            <a:r>
              <a:rPr lang="es">
                <a:solidFill>
                  <a:srgbClr val="1B786E"/>
                </a:solidFill>
              </a:rPr>
              <a:t>Notación: P(X=x,Y=y)=P((X=x)∩(Y=y)). la coma significa intersección </a:t>
            </a:r>
            <a:endParaRPr>
              <a:solidFill>
                <a:srgbClr val="1B786E"/>
              </a:solidFill>
              <a:latin typeface="Open Sans"/>
              <a:ea typeface="Open Sans"/>
              <a:cs typeface="Open Sans"/>
              <a:sym typeface="Open Sans"/>
            </a:endParaRPr>
          </a:p>
        </p:txBody>
      </p:sp>
      <p:pic>
        <p:nvPicPr>
          <p:cNvPr descr="f(x,y)" id="81" name="Google Shape;81;p16"/>
          <p:cNvPicPr preferRelativeResize="0"/>
          <p:nvPr/>
        </p:nvPicPr>
        <p:blipFill>
          <a:blip r:embed="rId3">
            <a:alphaModFix/>
          </a:blip>
          <a:stretch>
            <a:fillRect/>
          </a:stretch>
        </p:blipFill>
        <p:spPr>
          <a:xfrm>
            <a:off x="1059094" y="3600588"/>
            <a:ext cx="960206" cy="361813"/>
          </a:xfrm>
          <a:prstGeom prst="rect">
            <a:avLst/>
          </a:prstGeom>
          <a:noFill/>
          <a:ln>
            <a:noFill/>
          </a:ln>
        </p:spPr>
      </p:pic>
      <p:pic>
        <p:nvPicPr>
          <p:cNvPr descr="f(x,y)=P(X=x,Y=y)" id="82" name="Google Shape;82;p16"/>
          <p:cNvPicPr preferRelativeResize="0"/>
          <p:nvPr/>
        </p:nvPicPr>
        <p:blipFill>
          <a:blip r:embed="rId4">
            <a:alphaModFix/>
          </a:blip>
          <a:stretch>
            <a:fillRect/>
          </a:stretch>
        </p:blipFill>
        <p:spPr>
          <a:xfrm>
            <a:off x="914750" y="4225925"/>
            <a:ext cx="3190475" cy="287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70000" y="511325"/>
            <a:ext cx="86931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Varias Variables</a:t>
            </a:r>
            <a:endParaRPr/>
          </a:p>
        </p:txBody>
      </p:sp>
      <p:sp>
        <p:nvSpPr>
          <p:cNvPr id="88" name="Google Shape;88;p17"/>
          <p:cNvSpPr txBox="1"/>
          <p:nvPr/>
        </p:nvSpPr>
        <p:spPr>
          <a:xfrm>
            <a:off x="467725" y="1403825"/>
            <a:ext cx="8494200" cy="19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000">
                <a:solidFill>
                  <a:srgbClr val="1B786E"/>
                </a:solidFill>
                <a:latin typeface="Open Sans"/>
                <a:ea typeface="Open Sans"/>
                <a:cs typeface="Open Sans"/>
                <a:sym typeface="Open Sans"/>
              </a:rPr>
              <a:t>X</a:t>
            </a:r>
            <a:r>
              <a:rPr lang="es" sz="1800">
                <a:latin typeface="Open Sans"/>
                <a:ea typeface="Open Sans"/>
                <a:cs typeface="Open Sans"/>
                <a:sym typeface="Open Sans"/>
              </a:rPr>
              <a:t>:</a:t>
            </a:r>
            <a:r>
              <a:rPr b="1" lang="es" sz="1800">
                <a:solidFill>
                  <a:srgbClr val="1B786E"/>
                </a:solidFill>
                <a:latin typeface="Open Sans"/>
                <a:ea typeface="Open Sans"/>
                <a:cs typeface="Open Sans"/>
                <a:sym typeface="Open Sans"/>
              </a:rPr>
              <a:t> </a:t>
            </a:r>
            <a:r>
              <a:rPr lang="es" sz="1800">
                <a:latin typeface="Open Sans"/>
                <a:ea typeface="Open Sans"/>
                <a:cs typeface="Open Sans"/>
                <a:sym typeface="Open Sans"/>
              </a:rPr>
              <a:t>Ω⇾R</a:t>
            </a:r>
            <a:r>
              <a:rPr b="1" lang="es" sz="2000">
                <a:solidFill>
                  <a:srgbClr val="1B786E"/>
                </a:solidFill>
                <a:latin typeface="Open Sans"/>
                <a:ea typeface="Open Sans"/>
                <a:cs typeface="Open Sans"/>
                <a:sym typeface="Open Sans"/>
              </a:rPr>
              <a:t> e Y</a:t>
            </a:r>
            <a:r>
              <a:rPr lang="es" sz="1800">
                <a:latin typeface="Open Sans"/>
                <a:ea typeface="Open Sans"/>
                <a:cs typeface="Open Sans"/>
                <a:sym typeface="Open Sans"/>
              </a:rPr>
              <a:t>: Ω⇾R</a:t>
            </a:r>
            <a:r>
              <a:rPr b="1" lang="es" sz="1800">
                <a:solidFill>
                  <a:srgbClr val="1B786E"/>
                </a:solidFill>
                <a:latin typeface="Open Sans"/>
                <a:ea typeface="Open Sans"/>
                <a:cs typeface="Open Sans"/>
                <a:sym typeface="Open Sans"/>
              </a:rPr>
              <a:t> </a:t>
            </a:r>
            <a:r>
              <a:rPr b="1" lang="es" sz="2000">
                <a:solidFill>
                  <a:srgbClr val="1B786E"/>
                </a:solidFill>
                <a:latin typeface="Open Sans"/>
                <a:ea typeface="Open Sans"/>
                <a:cs typeface="Open Sans"/>
                <a:sym typeface="Open Sans"/>
              </a:rPr>
              <a:t> variables aleatorias</a:t>
            </a:r>
            <a:r>
              <a:rPr lang="es" sz="2000">
                <a:latin typeface="Open Sans"/>
                <a:ea typeface="Open Sans"/>
                <a:cs typeface="Open Sans"/>
                <a:sym typeface="Open Sans"/>
              </a:rPr>
              <a:t> con función de </a:t>
            </a:r>
            <a:r>
              <a:rPr lang="es" sz="2000">
                <a:latin typeface="Open Sans"/>
                <a:ea typeface="Open Sans"/>
                <a:cs typeface="Open Sans"/>
                <a:sym typeface="Open Sans"/>
              </a:rPr>
              <a:t>densidad </a:t>
            </a:r>
            <a:r>
              <a:rPr lang="es" sz="2000">
                <a:latin typeface="Open Sans"/>
                <a:ea typeface="Open Sans"/>
                <a:cs typeface="Open Sans"/>
                <a:sym typeface="Open Sans"/>
              </a:rPr>
              <a:t>o probabilidad </a:t>
            </a:r>
            <a:r>
              <a:rPr lang="es" sz="2000">
                <a:latin typeface="Open Sans"/>
                <a:ea typeface="Open Sans"/>
                <a:cs typeface="Open Sans"/>
                <a:sym typeface="Open Sans"/>
              </a:rPr>
              <a:t>conjunta</a:t>
            </a:r>
            <a:r>
              <a:rPr lang="es" sz="2000">
                <a:latin typeface="Open Sans"/>
                <a:ea typeface="Open Sans"/>
                <a:cs typeface="Open Sans"/>
                <a:sym typeface="Open Sans"/>
              </a:rPr>
              <a:t> </a:t>
            </a:r>
            <a:r>
              <a:rPr b="1" i="1" lang="es" sz="2000">
                <a:solidFill>
                  <a:srgbClr val="1B786E"/>
                </a:solidFill>
                <a:latin typeface="Open Sans"/>
                <a:ea typeface="Open Sans"/>
                <a:cs typeface="Open Sans"/>
                <a:sym typeface="Open Sans"/>
              </a:rPr>
              <a:t>f(x,y)</a:t>
            </a:r>
            <a:r>
              <a:rPr lang="es" sz="2000">
                <a:latin typeface="Open Sans"/>
                <a:ea typeface="Open Sans"/>
                <a:cs typeface="Open Sans"/>
                <a:sym typeface="Open Sans"/>
              </a:rPr>
              <a:t>. </a:t>
            </a:r>
            <a:endParaRPr sz="2000">
              <a:latin typeface="Open Sans"/>
              <a:ea typeface="Open Sans"/>
              <a:cs typeface="Open Sans"/>
              <a:sym typeface="Open Sans"/>
            </a:endParaRPr>
          </a:p>
          <a:p>
            <a:pPr indent="0" lvl="0" marL="0" rtl="0" algn="l">
              <a:spcBef>
                <a:spcPts val="0"/>
              </a:spcBef>
              <a:spcAft>
                <a:spcPts val="0"/>
              </a:spcAft>
              <a:buNone/>
            </a:pPr>
            <a:r>
              <a:rPr lang="es" sz="2000">
                <a:latin typeface="Open Sans"/>
                <a:ea typeface="Open Sans"/>
                <a:cs typeface="Open Sans"/>
                <a:sym typeface="Open Sans"/>
              </a:rPr>
              <a:t>Se cumple que las </a:t>
            </a:r>
            <a:r>
              <a:rPr b="1" lang="es" sz="2000">
                <a:solidFill>
                  <a:srgbClr val="1B786E"/>
                </a:solidFill>
                <a:latin typeface="Open Sans"/>
                <a:ea typeface="Open Sans"/>
                <a:cs typeface="Open Sans"/>
                <a:sym typeface="Open Sans"/>
              </a:rPr>
              <a:t>densidades marginales</a:t>
            </a:r>
            <a:r>
              <a:rPr lang="es" sz="2000">
                <a:latin typeface="Open Sans"/>
                <a:ea typeface="Open Sans"/>
                <a:cs typeface="Open Sans"/>
                <a:sym typeface="Open Sans"/>
              </a:rPr>
              <a:t>  son:</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s" sz="2000">
                <a:latin typeface="Open Sans"/>
                <a:ea typeface="Open Sans"/>
                <a:cs typeface="Open Sans"/>
                <a:sym typeface="Open Sans"/>
              </a:rPr>
              <a:t>						p/ X discreta</a:t>
            </a:r>
            <a:r>
              <a:rPr lang="es" sz="2000">
                <a:solidFill>
                  <a:schemeClr val="dk1"/>
                </a:solidFill>
                <a:latin typeface="Open Sans"/>
                <a:ea typeface="Open Sans"/>
                <a:cs typeface="Open Sans"/>
                <a:sym typeface="Open Sans"/>
              </a:rPr>
              <a:t> </a:t>
            </a:r>
            <a:r>
              <a:rPr lang="es" sz="2000">
                <a:solidFill>
                  <a:srgbClr val="666666"/>
                </a:solidFill>
                <a:latin typeface="Open Sans"/>
                <a:ea typeface="Open Sans"/>
                <a:cs typeface="Open Sans"/>
                <a:sym typeface="Open Sans"/>
              </a:rPr>
              <a:t>(numérica o categórica)</a:t>
            </a:r>
            <a:endParaRPr sz="2000">
              <a:solidFill>
                <a:srgbClr val="666666"/>
              </a:solidFill>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s" sz="2000">
                <a:latin typeface="Open Sans"/>
                <a:ea typeface="Open Sans"/>
                <a:cs typeface="Open Sans"/>
                <a:sym typeface="Open Sans"/>
              </a:rPr>
              <a:t>						</a:t>
            </a:r>
            <a:r>
              <a:rPr lang="es" sz="2000">
                <a:solidFill>
                  <a:schemeClr val="dk1"/>
                </a:solidFill>
                <a:latin typeface="Open Sans"/>
                <a:ea typeface="Open Sans"/>
                <a:cs typeface="Open Sans"/>
                <a:sym typeface="Open Sans"/>
              </a:rPr>
              <a:t>p/ Y discreta </a:t>
            </a:r>
            <a:r>
              <a:rPr lang="es" sz="2000">
                <a:solidFill>
                  <a:srgbClr val="666666"/>
                </a:solidFill>
                <a:latin typeface="Open Sans"/>
                <a:ea typeface="Open Sans"/>
                <a:cs typeface="Open Sans"/>
                <a:sym typeface="Open Sans"/>
              </a:rPr>
              <a:t>(numérica o categórica)</a:t>
            </a:r>
            <a:endParaRPr sz="2000">
              <a:solidFill>
                <a:srgbClr val="666666"/>
              </a:solidFill>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s" sz="2000">
                <a:latin typeface="Open Sans"/>
                <a:ea typeface="Open Sans"/>
                <a:cs typeface="Open Sans"/>
                <a:sym typeface="Open Sans"/>
              </a:rPr>
              <a:t>para continuas se reemplaza la sumatoria por integral</a:t>
            </a:r>
            <a:endParaRPr sz="2000">
              <a:latin typeface="Open Sans"/>
              <a:ea typeface="Open Sans"/>
              <a:cs typeface="Open Sans"/>
              <a:sym typeface="Open Sans"/>
            </a:endParaRPr>
          </a:p>
          <a:p>
            <a:pPr indent="0" lvl="0" marL="0" rtl="0" algn="l">
              <a:spcBef>
                <a:spcPts val="0"/>
              </a:spcBef>
              <a:spcAft>
                <a:spcPts val="0"/>
              </a:spcAft>
              <a:buNone/>
            </a:pPr>
            <a:r>
              <a:rPr lang="es" sz="2000">
                <a:latin typeface="Open Sans"/>
                <a:ea typeface="Open Sans"/>
                <a:cs typeface="Open Sans"/>
                <a:sym typeface="Open Sans"/>
              </a:rPr>
              <a:t>  	</a:t>
            </a:r>
            <a:endParaRPr sz="2000">
              <a:latin typeface="Open Sans"/>
              <a:ea typeface="Open Sans"/>
              <a:cs typeface="Open Sans"/>
              <a:sym typeface="Open Sans"/>
            </a:endParaRPr>
          </a:p>
          <a:p>
            <a:pPr indent="0" lvl="0" marL="0" rtl="0" algn="r">
              <a:spcBef>
                <a:spcPts val="0"/>
              </a:spcBef>
              <a:spcAft>
                <a:spcPts val="0"/>
              </a:spcAft>
              <a:buNone/>
            </a:pPr>
            <a:r>
              <a:t/>
            </a:r>
            <a:endParaRPr>
              <a:solidFill>
                <a:srgbClr val="1B786E"/>
              </a:solidFill>
              <a:latin typeface="Open Sans"/>
              <a:ea typeface="Open Sans"/>
              <a:cs typeface="Open Sans"/>
              <a:sym typeface="Open Sans"/>
            </a:endParaRPr>
          </a:p>
        </p:txBody>
      </p:sp>
      <p:pic>
        <p:nvPicPr>
          <p:cNvPr id="89" name="Google Shape;89;p17"/>
          <p:cNvPicPr preferRelativeResize="0"/>
          <p:nvPr/>
        </p:nvPicPr>
        <p:blipFill>
          <a:blip r:embed="rId3">
            <a:alphaModFix/>
          </a:blip>
          <a:stretch>
            <a:fillRect/>
          </a:stretch>
        </p:blipFill>
        <p:spPr>
          <a:xfrm>
            <a:off x="762000" y="2580350"/>
            <a:ext cx="2234925" cy="700400"/>
          </a:xfrm>
          <a:prstGeom prst="rect">
            <a:avLst/>
          </a:prstGeom>
          <a:noFill/>
          <a:ln>
            <a:noFill/>
          </a:ln>
        </p:spPr>
      </p:pic>
      <p:pic>
        <p:nvPicPr>
          <p:cNvPr id="90" name="Google Shape;90;p17"/>
          <p:cNvPicPr preferRelativeResize="0"/>
          <p:nvPr/>
        </p:nvPicPr>
        <p:blipFill>
          <a:blip r:embed="rId4">
            <a:alphaModFix/>
          </a:blip>
          <a:stretch>
            <a:fillRect/>
          </a:stretch>
        </p:blipFill>
        <p:spPr>
          <a:xfrm>
            <a:off x="745050" y="3494750"/>
            <a:ext cx="2234925" cy="755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70000" y="663725"/>
            <a:ext cx="86931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Varias Variables</a:t>
            </a:r>
            <a:endParaRPr/>
          </a:p>
        </p:txBody>
      </p:sp>
      <p:sp>
        <p:nvSpPr>
          <p:cNvPr id="96" name="Google Shape;96;p18"/>
          <p:cNvSpPr txBox="1"/>
          <p:nvPr/>
        </p:nvSpPr>
        <p:spPr>
          <a:xfrm>
            <a:off x="467725" y="1480025"/>
            <a:ext cx="8494200" cy="19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000">
                <a:solidFill>
                  <a:srgbClr val="1B786E"/>
                </a:solidFill>
                <a:latin typeface="Open Sans"/>
                <a:ea typeface="Open Sans"/>
                <a:cs typeface="Open Sans"/>
                <a:sym typeface="Open Sans"/>
              </a:rPr>
              <a:t>X</a:t>
            </a:r>
            <a:r>
              <a:rPr lang="es" sz="1800">
                <a:latin typeface="Open Sans"/>
                <a:ea typeface="Open Sans"/>
                <a:cs typeface="Open Sans"/>
                <a:sym typeface="Open Sans"/>
              </a:rPr>
              <a:t>:</a:t>
            </a:r>
            <a:r>
              <a:rPr b="1" lang="es" sz="1800">
                <a:solidFill>
                  <a:srgbClr val="1B786E"/>
                </a:solidFill>
                <a:latin typeface="Open Sans"/>
                <a:ea typeface="Open Sans"/>
                <a:cs typeface="Open Sans"/>
                <a:sym typeface="Open Sans"/>
              </a:rPr>
              <a:t> </a:t>
            </a:r>
            <a:r>
              <a:rPr lang="es" sz="1800">
                <a:latin typeface="Open Sans"/>
                <a:ea typeface="Open Sans"/>
                <a:cs typeface="Open Sans"/>
                <a:sym typeface="Open Sans"/>
              </a:rPr>
              <a:t>Ω⇾R</a:t>
            </a:r>
            <a:r>
              <a:rPr b="1" lang="es" sz="2000">
                <a:solidFill>
                  <a:srgbClr val="1B786E"/>
                </a:solidFill>
                <a:latin typeface="Open Sans"/>
                <a:ea typeface="Open Sans"/>
                <a:cs typeface="Open Sans"/>
                <a:sym typeface="Open Sans"/>
              </a:rPr>
              <a:t> e Y</a:t>
            </a:r>
            <a:r>
              <a:rPr lang="es" sz="1800">
                <a:latin typeface="Open Sans"/>
                <a:ea typeface="Open Sans"/>
                <a:cs typeface="Open Sans"/>
                <a:sym typeface="Open Sans"/>
              </a:rPr>
              <a:t>: Ω⇾R</a:t>
            </a:r>
            <a:r>
              <a:rPr b="1" lang="es" sz="1800">
                <a:solidFill>
                  <a:srgbClr val="1B786E"/>
                </a:solidFill>
                <a:latin typeface="Open Sans"/>
                <a:ea typeface="Open Sans"/>
                <a:cs typeface="Open Sans"/>
                <a:sym typeface="Open Sans"/>
              </a:rPr>
              <a:t> </a:t>
            </a:r>
            <a:r>
              <a:rPr b="1" lang="es" sz="2000">
                <a:solidFill>
                  <a:srgbClr val="1B786E"/>
                </a:solidFill>
                <a:latin typeface="Open Sans"/>
                <a:ea typeface="Open Sans"/>
                <a:cs typeface="Open Sans"/>
                <a:sym typeface="Open Sans"/>
              </a:rPr>
              <a:t> variables aleatorias</a:t>
            </a:r>
            <a:r>
              <a:rPr lang="es" sz="2000">
                <a:latin typeface="Open Sans"/>
                <a:ea typeface="Open Sans"/>
                <a:cs typeface="Open Sans"/>
                <a:sym typeface="Open Sans"/>
              </a:rPr>
              <a:t> con función de densidad o probabilidad conjunta </a:t>
            </a:r>
            <a:r>
              <a:rPr b="1" i="1" lang="es" sz="2000">
                <a:solidFill>
                  <a:srgbClr val="1B786E"/>
                </a:solidFill>
                <a:latin typeface="Open Sans"/>
                <a:ea typeface="Open Sans"/>
                <a:cs typeface="Open Sans"/>
                <a:sym typeface="Open Sans"/>
              </a:rPr>
              <a:t>f(x,y)</a:t>
            </a:r>
            <a:r>
              <a:rPr lang="es" sz="2000">
                <a:latin typeface="Open Sans"/>
                <a:ea typeface="Open Sans"/>
                <a:cs typeface="Open Sans"/>
                <a:sym typeface="Open Sans"/>
              </a:rPr>
              <a:t>. </a:t>
            </a:r>
            <a:endParaRPr sz="2000">
              <a:latin typeface="Open Sans"/>
              <a:ea typeface="Open Sans"/>
              <a:cs typeface="Open Sans"/>
              <a:sym typeface="Open Sans"/>
            </a:endParaRPr>
          </a:p>
          <a:p>
            <a:pPr indent="0" lvl="0" marL="0" rtl="0" algn="l">
              <a:spcBef>
                <a:spcPts val="0"/>
              </a:spcBef>
              <a:spcAft>
                <a:spcPts val="0"/>
              </a:spcAft>
              <a:buNone/>
            </a:pPr>
            <a:r>
              <a:rPr lang="es" sz="2000">
                <a:latin typeface="Open Sans"/>
                <a:ea typeface="Open Sans"/>
                <a:cs typeface="Open Sans"/>
                <a:sym typeface="Open Sans"/>
              </a:rPr>
              <a:t>Se definen las </a:t>
            </a:r>
            <a:r>
              <a:rPr b="1" lang="es" sz="2000">
                <a:solidFill>
                  <a:srgbClr val="1B786E"/>
                </a:solidFill>
                <a:latin typeface="Open Sans"/>
                <a:ea typeface="Open Sans"/>
                <a:cs typeface="Open Sans"/>
                <a:sym typeface="Open Sans"/>
              </a:rPr>
              <a:t>densidades condicionales como</a:t>
            </a:r>
            <a:r>
              <a:rPr lang="es" sz="2000">
                <a:latin typeface="Open Sans"/>
                <a:ea typeface="Open Sans"/>
                <a:cs typeface="Open Sans"/>
                <a:sym typeface="Open Sans"/>
              </a:rPr>
              <a:t>:</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s" sz="2000">
                <a:latin typeface="Open Sans"/>
                <a:ea typeface="Open Sans"/>
                <a:cs typeface="Open Sans"/>
                <a:sym typeface="Open Sans"/>
              </a:rPr>
              <a:t>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s" sz="2000">
                <a:latin typeface="Open Sans"/>
                <a:ea typeface="Open Sans"/>
                <a:cs typeface="Open Sans"/>
                <a:sym typeface="Open Sans"/>
              </a:rPr>
              <a:t>						</a:t>
            </a:r>
            <a:endParaRPr>
              <a:solidFill>
                <a:srgbClr val="1B786E"/>
              </a:solidFill>
              <a:latin typeface="Open Sans"/>
              <a:ea typeface="Open Sans"/>
              <a:cs typeface="Open Sans"/>
              <a:sym typeface="Open Sans"/>
            </a:endParaRPr>
          </a:p>
        </p:txBody>
      </p:sp>
      <p:pic>
        <p:nvPicPr>
          <p:cNvPr id="97" name="Google Shape;97;p18"/>
          <p:cNvPicPr preferRelativeResize="0"/>
          <p:nvPr/>
        </p:nvPicPr>
        <p:blipFill>
          <a:blip r:embed="rId3">
            <a:alphaModFix/>
          </a:blip>
          <a:stretch>
            <a:fillRect/>
          </a:stretch>
        </p:blipFill>
        <p:spPr>
          <a:xfrm>
            <a:off x="1481500" y="2879900"/>
            <a:ext cx="3820650" cy="687175"/>
          </a:xfrm>
          <a:prstGeom prst="rect">
            <a:avLst/>
          </a:prstGeom>
          <a:noFill/>
          <a:ln>
            <a:noFill/>
          </a:ln>
        </p:spPr>
      </p:pic>
      <p:pic>
        <p:nvPicPr>
          <p:cNvPr id="98" name="Google Shape;98;p18"/>
          <p:cNvPicPr preferRelativeResize="0"/>
          <p:nvPr/>
        </p:nvPicPr>
        <p:blipFill>
          <a:blip r:embed="rId4">
            <a:alphaModFix/>
          </a:blip>
          <a:stretch>
            <a:fillRect/>
          </a:stretch>
        </p:blipFill>
        <p:spPr>
          <a:xfrm>
            <a:off x="1468100" y="4013700"/>
            <a:ext cx="3820650" cy="687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316800"/>
            <a:ext cx="33906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Percentiles</a:t>
            </a:r>
            <a:endParaRPr/>
          </a:p>
        </p:txBody>
      </p:sp>
      <p:sp>
        <p:nvSpPr>
          <p:cNvPr id="104" name="Google Shape;104;p19"/>
          <p:cNvSpPr txBox="1"/>
          <p:nvPr>
            <p:ph idx="1" type="body"/>
          </p:nvPr>
        </p:nvSpPr>
        <p:spPr>
          <a:xfrm>
            <a:off x="323650" y="1531800"/>
            <a:ext cx="8520600" cy="2115300"/>
          </a:xfrm>
          <a:prstGeom prst="rect">
            <a:avLst/>
          </a:prstGeom>
        </p:spPr>
        <p:txBody>
          <a:bodyPr anchorCtr="0" anchor="t" bIns="91425" lIns="91425" spcFirstLastPara="1" rIns="91425" wrap="square" tIns="91425">
            <a:noAutofit/>
          </a:bodyPr>
          <a:lstStyle/>
          <a:p>
            <a:pPr indent="0" lvl="0" marL="0" rtl="0" algn="l">
              <a:spcBef>
                <a:spcPts val="0"/>
              </a:spcBef>
              <a:spcAft>
                <a:spcPts val="1400"/>
              </a:spcAft>
              <a:buNone/>
            </a:pPr>
            <a:r>
              <a:rPr lang="es" sz="1800"/>
              <a:t>Los percentiles de crecimiento son percentiles de distribuciones condicionadas por edad. Ver: el siguiente  </a:t>
            </a:r>
            <a:r>
              <a:rPr lang="es" sz="1800" u="sng">
                <a:solidFill>
                  <a:schemeClr val="hlink"/>
                </a:solidFill>
                <a:hlinkClick r:id="rId3"/>
              </a:rPr>
              <a:t>link curvas de crecimiento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70000" y="663725"/>
            <a:ext cx="86931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Varias Variables: propiedades</a:t>
            </a:r>
            <a:endParaRPr/>
          </a:p>
        </p:txBody>
      </p:sp>
      <p:sp>
        <p:nvSpPr>
          <p:cNvPr id="110" name="Google Shape;110;p20"/>
          <p:cNvSpPr txBox="1"/>
          <p:nvPr/>
        </p:nvSpPr>
        <p:spPr>
          <a:xfrm>
            <a:off x="467725" y="1480025"/>
            <a:ext cx="8494200" cy="19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000">
                <a:solidFill>
                  <a:srgbClr val="1B786E"/>
                </a:solidFill>
                <a:latin typeface="Open Sans"/>
                <a:ea typeface="Open Sans"/>
                <a:cs typeface="Open Sans"/>
                <a:sym typeface="Open Sans"/>
              </a:rPr>
              <a:t>X</a:t>
            </a:r>
            <a:r>
              <a:rPr lang="es" sz="1800">
                <a:latin typeface="Open Sans"/>
                <a:ea typeface="Open Sans"/>
                <a:cs typeface="Open Sans"/>
                <a:sym typeface="Open Sans"/>
              </a:rPr>
              <a:t>:</a:t>
            </a:r>
            <a:r>
              <a:rPr b="1" lang="es" sz="1800">
                <a:solidFill>
                  <a:srgbClr val="1B786E"/>
                </a:solidFill>
                <a:latin typeface="Open Sans"/>
                <a:ea typeface="Open Sans"/>
                <a:cs typeface="Open Sans"/>
                <a:sym typeface="Open Sans"/>
              </a:rPr>
              <a:t> </a:t>
            </a:r>
            <a:r>
              <a:rPr lang="es" sz="1800">
                <a:latin typeface="Open Sans"/>
                <a:ea typeface="Open Sans"/>
                <a:cs typeface="Open Sans"/>
                <a:sym typeface="Open Sans"/>
              </a:rPr>
              <a:t>Ω⇾R</a:t>
            </a:r>
            <a:r>
              <a:rPr b="1" lang="es" sz="2000">
                <a:solidFill>
                  <a:srgbClr val="1B786E"/>
                </a:solidFill>
                <a:latin typeface="Open Sans"/>
                <a:ea typeface="Open Sans"/>
                <a:cs typeface="Open Sans"/>
                <a:sym typeface="Open Sans"/>
              </a:rPr>
              <a:t> e Y</a:t>
            </a:r>
            <a:r>
              <a:rPr lang="es" sz="1800">
                <a:latin typeface="Open Sans"/>
                <a:ea typeface="Open Sans"/>
                <a:cs typeface="Open Sans"/>
                <a:sym typeface="Open Sans"/>
              </a:rPr>
              <a:t>: Ω⇾R</a:t>
            </a:r>
            <a:r>
              <a:rPr b="1" lang="es" sz="1800">
                <a:solidFill>
                  <a:srgbClr val="1B786E"/>
                </a:solidFill>
                <a:latin typeface="Open Sans"/>
                <a:ea typeface="Open Sans"/>
                <a:cs typeface="Open Sans"/>
                <a:sym typeface="Open Sans"/>
              </a:rPr>
              <a:t> </a:t>
            </a:r>
            <a:r>
              <a:rPr b="1" lang="es" sz="2000">
                <a:solidFill>
                  <a:srgbClr val="1B786E"/>
                </a:solidFill>
                <a:latin typeface="Open Sans"/>
                <a:ea typeface="Open Sans"/>
                <a:cs typeface="Open Sans"/>
                <a:sym typeface="Open Sans"/>
              </a:rPr>
              <a:t> variables aleatorias</a:t>
            </a:r>
            <a:r>
              <a:rPr lang="es" sz="2000">
                <a:latin typeface="Open Sans"/>
                <a:ea typeface="Open Sans"/>
                <a:cs typeface="Open Sans"/>
                <a:sym typeface="Open Sans"/>
              </a:rPr>
              <a:t>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s" sz="1800">
                <a:solidFill>
                  <a:srgbClr val="666666"/>
                </a:solidFill>
                <a:latin typeface="Open Sans"/>
                <a:ea typeface="Open Sans"/>
                <a:cs typeface="Open Sans"/>
                <a:sym typeface="Open Sans"/>
              </a:rPr>
              <a:t>Se pueden combinar v.a. numéricas.</a:t>
            </a:r>
            <a:endParaRPr sz="1800">
              <a:solidFill>
                <a:srgbClr val="666666"/>
              </a:solidFill>
              <a:latin typeface="Open Sans"/>
              <a:ea typeface="Open Sans"/>
              <a:cs typeface="Open Sans"/>
              <a:sym typeface="Open Sans"/>
            </a:endParaRPr>
          </a:p>
          <a:p>
            <a:pPr indent="0" lvl="0" marL="0" rtl="0" algn="l">
              <a:spcBef>
                <a:spcPts val="0"/>
              </a:spcBef>
              <a:spcAft>
                <a:spcPts val="0"/>
              </a:spcAft>
              <a:buNone/>
            </a:pPr>
            <a:r>
              <a:rPr lang="es" sz="1800">
                <a:solidFill>
                  <a:srgbClr val="666666"/>
                </a:solidFill>
                <a:latin typeface="Open Sans"/>
                <a:ea typeface="Open Sans"/>
                <a:cs typeface="Open Sans"/>
                <a:sym typeface="Open Sans"/>
              </a:rPr>
              <a:t>Por ejemplo, se puede definir la v.a. suma:</a:t>
            </a:r>
            <a:endParaRPr sz="1800">
              <a:solidFill>
                <a:srgbClr val="666666"/>
              </a:solidFill>
              <a:latin typeface="Open Sans"/>
              <a:ea typeface="Open Sans"/>
              <a:cs typeface="Open Sans"/>
              <a:sym typeface="Open Sans"/>
            </a:endParaRPr>
          </a:p>
          <a:p>
            <a:pPr indent="0" lvl="0" marL="0" rtl="0" algn="l">
              <a:spcBef>
                <a:spcPts val="0"/>
              </a:spcBef>
              <a:spcAft>
                <a:spcPts val="0"/>
              </a:spcAft>
              <a:buNone/>
            </a:pPr>
            <a:r>
              <a:rPr lang="es" sz="2000">
                <a:latin typeface="Open Sans"/>
                <a:ea typeface="Open Sans"/>
                <a:cs typeface="Open Sans"/>
                <a:sym typeface="Open Sans"/>
              </a:rPr>
              <a:t> X+Y: </a:t>
            </a:r>
            <a:r>
              <a:rPr lang="es" sz="1800">
                <a:solidFill>
                  <a:schemeClr val="dk1"/>
                </a:solidFill>
                <a:latin typeface="Open Sans"/>
                <a:ea typeface="Open Sans"/>
                <a:cs typeface="Open Sans"/>
                <a:sym typeface="Open Sans"/>
              </a:rPr>
              <a:t>Ω⇾R </a:t>
            </a:r>
            <a:r>
              <a:rPr lang="es" sz="2000">
                <a:latin typeface="Open Sans"/>
                <a:ea typeface="Open Sans"/>
                <a:cs typeface="Open Sans"/>
                <a:sym typeface="Open Sans"/>
              </a:rPr>
              <a:t>es una nueva v.a.  (X+Y)(ω)=</a:t>
            </a:r>
            <a:r>
              <a:rPr lang="es" sz="2000">
                <a:solidFill>
                  <a:schemeClr val="dk1"/>
                </a:solidFill>
                <a:latin typeface="Open Sans"/>
                <a:ea typeface="Open Sans"/>
                <a:cs typeface="Open Sans"/>
                <a:sym typeface="Open Sans"/>
              </a:rPr>
              <a:t>X(ω)+Y(ω) p/c/ ω∊</a:t>
            </a:r>
            <a:r>
              <a:rPr lang="es" sz="1800">
                <a:solidFill>
                  <a:schemeClr val="dk1"/>
                </a:solidFill>
                <a:latin typeface="Open Sans"/>
                <a:ea typeface="Open Sans"/>
                <a:cs typeface="Open Sans"/>
                <a:sym typeface="Open Sans"/>
              </a:rPr>
              <a:t>Ω. </a:t>
            </a:r>
            <a:endParaRPr sz="1800">
              <a:solidFill>
                <a:schemeClr val="dk1"/>
              </a:solidFill>
              <a:latin typeface="Open Sans"/>
              <a:ea typeface="Open Sans"/>
              <a:cs typeface="Open Sans"/>
              <a:sym typeface="Open Sans"/>
            </a:endParaRPr>
          </a:p>
          <a:p>
            <a:pPr indent="0" lvl="0" marL="0" rtl="0" algn="l">
              <a:spcBef>
                <a:spcPts val="0"/>
              </a:spcBef>
              <a:spcAft>
                <a:spcPts val="0"/>
              </a:spcAft>
              <a:buNone/>
            </a:pPr>
            <a:r>
              <a:rPr lang="es" sz="1800">
                <a:solidFill>
                  <a:srgbClr val="666666"/>
                </a:solidFill>
                <a:latin typeface="Open Sans"/>
                <a:ea typeface="Open Sans"/>
                <a:cs typeface="Open Sans"/>
                <a:sym typeface="Open Sans"/>
              </a:rPr>
              <a:t>Y así con cualquier combinación de dos o más variables. </a:t>
            </a:r>
            <a:endParaRPr sz="1800">
              <a:solidFill>
                <a:srgbClr val="666666"/>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s" sz="2000">
                <a:solidFill>
                  <a:schemeClr val="dk1"/>
                </a:solidFill>
                <a:latin typeface="Open Sans"/>
                <a:ea typeface="Open Sans"/>
                <a:cs typeface="Open Sans"/>
                <a:sym typeface="Open Sans"/>
              </a:rPr>
              <a:t>X-Y, X/Y</a:t>
            </a:r>
            <a:r>
              <a:rPr baseline="30000" lang="es" sz="2000">
                <a:solidFill>
                  <a:schemeClr val="dk1"/>
                </a:solidFill>
                <a:latin typeface="Open Sans"/>
                <a:ea typeface="Open Sans"/>
                <a:cs typeface="Open Sans"/>
                <a:sym typeface="Open Sans"/>
              </a:rPr>
              <a:t>2</a:t>
            </a:r>
            <a:r>
              <a:rPr lang="es" sz="2000">
                <a:solidFill>
                  <a:schemeClr val="dk1"/>
                </a:solidFill>
                <a:latin typeface="Open Sans"/>
                <a:ea typeface="Open Sans"/>
                <a:cs typeface="Open Sans"/>
                <a:sym typeface="Open Sans"/>
              </a:rPr>
              <a:t>, log(X.Y), etc.</a:t>
            </a:r>
            <a:endParaRPr sz="1800">
              <a:solidFill>
                <a:srgbClr val="666666"/>
              </a:solidFill>
              <a:latin typeface="Open Sans"/>
              <a:ea typeface="Open Sans"/>
              <a:cs typeface="Open Sans"/>
              <a:sym typeface="Open Sans"/>
            </a:endParaRPr>
          </a:p>
          <a:p>
            <a:pPr indent="0" lvl="0" marL="0" rtl="0" algn="l">
              <a:spcBef>
                <a:spcPts val="0"/>
              </a:spcBef>
              <a:spcAft>
                <a:spcPts val="0"/>
              </a:spcAft>
              <a:buNone/>
            </a:pPr>
            <a:r>
              <a:rPr lang="es" sz="1800">
                <a:solidFill>
                  <a:schemeClr val="dk1"/>
                </a:solidFill>
                <a:latin typeface="Open Sans"/>
                <a:ea typeface="Open Sans"/>
                <a:cs typeface="Open Sans"/>
                <a:sym typeface="Open Sans"/>
              </a:rPr>
              <a:t>se cumple que: </a:t>
            </a:r>
            <a:endParaRPr sz="1800">
              <a:solidFill>
                <a:schemeClr val="dk1"/>
              </a:solidFill>
              <a:latin typeface="Open Sans"/>
              <a:ea typeface="Open Sans"/>
              <a:cs typeface="Open Sans"/>
              <a:sym typeface="Open Sans"/>
            </a:endParaRPr>
          </a:p>
          <a:p>
            <a:pPr indent="0" lvl="0" marL="457200" rtl="0" algn="just">
              <a:spcBef>
                <a:spcPts val="0"/>
              </a:spcBef>
              <a:spcAft>
                <a:spcPts val="0"/>
              </a:spcAft>
              <a:buNone/>
            </a:pPr>
            <a:r>
              <a:t/>
            </a:r>
            <a:endParaRPr sz="1800">
              <a:solidFill>
                <a:schemeClr val="dk1"/>
              </a:solidFill>
              <a:latin typeface="Open Sans"/>
              <a:ea typeface="Open Sans"/>
              <a:cs typeface="Open Sans"/>
              <a:sym typeface="Open Sans"/>
            </a:endParaRPr>
          </a:p>
          <a:p>
            <a:pPr indent="-342900" lvl="0" marL="457200" rtl="0" algn="just">
              <a:spcBef>
                <a:spcPts val="0"/>
              </a:spcBef>
              <a:spcAft>
                <a:spcPts val="0"/>
              </a:spcAft>
              <a:buClr>
                <a:schemeClr val="dk1"/>
              </a:buClr>
              <a:buSzPts val="1800"/>
              <a:buFont typeface="Open Sans"/>
              <a:buChar char="●"/>
            </a:pPr>
            <a:r>
              <a:rPr lang="es" sz="1800">
                <a:solidFill>
                  <a:schemeClr val="dk1"/>
                </a:solidFill>
                <a:latin typeface="Open Sans"/>
                <a:ea typeface="Open Sans"/>
                <a:cs typeface="Open Sans"/>
                <a:sym typeface="Open Sans"/>
              </a:rPr>
              <a:t>E(X+Y)=E(X)+E(Y),  E(X-Y)=E(X)-E(Y), </a:t>
            </a:r>
            <a:r>
              <a:rPr lang="es" sz="1800">
                <a:solidFill>
                  <a:srgbClr val="666666"/>
                </a:solidFill>
                <a:latin typeface="Open Sans"/>
                <a:ea typeface="Open Sans"/>
                <a:cs typeface="Open Sans"/>
                <a:sym typeface="Open Sans"/>
              </a:rPr>
              <a:t>(media de la suma…, media de la resta..)</a:t>
            </a:r>
            <a:endParaRPr sz="1800">
              <a:solidFill>
                <a:srgbClr val="666666"/>
              </a:solidFill>
              <a:latin typeface="Open Sans"/>
              <a:ea typeface="Open Sans"/>
              <a:cs typeface="Open Sans"/>
              <a:sym typeface="Open Sans"/>
            </a:endParaRPr>
          </a:p>
          <a:p>
            <a:pPr indent="0" lvl="0" marL="457200" rtl="0" algn="just">
              <a:spcBef>
                <a:spcPts val="0"/>
              </a:spcBef>
              <a:spcAft>
                <a:spcPts val="0"/>
              </a:spcAft>
              <a:buNone/>
            </a:pPr>
            <a:r>
              <a:t/>
            </a:r>
            <a:endParaRPr sz="1800">
              <a:solidFill>
                <a:schemeClr val="dk1"/>
              </a:solidFill>
              <a:latin typeface="Open Sans"/>
              <a:ea typeface="Open Sans"/>
              <a:cs typeface="Open Sans"/>
              <a:sym typeface="Open Sans"/>
            </a:endParaRPr>
          </a:p>
          <a:p>
            <a:pPr indent="-342900" lvl="0" marL="457200" rtl="0" algn="just">
              <a:spcBef>
                <a:spcPts val="0"/>
              </a:spcBef>
              <a:spcAft>
                <a:spcPts val="0"/>
              </a:spcAft>
              <a:buClr>
                <a:schemeClr val="dk1"/>
              </a:buClr>
              <a:buSzPts val="1800"/>
              <a:buFont typeface="Open Sans"/>
              <a:buChar char="●"/>
            </a:pPr>
            <a:r>
              <a:rPr lang="es" sz="1800">
                <a:solidFill>
                  <a:schemeClr val="dk1"/>
                </a:solidFill>
                <a:latin typeface="Open Sans"/>
                <a:ea typeface="Open Sans"/>
                <a:cs typeface="Open Sans"/>
                <a:sym typeface="Open Sans"/>
              </a:rPr>
              <a:t>Var(X+Y)=Var(X)+Vay(Y)</a:t>
            </a:r>
            <a:r>
              <a:rPr lang="es" sz="1800">
                <a:solidFill>
                  <a:schemeClr val="dk1"/>
                </a:solidFill>
                <a:highlight>
                  <a:srgbClr val="FFE599"/>
                </a:highlight>
                <a:latin typeface="Open Sans"/>
                <a:ea typeface="Open Sans"/>
                <a:cs typeface="Open Sans"/>
                <a:sym typeface="Open Sans"/>
              </a:rPr>
              <a:t>-Cov(X,Y)</a:t>
            </a:r>
            <a:r>
              <a:rPr lang="es" sz="1800">
                <a:latin typeface="Open Sans"/>
                <a:ea typeface="Open Sans"/>
                <a:cs typeface="Open Sans"/>
                <a:sym typeface="Open Sans"/>
              </a:rPr>
              <a:t>.  </a:t>
            </a:r>
            <a:endParaRPr sz="1800">
              <a:latin typeface="Open Sans"/>
              <a:ea typeface="Open Sans"/>
              <a:cs typeface="Open Sans"/>
              <a:sym typeface="Open Sans"/>
            </a:endParaRPr>
          </a:p>
          <a:p>
            <a:pPr indent="0" lvl="0" marL="0" rtl="0" algn="r">
              <a:spcBef>
                <a:spcPts val="0"/>
              </a:spcBef>
              <a:spcAft>
                <a:spcPts val="0"/>
              </a:spcAft>
              <a:buNone/>
            </a:pPr>
            <a:r>
              <a:t/>
            </a:r>
            <a:endParaRPr>
              <a:solidFill>
                <a:srgbClr val="1B786E"/>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70000" y="587525"/>
            <a:ext cx="86931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Varias Variables, numéricas</a:t>
            </a:r>
            <a:endParaRPr/>
          </a:p>
        </p:txBody>
      </p:sp>
      <p:sp>
        <p:nvSpPr>
          <p:cNvPr id="116" name="Google Shape;116;p21"/>
          <p:cNvSpPr txBox="1"/>
          <p:nvPr/>
        </p:nvSpPr>
        <p:spPr>
          <a:xfrm>
            <a:off x="467725" y="1480025"/>
            <a:ext cx="8494200" cy="19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000">
                <a:solidFill>
                  <a:srgbClr val="1B786E"/>
                </a:solidFill>
                <a:latin typeface="Open Sans"/>
                <a:ea typeface="Open Sans"/>
                <a:cs typeface="Open Sans"/>
                <a:sym typeface="Open Sans"/>
              </a:rPr>
              <a:t>X</a:t>
            </a:r>
            <a:r>
              <a:rPr lang="es" sz="2000">
                <a:latin typeface="Open Sans"/>
                <a:ea typeface="Open Sans"/>
                <a:cs typeface="Open Sans"/>
                <a:sym typeface="Open Sans"/>
              </a:rPr>
              <a:t>:</a:t>
            </a:r>
            <a:r>
              <a:rPr b="1" lang="es" sz="2000">
                <a:solidFill>
                  <a:srgbClr val="1B786E"/>
                </a:solidFill>
                <a:latin typeface="Open Sans"/>
                <a:ea typeface="Open Sans"/>
                <a:cs typeface="Open Sans"/>
                <a:sym typeface="Open Sans"/>
              </a:rPr>
              <a:t> </a:t>
            </a:r>
            <a:r>
              <a:rPr lang="es" sz="2000">
                <a:latin typeface="Open Sans"/>
                <a:ea typeface="Open Sans"/>
                <a:cs typeface="Open Sans"/>
                <a:sym typeface="Open Sans"/>
              </a:rPr>
              <a:t>Ω⇾R</a:t>
            </a:r>
            <a:r>
              <a:rPr b="1" lang="es" sz="2000">
                <a:solidFill>
                  <a:srgbClr val="1B786E"/>
                </a:solidFill>
                <a:latin typeface="Open Sans"/>
                <a:ea typeface="Open Sans"/>
                <a:cs typeface="Open Sans"/>
                <a:sym typeface="Open Sans"/>
              </a:rPr>
              <a:t> e Y</a:t>
            </a:r>
            <a:r>
              <a:rPr lang="es" sz="2000">
                <a:latin typeface="Open Sans"/>
                <a:ea typeface="Open Sans"/>
                <a:cs typeface="Open Sans"/>
                <a:sym typeface="Open Sans"/>
              </a:rPr>
              <a:t>: Ω⇾R</a:t>
            </a:r>
            <a:r>
              <a:rPr b="1" lang="es" sz="2000">
                <a:solidFill>
                  <a:srgbClr val="1B786E"/>
                </a:solidFill>
                <a:latin typeface="Open Sans"/>
                <a:ea typeface="Open Sans"/>
                <a:cs typeface="Open Sans"/>
                <a:sym typeface="Open Sans"/>
              </a:rPr>
              <a:t>  variables aleatorias</a:t>
            </a:r>
            <a:r>
              <a:rPr lang="es" sz="2000">
                <a:latin typeface="Open Sans"/>
                <a:ea typeface="Open Sans"/>
                <a:cs typeface="Open Sans"/>
                <a:sym typeface="Open Sans"/>
              </a:rPr>
              <a:t>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s" sz="2000">
                <a:latin typeface="Open Sans"/>
                <a:ea typeface="Open Sans"/>
                <a:cs typeface="Open Sans"/>
                <a:sym typeface="Open Sans"/>
              </a:rPr>
              <a:t>Se define la</a:t>
            </a:r>
            <a:r>
              <a:rPr b="1" lang="es" sz="2000">
                <a:solidFill>
                  <a:srgbClr val="1B786E"/>
                </a:solidFill>
                <a:latin typeface="Open Sans"/>
                <a:ea typeface="Open Sans"/>
                <a:cs typeface="Open Sans"/>
                <a:sym typeface="Open Sans"/>
              </a:rPr>
              <a:t> Covarianza </a:t>
            </a:r>
            <a:r>
              <a:rPr lang="es" sz="2000">
                <a:latin typeface="Open Sans"/>
                <a:ea typeface="Open Sans"/>
                <a:cs typeface="Open Sans"/>
                <a:sym typeface="Open Sans"/>
              </a:rPr>
              <a:t>y el </a:t>
            </a:r>
            <a:r>
              <a:rPr b="1" lang="es" sz="2000">
                <a:solidFill>
                  <a:srgbClr val="1B786E"/>
                </a:solidFill>
                <a:latin typeface="Open Sans"/>
                <a:ea typeface="Open Sans"/>
                <a:cs typeface="Open Sans"/>
                <a:sym typeface="Open Sans"/>
              </a:rPr>
              <a:t>Coeficiente de Correlación</a:t>
            </a:r>
            <a:r>
              <a:rPr lang="es" sz="2000">
                <a:latin typeface="Open Sans"/>
                <a:ea typeface="Open Sans"/>
                <a:cs typeface="Open Sans"/>
                <a:sym typeface="Open Sans"/>
              </a:rPr>
              <a:t> entre ellas como:</a:t>
            </a:r>
            <a:endParaRPr sz="2000">
              <a:latin typeface="Open Sans"/>
              <a:ea typeface="Open Sans"/>
              <a:cs typeface="Open Sans"/>
              <a:sym typeface="Open Sans"/>
            </a:endParaRPr>
          </a:p>
          <a:p>
            <a:pPr indent="0" lvl="0" marL="457200" rtl="0" algn="just">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just">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just">
              <a:spcBef>
                <a:spcPts val="0"/>
              </a:spcBef>
              <a:spcAft>
                <a:spcPts val="0"/>
              </a:spcAft>
              <a:buNone/>
            </a:pPr>
            <a:r>
              <a:rPr lang="es" sz="2000">
                <a:latin typeface="Open Sans"/>
                <a:ea typeface="Open Sans"/>
                <a:cs typeface="Open Sans"/>
                <a:sym typeface="Open Sans"/>
              </a:rPr>
              <a:t>Cov (X,Y)=E{(</a:t>
            </a:r>
            <a:r>
              <a:rPr lang="es" sz="2000">
                <a:latin typeface="Open Sans"/>
                <a:ea typeface="Open Sans"/>
                <a:cs typeface="Open Sans"/>
                <a:sym typeface="Open Sans"/>
              </a:rPr>
              <a:t>X</a:t>
            </a:r>
            <a:r>
              <a:rPr lang="es" sz="2000">
                <a:latin typeface="Open Sans"/>
                <a:ea typeface="Open Sans"/>
                <a:cs typeface="Open Sans"/>
                <a:sym typeface="Open Sans"/>
              </a:rPr>
              <a:t>-μ</a:t>
            </a:r>
            <a:r>
              <a:rPr baseline="-25000" lang="es" sz="2000">
                <a:latin typeface="Open Sans"/>
                <a:ea typeface="Open Sans"/>
                <a:cs typeface="Open Sans"/>
                <a:sym typeface="Open Sans"/>
              </a:rPr>
              <a:t>X</a:t>
            </a:r>
            <a:r>
              <a:rPr lang="es" sz="2000">
                <a:latin typeface="Open Sans"/>
                <a:ea typeface="Open Sans"/>
                <a:cs typeface="Open Sans"/>
                <a:sym typeface="Open Sans"/>
              </a:rPr>
              <a:t>)(Y-μ</a:t>
            </a:r>
            <a:r>
              <a:rPr baseline="-25000" lang="es" sz="2000">
                <a:latin typeface="Open Sans"/>
                <a:ea typeface="Open Sans"/>
                <a:cs typeface="Open Sans"/>
                <a:sym typeface="Open Sans"/>
              </a:rPr>
              <a:t>Y</a:t>
            </a:r>
            <a:r>
              <a:rPr lang="es" sz="2000">
                <a:latin typeface="Open Sans"/>
                <a:ea typeface="Open Sans"/>
                <a:cs typeface="Open Sans"/>
                <a:sym typeface="Open Sans"/>
              </a:rPr>
              <a:t>)},</a:t>
            </a:r>
            <a:r>
              <a:rPr lang="es" sz="2000">
                <a:latin typeface="Open Sans"/>
                <a:ea typeface="Open Sans"/>
                <a:cs typeface="Open Sans"/>
                <a:sym typeface="Open Sans"/>
              </a:rPr>
              <a:t> para  </a:t>
            </a:r>
            <a:r>
              <a:rPr lang="es" sz="2000">
                <a:solidFill>
                  <a:schemeClr val="dk1"/>
                </a:solidFill>
                <a:latin typeface="Open Sans"/>
                <a:ea typeface="Open Sans"/>
                <a:cs typeface="Open Sans"/>
                <a:sym typeface="Open Sans"/>
              </a:rPr>
              <a:t>μ</a:t>
            </a:r>
            <a:r>
              <a:rPr baseline="-25000" lang="es" sz="2000">
                <a:solidFill>
                  <a:schemeClr val="dk1"/>
                </a:solidFill>
                <a:latin typeface="Open Sans"/>
                <a:ea typeface="Open Sans"/>
                <a:cs typeface="Open Sans"/>
                <a:sym typeface="Open Sans"/>
              </a:rPr>
              <a:t>X</a:t>
            </a:r>
            <a:r>
              <a:rPr lang="es" sz="2000">
                <a:latin typeface="Open Sans"/>
                <a:ea typeface="Open Sans"/>
                <a:cs typeface="Open Sans"/>
                <a:sym typeface="Open Sans"/>
              </a:rPr>
              <a:t>=E(X) y </a:t>
            </a:r>
            <a:r>
              <a:rPr lang="es" sz="2000">
                <a:solidFill>
                  <a:schemeClr val="dk1"/>
                </a:solidFill>
                <a:latin typeface="Open Sans"/>
                <a:ea typeface="Open Sans"/>
                <a:cs typeface="Open Sans"/>
                <a:sym typeface="Open Sans"/>
              </a:rPr>
              <a:t>μ</a:t>
            </a:r>
            <a:r>
              <a:rPr baseline="-25000" lang="es" sz="2000">
                <a:solidFill>
                  <a:schemeClr val="dk1"/>
                </a:solidFill>
                <a:latin typeface="Open Sans"/>
                <a:ea typeface="Open Sans"/>
                <a:cs typeface="Open Sans"/>
                <a:sym typeface="Open Sans"/>
              </a:rPr>
              <a:t>Y</a:t>
            </a:r>
            <a:r>
              <a:rPr lang="es" sz="2000">
                <a:latin typeface="Open Sans"/>
                <a:ea typeface="Open Sans"/>
                <a:cs typeface="Open Sans"/>
                <a:sym typeface="Open Sans"/>
              </a:rPr>
              <a:t>=E(Y) . </a:t>
            </a:r>
            <a:endParaRPr sz="2000">
              <a:latin typeface="Open Sans"/>
              <a:ea typeface="Open Sans"/>
              <a:cs typeface="Open Sans"/>
              <a:sym typeface="Open Sans"/>
            </a:endParaRPr>
          </a:p>
          <a:p>
            <a:pPr indent="0" lvl="0" marL="457200" rtl="0" algn="just">
              <a:spcBef>
                <a:spcPts val="0"/>
              </a:spcBef>
              <a:spcAft>
                <a:spcPts val="0"/>
              </a:spcAft>
              <a:buNone/>
            </a:pPr>
            <a:r>
              <a:t/>
            </a:r>
            <a:endParaRPr sz="2000">
              <a:latin typeface="Open Sans"/>
              <a:ea typeface="Open Sans"/>
              <a:cs typeface="Open Sans"/>
              <a:sym typeface="Open Sans"/>
            </a:endParaRPr>
          </a:p>
          <a:p>
            <a:pPr indent="0" lvl="0" marL="0" rtl="0" algn="just">
              <a:spcBef>
                <a:spcPts val="0"/>
              </a:spcBef>
              <a:spcAft>
                <a:spcPts val="0"/>
              </a:spcAft>
              <a:buNone/>
            </a:pPr>
            <a:r>
              <a:rPr lang="es" sz="2000">
                <a:latin typeface="Open Sans"/>
                <a:ea typeface="Open Sans"/>
                <a:cs typeface="Open Sans"/>
                <a:sym typeface="Open Sans"/>
              </a:rPr>
              <a:t>										 ,  p/ σ</a:t>
            </a:r>
            <a:r>
              <a:rPr baseline="-25000" lang="es" sz="2000">
                <a:latin typeface="Open Sans"/>
                <a:ea typeface="Open Sans"/>
                <a:cs typeface="Open Sans"/>
                <a:sym typeface="Open Sans"/>
              </a:rPr>
              <a:t>1</a:t>
            </a:r>
            <a:r>
              <a:rPr baseline="30000" lang="es" sz="2000">
                <a:latin typeface="Open Sans"/>
                <a:ea typeface="Open Sans"/>
                <a:cs typeface="Open Sans"/>
                <a:sym typeface="Open Sans"/>
              </a:rPr>
              <a:t>2</a:t>
            </a:r>
            <a:r>
              <a:rPr lang="es" sz="2000">
                <a:latin typeface="Open Sans"/>
                <a:ea typeface="Open Sans"/>
                <a:cs typeface="Open Sans"/>
                <a:sym typeface="Open Sans"/>
              </a:rPr>
              <a:t>=Var(X) y </a:t>
            </a:r>
            <a:r>
              <a:rPr lang="es" sz="2000">
                <a:solidFill>
                  <a:schemeClr val="dk1"/>
                </a:solidFill>
                <a:latin typeface="Open Sans"/>
                <a:ea typeface="Open Sans"/>
                <a:cs typeface="Open Sans"/>
                <a:sym typeface="Open Sans"/>
              </a:rPr>
              <a:t>σ</a:t>
            </a:r>
            <a:r>
              <a:rPr baseline="-25000" lang="es" sz="2000">
                <a:solidFill>
                  <a:schemeClr val="dk1"/>
                </a:solidFill>
                <a:latin typeface="Open Sans"/>
                <a:ea typeface="Open Sans"/>
                <a:cs typeface="Open Sans"/>
                <a:sym typeface="Open Sans"/>
              </a:rPr>
              <a:t>1</a:t>
            </a:r>
            <a:r>
              <a:rPr baseline="30000" lang="es" sz="2000">
                <a:solidFill>
                  <a:schemeClr val="dk1"/>
                </a:solidFill>
                <a:latin typeface="Open Sans"/>
                <a:ea typeface="Open Sans"/>
                <a:cs typeface="Open Sans"/>
                <a:sym typeface="Open Sans"/>
              </a:rPr>
              <a:t>2</a:t>
            </a:r>
            <a:r>
              <a:rPr lang="es" sz="2000">
                <a:latin typeface="Open Sans"/>
                <a:ea typeface="Open Sans"/>
                <a:cs typeface="Open Sans"/>
                <a:sym typeface="Open Sans"/>
              </a:rPr>
              <a:t>=Var(Y)</a:t>
            </a:r>
            <a:endParaRPr sz="2000">
              <a:latin typeface="Open Sans"/>
              <a:ea typeface="Open Sans"/>
              <a:cs typeface="Open Sans"/>
              <a:sym typeface="Open Sans"/>
            </a:endParaRPr>
          </a:p>
          <a:p>
            <a:pPr indent="0" lvl="0" marL="457200" rtl="0" algn="just">
              <a:spcBef>
                <a:spcPts val="0"/>
              </a:spcBef>
              <a:spcAft>
                <a:spcPts val="0"/>
              </a:spcAft>
              <a:buNone/>
            </a:pPr>
            <a:r>
              <a:rPr lang="es" sz="2000">
                <a:latin typeface="Open Sans"/>
                <a:ea typeface="Open Sans"/>
                <a:cs typeface="Open Sans"/>
                <a:sym typeface="Open Sans"/>
              </a:rPr>
              <a:t> </a:t>
            </a:r>
            <a:endParaRPr sz="2000">
              <a:latin typeface="Open Sans"/>
              <a:ea typeface="Open Sans"/>
              <a:cs typeface="Open Sans"/>
              <a:sym typeface="Open Sans"/>
            </a:endParaRPr>
          </a:p>
          <a:p>
            <a:pPr indent="0" lvl="0" marL="457200" rtl="0" algn="just">
              <a:spcBef>
                <a:spcPts val="0"/>
              </a:spcBef>
              <a:spcAft>
                <a:spcPts val="0"/>
              </a:spcAft>
              <a:buNone/>
            </a:pPr>
            <a:r>
              <a:rPr lang="es" sz="2000">
                <a:latin typeface="Open Sans"/>
                <a:ea typeface="Open Sans"/>
                <a:cs typeface="Open Sans"/>
                <a:sym typeface="Open Sans"/>
              </a:rPr>
              <a:t>                                           </a:t>
            </a:r>
            <a:endParaRPr sz="2000">
              <a:latin typeface="Open Sans"/>
              <a:ea typeface="Open Sans"/>
              <a:cs typeface="Open Sans"/>
              <a:sym typeface="Open Sans"/>
            </a:endParaRPr>
          </a:p>
          <a:p>
            <a:pPr indent="0" lvl="0" marL="0" rtl="0" algn="r">
              <a:spcBef>
                <a:spcPts val="0"/>
              </a:spcBef>
              <a:spcAft>
                <a:spcPts val="0"/>
              </a:spcAft>
              <a:buNone/>
            </a:pPr>
            <a:r>
              <a:t/>
            </a:r>
            <a:endParaRPr sz="2000">
              <a:solidFill>
                <a:srgbClr val="1B786E"/>
              </a:solidFill>
              <a:latin typeface="Open Sans"/>
              <a:ea typeface="Open Sans"/>
              <a:cs typeface="Open Sans"/>
              <a:sym typeface="Open Sans"/>
            </a:endParaRPr>
          </a:p>
        </p:txBody>
      </p:sp>
      <p:pic>
        <p:nvPicPr>
          <p:cNvPr id="117" name="Google Shape;117;p21"/>
          <p:cNvPicPr preferRelativeResize="0"/>
          <p:nvPr/>
        </p:nvPicPr>
        <p:blipFill>
          <a:blip r:embed="rId3">
            <a:alphaModFix/>
          </a:blip>
          <a:stretch>
            <a:fillRect/>
          </a:stretch>
        </p:blipFill>
        <p:spPr>
          <a:xfrm>
            <a:off x="1036450" y="4136425"/>
            <a:ext cx="4129995" cy="755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