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594">
          <p15:clr>
            <a:srgbClr val="9AA0A6"/>
          </p15:clr>
        </p15:guide>
        <p15:guide id="3" orient="horz" pos="1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594" orient="horz"/>
        <p:guide pos="1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b3e93b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b3e93b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76ac75b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76ac75b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6ac75b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6ac75b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abb0b9a6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abb0b9a6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e27df0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e27df0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73d983b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73d983b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6ac75b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6ac75b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6ac75b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6ac75b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bade0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5bade0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6ac75b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6ac75b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a1f669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a1f66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a1f669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a1f669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usada para datos categóricos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a1f669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a1f669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usada para datos categóricos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3d983b0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3d983b0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bade0c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bade0c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6ac75b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6ac75b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316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224000"/>
            <a:ext cx="28080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None/>
              <a:defRPr sz="36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iplodatos.famaf.unc.edu.a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Mv61jIH7Pqm5Jng1134czMsjK3H3U8vO?usp=sharingNhkiTkg6NVyhs_YpApWCOlJlf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Análisis y Visualización de Datos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3384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249C9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Diplomatura CDAAyA 202</a:t>
            </a:r>
            <a:r>
              <a:rPr lang="es">
                <a:solidFill>
                  <a:srgbClr val="249C90"/>
                </a:solidFill>
              </a:rPr>
              <a:t>2</a:t>
            </a:r>
            <a:endParaRPr>
              <a:solidFill>
                <a:srgbClr val="249C9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TCL: Teorema Central del Límite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394" y="1735089"/>
            <a:ext cx="24765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2619" y="1735089"/>
            <a:ext cx="247650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044775" y="3704450"/>
            <a:ext cx="1850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s" sz="2600"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∼ Uniforme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250" y="3714700"/>
            <a:ext cx="1478750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TCL: Teorema Central del Límite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010300" y="3704450"/>
            <a:ext cx="2034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s" sz="2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∼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exponencial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250" y="3714700"/>
            <a:ext cx="1478750" cy="7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7725" y="1829014"/>
            <a:ext cx="24765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7600" y="1763714"/>
            <a:ext cx="24765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90250" y="450150"/>
            <a:ext cx="798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 con Notebook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u="sng">
                <a:solidFill>
                  <a:schemeClr val="hlink"/>
                </a:solidFill>
                <a:hlinkClick r:id="rId3"/>
              </a:rPr>
              <a:t>04 Estadísticos.ipynb</a:t>
            </a:r>
            <a:endParaRPr sz="3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400"/>
              <a:t>Estadística Inferencial</a:t>
            </a:r>
            <a:endParaRPr b="1" sz="4400" u="sng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Inferencia Estadística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étodos utilizados para </a:t>
            </a:r>
            <a:r>
              <a:rPr b="1" lang="es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tomar decisiones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o para</a:t>
            </a:r>
            <a:r>
              <a:rPr b="1" lang="es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 obtener conclusiones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sobre una población (usa modelos y parámetros generalmente).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Estos métodos utilizan la información contenida en una muestra de la población.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ermiten </a:t>
            </a:r>
            <a:r>
              <a:rPr b="1" lang="es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inferir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el comportamiento de la población con un riesgo medible en términos de</a:t>
            </a:r>
            <a:r>
              <a:rPr b="1" lang="es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 probabilidad de error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Inferencia Estadística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Si nos ubicamos dentro de la </a:t>
            </a:r>
            <a:r>
              <a:rPr lang="es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estadística paramétrica: 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Se considera una característica de interés de la </a:t>
            </a:r>
            <a:r>
              <a:rPr b="1" lang="es" sz="2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población (𝛀).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 Se supone que la característica está modelada por una</a:t>
            </a:r>
            <a:r>
              <a:rPr b="1" lang="es" sz="2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 variable aleatoria X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con distribución “conocida” y paramétrica f</a:t>
            </a:r>
            <a:r>
              <a:rPr baseline="-25000" lang="es">
                <a:solidFill>
                  <a:srgbClr val="999999"/>
                </a:solidFill>
              </a:rPr>
              <a:t>𝛳</a:t>
            </a:r>
            <a:r>
              <a:rPr lang="es">
                <a:solidFill>
                  <a:srgbClr val="999999"/>
                </a:solidFill>
              </a:rPr>
              <a:t>(x)=f(x,𝛳)</a:t>
            </a:r>
            <a:r>
              <a:rPr lang="es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 (ej  </a:t>
            </a:r>
            <a:r>
              <a:rPr lang="es">
                <a:solidFill>
                  <a:srgbClr val="999999"/>
                </a:solidFill>
              </a:rPr>
              <a:t>𝛳=(</a:t>
            </a:r>
            <a:r>
              <a:rPr b="1" lang="es">
                <a:solidFill>
                  <a:srgbClr val="999999"/>
                </a:solidFill>
              </a:rPr>
              <a:t>μ</a:t>
            </a:r>
            <a:r>
              <a:rPr lang="es">
                <a:solidFill>
                  <a:srgbClr val="999999"/>
                </a:solidFill>
              </a:rPr>
              <a:t>,</a:t>
            </a:r>
            <a:r>
              <a:rPr lang="e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𝞂</a:t>
            </a:r>
            <a:r>
              <a:rPr baseline="30000" lang="e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solidFill>
                  <a:srgbClr val="999999"/>
                </a:solidFill>
              </a:rPr>
              <a:t>) en Normal)</a:t>
            </a:r>
            <a:endParaRPr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Se considera una </a:t>
            </a:r>
            <a:r>
              <a:rPr b="1" lang="es" sz="2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muestra aleatoria (m.a.) X</a:t>
            </a:r>
            <a:r>
              <a:rPr b="1" baseline="-25000" lang="es" sz="2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s" sz="2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, ...X</a:t>
            </a:r>
            <a:r>
              <a:rPr b="1" baseline="-25000" lang="es" sz="2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s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 con la misma distribución </a:t>
            </a:r>
            <a:r>
              <a:rPr lang="es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(paramétrica)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 que X.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Inferencia Estadística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ncluye dos grandes áreas: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estimación de parámetros (p/estadística paramétrica)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pruebas de hipótesis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400"/>
              <a:t>Teoría para aplicar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Muestreo aleatorio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5500" y="996625"/>
            <a:ext cx="8520600" cy="26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rgbClr val="1B786E"/>
                </a:solidFill>
              </a:rPr>
              <a:t>Cuando recogemos los datos muchas veces es imposible relevar la característica de interés de todo el grupo o universo, se examina una pequeña parte, llamada muestra.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Población 		 Muestra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La muestra debe ser representativa de la población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738" y="2812138"/>
            <a:ext cx="33051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038" y="17837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51000" y="663725"/>
            <a:ext cx="8693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Muestra aleatoria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438" y="25826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96325" y="1632425"/>
            <a:ext cx="74196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Al medir una característica en una muestra, se consideran los datos  x</a:t>
            </a:r>
            <a:r>
              <a:rPr baseline="-25000" lang="es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, x</a:t>
            </a:r>
            <a:r>
              <a:rPr baseline="-25000" lang="es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,..., x</a:t>
            </a:r>
            <a:r>
              <a:rPr baseline="-25000" lang="es" sz="20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 ,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realizaciones de </a:t>
            </a:r>
            <a:r>
              <a:rPr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aseline="-25000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X</a:t>
            </a:r>
            <a:r>
              <a:rPr baseline="-25000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,..., X</a:t>
            </a:r>
            <a:r>
              <a:rPr baseline="-25000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muestra aleatoria (m.a.)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49C90"/>
                </a:solidFill>
                <a:latin typeface="Open Sans"/>
                <a:ea typeface="Open Sans"/>
                <a:cs typeface="Open Sans"/>
                <a:sym typeface="Open Sans"/>
              </a:rPr>
              <a:t>Notar la diferencia entre minúscula y mayúscula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Muestra aleatoria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18550" y="1223425"/>
            <a:ext cx="9025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sucesión de v.a. X</a:t>
            </a:r>
            <a:r>
              <a:rPr baseline="-25000" lang="es"/>
              <a:t>1</a:t>
            </a:r>
            <a:r>
              <a:rPr lang="es"/>
              <a:t>, X</a:t>
            </a:r>
            <a:r>
              <a:rPr baseline="-25000" lang="es"/>
              <a:t>2</a:t>
            </a:r>
            <a:r>
              <a:rPr lang="es"/>
              <a:t>,..., X</a:t>
            </a:r>
            <a:r>
              <a:rPr baseline="-25000" lang="es"/>
              <a:t>n</a:t>
            </a:r>
            <a:r>
              <a:rPr lang="es"/>
              <a:t> se dice </a:t>
            </a:r>
            <a:r>
              <a:rPr b="1" lang="es">
                <a:solidFill>
                  <a:srgbClr val="1B786E"/>
                </a:solidFill>
              </a:rPr>
              <a:t>muestra aleatoria (m.a.)</a:t>
            </a:r>
            <a:r>
              <a:rPr lang="es"/>
              <a:t> si son v. a. independientes e idénticamente distribuidas (i.i.d.). </a:t>
            </a:r>
            <a:r>
              <a:rPr lang="es">
                <a:solidFill>
                  <a:srgbClr val="999999"/>
                </a:solidFill>
              </a:rPr>
              <a:t>“Clones” de una misma X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999999"/>
                </a:solidFill>
              </a:rPr>
              <a:t>Todas las medidas antes mencionadas para una muestra de datos podemos pensarlas a partir de una muestra aleatoria,</a:t>
            </a:r>
            <a:r>
              <a:rPr lang="es">
                <a:solidFill>
                  <a:srgbClr val="666666"/>
                </a:solidFill>
              </a:rPr>
              <a:t> </a:t>
            </a:r>
            <a:r>
              <a:rPr lang="es">
                <a:solidFill>
                  <a:srgbClr val="999999"/>
                </a:solidFill>
              </a:rPr>
              <a:t>también serán variable aleatorias, llamadas  estadísticos. Como por ejemplo el</a:t>
            </a:r>
            <a:r>
              <a:rPr lang="es"/>
              <a:t> </a:t>
            </a:r>
            <a:r>
              <a:rPr b="1" lang="es">
                <a:solidFill>
                  <a:srgbClr val="1B786E"/>
                </a:solidFill>
              </a:rPr>
              <a:t>estadístico Media Muestral:</a:t>
            </a:r>
            <a:endParaRPr b="1">
              <a:solidFill>
                <a:srgbClr val="1B786E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825" y="4186950"/>
            <a:ext cx="1478750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Algunas propiedades teóricas: Muestra aleatoria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18550" y="1299625"/>
            <a:ext cx="9025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Si X</a:t>
            </a:r>
            <a:r>
              <a:rPr baseline="-25000" lang="es" sz="2000"/>
              <a:t>1</a:t>
            </a:r>
            <a:r>
              <a:rPr lang="es" sz="2000"/>
              <a:t>, X</a:t>
            </a:r>
            <a:r>
              <a:rPr baseline="-25000" lang="es" sz="2000"/>
              <a:t>2</a:t>
            </a:r>
            <a:r>
              <a:rPr lang="es" sz="2000"/>
              <a:t>,..., X</a:t>
            </a:r>
            <a:r>
              <a:rPr baseline="-25000" lang="es" sz="2000"/>
              <a:t>n</a:t>
            </a:r>
            <a:r>
              <a:rPr lang="es" sz="2000"/>
              <a:t> m.a. (v.a.i.i.d.) tal que X</a:t>
            </a:r>
            <a:r>
              <a:rPr baseline="-25000" lang="es" sz="2000"/>
              <a:t>i</a:t>
            </a:r>
            <a:r>
              <a:rPr lang="es" sz="2000"/>
              <a:t>〜N(μ,σ</a:t>
            </a:r>
            <a:r>
              <a:rPr baseline="30000" lang="es" sz="2000"/>
              <a:t>2</a:t>
            </a:r>
            <a:r>
              <a:rPr lang="es" sz="2000"/>
              <a:t>), entonces:</a:t>
            </a:r>
            <a:br>
              <a:rPr lang="es" sz="2000"/>
            </a:br>
            <a:r>
              <a:rPr lang="es" sz="2000"/>
              <a:t>-  X</a:t>
            </a:r>
            <a:r>
              <a:rPr baseline="-25000" lang="es" sz="2000"/>
              <a:t>1</a:t>
            </a:r>
            <a:r>
              <a:rPr lang="es" sz="2000"/>
              <a:t>+ X</a:t>
            </a:r>
            <a:r>
              <a:rPr baseline="-25000" lang="es" sz="2000"/>
              <a:t>2</a:t>
            </a:r>
            <a:r>
              <a:rPr lang="es" sz="2000"/>
              <a:t>+...+X</a:t>
            </a:r>
            <a:r>
              <a:rPr baseline="-25000" lang="es" sz="2000"/>
              <a:t>n</a:t>
            </a:r>
            <a:r>
              <a:rPr lang="es" sz="2000"/>
              <a:t>〜N(nμ,nσ</a:t>
            </a:r>
            <a:r>
              <a:rPr baseline="30000" lang="es" sz="2000"/>
              <a:t>2</a:t>
            </a:r>
            <a:r>
              <a:rPr lang="es" sz="2000"/>
              <a:t>)</a:t>
            </a:r>
            <a:br>
              <a:rPr lang="es" sz="2000"/>
            </a:br>
            <a:r>
              <a:rPr lang="es" sz="2000"/>
              <a:t>-                            〜N(μ,σ</a:t>
            </a:r>
            <a:r>
              <a:rPr baseline="30000" lang="es" sz="2000"/>
              <a:t>2</a:t>
            </a:r>
            <a:r>
              <a:rPr lang="es" sz="2000"/>
              <a:t>/n)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Si Z</a:t>
            </a:r>
            <a:r>
              <a:rPr baseline="-25000" lang="es" sz="2000"/>
              <a:t>1</a:t>
            </a:r>
            <a:r>
              <a:rPr lang="es" sz="2000"/>
              <a:t>, Z</a:t>
            </a:r>
            <a:r>
              <a:rPr baseline="-25000" lang="es" sz="2000"/>
              <a:t>2</a:t>
            </a:r>
            <a:r>
              <a:rPr lang="es" sz="2000"/>
              <a:t>,..., Z</a:t>
            </a:r>
            <a:r>
              <a:rPr baseline="-25000" lang="es" sz="2000"/>
              <a:t>n</a:t>
            </a:r>
            <a:r>
              <a:rPr lang="es" sz="2000"/>
              <a:t> m.a. tal que Z</a:t>
            </a:r>
            <a:r>
              <a:rPr baseline="-25000" lang="es" sz="2000"/>
              <a:t>i</a:t>
            </a:r>
            <a:r>
              <a:rPr lang="es" sz="2000"/>
              <a:t>〜N(0,1), entonces: 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B786E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3757075"/>
            <a:ext cx="2172456" cy="8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425" y="2416325"/>
            <a:ext cx="1458350" cy="7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LFGN: Ley Fuerte de los Grandes Números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8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Dada</a:t>
            </a:r>
            <a:r>
              <a:rPr lang="es"/>
              <a:t>. X</a:t>
            </a:r>
            <a:r>
              <a:rPr baseline="-25000" lang="es"/>
              <a:t>1</a:t>
            </a:r>
            <a:r>
              <a:rPr lang="es"/>
              <a:t>, ...X</a:t>
            </a:r>
            <a:r>
              <a:rPr baseline="-25000" lang="es"/>
              <a:t>n</a:t>
            </a:r>
            <a:r>
              <a:rPr lang="es"/>
              <a:t> m.a.  c/u con media  μ  (“clones” de la misma variable con distribución cualquiera pero con esperanza E(</a:t>
            </a:r>
            <a:r>
              <a:rPr lang="es"/>
              <a:t>X</a:t>
            </a:r>
            <a:r>
              <a:rPr baseline="-25000" lang="es"/>
              <a:t>1</a:t>
            </a:r>
            <a:r>
              <a:rPr lang="es"/>
              <a:t>)=</a:t>
            </a:r>
            <a:r>
              <a:rPr lang="es"/>
              <a:t> μ, </a:t>
            </a:r>
            <a:r>
              <a:rPr lang="es">
                <a:solidFill>
                  <a:srgbClr val="999999"/>
                </a:solidFill>
              </a:rPr>
              <a:t>media poblacional</a:t>
            </a:r>
            <a:r>
              <a:rPr lang="es"/>
              <a:t>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50" y="2647900"/>
            <a:ext cx="1478750" cy="7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975" y="2789100"/>
            <a:ext cx="3034575" cy="4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0" y="2732950"/>
            <a:ext cx="672456" cy="4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TCL: Teorema Central del Límite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8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Sea </a:t>
            </a:r>
            <a:r>
              <a:rPr lang="es"/>
              <a:t> X</a:t>
            </a:r>
            <a:r>
              <a:rPr baseline="-25000" lang="es"/>
              <a:t>1</a:t>
            </a:r>
            <a:r>
              <a:rPr lang="es"/>
              <a:t>, ...X</a:t>
            </a:r>
            <a:r>
              <a:rPr baseline="-25000" lang="es"/>
              <a:t>n</a:t>
            </a:r>
            <a:r>
              <a:rPr lang="es"/>
              <a:t> m.a.  c/u con media  μ y </a:t>
            </a:r>
            <a:r>
              <a:rPr lang="es"/>
              <a:t>varianza σ</a:t>
            </a:r>
            <a:r>
              <a:rPr baseline="30000" lang="es"/>
              <a:t>2</a:t>
            </a:r>
            <a:r>
              <a:rPr lang="es"/>
              <a:t>. </a:t>
            </a:r>
            <a:r>
              <a:rPr lang="es"/>
              <a:t>(“clones” de la misma variable </a:t>
            </a:r>
            <a:r>
              <a:rPr lang="es" u="sng"/>
              <a:t>con distribución cualquiera</a:t>
            </a:r>
            <a:r>
              <a:rPr lang="es"/>
              <a:t> pero con media μ y varianza </a:t>
            </a:r>
            <a:r>
              <a:rPr lang="es"/>
              <a:t>σ</a:t>
            </a:r>
            <a:r>
              <a:rPr baseline="30000" lang="es"/>
              <a:t>2</a:t>
            </a:r>
            <a:r>
              <a:rPr lang="es"/>
              <a:t>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bar{X}-\mu}{\sigma / \sqrt{n}} \overset{\mathfrak{D}}{\rightarrow} Z \sim N(0,1))"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589" y="2332099"/>
            <a:ext cx="3259462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825" y="4151350"/>
            <a:ext cx="3178350" cy="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TCL: Teorema Central del Límite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26050" y="1414300"/>
            <a:ext cx="82200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La densidad de </a:t>
            </a: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la v.a. media muestral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parece acampanada p/ </a:t>
            </a: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n grande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aprox. normal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, cualquiera sea la distribución en la población;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La densidad de </a:t>
            </a: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la media muestral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crece en altura y decrece en dispersión si n crece.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La media de la distribución del promedio muestral es igual a la media de la población 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La varianza de la distribución de la media muestral es menor que la varianza de la población;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