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Economica"/>
      <p:regular r:id="rId37"/>
      <p:bold r:id="rId38"/>
      <p:italic r:id="rId39"/>
      <p:boldItalic r:id="rId40"/>
    </p:embeddedFont>
    <p:embeddedFont>
      <p:font typeface="Roboto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594">
          <p15:clr>
            <a:srgbClr val="9AA0A6"/>
          </p15:clr>
        </p15:guide>
        <p15:guide id="3" orient="horz" pos="18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594" orient="horz"/>
        <p:guide pos="18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bold.fntdata"/><Relationship Id="rId23" Type="http://schemas.openxmlformats.org/officeDocument/2006/relationships/slide" Target="slides/slide18.xml"/><Relationship Id="rId45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Open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Economica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Economica-italic.fntdata"/><Relationship Id="rId16" Type="http://schemas.openxmlformats.org/officeDocument/2006/relationships/slide" Target="slides/slide11.xml"/><Relationship Id="rId38" Type="http://schemas.openxmlformats.org/officeDocument/2006/relationships/font" Target="fonts/Economic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b3e93b2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b3e93b2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76dcdb0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76dcdb0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34c8c6f0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34c8c6f0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34c8c6f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34c8c6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5f92f32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5f92f32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76dcdb04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76dcdb04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818626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818626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8186263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78186263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78186263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78186263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7818626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7818626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78186263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78186263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8186263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8186263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poder maximizar el aprendizaje durante esta materia, primero es importante tener un pantallazo general de lo que van a aprender durante toda la diplomatura y cómo es el trabajo de data scientists. De esta manera, podremos tener una idea de la utilidad de las herramientas que van a aprender durante este materia, y por que es crítico tener un entendimiento sólido de los conceptos de estadística y análisis de datos.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78186263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78186263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78186263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78186263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78186263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78186263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5bade0c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5bade0c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el n grande el desvío muestral converge al desvío. puede reemplazarse del intervalo de confianza asintótico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2234f11b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2234f11b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78186263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78186263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78186263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78186263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6a1f669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6a1f669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6a1f6699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6a1f6699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78186263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78186263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73d983b0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73d983b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78186263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78186263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78186263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78186263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5f92f32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5f92f32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73d983b0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73d983b0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3d983b0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3d983b0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6ac75b4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6ac75b4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6dcdb04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76dcdb04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76dcdb04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76dcdb04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9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95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316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224000"/>
            <a:ext cx="28080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None/>
              <a:defRPr sz="36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iplodatos.famaf.unc.edu.ar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gif"/><Relationship Id="rId4" Type="http://schemas.openxmlformats.org/officeDocument/2006/relationships/image" Target="../media/image8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6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8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18.gif"/><Relationship Id="rId5" Type="http://schemas.openxmlformats.org/officeDocument/2006/relationships/image" Target="../media/image24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gif"/><Relationship Id="rId4" Type="http://schemas.openxmlformats.org/officeDocument/2006/relationships/image" Target="../media/image18.gif"/><Relationship Id="rId5" Type="http://schemas.openxmlformats.org/officeDocument/2006/relationships/image" Target="../media/image24.gif"/><Relationship Id="rId6" Type="http://schemas.openxmlformats.org/officeDocument/2006/relationships/image" Target="../media/image31.gif"/><Relationship Id="rId7" Type="http://schemas.openxmlformats.org/officeDocument/2006/relationships/image" Target="../media/image28.gif"/><Relationship Id="rId8" Type="http://schemas.openxmlformats.org/officeDocument/2006/relationships/image" Target="../media/image30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gif"/><Relationship Id="rId4" Type="http://schemas.openxmlformats.org/officeDocument/2006/relationships/image" Target="../media/image26.gif"/><Relationship Id="rId9" Type="http://schemas.openxmlformats.org/officeDocument/2006/relationships/image" Target="../media/image28.gif"/><Relationship Id="rId5" Type="http://schemas.openxmlformats.org/officeDocument/2006/relationships/image" Target="../media/image36.gif"/><Relationship Id="rId6" Type="http://schemas.openxmlformats.org/officeDocument/2006/relationships/image" Target="../media/image32.gif"/><Relationship Id="rId7" Type="http://schemas.openxmlformats.org/officeDocument/2006/relationships/image" Target="../media/image37.gif"/><Relationship Id="rId8" Type="http://schemas.openxmlformats.org/officeDocument/2006/relationships/image" Target="../media/image31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gif"/><Relationship Id="rId4" Type="http://schemas.openxmlformats.org/officeDocument/2006/relationships/image" Target="../media/image35.gif"/><Relationship Id="rId5" Type="http://schemas.openxmlformats.org/officeDocument/2006/relationships/image" Target="../media/image45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Relationship Id="rId5" Type="http://schemas.openxmlformats.org/officeDocument/2006/relationships/image" Target="../media/image4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9.gif"/><Relationship Id="rId5" Type="http://schemas.openxmlformats.org/officeDocument/2006/relationships/image" Target="../media/image7.gif"/><Relationship Id="rId6" Type="http://schemas.openxmlformats.org/officeDocument/2006/relationships/image" Target="../media/image8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Relationship Id="rId4" Type="http://schemas.openxmlformats.org/officeDocument/2006/relationships/image" Target="../media/image2.gif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0.gif"/><Relationship Id="rId5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Análisis y Visualización de Datos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3384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249C9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Diplomatura CDAAyA 202</a:t>
            </a:r>
            <a:r>
              <a:rPr lang="es">
                <a:solidFill>
                  <a:srgbClr val="249C90"/>
                </a:solidFill>
              </a:rPr>
              <a:t>2</a:t>
            </a:r>
            <a:endParaRPr>
              <a:solidFill>
                <a:srgbClr val="249C9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Estimadores: Sesgo y Eficiencia (</a:t>
            </a:r>
            <a:r>
              <a:rPr lang="es"/>
              <a:t>precisión</a:t>
            </a:r>
            <a:r>
              <a:rPr lang="es"/>
              <a:t>)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8805" r="31857" t="48325"/>
          <a:stretch/>
        </p:blipFill>
        <p:spPr>
          <a:xfrm>
            <a:off x="616550" y="1480500"/>
            <a:ext cx="8316949" cy="31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Estimador Insesgado y Eficiente (preciso)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268775"/>
            <a:ext cx="8520600" cy="23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X</a:t>
            </a:r>
            <a:r>
              <a:rPr baseline="-25000" lang="es"/>
              <a:t>1</a:t>
            </a:r>
            <a:r>
              <a:rPr lang="es"/>
              <a:t>, ...X</a:t>
            </a:r>
            <a:r>
              <a:rPr baseline="-25000" lang="es"/>
              <a:t>n</a:t>
            </a:r>
            <a:r>
              <a:rPr lang="es"/>
              <a:t> m.a.  de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estadístico 				 es </a:t>
            </a:r>
            <a:r>
              <a:rPr b="1" lang="es">
                <a:solidFill>
                  <a:srgbClr val="A61C00"/>
                </a:solidFill>
              </a:rPr>
              <a:t>estimador</a:t>
            </a:r>
            <a:r>
              <a:rPr lang="es"/>
              <a:t> insesgado de  μ y eficiente: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		</a:t>
            </a:r>
            <a:r>
              <a:rPr lang="es"/>
              <a:t>			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300" y="2707275"/>
            <a:ext cx="1478750" cy="7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800" y="4539025"/>
            <a:ext cx="2216950" cy="3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1942" y="3766916"/>
            <a:ext cx="550108" cy="383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700" y="3697875"/>
            <a:ext cx="1209704" cy="5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6">
            <a:alphaModFix/>
          </a:blip>
          <a:srcRect b="0" l="0" r="0" t="64180"/>
          <a:stretch/>
        </p:blipFill>
        <p:spPr>
          <a:xfrm>
            <a:off x="4496625" y="1223025"/>
            <a:ext cx="2061875" cy="126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5571400" y="2063525"/>
            <a:ext cx="62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μ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4907" y="3972200"/>
            <a:ext cx="2870868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90250" y="450150"/>
            <a:ext cx="798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 con Notebook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400">
                <a:highlight>
                  <a:schemeClr val="accent6"/>
                </a:highlight>
              </a:rPr>
              <a:t>05_leer_csv_estatura.ipynb</a:t>
            </a:r>
            <a:endParaRPr sz="340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400"/>
              <a:t>Estimación por intervalos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Intervalos de Confianza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497375"/>
            <a:ext cx="85206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 veces resulta más conveniente dar un intervalo de valores posibles del parámetro desconocido, de manera tal que dicho intervalo contenga al verdadero parámetro con alta probabilidad.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Intervalos de confianza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68775"/>
            <a:ext cx="85206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Estimación por intervalo,</a:t>
            </a:r>
            <a:r>
              <a:rPr lang="es"/>
              <a:t>  ( I=I(</a:t>
            </a:r>
            <a:r>
              <a:rPr lang="e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...X</a:t>
            </a:r>
            <a:r>
              <a:rPr baseline="-25000" lang="e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/>
              <a:t>) y S=S(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 ...X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/>
              <a:t>), estadísticos)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mu \in \[ I,S\]"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200" y="2488255"/>
            <a:ext cx="1933425" cy="5129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I\leq \mu, \mu \leq S) \approx 1"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125" y="2488250"/>
            <a:ext cx="3555200" cy="4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381000" y="4038600"/>
            <a:ext cx="8647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 intervalo de confianza es un intervalo aleatorio (con extremos aleatorios dados por estadísticos).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Intervalos de confianza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268775"/>
            <a:ext cx="85206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Estimación por intervalo,</a:t>
            </a:r>
            <a:r>
              <a:rPr lang="es"/>
              <a:t>  se quiere estimar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0" y="2256850"/>
            <a:ext cx="52578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&#10;"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550" y="1317375"/>
            <a:ext cx="184775" cy="32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8"/>
          <p:cNvCxnSpPr/>
          <p:nvPr/>
        </p:nvCxnSpPr>
        <p:spPr>
          <a:xfrm flipH="1">
            <a:off x="2025425" y="2911475"/>
            <a:ext cx="515700" cy="888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28"/>
          <p:cNvSpPr txBox="1"/>
          <p:nvPr/>
        </p:nvSpPr>
        <p:spPr>
          <a:xfrm>
            <a:off x="104050" y="3323825"/>
            <a:ext cx="21087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Parámetro desconocido a estimar</a:t>
            </a:r>
            <a:endParaRPr i="0" sz="2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7" name="Google Shape;187;p28"/>
          <p:cNvCxnSpPr>
            <a:endCxn id="188" idx="0"/>
          </p:cNvCxnSpPr>
          <p:nvPr/>
        </p:nvCxnSpPr>
        <p:spPr>
          <a:xfrm>
            <a:off x="7048525" y="2880600"/>
            <a:ext cx="46200" cy="3825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" name="Google Shape;188;p28"/>
          <p:cNvSpPr txBox="1"/>
          <p:nvPr/>
        </p:nvSpPr>
        <p:spPr>
          <a:xfrm>
            <a:off x="5517025" y="3263100"/>
            <a:ext cx="3155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>
                <a:latin typeface="Open Sans"/>
                <a:ea typeface="Open Sans"/>
                <a:cs typeface="Open Sans"/>
                <a:sym typeface="Open Sans"/>
              </a:rPr>
              <a:t>es un valor real entre cero y uno dado de antemano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Intervalos de confianza: Ejemplo</a:t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326550" y="1347175"/>
            <a:ext cx="81696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Por ejemplo si pedimos un 𝝰=0.05 esto implica que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113" y="2024063"/>
            <a:ext cx="50577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326550" y="2860000"/>
            <a:ext cx="8407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i="0" lang="e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 probabilidad del 95% que el verdadero parámetro se encuentre en el intervalo propuesto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228600" y="4191000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Debido a su naturaleza aleatoria, es poco probable que dos muestras de una población en particular produzcan intervalos de confianza idénticos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228600" y="3429000"/>
            <a:ext cx="883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 valor 1 - 𝝰  o a (1 - 𝝰 )100 % se lo llama nivel de confianza del intervalo.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Intervalos de Confianza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268775"/>
            <a:ext cx="8832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La línea negra representa el valor fijo desconocido µ. Los intervalos de confianza azules que cortan la línea negra contienen al valor</a:t>
            </a:r>
            <a:r>
              <a:rPr lang="es" sz="1600"/>
              <a:t> µ</a:t>
            </a:r>
            <a:r>
              <a:rPr lang="es" sz="1600"/>
              <a:t>. El intervalo de confianza rojo que está completamente por debajo de la línea horizontal no lo contiene. Un intervalo de confianza de 95% indica que 19 de 20 muestras (95%) de la misma población producirán intervalos de confianza que contendrán al parámetro.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 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3302563"/>
            <a:ext cx="28384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506750" y="3015200"/>
            <a:ext cx="2524450" cy="14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6455950" y="4576825"/>
            <a:ext cx="7365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700000" dist="38100">
              <a:schemeClr val="lt1">
                <a:alpha val="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μ </a:t>
            </a:r>
            <a:endParaRPr sz="18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IC: Método del pivote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define un </a:t>
            </a:r>
            <a:r>
              <a:rPr b="1" lang="es">
                <a:solidFill>
                  <a:srgbClr val="A61C00"/>
                </a:solidFill>
              </a:rPr>
              <a:t>estadístico (pivote)</a:t>
            </a:r>
            <a:r>
              <a:rPr lang="es"/>
              <a:t> que </a:t>
            </a:r>
            <a:r>
              <a:rPr b="1" lang="es">
                <a:solidFill>
                  <a:srgbClr val="1B786E"/>
                </a:solidFill>
              </a:rPr>
              <a:t>depende de la m.a. y del parámetro a estimar y cuya distribución es conocida</a:t>
            </a:r>
            <a:r>
              <a:rPr lang="es"/>
              <a:t> (o aproximada a una conocida) y no depende del parámetro.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Al conocerle la distribución se pueden establecer los límites dados por dos desigualdades donde el  </a:t>
            </a:r>
            <a:r>
              <a:rPr b="1" lang="es">
                <a:solidFill>
                  <a:srgbClr val="A61C00"/>
                </a:solidFill>
              </a:rPr>
              <a:t>estadístico pivote</a:t>
            </a:r>
            <a:r>
              <a:rPr lang="es"/>
              <a:t> tiene probabilidad </a:t>
            </a:r>
            <a:r>
              <a:rPr b="1" lang="es"/>
              <a:t>1 - 𝝰 </a:t>
            </a:r>
            <a:r>
              <a:rPr lang="es"/>
              <a:t> de valer.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Luego se despeja el </a:t>
            </a:r>
            <a:r>
              <a:rPr b="1" lang="es">
                <a:solidFill>
                  <a:srgbClr val="1B786E"/>
                </a:solidFill>
              </a:rPr>
              <a:t>parámetro</a:t>
            </a:r>
            <a:r>
              <a:rPr lang="es"/>
              <a:t>, condicionado por dos desigualdades con probabilidad (o </a:t>
            </a:r>
            <a:r>
              <a:rPr b="1" lang="es">
                <a:solidFill>
                  <a:srgbClr val="249C90"/>
                </a:solidFill>
              </a:rPr>
              <a:t>nivel de confianza</a:t>
            </a:r>
            <a:r>
              <a:rPr lang="es"/>
              <a:t>) </a:t>
            </a:r>
            <a:r>
              <a:rPr b="1" lang="es"/>
              <a:t>1 - 𝝰 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999999"/>
                </a:solidFill>
              </a:rPr>
              <a:t>Veamos un ejemplo sencillo para llevarlo a la práctica...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400"/>
              <a:t>Estimación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del Pivote: Ejemplo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225225"/>
            <a:ext cx="84444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Sea  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, 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,..., 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 una m.a. de una v.a. X~N(𝝻,𝞂</a:t>
            </a:r>
            <a:r>
              <a:rPr baseline="30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) ,  𝞂</a:t>
            </a:r>
            <a:r>
              <a:rPr baseline="30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conocido.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se quiere construir un IC para de nivel (1 - 𝞪),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076" y="2733675"/>
            <a:ext cx="7048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235500" y="2673025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Notemos que              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~N(0,𝞂</a:t>
            </a:r>
            <a:r>
              <a:rPr baseline="30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/n) ,  su distribución ya no depende de 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𝝻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3511225"/>
            <a:ext cx="87429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Y luego 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            ~N(0,1) ,  distribución conocida y no depende de ningún parámetro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frac{\overline{X}-\mu}{\sigma / \sqrt{n}} }" id="223" name="Google Shape;2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149" y="3398384"/>
            <a:ext cx="704850" cy="6444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32"/>
          <p:cNvCxnSpPr>
            <a:stCxn id="223" idx="2"/>
          </p:cNvCxnSpPr>
          <p:nvPr/>
        </p:nvCxnSpPr>
        <p:spPr>
          <a:xfrm>
            <a:off x="1688574" y="4042825"/>
            <a:ext cx="645300" cy="5265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32"/>
          <p:cNvSpPr txBox="1"/>
          <p:nvPr/>
        </p:nvSpPr>
        <p:spPr>
          <a:xfrm>
            <a:off x="1504850" y="4390625"/>
            <a:ext cx="2596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" sz="2000">
                <a:solidFill>
                  <a:srgbClr val="1B786E"/>
                </a:solidFill>
                <a:latin typeface="Open Sans"/>
                <a:ea typeface="Open Sans"/>
                <a:cs typeface="Open Sans"/>
                <a:sym typeface="Open Sans"/>
              </a:rPr>
              <a:t>Pivote </a:t>
            </a:r>
            <a:endParaRPr b="1" i="0" sz="2000" u="none" cap="none" strike="noStrike">
              <a:solidFill>
                <a:srgbClr val="1B786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8475" y="2055175"/>
            <a:ext cx="4711325" cy="28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del Pivote: Ejemplo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11700" y="1225225"/>
            <a:ext cx="8520600" cy="1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Sea  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, 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,..., 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 una m.a. de una v.a. X~N(𝝻,𝞂</a:t>
            </a:r>
            <a:r>
              <a:rPr baseline="30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) ,  𝞂</a:t>
            </a:r>
            <a:r>
              <a:rPr baseline="30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conocido.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se quiere construir un IC para de nivel (1 - 𝞪),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2292025"/>
            <a:ext cx="24000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              ~N(0,1) ,								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frac{\overline{X}-\mu}{\sigma / \sqrt{n}} }"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49" y="2179184"/>
            <a:ext cx="704850" cy="644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\left (-z_{\alpha /2} \leq \frac{\overline{X}-\mu}{\sigma / \sqrt{n}} \leq z_{\alpha /2} \right ) \approx " id="235" name="Google Shape;23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250" y="3404600"/>
            <a:ext cx="3575650" cy="8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/>
        </p:nvSpPr>
        <p:spPr>
          <a:xfrm>
            <a:off x="3510050" y="3561800"/>
            <a:ext cx="1387200" cy="8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=  (1 - 𝞪)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\left (\overline{X}- \frac{\sigma z_{\alpha /2}}{\sqrt{n}} \leq \mu \leq \overline{X}+ \frac{\sigma z_{\alpha /2}}{\sqrt{n}}  \right ) \approx "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675" y="3428350"/>
            <a:ext cx="4169326" cy="63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del Pivote: Ejemplo</a:t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11700" y="1225225"/>
            <a:ext cx="8520600" cy="1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Sea  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, 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,..., 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 una m.a. de una v.a. X~N(𝝻,𝞂</a:t>
            </a:r>
            <a:r>
              <a:rPr baseline="30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) ,  𝞂</a:t>
            </a:r>
            <a:r>
              <a:rPr baseline="30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conocido.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se quiere construir un IC para de nivel (1 - 𝞪),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11700" y="2292025"/>
            <a:ext cx="24000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              ~N(0,1) ,								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frac{\overline{X}-\mu}{\sigma / \sqrt{n}} }" id="245" name="Google Shape;2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49" y="2179184"/>
            <a:ext cx="704850" cy="644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\left (-z_{\alpha /2} \leq \frac{\overline{X}-\mu}{\sigma / \sqrt{n}} \leq z_{\alpha /2} \right ) \approx " id="246" name="Google Shape;24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4975" y="2141500"/>
            <a:ext cx="3575650" cy="8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 txBox="1"/>
          <p:nvPr/>
        </p:nvSpPr>
        <p:spPr>
          <a:xfrm>
            <a:off x="-161375" y="2959450"/>
            <a:ext cx="20139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" sz="2000">
                <a:solidFill>
                  <a:srgbClr val="1B786E"/>
                </a:solidFill>
                <a:latin typeface="Open Sans"/>
                <a:ea typeface="Open Sans"/>
                <a:cs typeface="Open Sans"/>
                <a:sym typeface="Open Sans"/>
              </a:rPr>
              <a:t>Pivote </a:t>
            </a:r>
            <a:endParaRPr b="1" i="0" sz="2000" u="none" cap="none" strike="noStrike">
              <a:solidFill>
                <a:srgbClr val="1B786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6248400" y="2286000"/>
            <a:ext cx="1387200" cy="8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=  (1 - 𝞪)</a:t>
            </a:r>
            <a:endParaRPr sz="2200"/>
          </a:p>
        </p:txBody>
      </p:sp>
      <p:sp>
        <p:nvSpPr>
          <p:cNvPr id="249" name="Google Shape;249;p34"/>
          <p:cNvSpPr txBox="1"/>
          <p:nvPr/>
        </p:nvSpPr>
        <p:spPr>
          <a:xfrm>
            <a:off x="6324600" y="2286000"/>
            <a:ext cx="1387200" cy="8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=  (1 - 𝞪)</a:t>
            </a:r>
            <a:endParaRPr sz="2200"/>
          </a:p>
        </p:txBody>
      </p:sp>
      <p:sp>
        <p:nvSpPr>
          <p:cNvPr id="250" name="Google Shape;250;p34"/>
          <p:cNvSpPr txBox="1"/>
          <p:nvPr/>
        </p:nvSpPr>
        <p:spPr>
          <a:xfrm>
            <a:off x="5486400" y="3505200"/>
            <a:ext cx="1387200" cy="8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=  (1 - 𝞪)</a:t>
            </a:r>
            <a:endParaRPr sz="2200"/>
          </a:p>
        </p:txBody>
      </p:sp>
      <p:sp>
        <p:nvSpPr>
          <p:cNvPr id="251" name="Google Shape;251;p34"/>
          <p:cNvSpPr/>
          <p:nvPr/>
        </p:nvSpPr>
        <p:spPr>
          <a:xfrm>
            <a:off x="1955700" y="3419125"/>
            <a:ext cx="1281900" cy="64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4013100" y="3419125"/>
            <a:ext cx="1281900" cy="64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  " id="253" name="Google Shape;25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9100" y="3928034"/>
            <a:ext cx="202820" cy="321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" id="254" name="Google Shape;25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6344" y="3972100"/>
            <a:ext cx="268956" cy="3392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[I,S]  \text{ es IC de nivel } 1-\alpha \text{ para } \mu" id="255" name="Google Shape;25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65900" y="4543950"/>
            <a:ext cx="4677139" cy="3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TCL- Intervalo de confianza (asintótico, n grande)</a:t>
            </a:r>
            <a:endParaRPr/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311700" y="1147225"/>
            <a:ext cx="8520600" cy="26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Sea  X</a:t>
            </a:r>
            <a:r>
              <a:rPr baseline="-25000" lang="es"/>
              <a:t>1</a:t>
            </a:r>
            <a:r>
              <a:rPr lang="es"/>
              <a:t>, ...X</a:t>
            </a:r>
            <a:r>
              <a:rPr baseline="-25000" lang="es"/>
              <a:t>n</a:t>
            </a:r>
            <a:r>
              <a:rPr lang="es"/>
              <a:t> m.a.  c/u con media  μ y varianza σ</a:t>
            </a:r>
            <a:r>
              <a:rPr baseline="30000" lang="es"/>
              <a:t>2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\left (-z_{\alpha /2} \leq \frac{\overline{X}-\mu}{\sigma / \sqrt{n}} \leq z_{\alpha /2} \right ) \approx " id="262" name="Google Shape;2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00" y="1957750"/>
            <a:ext cx="3377526" cy="76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\left (\overline{X}- \frac{\sigma z_{\alpha /2}}{\sqrt{n}} \leq \mu \leq \overline{X}+ \frac{\sigma z_{\alpha /2}}{\sqrt{n}}  \right ) \approx " id="263" name="Google Shape;2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75" y="2971150"/>
            <a:ext cx="4169326" cy="638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\alpha" id="264" name="Google Shape;26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800" y="2220000"/>
            <a:ext cx="807325" cy="24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\alpha" id="265" name="Google Shape;26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7802" y="3134400"/>
            <a:ext cx="807325" cy="24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overline{X}-  \mu}{\sigma/\sqrt{n}} \approx N(0,1)" id="266" name="Google Shape;26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2975" y="1129275"/>
            <a:ext cx="2331525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[I,S]  \text{ es IC de nivel asint\'otico } 1-\alpha \text{ para } \mu" id="267" name="Google Shape;26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175" y="4317675"/>
            <a:ext cx="8290627" cy="4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/>
          <p:nvPr/>
        </p:nvSpPr>
        <p:spPr>
          <a:xfrm>
            <a:off x="1269900" y="2894950"/>
            <a:ext cx="1296600" cy="73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3350835" y="2894950"/>
            <a:ext cx="1296600" cy="73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B78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  " id="270" name="Google Shape;270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8029" y="3472996"/>
            <a:ext cx="205140" cy="364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" id="271" name="Google Shape;271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48577" y="3523048"/>
            <a:ext cx="272033" cy="385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 para n chico, t de Student</a:t>
            </a:r>
            <a:endParaRPr/>
          </a:p>
        </p:txBody>
      </p:sp>
      <p:pic>
        <p:nvPicPr>
          <p:cNvPr id="277" name="Google Shape;27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125" y="3021264"/>
            <a:ext cx="2334450" cy="966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 rotWithShape="1">
          <a:blip r:embed="rId4">
            <a:alphaModFix/>
          </a:blip>
          <a:srcRect b="-5783" l="14382" r="4586" t="15701"/>
          <a:stretch/>
        </p:blipFill>
        <p:spPr>
          <a:xfrm>
            <a:off x="4387775" y="1087625"/>
            <a:ext cx="4549624" cy="36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9228" y="1636650"/>
            <a:ext cx="1708922" cy="8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 para n chico, t de Student con (n-1) g.l.</a:t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775" y="1070400"/>
            <a:ext cx="8268226" cy="372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/>
        </p:nvSpPr>
        <p:spPr>
          <a:xfrm>
            <a:off x="4783075" y="4679350"/>
            <a:ext cx="24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3240900" y="4679350"/>
            <a:ext cx="33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i="1" lang="es" sz="1300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 para </a:t>
            </a:r>
            <a:r>
              <a:rPr lang="es" sz="4000">
                <a:latin typeface="Arial"/>
                <a:ea typeface="Arial"/>
                <a:cs typeface="Arial"/>
                <a:sym typeface="Arial"/>
              </a:rPr>
              <a:t>𝝻 </a:t>
            </a:r>
            <a:r>
              <a:rPr lang="es"/>
              <a:t>de una normal con </a:t>
            </a:r>
            <a:r>
              <a:rPr lang="es" sz="4000">
                <a:latin typeface="Arial"/>
                <a:ea typeface="Arial"/>
                <a:cs typeface="Arial"/>
                <a:sym typeface="Arial"/>
              </a:rPr>
              <a:t>𝞂 </a:t>
            </a:r>
            <a:r>
              <a:rPr lang="es"/>
              <a:t>desconocido</a:t>
            </a:r>
            <a:endParaRPr/>
          </a:p>
        </p:txBody>
      </p:sp>
      <p:pic>
        <p:nvPicPr>
          <p:cNvPr id="293" name="Google Shape;2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51" y="1774353"/>
            <a:ext cx="9034449" cy="1930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IC para dif de medias μ</a:t>
            </a:r>
            <a:r>
              <a:rPr baseline="-25000" lang="es"/>
              <a:t>1</a:t>
            </a:r>
            <a:r>
              <a:rPr lang="es"/>
              <a:t>-μ</a:t>
            </a:r>
            <a:r>
              <a:rPr baseline="-25000" lang="es"/>
              <a:t>2</a:t>
            </a:r>
            <a:r>
              <a:rPr lang="es"/>
              <a:t> </a:t>
            </a:r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311700" y="1149025"/>
            <a:ext cx="85206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,..., 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n1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 una m.a. de una v.a. X~N(𝝻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,𝞂</a:t>
            </a:r>
            <a:r>
              <a:rPr baseline="30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) indep de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,..., Y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n2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 una m.a. de una v.a. Y~N(𝝻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,𝞂</a:t>
            </a:r>
            <a:r>
              <a:rPr baseline="30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), distinto tam.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Arial"/>
                <a:ea typeface="Arial"/>
                <a:cs typeface="Arial"/>
                <a:sym typeface="Arial"/>
              </a:rPr>
              <a:t>Varianzas iguales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 pivote: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39"/>
          <p:cNvPicPr preferRelativeResize="0"/>
          <p:nvPr/>
        </p:nvPicPr>
        <p:blipFill rotWithShape="1">
          <a:blip r:embed="rId3">
            <a:alphaModFix/>
          </a:blip>
          <a:srcRect b="0" l="0" r="37710" t="0"/>
          <a:stretch/>
        </p:blipFill>
        <p:spPr>
          <a:xfrm>
            <a:off x="457200" y="3703250"/>
            <a:ext cx="2659950" cy="6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8775" y="3671100"/>
            <a:ext cx="4552354" cy="7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100" y="2481925"/>
            <a:ext cx="4919775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228600" y="4501825"/>
            <a:ext cx="89847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u="sng">
                <a:latin typeface="Arial"/>
                <a:ea typeface="Arial"/>
                <a:cs typeface="Arial"/>
                <a:sym typeface="Arial"/>
              </a:rPr>
              <a:t>Varianzas distintas: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Método de Welch (usa t de student con k.. grados de libertad)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 para dif de medias μ</a:t>
            </a:r>
            <a:r>
              <a:rPr baseline="-25000" lang="es"/>
              <a:t>1</a:t>
            </a:r>
            <a:r>
              <a:rPr lang="es"/>
              <a:t>-μ</a:t>
            </a:r>
            <a:r>
              <a:rPr baseline="-25000" lang="es"/>
              <a:t>2</a:t>
            </a:r>
            <a:r>
              <a:rPr lang="es"/>
              <a:t> </a:t>
            </a:r>
            <a:endParaRPr/>
          </a:p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Muestras apareadas: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,..., 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 una m.a. de una v.a. X~N(𝝻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,𝞂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,..., Y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 una m.a. de una v.a. Y~N(𝝻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,𝞂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), (X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)   ..., (X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)    una m.a. de normal bivariada  N((𝝻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,𝝻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),(𝞂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 𝞂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e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,𝛒))   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Z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=X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-Y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Z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 Z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,..., Z</a:t>
            </a:r>
            <a:r>
              <a:rPr baseline="-25000" lang="es"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 una m.a. de una v.a. N(</a:t>
            </a:r>
            <a:r>
              <a:rPr lang="es">
                <a:solidFill>
                  <a:srgbClr val="1B786E"/>
                </a:solidFill>
                <a:latin typeface="Arial"/>
                <a:ea typeface="Arial"/>
                <a:cs typeface="Arial"/>
                <a:sym typeface="Arial"/>
              </a:rPr>
              <a:t>𝝻</a:t>
            </a:r>
            <a:r>
              <a:rPr baseline="-25000" lang="es">
                <a:solidFill>
                  <a:srgbClr val="1B786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">
                <a:solidFill>
                  <a:srgbClr val="1B786E"/>
                </a:solidFill>
                <a:latin typeface="Arial"/>
                <a:ea typeface="Arial"/>
                <a:cs typeface="Arial"/>
                <a:sym typeface="Arial"/>
              </a:rPr>
              <a:t>-𝝻</a:t>
            </a:r>
            <a:r>
              <a:rPr baseline="-25000" lang="es">
                <a:solidFill>
                  <a:srgbClr val="1B786E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 𝞂</a:t>
            </a:r>
            <a:r>
              <a:rPr baseline="-25000" lang="es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000" lang="es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+ 𝞂</a:t>
            </a:r>
            <a:r>
              <a:rPr baseline="-25000" lang="es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es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-2𝛒*(𝞂</a:t>
            </a:r>
            <a:r>
              <a:rPr baseline="-25000" lang="es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 𝞂</a:t>
            </a:r>
            <a:r>
              <a:rPr baseline="-25000" lang="es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 para </a:t>
            </a:r>
            <a:r>
              <a:rPr lang="es" sz="4000">
                <a:latin typeface="Arial"/>
                <a:ea typeface="Arial"/>
                <a:cs typeface="Arial"/>
                <a:sym typeface="Arial"/>
              </a:rPr>
              <a:t>𝞂</a:t>
            </a:r>
            <a:r>
              <a:rPr baseline="30000" lang="es" sz="4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4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/>
              <a:t>de una normal</a:t>
            </a:r>
            <a:endParaRPr/>
          </a:p>
        </p:txBody>
      </p:sp>
      <p:sp>
        <p:nvSpPr>
          <p:cNvPr id="315" name="Google Shape;315;p41"/>
          <p:cNvSpPr txBox="1"/>
          <p:nvPr/>
        </p:nvSpPr>
        <p:spPr>
          <a:xfrm>
            <a:off x="378150" y="1266400"/>
            <a:ext cx="86766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Supongamos que se quiere hallar un intervalo de confianza para </a:t>
            </a:r>
            <a:r>
              <a:rPr lang="es" sz="1800">
                <a:solidFill>
                  <a:schemeClr val="dk1"/>
                </a:solidFill>
              </a:rPr>
              <a:t>𝝈</a:t>
            </a:r>
            <a:r>
              <a:rPr baseline="30000" lang="es" sz="1800">
                <a:solidFill>
                  <a:schemeClr val="dk1"/>
                </a:solidFill>
              </a:rPr>
              <a:t>2 </a:t>
            </a:r>
            <a:r>
              <a:rPr lang="es" sz="1800">
                <a:solidFill>
                  <a:schemeClr val="dk1"/>
                </a:solidFill>
              </a:rPr>
              <a:t>de una distribución normal.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Sea  X</a:t>
            </a:r>
            <a:r>
              <a:rPr baseline="-25000" lang="es" sz="1800">
                <a:solidFill>
                  <a:schemeClr val="dk1"/>
                </a:solidFill>
              </a:rPr>
              <a:t>1</a:t>
            </a:r>
            <a:r>
              <a:rPr lang="es" sz="1800">
                <a:solidFill>
                  <a:schemeClr val="dk1"/>
                </a:solidFill>
              </a:rPr>
              <a:t> , X</a:t>
            </a:r>
            <a:r>
              <a:rPr baseline="-25000" lang="es" sz="1800">
                <a:solidFill>
                  <a:schemeClr val="dk1"/>
                </a:solidFill>
              </a:rPr>
              <a:t>2</a:t>
            </a:r>
            <a:r>
              <a:rPr lang="es" sz="1800">
                <a:solidFill>
                  <a:schemeClr val="dk1"/>
                </a:solidFill>
              </a:rPr>
              <a:t> ,..., X</a:t>
            </a:r>
            <a:r>
              <a:rPr baseline="-25000" lang="es" sz="1800">
                <a:solidFill>
                  <a:schemeClr val="dk1"/>
                </a:solidFill>
              </a:rPr>
              <a:t>1n</a:t>
            </a:r>
            <a:r>
              <a:rPr lang="es" sz="1800">
                <a:solidFill>
                  <a:schemeClr val="dk1"/>
                </a:solidFill>
              </a:rPr>
              <a:t>  una muestra aleatoria de una v.a. X, donde X~N(𝝁, 𝝈</a:t>
            </a:r>
            <a:r>
              <a:rPr baseline="30000" lang="es" sz="1800">
                <a:solidFill>
                  <a:schemeClr val="dk1"/>
                </a:solidFill>
              </a:rPr>
              <a:t>2</a:t>
            </a:r>
            <a:r>
              <a:rPr lang="es" sz="1800">
                <a:solidFill>
                  <a:schemeClr val="dk1"/>
                </a:solidFill>
              </a:rPr>
              <a:t>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     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    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    </a:t>
            </a:r>
            <a:r>
              <a:rPr b="1" lang="es" sz="1800">
                <a:solidFill>
                  <a:srgbClr val="1B786E"/>
                </a:solidFill>
              </a:rPr>
              <a:t> Estimador		               	Pivote con distribución     	    conocida </a:t>
            </a:r>
            <a:endParaRPr b="1" sz="1800">
              <a:solidFill>
                <a:srgbClr val="1B786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6" name="Google Shape;31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102" y="2546526"/>
            <a:ext cx="2863500" cy="11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1113" y="2895588"/>
            <a:ext cx="14954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hi ^2 _{(n-1)}" id="318" name="Google Shape;31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8452" y="4300225"/>
            <a:ext cx="662392" cy="392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41"/>
          <p:cNvCxnSpPr/>
          <p:nvPr/>
        </p:nvCxnSpPr>
        <p:spPr>
          <a:xfrm flipH="1" rot="10800000">
            <a:off x="1347675" y="3796800"/>
            <a:ext cx="131400" cy="573600"/>
          </a:xfrm>
          <a:prstGeom prst="straightConnector1">
            <a:avLst/>
          </a:prstGeom>
          <a:noFill/>
          <a:ln cap="flat" cmpd="sng" w="19050">
            <a:solidFill>
              <a:srgbClr val="249C9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1"/>
          <p:cNvCxnSpPr/>
          <p:nvPr/>
        </p:nvCxnSpPr>
        <p:spPr>
          <a:xfrm flipH="1" rot="10800000">
            <a:off x="4700475" y="3550200"/>
            <a:ext cx="1018500" cy="820200"/>
          </a:xfrm>
          <a:prstGeom prst="straightConnector1">
            <a:avLst/>
          </a:prstGeom>
          <a:noFill/>
          <a:ln cap="flat" cmpd="sng" w="19050">
            <a:solidFill>
              <a:srgbClr val="249C9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Estimación de parámetros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87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Estimación puntual</a:t>
            </a:r>
            <a:r>
              <a:rPr lang="es"/>
              <a:t> (por estadístico, estimador del parámetro).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Estimación por intervalo,</a:t>
            </a:r>
            <a:r>
              <a:rPr lang="es"/>
              <a:t>  ( I=I(</a:t>
            </a:r>
            <a:r>
              <a:rPr lang="e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...X</a:t>
            </a:r>
            <a:r>
              <a:rPr baseline="-25000" lang="e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/>
              <a:t>) y S=S(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 ...X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/>
              <a:t>), estadísticos)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widehat{\mu} \approx \mu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201" y="1976725"/>
            <a:ext cx="1468775" cy="57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, donde } \widehat{\mu}= \widehat{\mu}(X_1, \dots X_n), \text{ estad\'istico}"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775" y="2133600"/>
            <a:ext cx="5146624" cy="333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 \in \[ I,S\]"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200" y="3707455"/>
            <a:ext cx="1933425" cy="5129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I\leq \mu, \mu \leq S) \approx 1"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125" y="3783650"/>
            <a:ext cx="3555200" cy="4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 para </a:t>
            </a:r>
            <a:r>
              <a:rPr lang="es" sz="4000">
                <a:latin typeface="Arial"/>
                <a:ea typeface="Arial"/>
                <a:cs typeface="Arial"/>
                <a:sym typeface="Arial"/>
              </a:rPr>
              <a:t>𝞂</a:t>
            </a:r>
            <a:r>
              <a:rPr baseline="30000" lang="es" sz="4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40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26" name="Google Shape;326;p42"/>
          <p:cNvSpPr txBox="1"/>
          <p:nvPr/>
        </p:nvSpPr>
        <p:spPr>
          <a:xfrm>
            <a:off x="411150" y="1315700"/>
            <a:ext cx="82659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Un fabricante de detergente líquido está interesado en la </a:t>
            </a:r>
            <a:r>
              <a:rPr b="1" lang="es" sz="1800">
                <a:solidFill>
                  <a:srgbClr val="1B786E"/>
                </a:solidFill>
              </a:rPr>
              <a:t>uniformidad</a:t>
            </a:r>
            <a:r>
              <a:rPr lang="es" sz="1800">
                <a:solidFill>
                  <a:schemeClr val="dk1"/>
                </a:solidFill>
              </a:rPr>
              <a:t> de la máquina utilizada para llenar las botellas. De manera específica, es deseable que la desviación estándar </a:t>
            </a:r>
            <a:r>
              <a:rPr b="1" lang="es" sz="1800">
                <a:solidFill>
                  <a:srgbClr val="1B786E"/>
                </a:solidFill>
              </a:rPr>
              <a:t>σ</a:t>
            </a:r>
            <a:r>
              <a:rPr lang="es" sz="1800">
                <a:solidFill>
                  <a:schemeClr val="dk1"/>
                </a:solidFill>
              </a:rPr>
              <a:t> del proceso de llenado sea menor que 0.15 onzas de líquido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Supongamos que la distribución del volumen de llenado es aproximadamente normal. Al tomar una muestra aleatoria de 20 botellas, se obtiene una varianza muestral S</a:t>
            </a:r>
            <a:r>
              <a:rPr baseline="30000" lang="es" sz="1800">
                <a:solidFill>
                  <a:schemeClr val="dk1"/>
                </a:solidFill>
              </a:rPr>
              <a:t>2</a:t>
            </a:r>
            <a:r>
              <a:rPr lang="es" sz="1800">
                <a:solidFill>
                  <a:schemeClr val="dk1"/>
                </a:solidFill>
              </a:rPr>
              <a:t> =0.0153 . Hallar un intervalo de confianza de nivel 0.95 para la verdadera varianza </a:t>
            </a:r>
            <a:r>
              <a:rPr lang="es" sz="1800"/>
              <a:t>σ</a:t>
            </a:r>
            <a:r>
              <a:rPr baseline="30000" lang="es" sz="1800"/>
              <a:t>2</a:t>
            </a:r>
            <a:r>
              <a:rPr lang="es" sz="1800">
                <a:solidFill>
                  <a:schemeClr val="dk1"/>
                </a:solidFill>
              </a:rPr>
              <a:t> </a:t>
            </a:r>
            <a:r>
              <a:rPr lang="es" sz="1800" u="sng">
                <a:solidFill>
                  <a:schemeClr val="dk1"/>
                </a:solidFill>
              </a:rPr>
              <a:t>y con este un IC para </a:t>
            </a:r>
            <a:r>
              <a:rPr b="1" lang="es" sz="1800" u="sng">
                <a:solidFill>
                  <a:srgbClr val="1B786E"/>
                </a:solidFill>
              </a:rPr>
              <a:t>el verdadero desvío σ</a:t>
            </a:r>
            <a:r>
              <a:rPr lang="es" sz="1800" u="sng">
                <a:solidFill>
                  <a:schemeClr val="dk1"/>
                </a:solidFill>
              </a:rPr>
              <a:t> </a:t>
            </a:r>
            <a:r>
              <a:rPr lang="es" sz="1800">
                <a:solidFill>
                  <a:schemeClr val="dk1"/>
                </a:solidFill>
              </a:rPr>
              <a:t>del volumen de llenado.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 para </a:t>
            </a:r>
            <a:r>
              <a:rPr lang="es" sz="4000">
                <a:latin typeface="Arial"/>
                <a:ea typeface="Arial"/>
                <a:cs typeface="Arial"/>
                <a:sym typeface="Arial"/>
              </a:rPr>
              <a:t>𝞂</a:t>
            </a:r>
            <a:endParaRPr/>
          </a:p>
        </p:txBody>
      </p:sp>
      <p:pic>
        <p:nvPicPr>
          <p:cNvPr id="332" name="Google Shape;33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945" y="945575"/>
            <a:ext cx="7908305" cy="41185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 txBox="1"/>
          <p:nvPr/>
        </p:nvSpPr>
        <p:spPr>
          <a:xfrm>
            <a:off x="2809050" y="2514175"/>
            <a:ext cx="14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⇒</a:t>
            </a:r>
            <a:r>
              <a:rPr i="1" lang="es">
                <a:latin typeface="Open Sans"/>
                <a:ea typeface="Open Sans"/>
                <a:cs typeface="Open Sans"/>
                <a:sym typeface="Open Sans"/>
              </a:rPr>
              <a:t> S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=0,1237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400"/>
              <a:t>Estimación puntual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Estimación puntual: Estadístico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68775"/>
            <a:ext cx="8693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 estadístico es una cuenta que depende de la muestra. Resulta ser una variable aleatoria también pues depende de otras. Es una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función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de la muestra aleatoria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=g(</a:t>
            </a:r>
            <a:r>
              <a:rPr lang="es"/>
              <a:t>(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 ...X</a:t>
            </a:r>
            <a:r>
              <a:rPr baseline="-25000" lang="es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s"/>
              <a:t>)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lang="es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estadístico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sirve para estimar un </a:t>
            </a:r>
            <a:r>
              <a:rPr b="1" lang="es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parámetro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. Diferenciemos: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PARÁMETRO ⇒ una medida resumen de la población. Valor fijo (desconocido)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ESTADÍSTICO ⇒ una medida resumen de la muestra.  Variable aleatoria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ejemplo: parámetro: </a:t>
            </a:r>
            <a:r>
              <a:rPr b="1" lang="es"/>
              <a:t>μ</a:t>
            </a:r>
            <a:r>
              <a:rPr lang="es"/>
              <a:t>,   estadístico: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4216100"/>
            <a:ext cx="1478750" cy="7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Estimación de parámetro por estadístico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87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Sea </a:t>
            </a:r>
            <a:r>
              <a:rPr lang="es"/>
              <a:t> X</a:t>
            </a:r>
            <a:r>
              <a:rPr baseline="-25000" lang="es"/>
              <a:t>1</a:t>
            </a:r>
            <a:r>
              <a:rPr lang="es"/>
              <a:t>, ...X</a:t>
            </a:r>
            <a:r>
              <a:rPr baseline="-25000" lang="es"/>
              <a:t>n</a:t>
            </a:r>
            <a:r>
              <a:rPr lang="es"/>
              <a:t> m.a.  </a:t>
            </a:r>
            <a:r>
              <a:rPr lang="es"/>
              <a:t>de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estadístico 				 es un buen </a:t>
            </a:r>
            <a:r>
              <a:rPr b="1" lang="es">
                <a:solidFill>
                  <a:srgbClr val="A61C00"/>
                </a:solidFill>
              </a:rPr>
              <a:t>estimador</a:t>
            </a:r>
            <a:r>
              <a:rPr lang="es"/>
              <a:t> de  μ,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Pues  						por la LFGN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300" y="2707275"/>
            <a:ext cx="1478750" cy="7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775" y="4160700"/>
            <a:ext cx="3034575" cy="4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9633" y="3859517"/>
            <a:ext cx="672456" cy="4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100" y="3774075"/>
            <a:ext cx="1478750" cy="7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6">
            <a:alphaModFix/>
          </a:blip>
          <a:srcRect b="0" l="0" r="0" t="64180"/>
          <a:stretch/>
        </p:blipFill>
        <p:spPr>
          <a:xfrm>
            <a:off x="4496625" y="1223025"/>
            <a:ext cx="2061875" cy="126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571400" y="2063525"/>
            <a:ext cx="62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μ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Estimadores de parámetros: Más Ejemplos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125525" y="1421175"/>
            <a:ext cx="4620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  </a:t>
            </a:r>
            <a:r>
              <a:rPr b="1" lang="es" sz="2000">
                <a:solidFill>
                  <a:srgbClr val="A61C00"/>
                </a:solidFill>
              </a:rPr>
              <a:t>estimadores</a:t>
            </a:r>
            <a:r>
              <a:rPr lang="es" sz="2000"/>
              <a:t> de σ</a:t>
            </a:r>
            <a:r>
              <a:rPr baseline="30000" lang="es" sz="2000"/>
              <a:t>2</a:t>
            </a:r>
            <a:r>
              <a:rPr lang="es" sz="2000"/>
              <a:t> = </a:t>
            </a:r>
            <a:r>
              <a:rPr lang="es" sz="2000"/>
              <a:t>E(X-</a:t>
            </a:r>
            <a:r>
              <a:rPr lang="es"/>
              <a:t>μ )</a:t>
            </a:r>
            <a:r>
              <a:rPr baseline="30000" lang="es" sz="2000"/>
              <a:t>2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A61C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A61C00"/>
                </a:solidFill>
              </a:rPr>
              <a:t>estimador</a:t>
            </a:r>
            <a:r>
              <a:rPr lang="es" sz="2000"/>
              <a:t> de σ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A61C00"/>
                </a:solidFill>
              </a:rPr>
              <a:t>estimador</a:t>
            </a:r>
            <a:r>
              <a:rPr lang="es" sz="2000"/>
              <a:t> de E(X-</a:t>
            </a:r>
            <a:r>
              <a:rPr lang="es"/>
              <a:t>μ )</a:t>
            </a:r>
            <a:r>
              <a:rPr baseline="30000" lang="es" sz="2000"/>
              <a:t>3</a:t>
            </a:r>
            <a:r>
              <a:rPr lang="es"/>
              <a:t>/</a:t>
            </a:r>
            <a:r>
              <a:rPr lang="es" sz="2000"/>
              <a:t>σ</a:t>
            </a:r>
            <a:r>
              <a:rPr baseline="30000" lang="es" sz="2000"/>
              <a:t>3</a:t>
            </a:r>
            <a:r>
              <a:rPr lang="es" sz="2000"/>
              <a:t>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 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400" y="1299625"/>
            <a:ext cx="1810600" cy="8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500" y="2559376"/>
            <a:ext cx="2368904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525" y="1299625"/>
            <a:ext cx="1689483" cy="8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275" y="3782125"/>
            <a:ext cx="3890725" cy="10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Estimadores, propiedades deseadas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610075" y="1363550"/>
            <a:ext cx="8729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Se quiere estimar el parámetro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        Estimador  							     </a:t>
            </a:r>
            <a:r>
              <a:rPr lang="es" sz="2000">
                <a:solidFill>
                  <a:schemeClr val="accent5"/>
                </a:solidFill>
              </a:rPr>
              <a:t>Estadístico (v.a.)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  		                     							  </a:t>
            </a:r>
            <a:r>
              <a:rPr lang="es" sz="2000">
                <a:solidFill>
                  <a:schemeClr val="accent5"/>
                </a:solidFill>
              </a:rPr>
              <a:t>sesgo del estimador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Estimador es </a:t>
            </a:r>
            <a:r>
              <a:rPr b="1" lang="es" sz="2000">
                <a:solidFill>
                  <a:srgbClr val="A61C00"/>
                </a:solidFill>
              </a:rPr>
              <a:t>insesgado</a:t>
            </a:r>
            <a:r>
              <a:rPr lang="es" sz="2000"/>
              <a:t> si </a:t>
            </a:r>
            <a:r>
              <a:rPr i="1" lang="es" sz="2000"/>
              <a:t>sesgo</a:t>
            </a:r>
            <a:r>
              <a:rPr lang="es" sz="2000"/>
              <a:t>=0				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 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\theta&#10;"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550" y="1469775"/>
            <a:ext cx="184775" cy="32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widehat{\theta}=\widehat{\theta}(X_1,....X_n)"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2725" y="1979175"/>
            <a:ext cx="3036901" cy="5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1125" y="2951850"/>
            <a:ext cx="3036900" cy="4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Estimadores: Eficiencia/</a:t>
            </a:r>
            <a:r>
              <a:rPr lang="es"/>
              <a:t>precisión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7850" y="2560900"/>
            <a:ext cx="2759050" cy="4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73675" y="1222225"/>
            <a:ext cx="8358600" cy="30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Un estimador es </a:t>
            </a:r>
            <a:r>
              <a:rPr b="1" lang="es" sz="2000">
                <a:solidFill>
                  <a:srgbClr val="1B786E"/>
                </a:solidFill>
                <a:latin typeface="Open Sans"/>
                <a:ea typeface="Open Sans"/>
                <a:cs typeface="Open Sans"/>
                <a:sym typeface="Open Sans"/>
              </a:rPr>
              <a:t>más </a:t>
            </a:r>
            <a:r>
              <a:rPr b="1" lang="es" sz="2000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eficiente</a:t>
            </a:r>
            <a:r>
              <a:rPr b="1" lang="es" sz="2000">
                <a:solidFill>
                  <a:srgbClr val="1B786E"/>
                </a:solidFill>
                <a:latin typeface="Open Sans"/>
                <a:ea typeface="Open Sans"/>
                <a:cs typeface="Open Sans"/>
                <a:sym typeface="Open Sans"/>
              </a:rPr>
              <a:t> o más preciso</a:t>
            </a: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 que otro, si la varianza del primero es menor que la del segundo.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Por ejemplo,      y      , ambos estimadores de θ 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            Luego       es más eficiente que       . Un estimador es más eficiente (más preciso), cuanto menor es su varianza.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\widehat{\theta}_1"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2800" y="1973356"/>
            <a:ext cx="221175" cy="356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widehat{\theta}_2"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0475" y="1975975"/>
            <a:ext cx="221175" cy="34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widehat{\theta}_1"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9000" y="4030756"/>
            <a:ext cx="221175" cy="356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widehat{\theta}_2"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6475" y="4033375"/>
            <a:ext cx="221175" cy="3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