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Economica"/>
      <p:regular r:id="rId31"/>
      <p:bold r:id="rId32"/>
      <p:italic r:id="rId33"/>
      <p:boldItalic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9AA0A6"/>
          </p15:clr>
        </p15:guide>
        <p15:guide id="2" orient="horz" pos="594">
          <p15:clr>
            <a:srgbClr val="9AA0A6"/>
          </p15:clr>
        </p15:guide>
        <p15:guide id="3" orient="horz" pos="18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E202E5-542B-444F-8CA5-B3B0819D46D2}">
  <a:tblStyle styleId="{9EE202E5-542B-444F-8CA5-B3B0819D46D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 pos="594" orient="horz"/>
        <p:guide pos="186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Economica-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Economica-italic.fntdata"/><Relationship Id="rId10" Type="http://schemas.openxmlformats.org/officeDocument/2006/relationships/slide" Target="slides/slide4.xml"/><Relationship Id="rId32" Type="http://schemas.openxmlformats.org/officeDocument/2006/relationships/font" Target="fonts/Economica-bold.fntdata"/><Relationship Id="rId13" Type="http://schemas.openxmlformats.org/officeDocument/2006/relationships/slide" Target="slides/slide7.xml"/><Relationship Id="rId35" Type="http://schemas.openxmlformats.org/officeDocument/2006/relationships/font" Target="fonts/OpenSans-regular.fntdata"/><Relationship Id="rId12" Type="http://schemas.openxmlformats.org/officeDocument/2006/relationships/slide" Target="slides/slide6.xml"/><Relationship Id="rId34" Type="http://schemas.openxmlformats.org/officeDocument/2006/relationships/font" Target="fonts/Economica-boldItalic.fntdata"/><Relationship Id="rId15" Type="http://schemas.openxmlformats.org/officeDocument/2006/relationships/slide" Target="slides/slide9.xml"/><Relationship Id="rId37" Type="http://schemas.openxmlformats.org/officeDocument/2006/relationships/font" Target="fonts/OpenSans-italic.fntdata"/><Relationship Id="rId14" Type="http://schemas.openxmlformats.org/officeDocument/2006/relationships/slide" Target="slides/slide8.xml"/><Relationship Id="rId36" Type="http://schemas.openxmlformats.org/officeDocument/2006/relationships/font" Target="fonts/OpenSans-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OpenSans-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5b3e93b2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5b3e93b2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08bf99ef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08bf99ef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08bf99ef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08bf99ef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808bf99ef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08bf99ef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808bf99ef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08bf99ef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08bf99ef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08bf99ef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08bf99ef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08bf99ef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08bf99ef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08bf99ef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808bf99ef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08bf99ef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808bf99ef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08bf99ef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08bf99ef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08bf99ef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08bf99e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08bf99e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15f654d21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15f654d21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15f654d21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15f654d21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808bf99ef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08bf99ef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808bf99ef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08bf99ef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808bf99ef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08bf99ef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08bf99ef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08bf99ef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08bf99ef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08bf99ef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08bf99ef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08bf99ef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08bf99ef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08bf99ef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08bf99ef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08bf99ef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08bf99ef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08bf99ef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08bf99ef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08bf99ef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extLst>
    <p:ext uri="{DCECCB84-F9BA-43D5-87BE-67443E8EF086}">
      <p15:sldGuideLst>
        <p15:guide id="1" orient="horz" pos="596">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extLst>
    <p:ext uri="{DCECCB84-F9BA-43D5-87BE-67443E8EF086}">
      <p15:sldGuideLst>
        <p15:guide id="1" orient="horz" pos="595">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316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224000"/>
            <a:ext cx="2808000" cy="3439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3600"/>
              <a:buFont typeface="Economica"/>
              <a:buNone/>
              <a:defRPr sz="36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diplodatos.famaf.unc.edu.a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3.gif"/><Relationship Id="rId5" Type="http://schemas.openxmlformats.org/officeDocument/2006/relationships/image" Target="../media/image5.gif"/><Relationship Id="rId6" Type="http://schemas.openxmlformats.org/officeDocument/2006/relationships/image" Target="../media/image4.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8.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gif"/><Relationship Id="rId4" Type="http://schemas.openxmlformats.org/officeDocument/2006/relationships/image" Target="../media/image6.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000000"/>
                </a:solidFill>
              </a:rPr>
              <a:t>Análisis y Visualización de Datos</a:t>
            </a:r>
            <a:endParaRPr>
              <a:solidFill>
                <a:srgbClr val="000000"/>
              </a:solidFill>
            </a:endParaRPr>
          </a:p>
        </p:txBody>
      </p:sp>
      <p:sp>
        <p:nvSpPr>
          <p:cNvPr id="63" name="Google Shape;63;p13"/>
          <p:cNvSpPr txBox="1"/>
          <p:nvPr>
            <p:ph idx="1" type="subTitle"/>
          </p:nvPr>
        </p:nvSpPr>
        <p:spPr>
          <a:xfrm>
            <a:off x="3044700" y="3338405"/>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u="sng">
                <a:solidFill>
                  <a:srgbClr val="249C90"/>
                </a:solidFill>
                <a:hlinkClick r:id="rId3">
                  <a:extLst>
                    <a:ext uri="{A12FA001-AC4F-418D-AE19-62706E023703}">
                      <ahyp:hlinkClr val="tx"/>
                    </a:ext>
                  </a:extLst>
                </a:hlinkClick>
              </a:rPr>
              <a:t>Diplomatura CDAAyA 202</a:t>
            </a:r>
            <a:r>
              <a:rPr lang="es">
                <a:solidFill>
                  <a:srgbClr val="249C90"/>
                </a:solidFill>
              </a:rPr>
              <a:t>2</a:t>
            </a:r>
            <a:endParaRPr>
              <a:solidFill>
                <a:srgbClr val="249C9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Test de Hipótesis: Formulación de las hipótesis</a:t>
            </a:r>
            <a:endParaRPr/>
          </a:p>
        </p:txBody>
      </p:sp>
      <p:sp>
        <p:nvSpPr>
          <p:cNvPr id="118" name="Google Shape;118;p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latin typeface="Arial"/>
                <a:ea typeface="Arial"/>
                <a:cs typeface="Arial"/>
                <a:sym typeface="Arial"/>
              </a:rPr>
              <a:t>En la situación que tengo una m.a. de una distribución Normal, con media.μ.</a:t>
            </a:r>
            <a:endParaRPr>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a:latin typeface="Arial"/>
              <a:ea typeface="Arial"/>
              <a:cs typeface="Arial"/>
              <a:sym typeface="Arial"/>
            </a:endParaRPr>
          </a:p>
          <a:p>
            <a:pPr indent="0" lvl="0" marL="0" rtl="0" algn="l">
              <a:lnSpc>
                <a:spcPct val="100000"/>
              </a:lnSpc>
              <a:spcBef>
                <a:spcPts val="0"/>
              </a:spcBef>
              <a:spcAft>
                <a:spcPts val="0"/>
              </a:spcAft>
              <a:buClr>
                <a:schemeClr val="dk1"/>
              </a:buClr>
              <a:buSzPts val="1800"/>
              <a:buFont typeface="Arial"/>
              <a:buNone/>
            </a:pPr>
            <a:r>
              <a:rPr lang="es">
                <a:latin typeface="Arial"/>
                <a:ea typeface="Arial"/>
                <a:cs typeface="Arial"/>
                <a:sym typeface="Arial"/>
              </a:rPr>
              <a:t>Ejemplos de planteamientos:</a:t>
            </a:r>
            <a:endParaRPr>
              <a:latin typeface="Arial"/>
              <a:ea typeface="Arial"/>
              <a:cs typeface="Arial"/>
              <a:sym typeface="Arial"/>
            </a:endParaRPr>
          </a:p>
          <a:p>
            <a:pPr indent="0" lvl="0" marL="0" rtl="0" algn="l">
              <a:lnSpc>
                <a:spcPct val="100000"/>
              </a:lnSpc>
              <a:spcBef>
                <a:spcPts val="0"/>
              </a:spcBef>
              <a:spcAft>
                <a:spcPts val="0"/>
              </a:spcAft>
              <a:buClr>
                <a:schemeClr val="dk1"/>
              </a:buClr>
              <a:buSzPts val="1800"/>
              <a:buFont typeface="Arial"/>
              <a:buNone/>
            </a:pPr>
            <a:r>
              <a:t/>
            </a:r>
            <a:endParaRPr>
              <a:latin typeface="Arial"/>
              <a:ea typeface="Arial"/>
              <a:cs typeface="Arial"/>
              <a:sym typeface="Arial"/>
            </a:endParaRPr>
          </a:p>
          <a:p>
            <a:pPr indent="457200" lvl="0" marL="0" rtl="0" algn="l">
              <a:lnSpc>
                <a:spcPct val="100000"/>
              </a:lnSpc>
              <a:spcBef>
                <a:spcPts val="0"/>
              </a:spcBef>
              <a:spcAft>
                <a:spcPts val="0"/>
              </a:spcAft>
              <a:buClr>
                <a:schemeClr val="dk1"/>
              </a:buClr>
              <a:buSzPts val="1800"/>
              <a:buFont typeface="Arial"/>
              <a:buNone/>
            </a:pPr>
            <a:r>
              <a:rPr lang="es">
                <a:latin typeface="Arial"/>
                <a:ea typeface="Arial"/>
                <a:cs typeface="Arial"/>
                <a:sym typeface="Arial"/>
              </a:rPr>
              <a:t>H</a:t>
            </a:r>
            <a:r>
              <a:rPr baseline="-25000" lang="es">
                <a:latin typeface="Arial"/>
                <a:ea typeface="Arial"/>
                <a:cs typeface="Arial"/>
                <a:sym typeface="Arial"/>
              </a:rPr>
              <a:t>0</a:t>
            </a:r>
            <a:r>
              <a:rPr lang="es">
                <a:latin typeface="Arial"/>
                <a:ea typeface="Arial"/>
                <a:cs typeface="Arial"/>
                <a:sym typeface="Arial"/>
              </a:rPr>
              <a:t> : μ ≥ 170 vs. H</a:t>
            </a:r>
            <a:r>
              <a:rPr baseline="-25000" lang="es">
                <a:latin typeface="Arial"/>
                <a:ea typeface="Arial"/>
                <a:cs typeface="Arial"/>
                <a:sym typeface="Arial"/>
              </a:rPr>
              <a:t>1</a:t>
            </a:r>
            <a:r>
              <a:rPr lang="es">
                <a:latin typeface="Arial"/>
                <a:ea typeface="Arial"/>
                <a:cs typeface="Arial"/>
                <a:sym typeface="Arial"/>
              </a:rPr>
              <a:t> : μ &lt; 170 (hipótesis alternativa unilateral)</a:t>
            </a:r>
            <a:endParaRPr>
              <a:latin typeface="Arial"/>
              <a:ea typeface="Arial"/>
              <a:cs typeface="Arial"/>
              <a:sym typeface="Arial"/>
            </a:endParaRPr>
          </a:p>
          <a:p>
            <a:pPr indent="0" lvl="0" marL="0" rtl="0" algn="ctr">
              <a:lnSpc>
                <a:spcPct val="100000"/>
              </a:lnSpc>
              <a:spcBef>
                <a:spcPts val="0"/>
              </a:spcBef>
              <a:spcAft>
                <a:spcPts val="0"/>
              </a:spcAft>
              <a:buClr>
                <a:schemeClr val="dk1"/>
              </a:buClr>
              <a:buSzPts val="1800"/>
              <a:buFont typeface="Arial"/>
              <a:buNone/>
            </a:pPr>
            <a:r>
              <a:rPr lang="es">
                <a:latin typeface="Arial"/>
                <a:ea typeface="Arial"/>
                <a:cs typeface="Arial"/>
                <a:sym typeface="Arial"/>
              </a:rPr>
              <a:t>ó</a:t>
            </a:r>
            <a:endParaRPr>
              <a:latin typeface="Arial"/>
              <a:ea typeface="Arial"/>
              <a:cs typeface="Arial"/>
              <a:sym typeface="Arial"/>
            </a:endParaRPr>
          </a:p>
          <a:p>
            <a:pPr indent="457200" lvl="0" marL="0" rtl="0" algn="l">
              <a:lnSpc>
                <a:spcPct val="100000"/>
              </a:lnSpc>
              <a:spcBef>
                <a:spcPts val="0"/>
              </a:spcBef>
              <a:spcAft>
                <a:spcPts val="0"/>
              </a:spcAft>
              <a:buClr>
                <a:schemeClr val="dk1"/>
              </a:buClr>
              <a:buSzPts val="1800"/>
              <a:buFont typeface="Arial"/>
              <a:buNone/>
            </a:pPr>
            <a:r>
              <a:rPr lang="es">
                <a:latin typeface="Arial"/>
                <a:ea typeface="Arial"/>
                <a:cs typeface="Arial"/>
                <a:sym typeface="Arial"/>
              </a:rPr>
              <a:t>H</a:t>
            </a:r>
            <a:r>
              <a:rPr baseline="-25000" lang="es">
                <a:latin typeface="Arial"/>
                <a:ea typeface="Arial"/>
                <a:cs typeface="Arial"/>
                <a:sym typeface="Arial"/>
              </a:rPr>
              <a:t>0</a:t>
            </a:r>
            <a:r>
              <a:rPr lang="es">
                <a:latin typeface="Arial"/>
                <a:ea typeface="Arial"/>
                <a:cs typeface="Arial"/>
                <a:sym typeface="Arial"/>
              </a:rPr>
              <a:t> : μ ≤ 170 vs. H</a:t>
            </a:r>
            <a:r>
              <a:rPr baseline="-25000" lang="es">
                <a:latin typeface="Arial"/>
                <a:ea typeface="Arial"/>
                <a:cs typeface="Arial"/>
                <a:sym typeface="Arial"/>
              </a:rPr>
              <a:t>1</a:t>
            </a:r>
            <a:r>
              <a:rPr lang="es">
                <a:latin typeface="Arial"/>
                <a:ea typeface="Arial"/>
                <a:cs typeface="Arial"/>
                <a:sym typeface="Arial"/>
              </a:rPr>
              <a:t> </a:t>
            </a:r>
            <a:r>
              <a:rPr lang="es">
                <a:latin typeface="Arial"/>
                <a:ea typeface="Arial"/>
                <a:cs typeface="Arial"/>
                <a:sym typeface="Arial"/>
              </a:rPr>
              <a:t>: μ &gt; 170 (hipótesis alternativa unilateral)</a:t>
            </a:r>
            <a:endParaRPr>
              <a:latin typeface="Arial"/>
              <a:ea typeface="Arial"/>
              <a:cs typeface="Arial"/>
              <a:sym typeface="Arial"/>
            </a:endParaRPr>
          </a:p>
          <a:p>
            <a:pPr indent="0" lvl="0" marL="0" rtl="0" algn="ctr">
              <a:lnSpc>
                <a:spcPct val="100000"/>
              </a:lnSpc>
              <a:spcBef>
                <a:spcPts val="0"/>
              </a:spcBef>
              <a:spcAft>
                <a:spcPts val="0"/>
              </a:spcAft>
              <a:buClr>
                <a:schemeClr val="dk1"/>
              </a:buClr>
              <a:buSzPts val="1800"/>
              <a:buFont typeface="Arial"/>
              <a:buNone/>
            </a:pPr>
            <a:r>
              <a:rPr lang="es">
                <a:latin typeface="Arial"/>
                <a:ea typeface="Arial"/>
                <a:cs typeface="Arial"/>
                <a:sym typeface="Arial"/>
              </a:rPr>
              <a:t>ó</a:t>
            </a:r>
            <a:endParaRPr>
              <a:latin typeface="Arial"/>
              <a:ea typeface="Arial"/>
              <a:cs typeface="Arial"/>
              <a:sym typeface="Arial"/>
            </a:endParaRPr>
          </a:p>
          <a:p>
            <a:pPr indent="457200" lvl="0" marL="0" rtl="0" algn="l">
              <a:lnSpc>
                <a:spcPct val="100000"/>
              </a:lnSpc>
              <a:spcBef>
                <a:spcPts val="0"/>
              </a:spcBef>
              <a:spcAft>
                <a:spcPts val="0"/>
              </a:spcAft>
              <a:buClr>
                <a:schemeClr val="dk1"/>
              </a:buClr>
              <a:buSzPts val="1800"/>
              <a:buFont typeface="Arial"/>
              <a:buNone/>
            </a:pPr>
            <a:r>
              <a:rPr lang="es">
                <a:latin typeface="Arial"/>
                <a:ea typeface="Arial"/>
                <a:cs typeface="Arial"/>
                <a:sym typeface="Arial"/>
              </a:rPr>
              <a:t>H</a:t>
            </a:r>
            <a:r>
              <a:rPr baseline="-25000" lang="es">
                <a:latin typeface="Arial"/>
                <a:ea typeface="Arial"/>
                <a:cs typeface="Arial"/>
                <a:sym typeface="Arial"/>
              </a:rPr>
              <a:t>0</a:t>
            </a:r>
            <a:r>
              <a:rPr lang="es">
                <a:latin typeface="Arial"/>
                <a:ea typeface="Arial"/>
                <a:cs typeface="Arial"/>
                <a:sym typeface="Arial"/>
              </a:rPr>
              <a:t> : μ =170 vs. H</a:t>
            </a:r>
            <a:r>
              <a:rPr baseline="-25000" lang="es">
                <a:latin typeface="Arial"/>
                <a:ea typeface="Arial"/>
                <a:cs typeface="Arial"/>
                <a:sym typeface="Arial"/>
              </a:rPr>
              <a:t>1</a:t>
            </a:r>
            <a:r>
              <a:rPr lang="es">
                <a:latin typeface="Arial"/>
                <a:ea typeface="Arial"/>
                <a:cs typeface="Arial"/>
                <a:sym typeface="Arial"/>
              </a:rPr>
              <a:t> </a:t>
            </a:r>
            <a:r>
              <a:rPr lang="es">
                <a:latin typeface="Arial"/>
                <a:ea typeface="Arial"/>
                <a:cs typeface="Arial"/>
                <a:sym typeface="Arial"/>
              </a:rPr>
              <a:t>: μ  ≠ 170 (hipótesis alternativa bilateral)</a:t>
            </a:r>
            <a:endParaRPr>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Test de Hipótesis: Ejemplo </a:t>
            </a:r>
            <a:endParaRPr/>
          </a:p>
        </p:txBody>
      </p:sp>
      <p:sp>
        <p:nvSpPr>
          <p:cNvPr id="124" name="Google Shape;124;p2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latin typeface="Arial"/>
                <a:ea typeface="Arial"/>
                <a:cs typeface="Arial"/>
                <a:sym typeface="Arial"/>
              </a:rPr>
              <a:t>En la situación que tengo una m.a. de una distribución Normal, con media.μ.</a:t>
            </a:r>
            <a:endParaRPr>
              <a:latin typeface="Arial"/>
              <a:ea typeface="Arial"/>
              <a:cs typeface="Arial"/>
              <a:sym typeface="Arial"/>
            </a:endParaRPr>
          </a:p>
          <a:p>
            <a:pPr indent="0" lvl="0" marL="0" rtl="0" algn="l">
              <a:lnSpc>
                <a:spcPct val="100000"/>
              </a:lnSpc>
              <a:spcBef>
                <a:spcPts val="0"/>
              </a:spcBef>
              <a:spcAft>
                <a:spcPts val="0"/>
              </a:spcAft>
              <a:buNone/>
            </a:pPr>
            <a:r>
              <a:t/>
            </a:r>
            <a:endParaRPr>
              <a:latin typeface="Arial"/>
              <a:ea typeface="Arial"/>
              <a:cs typeface="Arial"/>
              <a:sym typeface="Arial"/>
            </a:endParaRPr>
          </a:p>
          <a:p>
            <a:pPr indent="0" lvl="0" marL="0" rtl="0" algn="l">
              <a:lnSpc>
                <a:spcPct val="100000"/>
              </a:lnSpc>
              <a:spcBef>
                <a:spcPts val="0"/>
              </a:spcBef>
              <a:spcAft>
                <a:spcPts val="0"/>
              </a:spcAft>
              <a:buNone/>
            </a:pPr>
            <a:r>
              <a:rPr lang="es">
                <a:latin typeface="Arial"/>
                <a:ea typeface="Arial"/>
                <a:cs typeface="Arial"/>
                <a:sym typeface="Arial"/>
              </a:rPr>
              <a:t>H</a:t>
            </a:r>
            <a:r>
              <a:rPr baseline="-25000" lang="es">
                <a:latin typeface="Arial"/>
                <a:ea typeface="Arial"/>
                <a:cs typeface="Arial"/>
                <a:sym typeface="Arial"/>
              </a:rPr>
              <a:t>0</a:t>
            </a:r>
            <a:r>
              <a:rPr lang="es">
                <a:latin typeface="Arial"/>
                <a:ea typeface="Arial"/>
                <a:cs typeface="Arial"/>
                <a:sym typeface="Arial"/>
              </a:rPr>
              <a:t> : μ =43 vs. H</a:t>
            </a:r>
            <a:r>
              <a:rPr baseline="-25000" lang="es">
                <a:latin typeface="Arial"/>
                <a:ea typeface="Arial"/>
                <a:cs typeface="Arial"/>
                <a:sym typeface="Arial"/>
              </a:rPr>
              <a:t>1</a:t>
            </a:r>
            <a:r>
              <a:rPr lang="es">
                <a:latin typeface="Arial"/>
                <a:ea typeface="Arial"/>
                <a:cs typeface="Arial"/>
                <a:sym typeface="Arial"/>
              </a:rPr>
              <a:t> : μ  ≠ 43 (bilateral)</a:t>
            </a:r>
            <a:endParaRPr>
              <a:latin typeface="Arial"/>
              <a:ea typeface="Arial"/>
              <a:cs typeface="Arial"/>
              <a:sym typeface="Arial"/>
            </a:endParaRPr>
          </a:p>
          <a:p>
            <a:pPr indent="0" lvl="0" marL="0" rtl="0" algn="l">
              <a:lnSpc>
                <a:spcPct val="100000"/>
              </a:lnSpc>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lang="es"/>
              <a:t>Se fija el nivel de significancia </a:t>
            </a:r>
            <a:r>
              <a:rPr b="1" lang="es" sz="2400"/>
              <a:t>𝜶</a:t>
            </a:r>
            <a:endParaRPr/>
          </a:p>
          <a:p>
            <a:pPr indent="0" lvl="0" marL="0" rtl="0" algn="l">
              <a:spcBef>
                <a:spcPts val="1600"/>
              </a:spcBef>
              <a:spcAft>
                <a:spcPts val="0"/>
              </a:spcAft>
              <a:buNone/>
            </a:pPr>
            <a:r>
              <a:rPr lang="es" u="sng"/>
              <a:t>Se elige el estadístico</a:t>
            </a:r>
            <a:endParaRPr u="sng"/>
          </a:p>
          <a:p>
            <a:pPr indent="0" lvl="0" marL="0" rtl="0" algn="l">
              <a:spcBef>
                <a:spcPts val="1600"/>
              </a:spcBef>
              <a:spcAft>
                <a:spcPts val="0"/>
              </a:spcAft>
              <a:buNone/>
            </a:pPr>
            <a:r>
              <a:rPr lang="es"/>
              <a:t>Bajo </a:t>
            </a:r>
            <a:r>
              <a:rPr lang="es">
                <a:latin typeface="Arial"/>
                <a:ea typeface="Arial"/>
                <a:cs typeface="Arial"/>
                <a:sym typeface="Arial"/>
              </a:rPr>
              <a:t>H</a:t>
            </a:r>
            <a:r>
              <a:rPr baseline="-25000" lang="es">
                <a:latin typeface="Arial"/>
                <a:ea typeface="Arial"/>
                <a:cs typeface="Arial"/>
                <a:sym typeface="Arial"/>
              </a:rPr>
              <a:t>0</a:t>
            </a:r>
            <a:r>
              <a:rPr lang="es">
                <a:latin typeface="Arial"/>
                <a:ea typeface="Arial"/>
                <a:cs typeface="Arial"/>
                <a:sym typeface="Arial"/>
              </a:rPr>
              <a:t> :</a:t>
            </a:r>
            <a:r>
              <a:rPr lang="es"/>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25" name="Google Shape;125;p23"/>
          <p:cNvPicPr preferRelativeResize="0"/>
          <p:nvPr/>
        </p:nvPicPr>
        <p:blipFill rotWithShape="1">
          <a:blip r:embed="rId3">
            <a:alphaModFix/>
          </a:blip>
          <a:srcRect b="0" l="0" r="0" t="0"/>
          <a:stretch/>
        </p:blipFill>
        <p:spPr>
          <a:xfrm>
            <a:off x="4907233" y="1793800"/>
            <a:ext cx="3925079" cy="3184200"/>
          </a:xfrm>
          <a:prstGeom prst="rect">
            <a:avLst/>
          </a:prstGeom>
          <a:noFill/>
          <a:ln>
            <a:noFill/>
          </a:ln>
        </p:spPr>
      </p:pic>
      <p:pic>
        <p:nvPicPr>
          <p:cNvPr descr="\overline{X}" id="126" name="Google Shape;126;p23"/>
          <p:cNvPicPr preferRelativeResize="0"/>
          <p:nvPr/>
        </p:nvPicPr>
        <p:blipFill>
          <a:blip r:embed="rId4">
            <a:alphaModFix/>
          </a:blip>
          <a:stretch>
            <a:fillRect/>
          </a:stretch>
        </p:blipFill>
        <p:spPr>
          <a:xfrm>
            <a:off x="2787700" y="2985250"/>
            <a:ext cx="307925" cy="291350"/>
          </a:xfrm>
          <a:prstGeom prst="rect">
            <a:avLst/>
          </a:prstGeom>
          <a:noFill/>
          <a:ln>
            <a:noFill/>
          </a:ln>
        </p:spPr>
      </p:pic>
      <p:pic>
        <p:nvPicPr>
          <p:cNvPr descr="\frac{\overline{X}-\mu_0}{s /\sqrt{n}}\sim t_{n-1}" id="127" name="Google Shape;127;p23"/>
          <p:cNvPicPr preferRelativeResize="0"/>
          <p:nvPr/>
        </p:nvPicPr>
        <p:blipFill>
          <a:blip r:embed="rId5">
            <a:alphaModFix/>
          </a:blip>
          <a:stretch>
            <a:fillRect/>
          </a:stretch>
        </p:blipFill>
        <p:spPr>
          <a:xfrm>
            <a:off x="1524000" y="3556150"/>
            <a:ext cx="1420625" cy="558650"/>
          </a:xfrm>
          <a:prstGeom prst="rect">
            <a:avLst/>
          </a:prstGeom>
          <a:noFill/>
          <a:ln>
            <a:noFill/>
          </a:ln>
        </p:spPr>
      </p:pic>
      <p:pic>
        <p:nvPicPr>
          <p:cNvPr descr="P \left ( \left .\left| \frac{\overline{X}-\mu_0}{s /\sqrt{n}} &#10; \right |\geq  t_{\alpha/2}\ \right | H_0 \right )=\alpha" id="128" name="Google Shape;128;p23"/>
          <p:cNvPicPr preferRelativeResize="0"/>
          <p:nvPr/>
        </p:nvPicPr>
        <p:blipFill>
          <a:blip r:embed="rId6">
            <a:alphaModFix/>
          </a:blip>
          <a:stretch>
            <a:fillRect/>
          </a:stretch>
        </p:blipFill>
        <p:spPr>
          <a:xfrm>
            <a:off x="685800" y="4354550"/>
            <a:ext cx="2960850" cy="558650"/>
          </a:xfrm>
          <a:prstGeom prst="rect">
            <a:avLst/>
          </a:prstGeom>
          <a:noFill/>
          <a:ln>
            <a:noFill/>
          </a:ln>
        </p:spPr>
      </p:pic>
      <p:sp>
        <p:nvSpPr>
          <p:cNvPr id="129" name="Google Shape;129;p23"/>
          <p:cNvSpPr/>
          <p:nvPr/>
        </p:nvSpPr>
        <p:spPr>
          <a:xfrm>
            <a:off x="1050725" y="4354550"/>
            <a:ext cx="1568400" cy="644100"/>
          </a:xfrm>
          <a:prstGeom prst="roundRect">
            <a:avLst>
              <a:gd fmla="val 16667" name="adj"/>
            </a:avLst>
          </a:prstGeom>
          <a:no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3"/>
          <p:cNvSpPr txBox="1"/>
          <p:nvPr/>
        </p:nvSpPr>
        <p:spPr>
          <a:xfrm>
            <a:off x="4278500" y="4509250"/>
            <a:ext cx="14205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1155CC"/>
                </a:solidFill>
                <a:latin typeface="Open Sans"/>
                <a:ea typeface="Open Sans"/>
                <a:cs typeface="Open Sans"/>
                <a:sym typeface="Open Sans"/>
              </a:rPr>
              <a:t>Rechazo </a:t>
            </a:r>
            <a:endParaRPr b="1">
              <a:solidFill>
                <a:srgbClr val="1155CC"/>
              </a:solidFill>
              <a:latin typeface="Open Sans"/>
              <a:ea typeface="Open Sans"/>
              <a:cs typeface="Open Sans"/>
              <a:sym typeface="Open Sans"/>
            </a:endParaRPr>
          </a:p>
        </p:txBody>
      </p:sp>
      <p:cxnSp>
        <p:nvCxnSpPr>
          <p:cNvPr id="131" name="Google Shape;131;p23"/>
          <p:cNvCxnSpPr/>
          <p:nvPr/>
        </p:nvCxnSpPr>
        <p:spPr>
          <a:xfrm flipH="1" rot="10800000">
            <a:off x="2619200" y="4807300"/>
            <a:ext cx="1583100" cy="174000"/>
          </a:xfrm>
          <a:prstGeom prst="straightConnector1">
            <a:avLst/>
          </a:prstGeom>
          <a:noFill/>
          <a:ln cap="flat" cmpd="sng" w="9525">
            <a:solidFill>
              <a:schemeClr val="dk2"/>
            </a:solidFill>
            <a:prstDash val="solid"/>
            <a:round/>
            <a:headEnd len="med" w="med" type="triangle"/>
            <a:tailEnd len="med" w="med" type="none"/>
          </a:ln>
        </p:spPr>
      </p:cxnSp>
      <p:cxnSp>
        <p:nvCxnSpPr>
          <p:cNvPr id="132" name="Google Shape;132;p23"/>
          <p:cNvCxnSpPr/>
          <p:nvPr/>
        </p:nvCxnSpPr>
        <p:spPr>
          <a:xfrm flipH="1">
            <a:off x="4888175" y="3981050"/>
            <a:ext cx="941700" cy="597600"/>
          </a:xfrm>
          <a:prstGeom prst="straightConnector1">
            <a:avLst/>
          </a:prstGeom>
          <a:noFill/>
          <a:ln cap="flat" cmpd="sng" w="9525">
            <a:solidFill>
              <a:schemeClr val="dk2"/>
            </a:solidFill>
            <a:prstDash val="solid"/>
            <a:round/>
            <a:headEnd len="med" w="med" type="triangl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Test de Hipótesis: p-valor</a:t>
            </a:r>
            <a:endParaRPr/>
          </a:p>
        </p:txBody>
      </p:sp>
      <p:sp>
        <p:nvSpPr>
          <p:cNvPr id="138" name="Google Shape;138;p24"/>
          <p:cNvSpPr txBox="1"/>
          <p:nvPr>
            <p:ph idx="1" type="body"/>
          </p:nvPr>
        </p:nvSpPr>
        <p:spPr>
          <a:xfrm>
            <a:off x="235500" y="1225225"/>
            <a:ext cx="8363100" cy="1527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2000"/>
              <a:t>Se calcula para la realización de NUESTRA muestra, nuestros datos</a:t>
            </a:r>
            <a:endParaRPr sz="2000"/>
          </a:p>
          <a:p>
            <a:pPr indent="0" lvl="0" marL="0" rtl="0" algn="l">
              <a:lnSpc>
                <a:spcPct val="100000"/>
              </a:lnSpc>
              <a:spcBef>
                <a:spcPts val="0"/>
              </a:spcBef>
              <a:spcAft>
                <a:spcPts val="0"/>
              </a:spcAft>
              <a:buNone/>
            </a:pPr>
            <a:r>
              <a:t/>
            </a:r>
            <a:endParaRPr sz="2000"/>
          </a:p>
          <a:p>
            <a:pPr indent="0" lvl="0" marL="0" rtl="0" algn="l">
              <a:lnSpc>
                <a:spcPct val="100000"/>
              </a:lnSpc>
              <a:spcBef>
                <a:spcPts val="0"/>
              </a:spcBef>
              <a:spcAft>
                <a:spcPts val="0"/>
              </a:spcAft>
              <a:buNone/>
            </a:pPr>
            <a:r>
              <a:rPr lang="es" sz="2000"/>
              <a:t>Es el nivel de significancia más pequeño que conduce al rechazo de la hipótesis nula H</a:t>
            </a:r>
            <a:r>
              <a:rPr baseline="-25000" lang="es" sz="2000"/>
              <a:t>0</a:t>
            </a:r>
            <a:r>
              <a:rPr lang="es" sz="2000"/>
              <a:t> </a:t>
            </a:r>
            <a:r>
              <a:rPr lang="es">
                <a:latin typeface="Arial"/>
                <a:ea typeface="Arial"/>
                <a:cs typeface="Arial"/>
                <a:sym typeface="Arial"/>
              </a:rPr>
              <a:t>: </a:t>
            </a:r>
            <a:r>
              <a:rPr lang="es" sz="2000">
                <a:latin typeface="Arial"/>
                <a:ea typeface="Arial"/>
                <a:cs typeface="Arial"/>
                <a:sym typeface="Arial"/>
              </a:rPr>
              <a:t>𝝻=𝝻</a:t>
            </a:r>
            <a:r>
              <a:rPr baseline="-25000" lang="es" sz="2000">
                <a:latin typeface="Arial"/>
                <a:ea typeface="Arial"/>
                <a:cs typeface="Arial"/>
                <a:sym typeface="Arial"/>
              </a:rPr>
              <a:t>0</a:t>
            </a:r>
            <a:r>
              <a:rPr lang="es" sz="2000"/>
              <a:t> </a:t>
            </a:r>
            <a:r>
              <a:rPr lang="es" sz="2000"/>
              <a:t> En el primer ejemplo:</a:t>
            </a:r>
            <a:endParaRPr sz="2000"/>
          </a:p>
        </p:txBody>
      </p:sp>
      <p:pic>
        <p:nvPicPr>
          <p:cNvPr descr="P \left ( \left .\left| \frac{\overline{X}-\mu_0}{s /\sqrt{n}} &#10; \right |\geq  \left| \frac{\overline{x}-\mu_0}{s /\sqrt{n}} &#10; \right |  \right | H_0 \right )=p-valor" id="139" name="Google Shape;139;p24"/>
          <p:cNvPicPr preferRelativeResize="0"/>
          <p:nvPr/>
        </p:nvPicPr>
        <p:blipFill>
          <a:blip r:embed="rId3">
            <a:alphaModFix/>
          </a:blip>
          <a:stretch>
            <a:fillRect/>
          </a:stretch>
        </p:blipFill>
        <p:spPr>
          <a:xfrm>
            <a:off x="1371600" y="2971800"/>
            <a:ext cx="5819775" cy="790575"/>
          </a:xfrm>
          <a:prstGeom prst="rect">
            <a:avLst/>
          </a:prstGeom>
          <a:noFill/>
          <a:ln>
            <a:noFill/>
          </a:ln>
        </p:spPr>
      </p:pic>
      <p:sp>
        <p:nvSpPr>
          <p:cNvPr id="140" name="Google Shape;140;p24"/>
          <p:cNvSpPr txBox="1"/>
          <p:nvPr/>
        </p:nvSpPr>
        <p:spPr>
          <a:xfrm>
            <a:off x="1748225" y="3896100"/>
            <a:ext cx="15885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1155CC"/>
                </a:solidFill>
                <a:latin typeface="Open Sans"/>
                <a:ea typeface="Open Sans"/>
                <a:cs typeface="Open Sans"/>
                <a:sym typeface="Open Sans"/>
              </a:rPr>
              <a:t>estadístico  T</a:t>
            </a:r>
            <a:r>
              <a:rPr b="1" baseline="-25000" lang="es">
                <a:solidFill>
                  <a:srgbClr val="1155CC"/>
                </a:solidFill>
                <a:latin typeface="Open Sans"/>
                <a:ea typeface="Open Sans"/>
                <a:cs typeface="Open Sans"/>
                <a:sym typeface="Open Sans"/>
              </a:rPr>
              <a:t>n-1</a:t>
            </a:r>
            <a:endParaRPr b="1" baseline="-25000">
              <a:solidFill>
                <a:srgbClr val="1155CC"/>
              </a:solidFill>
              <a:latin typeface="Open Sans"/>
              <a:ea typeface="Open Sans"/>
              <a:cs typeface="Open Sans"/>
              <a:sym typeface="Open Sans"/>
            </a:endParaRPr>
          </a:p>
        </p:txBody>
      </p:sp>
      <p:cxnSp>
        <p:nvCxnSpPr>
          <p:cNvPr id="141" name="Google Shape;141;p24"/>
          <p:cNvCxnSpPr/>
          <p:nvPr/>
        </p:nvCxnSpPr>
        <p:spPr>
          <a:xfrm>
            <a:off x="2175300" y="3780600"/>
            <a:ext cx="14700" cy="185700"/>
          </a:xfrm>
          <a:prstGeom prst="straightConnector1">
            <a:avLst/>
          </a:prstGeom>
          <a:noFill/>
          <a:ln cap="flat" cmpd="sng" w="9525">
            <a:solidFill>
              <a:schemeClr val="dk2"/>
            </a:solidFill>
            <a:prstDash val="solid"/>
            <a:round/>
            <a:headEnd len="med" w="med" type="triangle"/>
            <a:tailEnd len="med" w="med" type="none"/>
          </a:ln>
        </p:spPr>
      </p:cxnSp>
      <p:sp>
        <p:nvSpPr>
          <p:cNvPr id="142" name="Google Shape;142;p24"/>
          <p:cNvSpPr/>
          <p:nvPr/>
        </p:nvSpPr>
        <p:spPr>
          <a:xfrm>
            <a:off x="1888925" y="2877913"/>
            <a:ext cx="1279800" cy="901200"/>
          </a:xfrm>
          <a:prstGeom prst="roundRect">
            <a:avLst>
              <a:gd fmla="val 16667" name="adj"/>
            </a:avLst>
          </a:prstGeom>
          <a:no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p:nvPr/>
        </p:nvSpPr>
        <p:spPr>
          <a:xfrm>
            <a:off x="3551275" y="2988800"/>
            <a:ext cx="1217700" cy="790500"/>
          </a:xfrm>
          <a:prstGeom prst="roundRect">
            <a:avLst>
              <a:gd fmla="val 16667" name="adj"/>
            </a:avLst>
          </a:prstGeom>
          <a:no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txBox="1"/>
          <p:nvPr/>
        </p:nvSpPr>
        <p:spPr>
          <a:xfrm>
            <a:off x="3500825" y="3896100"/>
            <a:ext cx="14205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1155CC"/>
                </a:solidFill>
                <a:latin typeface="Open Sans"/>
                <a:ea typeface="Open Sans"/>
                <a:cs typeface="Open Sans"/>
                <a:sym typeface="Open Sans"/>
              </a:rPr>
              <a:t>realización</a:t>
            </a:r>
            <a:endParaRPr b="1">
              <a:solidFill>
                <a:srgbClr val="1155CC"/>
              </a:solidFill>
              <a:latin typeface="Open Sans"/>
              <a:ea typeface="Open Sans"/>
              <a:cs typeface="Open Sans"/>
              <a:sym typeface="Open Sans"/>
            </a:endParaRPr>
          </a:p>
        </p:txBody>
      </p:sp>
      <p:cxnSp>
        <p:nvCxnSpPr>
          <p:cNvPr id="145" name="Google Shape;145;p24"/>
          <p:cNvCxnSpPr/>
          <p:nvPr/>
        </p:nvCxnSpPr>
        <p:spPr>
          <a:xfrm>
            <a:off x="3927900" y="3780600"/>
            <a:ext cx="14700" cy="185700"/>
          </a:xfrm>
          <a:prstGeom prst="straightConnector1">
            <a:avLst/>
          </a:prstGeom>
          <a:noFill/>
          <a:ln cap="flat" cmpd="sng" w="9525">
            <a:solidFill>
              <a:schemeClr val="dk2"/>
            </a:solidFill>
            <a:prstDash val="solid"/>
            <a:round/>
            <a:headEnd len="med" w="med" type="triangl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Test de Hipótesis: p-valor</a:t>
            </a:r>
            <a:endParaRPr/>
          </a:p>
        </p:txBody>
      </p:sp>
      <p:sp>
        <p:nvSpPr>
          <p:cNvPr id="151" name="Google Shape;151;p25"/>
          <p:cNvSpPr txBox="1"/>
          <p:nvPr>
            <p:ph idx="1" type="body"/>
          </p:nvPr>
        </p:nvSpPr>
        <p:spPr>
          <a:xfrm>
            <a:off x="235500" y="1225225"/>
            <a:ext cx="8908500" cy="1527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t>Se usan nuestros datos, NUESTRA muestra. El resultado experimental es la realización del estadístico para nuestros datos (del experimento o estudio) .</a:t>
            </a:r>
            <a:endParaRPr/>
          </a:p>
        </p:txBody>
      </p:sp>
      <p:sp>
        <p:nvSpPr>
          <p:cNvPr id="152" name="Google Shape;152;p25"/>
          <p:cNvSpPr txBox="1"/>
          <p:nvPr/>
        </p:nvSpPr>
        <p:spPr>
          <a:xfrm>
            <a:off x="6320225" y="3438900"/>
            <a:ext cx="1420500" cy="2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1155CC"/>
                </a:solidFill>
                <a:latin typeface="Open Sans"/>
                <a:ea typeface="Open Sans"/>
                <a:cs typeface="Open Sans"/>
                <a:sym typeface="Open Sans"/>
              </a:rPr>
              <a:t>realización/ experimental</a:t>
            </a:r>
            <a:endParaRPr b="1">
              <a:solidFill>
                <a:srgbClr val="1155CC"/>
              </a:solidFill>
              <a:latin typeface="Open Sans"/>
              <a:ea typeface="Open Sans"/>
              <a:cs typeface="Open Sans"/>
              <a:sym typeface="Open Sans"/>
            </a:endParaRPr>
          </a:p>
        </p:txBody>
      </p:sp>
      <p:cxnSp>
        <p:nvCxnSpPr>
          <p:cNvPr id="153" name="Google Shape;153;p25"/>
          <p:cNvCxnSpPr/>
          <p:nvPr/>
        </p:nvCxnSpPr>
        <p:spPr>
          <a:xfrm flipH="1" rot="10800000">
            <a:off x="2846525" y="3761750"/>
            <a:ext cx="3392400" cy="317700"/>
          </a:xfrm>
          <a:prstGeom prst="straightConnector1">
            <a:avLst/>
          </a:prstGeom>
          <a:noFill/>
          <a:ln cap="flat" cmpd="sng" w="19050">
            <a:solidFill>
              <a:schemeClr val="dk2"/>
            </a:solidFill>
            <a:prstDash val="solid"/>
            <a:round/>
            <a:headEnd len="med" w="med" type="triangle"/>
            <a:tailEnd len="med" w="med" type="none"/>
          </a:ln>
        </p:spPr>
      </p:cxnSp>
      <p:pic>
        <p:nvPicPr>
          <p:cNvPr id="154" name="Google Shape;154;p25"/>
          <p:cNvPicPr preferRelativeResize="0"/>
          <p:nvPr/>
        </p:nvPicPr>
        <p:blipFill rotWithShape="1">
          <a:blip r:embed="rId3">
            <a:alphaModFix/>
          </a:blip>
          <a:srcRect b="0" l="0" r="0" t="0"/>
          <a:stretch/>
        </p:blipFill>
        <p:spPr>
          <a:xfrm>
            <a:off x="216500" y="1947675"/>
            <a:ext cx="4704825" cy="3141000"/>
          </a:xfrm>
          <a:prstGeom prst="rect">
            <a:avLst/>
          </a:prstGeom>
          <a:noFill/>
          <a:ln>
            <a:noFill/>
          </a:ln>
        </p:spPr>
      </p:pic>
      <p:cxnSp>
        <p:nvCxnSpPr>
          <p:cNvPr id="155" name="Google Shape;155;p25"/>
          <p:cNvCxnSpPr/>
          <p:nvPr/>
        </p:nvCxnSpPr>
        <p:spPr>
          <a:xfrm flipH="1" rot="10800000">
            <a:off x="6593800" y="3940375"/>
            <a:ext cx="172500" cy="378900"/>
          </a:xfrm>
          <a:prstGeom prst="straightConnector1">
            <a:avLst/>
          </a:prstGeom>
          <a:noFill/>
          <a:ln cap="flat" cmpd="sng" w="19050">
            <a:solidFill>
              <a:schemeClr val="dk2"/>
            </a:solidFill>
            <a:prstDash val="solid"/>
            <a:round/>
            <a:headEnd len="med" w="med" type="triangle"/>
            <a:tailEnd len="med" w="med" type="none"/>
          </a:ln>
        </p:spPr>
      </p:cxnSp>
      <p:pic>
        <p:nvPicPr>
          <p:cNvPr descr="P \left ( \left .\left| \frac{\overline{X}-\mu_0}{s /\sqrt{n}} &#10; \right |\geq  \left| \frac{\overline{x}-\mu_0}{s /\sqrt{n}} &#10; \right |  \right | H_0 \right )=p-valor" id="156" name="Google Shape;156;p25"/>
          <p:cNvPicPr preferRelativeResize="0"/>
          <p:nvPr/>
        </p:nvPicPr>
        <p:blipFill>
          <a:blip r:embed="rId4">
            <a:alphaModFix/>
          </a:blip>
          <a:stretch>
            <a:fillRect/>
          </a:stretch>
        </p:blipFill>
        <p:spPr>
          <a:xfrm>
            <a:off x="5077825" y="4492475"/>
            <a:ext cx="3257440" cy="442500"/>
          </a:xfrm>
          <a:prstGeom prst="rect">
            <a:avLst/>
          </a:prstGeom>
          <a:noFill/>
          <a:ln>
            <a:noFill/>
          </a:ln>
        </p:spPr>
      </p:pic>
      <p:sp>
        <p:nvSpPr>
          <p:cNvPr id="157" name="Google Shape;157;p25"/>
          <p:cNvSpPr/>
          <p:nvPr/>
        </p:nvSpPr>
        <p:spPr>
          <a:xfrm>
            <a:off x="6320225" y="4416275"/>
            <a:ext cx="652500" cy="555600"/>
          </a:xfrm>
          <a:prstGeom prst="roundRect">
            <a:avLst>
              <a:gd fmla="val 16667" name="adj"/>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Test de Hipótesis</a:t>
            </a:r>
            <a:endParaRPr/>
          </a:p>
        </p:txBody>
      </p:sp>
      <p:sp>
        <p:nvSpPr>
          <p:cNvPr id="163" name="Google Shape;163;p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Hay test para hacer dulce! depende de lo que se plantee como H</a:t>
            </a:r>
            <a:r>
              <a:rPr baseline="-25000" lang="es"/>
              <a:t>0</a:t>
            </a:r>
            <a:r>
              <a:rPr lang="es"/>
              <a:t>:</a:t>
            </a:r>
            <a:endParaRPr/>
          </a:p>
          <a:p>
            <a:pPr indent="-342900" lvl="0" marL="457200" rtl="0" algn="l">
              <a:spcBef>
                <a:spcPts val="1600"/>
              </a:spcBef>
              <a:spcAft>
                <a:spcPts val="0"/>
              </a:spcAft>
              <a:buSzPts val="1800"/>
              <a:buChar char="●"/>
            </a:pPr>
            <a:r>
              <a:rPr lang="es"/>
              <a:t>Independencia de variables. </a:t>
            </a:r>
            <a:endParaRPr/>
          </a:p>
          <a:p>
            <a:pPr indent="-342900" lvl="0" marL="457200" rtl="0" algn="l">
              <a:spcBef>
                <a:spcPts val="0"/>
              </a:spcBef>
              <a:spcAft>
                <a:spcPts val="0"/>
              </a:spcAft>
              <a:buSzPts val="1800"/>
              <a:buChar char="●"/>
            </a:pPr>
            <a:r>
              <a:rPr lang="es"/>
              <a:t>Independencias de variable categóricas: Test Chi-Cuadrado</a:t>
            </a:r>
            <a:endParaRPr/>
          </a:p>
          <a:p>
            <a:pPr indent="-342900" lvl="0" marL="457200" rtl="0" algn="l">
              <a:spcBef>
                <a:spcPts val="0"/>
              </a:spcBef>
              <a:spcAft>
                <a:spcPts val="0"/>
              </a:spcAft>
              <a:buSzPts val="1800"/>
              <a:buChar char="●"/>
            </a:pPr>
            <a:r>
              <a:rPr lang="es"/>
              <a:t>Que los datos provienen de  una distribución normal:  Test K-S</a:t>
            </a:r>
            <a:endParaRPr/>
          </a:p>
          <a:p>
            <a:pPr indent="-342900" lvl="0" marL="457200" rtl="0" algn="l">
              <a:spcBef>
                <a:spcPts val="0"/>
              </a:spcBef>
              <a:spcAft>
                <a:spcPts val="0"/>
              </a:spcAft>
              <a:buSzPts val="1800"/>
              <a:buChar char="●"/>
            </a:pPr>
            <a:r>
              <a:rPr lang="es"/>
              <a:t>Homocedasticidad (varianzas iguales).</a:t>
            </a:r>
            <a:endParaRPr/>
          </a:p>
          <a:p>
            <a:pPr indent="-342900" lvl="0" marL="457200" rtl="0" algn="l">
              <a:spcBef>
                <a:spcPts val="0"/>
              </a:spcBef>
              <a:spcAft>
                <a:spcPts val="0"/>
              </a:spcAft>
              <a:buSzPts val="1800"/>
              <a:buChar char="●"/>
            </a:pPr>
            <a:r>
              <a:rPr lang="es"/>
              <a:t>Igualdad de medias (de dos o más distribuciones/ tratamientos)</a:t>
            </a:r>
            <a:endParaRPr/>
          </a:p>
          <a:p>
            <a:pPr indent="-342900" lvl="0" marL="457200" rtl="0" algn="l">
              <a:spcBef>
                <a:spcPts val="0"/>
              </a:spcBef>
              <a:spcAft>
                <a:spcPts val="0"/>
              </a:spcAft>
              <a:buSzPts val="1800"/>
              <a:buChar char="●"/>
            </a:pPr>
            <a:r>
              <a:rPr lang="es"/>
              <a:t>A las de verificación de supuestos en general se las conoce como Pruebas de Bondad de ajuste.</a:t>
            </a:r>
            <a:endParaRPr/>
          </a:p>
          <a:p>
            <a:pPr indent="-342900" lvl="0" marL="457200" rtl="0" algn="l">
              <a:spcBef>
                <a:spcPts val="0"/>
              </a:spcBef>
              <a:spcAft>
                <a:spcPts val="0"/>
              </a:spcAft>
              <a:buSzPts val="1800"/>
              <a:buChar char="●"/>
            </a:pPr>
            <a:r>
              <a:rPr lang="es"/>
              <a:t>etc.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Test de Hipótesis</a:t>
            </a:r>
            <a:endParaRPr/>
          </a:p>
        </p:txBody>
      </p:sp>
      <p:sp>
        <p:nvSpPr>
          <p:cNvPr id="169" name="Google Shape;169;p27"/>
          <p:cNvSpPr txBox="1"/>
          <p:nvPr>
            <p:ph idx="1" type="body"/>
          </p:nvPr>
        </p:nvSpPr>
        <p:spPr>
          <a:xfrm>
            <a:off x="311700" y="1225225"/>
            <a:ext cx="87144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u="sng">
                <a:solidFill>
                  <a:srgbClr val="1B786E"/>
                </a:solidFill>
              </a:rPr>
              <a:t>Test Chi-Cuadrado para independencia de v.a. categóricas:</a:t>
            </a:r>
            <a:endParaRPr b="1" u="sng">
              <a:solidFill>
                <a:srgbClr val="1B786E"/>
              </a:solidFill>
            </a:endParaRPr>
          </a:p>
          <a:p>
            <a:pPr indent="0" lvl="0" marL="0" rtl="0" algn="l">
              <a:spcBef>
                <a:spcPts val="1600"/>
              </a:spcBef>
              <a:spcAft>
                <a:spcPts val="0"/>
              </a:spcAft>
              <a:buNone/>
            </a:pPr>
            <a:r>
              <a:rPr lang="es"/>
              <a:t>Prueba si la distribución de datos categóricos de muestra coincide con una distribución esperada (de datos independientes). Nos sirve para probar si “el género” es independiente del “signo” de las personas (en determinada población). </a:t>
            </a:r>
            <a:endParaRPr/>
          </a:p>
          <a:p>
            <a:pPr indent="0" lvl="0" marL="0" rtl="0" algn="l">
              <a:spcBef>
                <a:spcPts val="1600"/>
              </a:spcBef>
              <a:spcAft>
                <a:spcPts val="0"/>
              </a:spcAft>
              <a:buNone/>
            </a:pPr>
            <a:r>
              <a:rPr lang="es"/>
              <a:t>Al trabajar con datos categóricos, los valores de las observaciones en sí mismas no son de mucha utilidad para las pruebas estadísticas porque las categorías como "masculino", "femenino" y "otro" no tienen ningún significado matemático. Las pruebas que tratan con variables categóricas se basan en </a:t>
            </a:r>
            <a:r>
              <a:rPr b="1" lang="es">
                <a:solidFill>
                  <a:srgbClr val="1B786E"/>
                </a:solidFill>
              </a:rPr>
              <a:t>conteos</a:t>
            </a:r>
            <a:r>
              <a:rPr lang="es"/>
              <a:t> de variables en lugar del valor real de las variables mismas.</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800"/>
              <a:t>Test Chi-Cuadrado  p/ independencia de v.a. categóricas</a:t>
            </a:r>
            <a:endParaRPr sz="3800"/>
          </a:p>
        </p:txBody>
      </p:sp>
      <p:sp>
        <p:nvSpPr>
          <p:cNvPr id="175" name="Google Shape;175;p28"/>
          <p:cNvSpPr txBox="1"/>
          <p:nvPr>
            <p:ph idx="1" type="body"/>
          </p:nvPr>
        </p:nvSpPr>
        <p:spPr>
          <a:xfrm>
            <a:off x="311700" y="1225225"/>
            <a:ext cx="87144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176" name="Google Shape;176;p28"/>
          <p:cNvSpPr txBox="1"/>
          <p:nvPr/>
        </p:nvSpPr>
        <p:spPr>
          <a:xfrm>
            <a:off x="326550" y="1118575"/>
            <a:ext cx="8490300" cy="831300"/>
          </a:xfrm>
          <a:prstGeom prst="rect">
            <a:avLst/>
          </a:prstGeom>
          <a:noFill/>
          <a:ln>
            <a:noFill/>
          </a:ln>
        </p:spPr>
        <p:txBody>
          <a:bodyPr anchorCtr="0" anchor="t" bIns="76025" lIns="76025" spcFirstLastPara="1" rIns="76025" wrap="square" tIns="76025">
            <a:noAutofit/>
          </a:bodyPr>
          <a:lstStyle/>
          <a:p>
            <a:pPr indent="0" lvl="0" marL="0" rtl="0" algn="l">
              <a:spcBef>
                <a:spcPts val="0"/>
              </a:spcBef>
              <a:spcAft>
                <a:spcPts val="0"/>
              </a:spcAft>
              <a:buNone/>
            </a:pPr>
            <a:r>
              <a:rPr lang="es" sz="1800">
                <a:latin typeface="Open Sans"/>
                <a:ea typeface="Open Sans"/>
                <a:cs typeface="Open Sans"/>
                <a:sym typeface="Open Sans"/>
              </a:rPr>
              <a:t>Supongamos que tenemos los datos de 4 tratamientos médicos y con una descripción de cómo lo han recibido los pacientes. Los plasmamos en una </a:t>
            </a:r>
            <a:r>
              <a:rPr b="1" lang="es" sz="1800">
                <a:latin typeface="Open Sans"/>
                <a:ea typeface="Open Sans"/>
                <a:cs typeface="Open Sans"/>
                <a:sym typeface="Open Sans"/>
              </a:rPr>
              <a:t>tabla de contingencia</a:t>
            </a:r>
            <a:endParaRPr b="1" sz="1800">
              <a:latin typeface="Open Sans"/>
              <a:ea typeface="Open Sans"/>
              <a:cs typeface="Open Sans"/>
              <a:sym typeface="Open Sans"/>
            </a:endParaRPr>
          </a:p>
        </p:txBody>
      </p:sp>
      <p:graphicFrame>
        <p:nvGraphicFramePr>
          <p:cNvPr id="177" name="Google Shape;177;p28"/>
          <p:cNvGraphicFramePr/>
          <p:nvPr/>
        </p:nvGraphicFramePr>
        <p:xfrm>
          <a:off x="952500" y="2266650"/>
          <a:ext cx="3000000" cy="3000000"/>
        </p:xfrm>
        <a:graphic>
          <a:graphicData uri="http://schemas.openxmlformats.org/drawingml/2006/table">
            <a:tbl>
              <a:tblPr>
                <a:noFill/>
                <a:tableStyleId>{9EE202E5-542B-444F-8CA5-B3B0819D46D2}</a:tableStyleId>
              </a:tblPr>
              <a:tblGrid>
                <a:gridCol w="1447800"/>
                <a:gridCol w="1447800"/>
                <a:gridCol w="1447800"/>
                <a:gridCol w="1447800"/>
                <a:gridCol w="14478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a:t>Trat_</a:t>
                      </a:r>
                      <a:r>
                        <a:rPr lang="es" sz="1400" u="none" cap="none" strike="noStrike"/>
                        <a:t>i \Res_ j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Peor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igual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mejor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Tratamiento1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28</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115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000000"/>
                          </a:solidFill>
                        </a:rPr>
                        <a:t>Tratamiento2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15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20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85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000000"/>
                          </a:solidFill>
                        </a:rPr>
                        <a:t>Tratamiento3</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10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30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90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000000"/>
                          </a:solidFill>
                        </a:rPr>
                        <a:t>Tratamiento4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40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115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560</a:t>
                      </a:r>
                      <a:endParaRPr sz="1400" u="none" cap="none" strike="noStrike"/>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800"/>
              <a:t>Test Chi-Cuadrado  p/ independencia de v.a. categóricas</a:t>
            </a:r>
            <a:endParaRPr sz="3800"/>
          </a:p>
        </p:txBody>
      </p:sp>
      <p:sp>
        <p:nvSpPr>
          <p:cNvPr id="183" name="Google Shape;183;p29"/>
          <p:cNvSpPr txBox="1"/>
          <p:nvPr>
            <p:ph idx="1" type="body"/>
          </p:nvPr>
        </p:nvSpPr>
        <p:spPr>
          <a:xfrm>
            <a:off x="311700" y="1225225"/>
            <a:ext cx="87144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184" name="Google Shape;184;p29"/>
          <p:cNvSpPr txBox="1"/>
          <p:nvPr/>
        </p:nvSpPr>
        <p:spPr>
          <a:xfrm>
            <a:off x="326550" y="1118575"/>
            <a:ext cx="8490300" cy="831300"/>
          </a:xfrm>
          <a:prstGeom prst="rect">
            <a:avLst/>
          </a:prstGeom>
          <a:noFill/>
          <a:ln>
            <a:noFill/>
          </a:ln>
        </p:spPr>
        <p:txBody>
          <a:bodyPr anchorCtr="0" anchor="t" bIns="76025" lIns="76025" spcFirstLastPara="1" rIns="76025" wrap="square" tIns="76025">
            <a:noAutofit/>
          </a:bodyPr>
          <a:lstStyle/>
          <a:p>
            <a:pPr indent="0" lvl="0" marL="0" rtl="0" algn="l">
              <a:spcBef>
                <a:spcPts val="0"/>
              </a:spcBef>
              <a:spcAft>
                <a:spcPts val="0"/>
              </a:spcAft>
              <a:buClr>
                <a:schemeClr val="dk1"/>
              </a:buClr>
              <a:buSzPts val="1800"/>
              <a:buFont typeface="Arial"/>
              <a:buNone/>
            </a:pPr>
            <a:r>
              <a:rPr lang="es" sz="1800">
                <a:solidFill>
                  <a:schemeClr val="dk1"/>
                </a:solidFill>
              </a:rPr>
              <a:t>En primer lugar vamos a plantear nuestras hipótesis</a:t>
            </a:r>
            <a:endParaRPr sz="1800">
              <a:solidFill>
                <a:schemeClr val="dk1"/>
              </a:solidFill>
            </a:endParaRPr>
          </a:p>
          <a:p>
            <a:pPr indent="0" lvl="0" marL="0" rtl="0" algn="l">
              <a:spcBef>
                <a:spcPts val="0"/>
              </a:spcBef>
              <a:spcAft>
                <a:spcPts val="0"/>
              </a:spcAft>
              <a:buClr>
                <a:schemeClr val="dk1"/>
              </a:buClr>
              <a:buSzPts val="1800"/>
              <a:buFont typeface="Arial"/>
              <a:buNone/>
            </a:pPr>
            <a:r>
              <a:t/>
            </a:r>
            <a:endParaRPr sz="1800">
              <a:solidFill>
                <a:schemeClr val="dk1"/>
              </a:solidFill>
            </a:endParaRPr>
          </a:p>
          <a:p>
            <a:pPr indent="0" lvl="0" marL="0" rtl="0" algn="ctr">
              <a:spcBef>
                <a:spcPts val="0"/>
              </a:spcBef>
              <a:spcAft>
                <a:spcPts val="0"/>
              </a:spcAft>
              <a:buClr>
                <a:schemeClr val="dk1"/>
              </a:buClr>
              <a:buSzPts val="1800"/>
              <a:buFont typeface="Arial"/>
              <a:buNone/>
            </a:pPr>
            <a:r>
              <a:rPr b="1" lang="es" sz="1800">
                <a:solidFill>
                  <a:schemeClr val="dk1"/>
                </a:solidFill>
              </a:rPr>
              <a:t>H</a:t>
            </a:r>
            <a:r>
              <a:rPr b="1" baseline="-25000" lang="es" sz="1800">
                <a:solidFill>
                  <a:schemeClr val="dk1"/>
                </a:solidFill>
              </a:rPr>
              <a:t>0</a:t>
            </a:r>
            <a:r>
              <a:rPr b="1" lang="es" sz="1800">
                <a:solidFill>
                  <a:schemeClr val="dk1"/>
                </a:solidFill>
              </a:rPr>
              <a:t>=”las dos variables en estudio son independientes”</a:t>
            </a:r>
            <a:endParaRPr b="1" sz="1800">
              <a:solidFill>
                <a:schemeClr val="dk1"/>
              </a:solidFill>
            </a:endParaRPr>
          </a:p>
          <a:p>
            <a:pPr indent="0" lvl="0" marL="0" rtl="0" algn="ctr">
              <a:spcBef>
                <a:spcPts val="0"/>
              </a:spcBef>
              <a:spcAft>
                <a:spcPts val="0"/>
              </a:spcAft>
              <a:buClr>
                <a:schemeClr val="dk1"/>
              </a:buClr>
              <a:buSzPts val="1800"/>
              <a:buFont typeface="Arial"/>
              <a:buNone/>
            </a:pPr>
            <a:r>
              <a:t/>
            </a:r>
            <a:endParaRPr b="1" sz="1800">
              <a:solidFill>
                <a:schemeClr val="dk1"/>
              </a:solidFill>
            </a:endParaRPr>
          </a:p>
          <a:p>
            <a:pPr indent="0" lvl="0" marL="0" rtl="0" algn="ctr">
              <a:spcBef>
                <a:spcPts val="0"/>
              </a:spcBef>
              <a:spcAft>
                <a:spcPts val="0"/>
              </a:spcAft>
              <a:buClr>
                <a:schemeClr val="dk1"/>
              </a:buClr>
              <a:buSzPts val="1800"/>
              <a:buFont typeface="Arial"/>
              <a:buNone/>
            </a:pPr>
            <a:r>
              <a:rPr b="1" lang="es" sz="1800">
                <a:solidFill>
                  <a:schemeClr val="dk1"/>
                </a:solidFill>
              </a:rPr>
              <a:t>H</a:t>
            </a:r>
            <a:r>
              <a:rPr b="1" baseline="-25000" lang="es" sz="1800">
                <a:solidFill>
                  <a:schemeClr val="dk1"/>
                </a:solidFill>
              </a:rPr>
              <a:t>1</a:t>
            </a:r>
            <a:r>
              <a:rPr b="1" lang="es" sz="1800">
                <a:solidFill>
                  <a:schemeClr val="dk1"/>
                </a:solidFill>
              </a:rPr>
              <a:t>=”las dos variables en estudio están relacionadas”</a:t>
            </a:r>
            <a:endParaRPr b="1" sz="1800">
              <a:solidFill>
                <a:schemeClr val="dk1"/>
              </a:solidFill>
            </a:endParaRPr>
          </a:p>
          <a:p>
            <a:pPr indent="0" lvl="0" marL="0" rtl="0" algn="ctr">
              <a:spcBef>
                <a:spcPts val="0"/>
              </a:spcBef>
              <a:spcAft>
                <a:spcPts val="0"/>
              </a:spcAft>
              <a:buClr>
                <a:schemeClr val="dk1"/>
              </a:buClr>
              <a:buSzPts val="1800"/>
              <a:buFont typeface="Arial"/>
              <a:buNone/>
            </a:pPr>
            <a:r>
              <a:t/>
            </a:r>
            <a:endParaRPr b="1" sz="1800">
              <a:solidFill>
                <a:schemeClr val="dk1"/>
              </a:solidFill>
            </a:endParaRPr>
          </a:p>
          <a:p>
            <a:pPr indent="0" lvl="0" marL="0" rtl="0" algn="l">
              <a:spcBef>
                <a:spcPts val="0"/>
              </a:spcBef>
              <a:spcAft>
                <a:spcPts val="0"/>
              </a:spcAft>
              <a:buClr>
                <a:schemeClr val="dk1"/>
              </a:buClr>
              <a:buSzPts val="1100"/>
              <a:buFont typeface="Arial"/>
              <a:buNone/>
            </a:pPr>
            <a:r>
              <a:rPr lang="es" sz="1800">
                <a:solidFill>
                  <a:schemeClr val="dk1"/>
                </a:solidFill>
              </a:rPr>
              <a:t>Como en los juicios, en estadística, se cumple </a:t>
            </a:r>
            <a:r>
              <a:rPr b="1" lang="es" sz="1800">
                <a:solidFill>
                  <a:schemeClr val="dk1"/>
                </a:solidFill>
              </a:rPr>
              <a:t>H</a:t>
            </a:r>
            <a:r>
              <a:rPr b="1" baseline="-25000" lang="es" sz="1800">
                <a:solidFill>
                  <a:schemeClr val="dk1"/>
                </a:solidFill>
              </a:rPr>
              <a:t>0</a:t>
            </a:r>
            <a:r>
              <a:rPr lang="es" sz="1800">
                <a:solidFill>
                  <a:schemeClr val="dk1"/>
                </a:solidFill>
              </a:rPr>
              <a:t> (las variables son independientes) hasta que demostremos lo contrario.</a:t>
            </a:r>
            <a:endParaRPr sz="1800">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800"/>
              <a:t>Test Chi-Cuadrado  p/ independencia de v.a. categóricas</a:t>
            </a:r>
            <a:endParaRPr sz="3800"/>
          </a:p>
        </p:txBody>
      </p:sp>
      <p:sp>
        <p:nvSpPr>
          <p:cNvPr id="190" name="Google Shape;190;p30"/>
          <p:cNvSpPr txBox="1"/>
          <p:nvPr>
            <p:ph idx="1" type="body"/>
          </p:nvPr>
        </p:nvSpPr>
        <p:spPr>
          <a:xfrm>
            <a:off x="311700" y="1225225"/>
            <a:ext cx="87144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191" name="Google Shape;191;p30"/>
          <p:cNvSpPr txBox="1"/>
          <p:nvPr/>
        </p:nvSpPr>
        <p:spPr>
          <a:xfrm>
            <a:off x="326550" y="1347168"/>
            <a:ext cx="8327100" cy="895500"/>
          </a:xfrm>
          <a:prstGeom prst="rect">
            <a:avLst/>
          </a:prstGeom>
          <a:noFill/>
          <a:ln>
            <a:noFill/>
          </a:ln>
        </p:spPr>
        <p:txBody>
          <a:bodyPr anchorCtr="0" anchor="t" bIns="76025" lIns="76025" spcFirstLastPara="1" rIns="76025" wrap="square" tIns="76025">
            <a:noAutofit/>
          </a:bodyPr>
          <a:lstStyle/>
          <a:p>
            <a:pPr indent="0" lvl="0" marL="0" rtl="0" algn="l">
              <a:spcBef>
                <a:spcPts val="0"/>
              </a:spcBef>
              <a:spcAft>
                <a:spcPts val="0"/>
              </a:spcAft>
              <a:buNone/>
            </a:pPr>
            <a:r>
              <a:rPr lang="es" sz="1800">
                <a:latin typeface="Open Sans"/>
                <a:ea typeface="Open Sans"/>
                <a:cs typeface="Open Sans"/>
                <a:sym typeface="Open Sans"/>
              </a:rPr>
              <a:t>Entonces como datos disponibles tenemos las </a:t>
            </a:r>
            <a:r>
              <a:rPr lang="es" sz="1800">
                <a:highlight>
                  <a:srgbClr val="D5A6BD"/>
                </a:highlight>
                <a:latin typeface="Open Sans"/>
                <a:ea typeface="Open Sans"/>
                <a:cs typeface="Open Sans"/>
                <a:sym typeface="Open Sans"/>
              </a:rPr>
              <a:t>frecuencias observadas</a:t>
            </a:r>
            <a:r>
              <a:rPr lang="es" sz="1800">
                <a:latin typeface="Open Sans"/>
                <a:ea typeface="Open Sans"/>
                <a:cs typeface="Open Sans"/>
                <a:sym typeface="Open Sans"/>
              </a:rPr>
              <a:t>,  las </a:t>
            </a:r>
            <a:r>
              <a:rPr lang="es" sz="1800">
                <a:highlight>
                  <a:srgbClr val="6FA8DC"/>
                </a:highlight>
                <a:latin typeface="Open Sans"/>
                <a:ea typeface="Open Sans"/>
                <a:cs typeface="Open Sans"/>
                <a:sym typeface="Open Sans"/>
              </a:rPr>
              <a:t>frecuencias marginales </a:t>
            </a:r>
            <a:r>
              <a:rPr lang="es" sz="1800">
                <a:latin typeface="Open Sans"/>
                <a:ea typeface="Open Sans"/>
                <a:cs typeface="Open Sans"/>
                <a:sym typeface="Open Sans"/>
              </a:rPr>
              <a:t> y el número ‘gran total’ de la muestra</a:t>
            </a:r>
            <a:endParaRPr sz="1800">
              <a:latin typeface="Open Sans"/>
              <a:ea typeface="Open Sans"/>
              <a:cs typeface="Open Sans"/>
              <a:sym typeface="Open Sans"/>
            </a:endParaRPr>
          </a:p>
        </p:txBody>
      </p:sp>
      <p:graphicFrame>
        <p:nvGraphicFramePr>
          <p:cNvPr id="192" name="Google Shape;192;p30"/>
          <p:cNvGraphicFramePr/>
          <p:nvPr/>
        </p:nvGraphicFramePr>
        <p:xfrm>
          <a:off x="1028400" y="2246875"/>
          <a:ext cx="3000000" cy="3000000"/>
        </p:xfrm>
        <a:graphic>
          <a:graphicData uri="http://schemas.openxmlformats.org/drawingml/2006/table">
            <a:tbl>
              <a:tblPr>
                <a:noFill/>
                <a:tableStyleId>{9EE202E5-542B-444F-8CA5-B3B0819D46D2}</a:tableStyleId>
              </a:tblPr>
              <a:tblGrid>
                <a:gridCol w="1447800"/>
                <a:gridCol w="1447800"/>
                <a:gridCol w="1447800"/>
                <a:gridCol w="1447800"/>
                <a:gridCol w="14478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i x j = 4*3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Peor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igual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mejor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Tratamiento1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highlight>
                            <a:srgbClr val="C27BA0"/>
                          </a:highlight>
                        </a:rPr>
                        <a:t>7</a:t>
                      </a:r>
                      <a:endParaRPr sz="1400" u="none" cap="none" strike="noStrike">
                        <a:highlight>
                          <a:srgbClr val="C27BA0"/>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highlight>
                            <a:srgbClr val="C27BA0"/>
                          </a:highlight>
                        </a:rPr>
                        <a:t>28</a:t>
                      </a:r>
                      <a:endParaRPr sz="1400" u="none" cap="none" strike="noStrike">
                        <a:highlight>
                          <a:srgbClr val="C27BA0"/>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highlight>
                            <a:srgbClr val="C27BA0"/>
                          </a:highlight>
                        </a:rPr>
                        <a:t>115</a:t>
                      </a:r>
                      <a:endParaRPr sz="1400" u="none" cap="none" strike="noStrike">
                        <a:solidFill>
                          <a:srgbClr val="FFFF00"/>
                        </a:solidFill>
                        <a:highlight>
                          <a:srgbClr val="C27BA0"/>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highlight>
                            <a:srgbClr val="6D9EEB"/>
                          </a:highlight>
                        </a:rPr>
                        <a:t>150</a:t>
                      </a:r>
                      <a:endParaRPr sz="1400" u="none" cap="none" strike="noStrike">
                        <a:highlight>
                          <a:srgbClr val="6D9EEB"/>
                        </a:highlight>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000000"/>
                          </a:solidFill>
                        </a:rPr>
                        <a:t>Tratamiento2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highlight>
                            <a:srgbClr val="C27BA0"/>
                          </a:highlight>
                        </a:rPr>
                        <a:t>15</a:t>
                      </a:r>
                      <a:endParaRPr sz="1400" u="none" cap="none" strike="noStrike">
                        <a:highlight>
                          <a:srgbClr val="C27BA0"/>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highlight>
                            <a:srgbClr val="C27BA0"/>
                          </a:highlight>
                        </a:rPr>
                        <a:t>20</a:t>
                      </a:r>
                      <a:endParaRPr sz="1400" u="none" cap="none" strike="noStrike">
                        <a:highlight>
                          <a:srgbClr val="C27BA0"/>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highlight>
                            <a:srgbClr val="C27BA0"/>
                          </a:highlight>
                        </a:rPr>
                        <a:t>85</a:t>
                      </a:r>
                      <a:endParaRPr sz="1400" u="none" cap="none" strike="noStrike">
                        <a:highlight>
                          <a:srgbClr val="C27BA0"/>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highlight>
                            <a:srgbClr val="6D9EEB"/>
                          </a:highlight>
                        </a:rPr>
                        <a:t>120</a:t>
                      </a:r>
                      <a:endParaRPr sz="1400" u="none" cap="none" strike="noStrike">
                        <a:highlight>
                          <a:srgbClr val="6D9EEB"/>
                        </a:highlight>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000000"/>
                          </a:solidFill>
                        </a:rPr>
                        <a:t>Tratamiento3</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highlight>
                            <a:srgbClr val="C27BA0"/>
                          </a:highlight>
                        </a:rPr>
                        <a:t>10</a:t>
                      </a:r>
                      <a:endParaRPr sz="1400" u="none" cap="none" strike="noStrike">
                        <a:highlight>
                          <a:srgbClr val="C27BA0"/>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highlight>
                            <a:srgbClr val="C27BA0"/>
                          </a:highlight>
                        </a:rPr>
                        <a:t>30</a:t>
                      </a:r>
                      <a:endParaRPr sz="1400" u="none" cap="none" strike="noStrike">
                        <a:highlight>
                          <a:srgbClr val="C27BA0"/>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highlight>
                            <a:srgbClr val="C27BA0"/>
                          </a:highlight>
                        </a:rPr>
                        <a:t>90</a:t>
                      </a:r>
                      <a:endParaRPr sz="1400" u="none" cap="none" strike="noStrike">
                        <a:highlight>
                          <a:srgbClr val="C27BA0"/>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highlight>
                            <a:srgbClr val="6D9EEB"/>
                          </a:highlight>
                        </a:rPr>
                        <a:t>130</a:t>
                      </a:r>
                      <a:endParaRPr sz="1400" u="none" cap="none" strike="noStrike">
                        <a:highlight>
                          <a:srgbClr val="6D9EEB"/>
                        </a:highlight>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000000"/>
                          </a:solidFill>
                        </a:rPr>
                        <a:t>Tratamiento4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highlight>
                            <a:srgbClr val="C27BA0"/>
                          </a:highlight>
                        </a:rPr>
                        <a:t>5</a:t>
                      </a:r>
                      <a:endParaRPr sz="1400" u="none" cap="none" strike="noStrike">
                        <a:highlight>
                          <a:srgbClr val="C27BA0"/>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highlight>
                            <a:srgbClr val="C27BA0"/>
                          </a:highlight>
                        </a:rPr>
                        <a:t>40</a:t>
                      </a:r>
                      <a:endParaRPr sz="1400" u="none" cap="none" strike="noStrike">
                        <a:highlight>
                          <a:srgbClr val="C27BA0"/>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highlight>
                            <a:srgbClr val="C27BA0"/>
                          </a:highlight>
                        </a:rPr>
                        <a:t>115</a:t>
                      </a:r>
                      <a:endParaRPr sz="1400" u="none" cap="none" strike="noStrike">
                        <a:highlight>
                          <a:srgbClr val="C27BA0"/>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highlight>
                            <a:srgbClr val="6D9EEB"/>
                          </a:highlight>
                        </a:rPr>
                        <a:t>160</a:t>
                      </a:r>
                      <a:endParaRPr sz="1400" u="none" cap="none" strike="noStrike">
                        <a:highlight>
                          <a:srgbClr val="6D9EEB"/>
                        </a:highlight>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highlight>
                            <a:srgbClr val="6D9EEB"/>
                          </a:highlight>
                        </a:rPr>
                        <a:t>37</a:t>
                      </a:r>
                      <a:endParaRPr sz="1400" u="none" cap="none" strike="noStrike">
                        <a:highlight>
                          <a:srgbClr val="6D9EEB"/>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highlight>
                            <a:srgbClr val="6D9EEB"/>
                          </a:highlight>
                        </a:rPr>
                        <a:t>118</a:t>
                      </a:r>
                      <a:endParaRPr sz="1400" u="none" cap="none" strike="noStrike">
                        <a:highlight>
                          <a:srgbClr val="6D9EEB"/>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highlight>
                            <a:srgbClr val="6D9EEB"/>
                          </a:highlight>
                        </a:rPr>
                        <a:t>405</a:t>
                      </a:r>
                      <a:endParaRPr sz="1400" u="none" cap="none" strike="noStrike">
                        <a:highlight>
                          <a:srgbClr val="6D9EEB"/>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t>560</a:t>
                      </a:r>
                      <a:endParaRPr sz="1400" u="none" cap="none" strike="noStrike"/>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800"/>
              <a:t>Test Chi-Cuadrado  p/ independencia de v.a. categóricas</a:t>
            </a:r>
            <a:endParaRPr sz="3800"/>
          </a:p>
        </p:txBody>
      </p:sp>
      <p:sp>
        <p:nvSpPr>
          <p:cNvPr id="198" name="Google Shape;198;p31"/>
          <p:cNvSpPr txBox="1"/>
          <p:nvPr>
            <p:ph idx="1" type="body"/>
          </p:nvPr>
        </p:nvSpPr>
        <p:spPr>
          <a:xfrm>
            <a:off x="311700" y="1225225"/>
            <a:ext cx="87144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199" name="Google Shape;199;p31"/>
          <p:cNvSpPr/>
          <p:nvPr/>
        </p:nvSpPr>
        <p:spPr>
          <a:xfrm>
            <a:off x="6257375" y="1254025"/>
            <a:ext cx="2107800" cy="1649100"/>
          </a:xfrm>
          <a:prstGeom prst="rect">
            <a:avLst/>
          </a:prstGeom>
          <a:solidFill>
            <a:srgbClr val="EEECE1"/>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0000"/>
              </a:highlight>
              <a:latin typeface="Arial"/>
              <a:ea typeface="Arial"/>
              <a:cs typeface="Arial"/>
              <a:sym typeface="Arial"/>
            </a:endParaRPr>
          </a:p>
        </p:txBody>
      </p:sp>
      <p:sp>
        <p:nvSpPr>
          <p:cNvPr id="200" name="Google Shape;200;p31"/>
          <p:cNvSpPr txBox="1"/>
          <p:nvPr/>
        </p:nvSpPr>
        <p:spPr>
          <a:xfrm>
            <a:off x="326550" y="1194778"/>
            <a:ext cx="8327100" cy="2994600"/>
          </a:xfrm>
          <a:prstGeom prst="rect">
            <a:avLst/>
          </a:prstGeom>
          <a:noFill/>
          <a:ln>
            <a:noFill/>
          </a:ln>
        </p:spPr>
        <p:txBody>
          <a:bodyPr anchorCtr="0" anchor="t" bIns="76025" lIns="76025" spcFirstLastPara="1" rIns="76025" wrap="square" tIns="76025">
            <a:noAutofit/>
          </a:bodyPr>
          <a:lstStyle/>
          <a:p>
            <a:pPr indent="0" lvl="0" marL="0" rtl="0" algn="l">
              <a:spcBef>
                <a:spcPts val="0"/>
              </a:spcBef>
              <a:spcAft>
                <a:spcPts val="0"/>
              </a:spcAft>
              <a:buNone/>
            </a:pPr>
            <a:r>
              <a:rPr lang="es" sz="1800"/>
              <a:t>¿cómo se contrasta la H</a:t>
            </a:r>
            <a:r>
              <a:rPr baseline="-25000" lang="es" sz="1800"/>
              <a:t>0</a:t>
            </a:r>
            <a:r>
              <a:rPr lang="es" sz="1800"/>
              <a: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s" sz="2800">
                <a:latin typeface="Economica"/>
                <a:ea typeface="Economica"/>
                <a:cs typeface="Economica"/>
                <a:sym typeface="Economica"/>
              </a:rPr>
              <a:t>fe</a:t>
            </a:r>
            <a:r>
              <a:rPr baseline="-25000" lang="es" sz="2800">
                <a:latin typeface="Economica"/>
                <a:ea typeface="Economica"/>
                <a:cs typeface="Economica"/>
                <a:sym typeface="Economica"/>
              </a:rPr>
              <a:t>ij</a:t>
            </a:r>
            <a:r>
              <a:rPr lang="es" sz="2800">
                <a:latin typeface="Economica"/>
                <a:ea typeface="Economica"/>
                <a:cs typeface="Economica"/>
                <a:sym typeface="Economica"/>
              </a:rPr>
              <a:t>= (total fila i-ésima)*(total columna j-ésima)</a:t>
            </a:r>
            <a:endParaRPr sz="2800">
              <a:latin typeface="Economica"/>
              <a:ea typeface="Economica"/>
              <a:cs typeface="Economica"/>
              <a:sym typeface="Economica"/>
            </a:endParaRPr>
          </a:p>
          <a:p>
            <a:pPr indent="0" lvl="0" marL="2286000" rtl="0" algn="l">
              <a:spcBef>
                <a:spcPts val="0"/>
              </a:spcBef>
              <a:spcAft>
                <a:spcPts val="0"/>
              </a:spcAft>
              <a:buNone/>
            </a:pPr>
            <a:r>
              <a:rPr lang="es" sz="2800">
                <a:latin typeface="Economica"/>
                <a:ea typeface="Economica"/>
                <a:cs typeface="Economica"/>
                <a:sym typeface="Economica"/>
              </a:rPr>
              <a:t>gran total</a:t>
            </a:r>
            <a:endParaRPr sz="2800">
              <a:latin typeface="Economica"/>
              <a:ea typeface="Economica"/>
              <a:cs typeface="Economica"/>
              <a:sym typeface="Economica"/>
            </a:endParaRPr>
          </a:p>
          <a:p>
            <a:pPr indent="0" lvl="0" marL="2286000" rtl="0" algn="l">
              <a:spcBef>
                <a:spcPts val="0"/>
              </a:spcBef>
              <a:spcAft>
                <a:spcPts val="0"/>
              </a:spcAft>
              <a:buNone/>
            </a:pPr>
            <a:r>
              <a:t/>
            </a:r>
            <a:endParaRPr sz="3000">
              <a:latin typeface="Economica"/>
              <a:ea typeface="Economica"/>
              <a:cs typeface="Economica"/>
              <a:sym typeface="Economica"/>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s" sz="1800">
                <a:latin typeface="Open Sans"/>
                <a:ea typeface="Open Sans"/>
                <a:cs typeface="Open Sans"/>
                <a:sym typeface="Open Sans"/>
              </a:rPr>
              <a:t>Estadístico					con dist. Chi cuadrado bajo  </a:t>
            </a:r>
            <a:r>
              <a:rPr lang="es" sz="1800">
                <a:solidFill>
                  <a:schemeClr val="dk1"/>
                </a:solidFill>
              </a:rPr>
              <a:t>H</a:t>
            </a:r>
            <a:r>
              <a:rPr baseline="-25000" lang="es" sz="1800">
                <a:solidFill>
                  <a:schemeClr val="dk1"/>
                </a:solidFill>
              </a:rPr>
              <a:t>0</a:t>
            </a:r>
            <a:r>
              <a:rPr lang="es" sz="1800">
                <a:latin typeface="Open Sans"/>
                <a:ea typeface="Open Sans"/>
                <a:cs typeface="Open Sans"/>
                <a:sym typeface="Open Sans"/>
              </a:rPr>
              <a:t>.</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s" sz="1800">
                <a:latin typeface="Open Sans"/>
                <a:ea typeface="Open Sans"/>
                <a:cs typeface="Open Sans"/>
                <a:sym typeface="Open Sans"/>
              </a:rPr>
              <a:t>depende de la suma de las diferencias al cuadrado de la frecuencias observadas y las esperadas</a:t>
            </a:r>
            <a:endParaRPr sz="1800">
              <a:latin typeface="Open Sans"/>
              <a:ea typeface="Open Sans"/>
              <a:cs typeface="Open Sans"/>
              <a:sym typeface="Open Sans"/>
            </a:endParaRPr>
          </a:p>
          <a:p>
            <a:pPr indent="0" lvl="0" marL="2286000" rtl="0" algn="l">
              <a:spcBef>
                <a:spcPts val="0"/>
              </a:spcBef>
              <a:spcAft>
                <a:spcPts val="0"/>
              </a:spcAft>
              <a:buNone/>
            </a:pPr>
            <a:r>
              <a:t/>
            </a:r>
            <a:endParaRPr sz="3000">
              <a:latin typeface="Economica"/>
              <a:ea typeface="Economica"/>
              <a:cs typeface="Economica"/>
              <a:sym typeface="Economica"/>
            </a:endParaRPr>
          </a:p>
        </p:txBody>
      </p:sp>
      <p:cxnSp>
        <p:nvCxnSpPr>
          <p:cNvPr id="201" name="Google Shape;201;p31"/>
          <p:cNvCxnSpPr/>
          <p:nvPr/>
        </p:nvCxnSpPr>
        <p:spPr>
          <a:xfrm>
            <a:off x="917300" y="2291950"/>
            <a:ext cx="4794000" cy="0"/>
          </a:xfrm>
          <a:prstGeom prst="straightConnector1">
            <a:avLst/>
          </a:prstGeom>
          <a:noFill/>
          <a:ln cap="flat" cmpd="sng" w="9525">
            <a:solidFill>
              <a:srgbClr val="1F497D"/>
            </a:solidFill>
            <a:prstDash val="solid"/>
            <a:round/>
            <a:headEnd len="sm" w="sm" type="none"/>
            <a:tailEnd len="sm" w="sm" type="none"/>
          </a:ln>
        </p:spPr>
      </p:cxnSp>
      <p:sp>
        <p:nvSpPr>
          <p:cNvPr id="202" name="Google Shape;202;p31"/>
          <p:cNvSpPr txBox="1"/>
          <p:nvPr/>
        </p:nvSpPr>
        <p:spPr>
          <a:xfrm>
            <a:off x="6443025" y="1232675"/>
            <a:ext cx="1725300" cy="1526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Se calculan las frecuencias que cabría esperar si las 2 variables fueran independientes</a:t>
            </a:r>
            <a:endParaRPr b="0" i="0" sz="1400" u="none" cap="none" strike="noStrike">
              <a:solidFill>
                <a:srgbClr val="000000"/>
              </a:solidFill>
              <a:latin typeface="Arial"/>
              <a:ea typeface="Arial"/>
              <a:cs typeface="Arial"/>
              <a:sym typeface="Arial"/>
            </a:endParaRPr>
          </a:p>
        </p:txBody>
      </p:sp>
      <p:pic>
        <p:nvPicPr>
          <p:cNvPr id="203" name="Google Shape;203;p31"/>
          <p:cNvPicPr preferRelativeResize="0"/>
          <p:nvPr/>
        </p:nvPicPr>
        <p:blipFill rotWithShape="1">
          <a:blip r:embed="rId3">
            <a:alphaModFix/>
          </a:blip>
          <a:srcRect b="0" l="0" r="0" t="0"/>
          <a:stretch/>
        </p:blipFill>
        <p:spPr>
          <a:xfrm>
            <a:off x="1652700" y="2873803"/>
            <a:ext cx="1725300" cy="129232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sz="4400"/>
              <a:t>Prueba o Test de Hipótesis</a:t>
            </a:r>
            <a:endParaRPr b="1" sz="4400" u="sng">
              <a:solidFill>
                <a:srgbClr val="99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Test para igualdad de medias μ</a:t>
            </a:r>
            <a:r>
              <a:rPr baseline="-25000" lang="es"/>
              <a:t>1</a:t>
            </a:r>
            <a:r>
              <a:rPr lang="es"/>
              <a:t>=μ</a:t>
            </a:r>
            <a:r>
              <a:rPr baseline="-25000" lang="es"/>
              <a:t>2</a:t>
            </a:r>
            <a:r>
              <a:rPr lang="es"/>
              <a:t> </a:t>
            </a:r>
            <a:r>
              <a:rPr lang="es"/>
              <a:t> </a:t>
            </a:r>
            <a:endParaRPr/>
          </a:p>
        </p:txBody>
      </p:sp>
      <p:sp>
        <p:nvSpPr>
          <p:cNvPr id="209" name="Google Shape;209;p3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3100">
                <a:latin typeface="Economica"/>
                <a:ea typeface="Economica"/>
                <a:cs typeface="Economica"/>
                <a:sym typeface="Economica"/>
              </a:rPr>
              <a:t>H</a:t>
            </a:r>
            <a:r>
              <a:rPr baseline="-25000" lang="es" sz="3100">
                <a:latin typeface="Economica"/>
                <a:ea typeface="Economica"/>
                <a:cs typeface="Economica"/>
                <a:sym typeface="Economica"/>
              </a:rPr>
              <a:t>0</a:t>
            </a:r>
            <a:r>
              <a:rPr lang="es" sz="3100">
                <a:latin typeface="Economica"/>
                <a:ea typeface="Economica"/>
                <a:cs typeface="Economica"/>
                <a:sym typeface="Economica"/>
              </a:rPr>
              <a:t>: μ</a:t>
            </a:r>
            <a:r>
              <a:rPr baseline="-25000" lang="es" sz="3100">
                <a:latin typeface="Economica"/>
                <a:ea typeface="Economica"/>
                <a:cs typeface="Economica"/>
                <a:sym typeface="Economica"/>
              </a:rPr>
              <a:t>1</a:t>
            </a:r>
            <a:r>
              <a:rPr lang="es" sz="3100">
                <a:latin typeface="Economica"/>
                <a:ea typeface="Economica"/>
                <a:cs typeface="Economica"/>
                <a:sym typeface="Economica"/>
              </a:rPr>
              <a:t>=μ</a:t>
            </a:r>
            <a:r>
              <a:rPr baseline="-25000" lang="es" sz="3100">
                <a:latin typeface="Economica"/>
                <a:ea typeface="Economica"/>
                <a:cs typeface="Economica"/>
                <a:sym typeface="Economica"/>
              </a:rPr>
              <a:t>2</a:t>
            </a:r>
            <a:r>
              <a:rPr lang="es" sz="3100">
                <a:latin typeface="Economica"/>
                <a:ea typeface="Economica"/>
                <a:cs typeface="Economica"/>
                <a:sym typeface="Economica"/>
              </a:rPr>
              <a:t>        o bien     H</a:t>
            </a:r>
            <a:r>
              <a:rPr baseline="-25000" lang="es" sz="3100">
                <a:latin typeface="Economica"/>
                <a:ea typeface="Economica"/>
                <a:cs typeface="Economica"/>
                <a:sym typeface="Economica"/>
              </a:rPr>
              <a:t>0</a:t>
            </a:r>
            <a:r>
              <a:rPr lang="es" sz="3100">
                <a:latin typeface="Economica"/>
                <a:ea typeface="Economica"/>
                <a:cs typeface="Economica"/>
                <a:sym typeface="Economica"/>
              </a:rPr>
              <a:t>: μ</a:t>
            </a:r>
            <a:r>
              <a:rPr baseline="-25000" lang="es" sz="3100">
                <a:latin typeface="Economica"/>
                <a:ea typeface="Economica"/>
                <a:cs typeface="Economica"/>
                <a:sym typeface="Economica"/>
              </a:rPr>
              <a:t>1</a:t>
            </a:r>
            <a:r>
              <a:rPr lang="es" sz="3100">
                <a:latin typeface="Economica"/>
                <a:ea typeface="Economica"/>
                <a:cs typeface="Economica"/>
                <a:sym typeface="Economica"/>
              </a:rPr>
              <a:t>-μ</a:t>
            </a:r>
            <a:r>
              <a:rPr baseline="-25000" lang="es" sz="3100">
                <a:latin typeface="Economica"/>
                <a:ea typeface="Economica"/>
                <a:cs typeface="Economica"/>
                <a:sym typeface="Economica"/>
              </a:rPr>
              <a:t>2</a:t>
            </a:r>
            <a:r>
              <a:rPr lang="es" sz="3100">
                <a:latin typeface="Economica"/>
                <a:ea typeface="Economica"/>
                <a:cs typeface="Economica"/>
                <a:sym typeface="Economica"/>
              </a:rPr>
              <a:t>=0</a:t>
            </a:r>
            <a:endParaRPr sz="3100">
              <a:latin typeface="Economica"/>
              <a:ea typeface="Economica"/>
              <a:cs typeface="Economica"/>
              <a:sym typeface="Economica"/>
            </a:endParaRPr>
          </a:p>
          <a:p>
            <a:pPr indent="0" lvl="0" marL="0" rtl="0" algn="just">
              <a:spcBef>
                <a:spcPts val="0"/>
              </a:spcBef>
              <a:spcAft>
                <a:spcPts val="0"/>
              </a:spcAft>
              <a:buNone/>
            </a:pPr>
            <a:r>
              <a:t/>
            </a:r>
            <a:endParaRPr>
              <a:latin typeface="Arial"/>
              <a:ea typeface="Arial"/>
              <a:cs typeface="Arial"/>
              <a:sym typeface="Arial"/>
            </a:endParaRPr>
          </a:p>
          <a:p>
            <a:pPr indent="0" lvl="0" marL="0" rtl="0" algn="just">
              <a:spcBef>
                <a:spcPts val="0"/>
              </a:spcBef>
              <a:spcAft>
                <a:spcPts val="0"/>
              </a:spcAft>
              <a:buNone/>
            </a:pPr>
            <a:r>
              <a:rPr lang="es">
                <a:latin typeface="Arial"/>
                <a:ea typeface="Arial"/>
                <a:cs typeface="Arial"/>
                <a:sym typeface="Arial"/>
              </a:rPr>
              <a:t>Muestras </a:t>
            </a:r>
            <a:r>
              <a:rPr lang="es" u="sng">
                <a:latin typeface="Arial"/>
                <a:ea typeface="Arial"/>
                <a:cs typeface="Arial"/>
                <a:sym typeface="Arial"/>
              </a:rPr>
              <a:t>apareadas</a:t>
            </a:r>
            <a:endParaRPr u="sng">
              <a:latin typeface="Arial"/>
              <a:ea typeface="Arial"/>
              <a:cs typeface="Arial"/>
              <a:sym typeface="Arial"/>
            </a:endParaRPr>
          </a:p>
          <a:p>
            <a:pPr indent="0" lvl="0" marL="0" rtl="0" algn="just">
              <a:spcBef>
                <a:spcPts val="0"/>
              </a:spcBef>
              <a:spcAft>
                <a:spcPts val="0"/>
              </a:spcAft>
              <a:buNone/>
            </a:pPr>
            <a:r>
              <a:rPr lang="es">
                <a:latin typeface="Arial"/>
                <a:ea typeface="Arial"/>
                <a:cs typeface="Arial"/>
                <a:sym typeface="Arial"/>
              </a:rPr>
              <a:t>X</a:t>
            </a:r>
            <a:r>
              <a:rPr baseline="-25000" lang="es">
                <a:latin typeface="Arial"/>
                <a:ea typeface="Arial"/>
                <a:cs typeface="Arial"/>
                <a:sym typeface="Arial"/>
              </a:rPr>
              <a:t>1</a:t>
            </a:r>
            <a:r>
              <a:rPr lang="es">
                <a:latin typeface="Arial"/>
                <a:ea typeface="Arial"/>
                <a:cs typeface="Arial"/>
                <a:sym typeface="Arial"/>
              </a:rPr>
              <a:t>, X</a:t>
            </a:r>
            <a:r>
              <a:rPr baseline="-25000" lang="es">
                <a:latin typeface="Arial"/>
                <a:ea typeface="Arial"/>
                <a:cs typeface="Arial"/>
                <a:sym typeface="Arial"/>
              </a:rPr>
              <a:t> 2</a:t>
            </a:r>
            <a:r>
              <a:rPr lang="es">
                <a:latin typeface="Arial"/>
                <a:ea typeface="Arial"/>
                <a:cs typeface="Arial"/>
                <a:sym typeface="Arial"/>
              </a:rPr>
              <a:t> ,..., X</a:t>
            </a:r>
            <a:r>
              <a:rPr baseline="-25000" lang="es">
                <a:latin typeface="Arial"/>
                <a:ea typeface="Arial"/>
                <a:cs typeface="Arial"/>
                <a:sym typeface="Arial"/>
              </a:rPr>
              <a:t> n</a:t>
            </a:r>
            <a:r>
              <a:rPr lang="es">
                <a:latin typeface="Arial"/>
                <a:ea typeface="Arial"/>
                <a:cs typeface="Arial"/>
                <a:sym typeface="Arial"/>
              </a:rPr>
              <a:t>  una m.a. de una v.a. X~N(𝝻</a:t>
            </a:r>
            <a:r>
              <a:rPr baseline="-25000" lang="es">
                <a:latin typeface="Arial"/>
                <a:ea typeface="Arial"/>
                <a:cs typeface="Arial"/>
                <a:sym typeface="Arial"/>
              </a:rPr>
              <a:t>1</a:t>
            </a:r>
            <a:r>
              <a:rPr lang="es">
                <a:latin typeface="Arial"/>
                <a:ea typeface="Arial"/>
                <a:cs typeface="Arial"/>
                <a:sym typeface="Arial"/>
              </a:rPr>
              <a:t>,𝞂</a:t>
            </a:r>
            <a:r>
              <a:rPr baseline="-25000" lang="es">
                <a:latin typeface="Arial"/>
                <a:ea typeface="Arial"/>
                <a:cs typeface="Arial"/>
                <a:sym typeface="Arial"/>
              </a:rPr>
              <a:t>1</a:t>
            </a:r>
            <a:r>
              <a:rPr baseline="30000" lang="es">
                <a:latin typeface="Arial"/>
                <a:ea typeface="Arial"/>
                <a:cs typeface="Arial"/>
                <a:sym typeface="Arial"/>
              </a:rPr>
              <a:t>2</a:t>
            </a:r>
            <a:r>
              <a:rPr lang="es">
                <a:latin typeface="Arial"/>
                <a:ea typeface="Arial"/>
                <a:cs typeface="Arial"/>
                <a:sym typeface="Arial"/>
              </a:rPr>
              <a:t>)</a:t>
            </a:r>
            <a:endParaRPr>
              <a:latin typeface="Arial"/>
              <a:ea typeface="Arial"/>
              <a:cs typeface="Arial"/>
              <a:sym typeface="Arial"/>
            </a:endParaRPr>
          </a:p>
          <a:p>
            <a:pPr indent="0" lvl="0" marL="0" rtl="0" algn="just">
              <a:spcBef>
                <a:spcPts val="0"/>
              </a:spcBef>
              <a:spcAft>
                <a:spcPts val="0"/>
              </a:spcAft>
              <a:buNone/>
            </a:pPr>
            <a:r>
              <a:rPr lang="es">
                <a:latin typeface="Arial"/>
                <a:ea typeface="Arial"/>
                <a:cs typeface="Arial"/>
                <a:sym typeface="Arial"/>
              </a:rPr>
              <a:t>Y</a:t>
            </a:r>
            <a:r>
              <a:rPr baseline="-25000" lang="es">
                <a:latin typeface="Arial"/>
                <a:ea typeface="Arial"/>
                <a:cs typeface="Arial"/>
                <a:sym typeface="Arial"/>
              </a:rPr>
              <a:t>1</a:t>
            </a:r>
            <a:r>
              <a:rPr lang="es">
                <a:latin typeface="Arial"/>
                <a:ea typeface="Arial"/>
                <a:cs typeface="Arial"/>
                <a:sym typeface="Arial"/>
              </a:rPr>
              <a:t>, X</a:t>
            </a:r>
            <a:r>
              <a:rPr baseline="-25000" lang="es">
                <a:latin typeface="Arial"/>
                <a:ea typeface="Arial"/>
                <a:cs typeface="Arial"/>
                <a:sym typeface="Arial"/>
              </a:rPr>
              <a:t> 2</a:t>
            </a:r>
            <a:r>
              <a:rPr lang="es">
                <a:latin typeface="Arial"/>
                <a:ea typeface="Arial"/>
                <a:cs typeface="Arial"/>
                <a:sym typeface="Arial"/>
              </a:rPr>
              <a:t> ,..., Y</a:t>
            </a:r>
            <a:r>
              <a:rPr baseline="-25000" lang="es">
                <a:latin typeface="Arial"/>
                <a:ea typeface="Arial"/>
                <a:cs typeface="Arial"/>
                <a:sym typeface="Arial"/>
              </a:rPr>
              <a:t> n</a:t>
            </a:r>
            <a:r>
              <a:rPr lang="es">
                <a:latin typeface="Arial"/>
                <a:ea typeface="Arial"/>
                <a:cs typeface="Arial"/>
                <a:sym typeface="Arial"/>
              </a:rPr>
              <a:t>  una m.a. de una v.a. Y~N(𝝻</a:t>
            </a:r>
            <a:r>
              <a:rPr baseline="-25000" lang="es">
                <a:latin typeface="Arial"/>
                <a:ea typeface="Arial"/>
                <a:cs typeface="Arial"/>
                <a:sym typeface="Arial"/>
              </a:rPr>
              <a:t>2</a:t>
            </a:r>
            <a:r>
              <a:rPr lang="es">
                <a:latin typeface="Arial"/>
                <a:ea typeface="Arial"/>
                <a:cs typeface="Arial"/>
                <a:sym typeface="Arial"/>
              </a:rPr>
              <a:t>,𝞂</a:t>
            </a:r>
            <a:r>
              <a:rPr baseline="-25000" lang="es">
                <a:latin typeface="Arial"/>
                <a:ea typeface="Arial"/>
                <a:cs typeface="Arial"/>
                <a:sym typeface="Arial"/>
              </a:rPr>
              <a:t>2</a:t>
            </a:r>
            <a:r>
              <a:rPr baseline="30000" lang="es">
                <a:latin typeface="Arial"/>
                <a:ea typeface="Arial"/>
                <a:cs typeface="Arial"/>
                <a:sym typeface="Arial"/>
              </a:rPr>
              <a:t>2</a:t>
            </a:r>
            <a:r>
              <a:rPr lang="es">
                <a:latin typeface="Arial"/>
                <a:ea typeface="Arial"/>
                <a:cs typeface="Arial"/>
                <a:sym typeface="Arial"/>
              </a:rPr>
              <a:t>)</a:t>
            </a:r>
            <a:endParaRPr/>
          </a:p>
          <a:p>
            <a:pPr indent="0" lvl="0" marL="0" rtl="0" algn="just">
              <a:spcBef>
                <a:spcPts val="0"/>
              </a:spcBef>
              <a:spcAft>
                <a:spcPts val="0"/>
              </a:spcAft>
              <a:buNone/>
            </a:pPr>
            <a:r>
              <a:t/>
            </a:r>
            <a:endParaRPr>
              <a:latin typeface="Arial"/>
              <a:ea typeface="Arial"/>
              <a:cs typeface="Arial"/>
              <a:sym typeface="Arial"/>
            </a:endParaRPr>
          </a:p>
          <a:p>
            <a:pPr indent="0" lvl="0" marL="0" rtl="0" algn="just">
              <a:spcBef>
                <a:spcPts val="0"/>
              </a:spcBef>
              <a:spcAft>
                <a:spcPts val="0"/>
              </a:spcAft>
              <a:buNone/>
            </a:pPr>
            <a:r>
              <a:rPr lang="es">
                <a:latin typeface="Arial"/>
                <a:ea typeface="Arial"/>
                <a:cs typeface="Arial"/>
                <a:sym typeface="Arial"/>
              </a:rPr>
              <a:t>(X</a:t>
            </a:r>
            <a:r>
              <a:rPr baseline="-25000" lang="es">
                <a:latin typeface="Arial"/>
                <a:ea typeface="Arial"/>
                <a:cs typeface="Arial"/>
                <a:sym typeface="Arial"/>
              </a:rPr>
              <a:t>1</a:t>
            </a:r>
            <a:r>
              <a:rPr lang="es">
                <a:latin typeface="Arial"/>
                <a:ea typeface="Arial"/>
                <a:cs typeface="Arial"/>
                <a:sym typeface="Arial"/>
              </a:rPr>
              <a:t>,Y</a:t>
            </a:r>
            <a:r>
              <a:rPr baseline="-25000" lang="es">
                <a:latin typeface="Arial"/>
                <a:ea typeface="Arial"/>
                <a:cs typeface="Arial"/>
                <a:sym typeface="Arial"/>
              </a:rPr>
              <a:t>1</a:t>
            </a:r>
            <a:r>
              <a:rPr lang="es">
                <a:latin typeface="Arial"/>
                <a:ea typeface="Arial"/>
                <a:cs typeface="Arial"/>
                <a:sym typeface="Arial"/>
              </a:rPr>
              <a:t>), (X</a:t>
            </a:r>
            <a:r>
              <a:rPr baseline="-25000" lang="es">
                <a:latin typeface="Arial"/>
                <a:ea typeface="Arial"/>
                <a:cs typeface="Arial"/>
                <a:sym typeface="Arial"/>
              </a:rPr>
              <a:t> 2</a:t>
            </a:r>
            <a:r>
              <a:rPr lang="es">
                <a:latin typeface="Arial"/>
                <a:ea typeface="Arial"/>
                <a:cs typeface="Arial"/>
                <a:sym typeface="Arial"/>
              </a:rPr>
              <a:t>,Y</a:t>
            </a:r>
            <a:r>
              <a:rPr baseline="-25000" lang="es">
                <a:latin typeface="Arial"/>
                <a:ea typeface="Arial"/>
                <a:cs typeface="Arial"/>
                <a:sym typeface="Arial"/>
              </a:rPr>
              <a:t>2</a:t>
            </a:r>
            <a:r>
              <a:rPr lang="es">
                <a:latin typeface="Arial"/>
                <a:ea typeface="Arial"/>
                <a:cs typeface="Arial"/>
                <a:sym typeface="Arial"/>
              </a:rPr>
              <a:t>)   ..., (X</a:t>
            </a:r>
            <a:r>
              <a:rPr baseline="-25000" lang="es">
                <a:latin typeface="Arial"/>
                <a:ea typeface="Arial"/>
                <a:cs typeface="Arial"/>
                <a:sym typeface="Arial"/>
              </a:rPr>
              <a:t> n</a:t>
            </a:r>
            <a:r>
              <a:rPr lang="es">
                <a:latin typeface="Arial"/>
                <a:ea typeface="Arial"/>
                <a:cs typeface="Arial"/>
                <a:sym typeface="Arial"/>
              </a:rPr>
              <a:t>,Y</a:t>
            </a:r>
            <a:r>
              <a:rPr baseline="-25000" lang="es">
                <a:latin typeface="Arial"/>
                <a:ea typeface="Arial"/>
                <a:cs typeface="Arial"/>
                <a:sym typeface="Arial"/>
              </a:rPr>
              <a:t>n</a:t>
            </a:r>
            <a:r>
              <a:rPr lang="es">
                <a:latin typeface="Arial"/>
                <a:ea typeface="Arial"/>
                <a:cs typeface="Arial"/>
                <a:sym typeface="Arial"/>
              </a:rPr>
              <a:t>)    una m.a. de una N((𝝻</a:t>
            </a:r>
            <a:r>
              <a:rPr baseline="-25000" lang="es">
                <a:latin typeface="Arial"/>
                <a:ea typeface="Arial"/>
                <a:cs typeface="Arial"/>
                <a:sym typeface="Arial"/>
              </a:rPr>
              <a:t>1</a:t>
            </a:r>
            <a:r>
              <a:rPr lang="es">
                <a:latin typeface="Arial"/>
                <a:ea typeface="Arial"/>
                <a:cs typeface="Arial"/>
                <a:sym typeface="Arial"/>
              </a:rPr>
              <a:t>,𝝻</a:t>
            </a:r>
            <a:r>
              <a:rPr baseline="-25000" lang="es">
                <a:latin typeface="Arial"/>
                <a:ea typeface="Arial"/>
                <a:cs typeface="Arial"/>
                <a:sym typeface="Arial"/>
              </a:rPr>
              <a:t>1</a:t>
            </a:r>
            <a:r>
              <a:rPr lang="es">
                <a:latin typeface="Arial"/>
                <a:ea typeface="Arial"/>
                <a:cs typeface="Arial"/>
                <a:sym typeface="Arial"/>
              </a:rPr>
              <a:t>),𝞂</a:t>
            </a:r>
            <a:r>
              <a:rPr baseline="-25000" lang="es">
                <a:latin typeface="Arial"/>
                <a:ea typeface="Arial"/>
                <a:cs typeface="Arial"/>
                <a:sym typeface="Arial"/>
              </a:rPr>
              <a:t>1</a:t>
            </a:r>
            <a:r>
              <a:rPr baseline="30000" lang="es">
                <a:latin typeface="Arial"/>
                <a:ea typeface="Arial"/>
                <a:cs typeface="Arial"/>
                <a:sym typeface="Arial"/>
              </a:rPr>
              <a:t>2</a:t>
            </a:r>
            <a:r>
              <a:rPr lang="es">
                <a:latin typeface="Arial"/>
                <a:ea typeface="Arial"/>
                <a:cs typeface="Arial"/>
                <a:sym typeface="Arial"/>
              </a:rPr>
              <a:t>, 𝞂</a:t>
            </a:r>
            <a:r>
              <a:rPr baseline="-25000" lang="es">
                <a:latin typeface="Arial"/>
                <a:ea typeface="Arial"/>
                <a:cs typeface="Arial"/>
                <a:sym typeface="Arial"/>
              </a:rPr>
              <a:t>2</a:t>
            </a:r>
            <a:r>
              <a:rPr baseline="30000" lang="es">
                <a:latin typeface="Arial"/>
                <a:ea typeface="Arial"/>
                <a:cs typeface="Arial"/>
                <a:sym typeface="Arial"/>
              </a:rPr>
              <a:t>2</a:t>
            </a:r>
            <a:r>
              <a:rPr lang="es">
                <a:latin typeface="Arial"/>
                <a:ea typeface="Arial"/>
                <a:cs typeface="Arial"/>
                <a:sym typeface="Arial"/>
              </a:rPr>
              <a:t>,𝛒)     </a:t>
            </a:r>
            <a:endParaRPr>
              <a:latin typeface="Arial"/>
              <a:ea typeface="Arial"/>
              <a:cs typeface="Arial"/>
              <a:sym typeface="Arial"/>
            </a:endParaRPr>
          </a:p>
          <a:p>
            <a:pPr indent="0" lvl="0" marL="0" rtl="0" algn="just">
              <a:spcBef>
                <a:spcPts val="0"/>
              </a:spcBef>
              <a:spcAft>
                <a:spcPts val="0"/>
              </a:spcAft>
              <a:buNone/>
            </a:pPr>
            <a:r>
              <a:t/>
            </a:r>
            <a:endParaRPr>
              <a:latin typeface="Arial"/>
              <a:ea typeface="Arial"/>
              <a:cs typeface="Arial"/>
              <a:sym typeface="Arial"/>
            </a:endParaRPr>
          </a:p>
          <a:p>
            <a:pPr indent="0" lvl="0" marL="0" rtl="0" algn="just">
              <a:spcBef>
                <a:spcPts val="0"/>
              </a:spcBef>
              <a:spcAft>
                <a:spcPts val="0"/>
              </a:spcAft>
              <a:buNone/>
            </a:pPr>
            <a:r>
              <a:rPr lang="es">
                <a:latin typeface="Arial"/>
                <a:ea typeface="Arial"/>
                <a:cs typeface="Arial"/>
                <a:sym typeface="Arial"/>
              </a:rPr>
              <a:t>Z</a:t>
            </a:r>
            <a:r>
              <a:rPr baseline="-25000" lang="es">
                <a:latin typeface="Arial"/>
                <a:ea typeface="Arial"/>
                <a:cs typeface="Arial"/>
                <a:sym typeface="Arial"/>
              </a:rPr>
              <a:t>i</a:t>
            </a:r>
            <a:r>
              <a:rPr lang="es">
                <a:latin typeface="Arial"/>
                <a:ea typeface="Arial"/>
                <a:cs typeface="Arial"/>
                <a:sym typeface="Arial"/>
              </a:rPr>
              <a:t>=X</a:t>
            </a:r>
            <a:r>
              <a:rPr baseline="-25000" lang="es">
                <a:latin typeface="Arial"/>
                <a:ea typeface="Arial"/>
                <a:cs typeface="Arial"/>
                <a:sym typeface="Arial"/>
              </a:rPr>
              <a:t>i</a:t>
            </a:r>
            <a:r>
              <a:rPr lang="es">
                <a:latin typeface="Arial"/>
                <a:ea typeface="Arial"/>
                <a:cs typeface="Arial"/>
                <a:sym typeface="Arial"/>
              </a:rPr>
              <a:t>-Y</a:t>
            </a:r>
            <a:r>
              <a:rPr baseline="-25000" lang="es">
                <a:latin typeface="Arial"/>
                <a:ea typeface="Arial"/>
                <a:cs typeface="Arial"/>
                <a:sym typeface="Arial"/>
              </a:rPr>
              <a:t>i</a:t>
            </a:r>
            <a:r>
              <a:rPr lang="es">
                <a:latin typeface="Arial"/>
                <a:ea typeface="Arial"/>
                <a:cs typeface="Arial"/>
                <a:sym typeface="Arial"/>
              </a:rPr>
              <a:t>    </a:t>
            </a:r>
            <a:r>
              <a:rPr lang="es">
                <a:solidFill>
                  <a:srgbClr val="666666"/>
                </a:solidFill>
                <a:latin typeface="Arial"/>
                <a:ea typeface="Arial"/>
                <a:cs typeface="Arial"/>
                <a:sym typeface="Arial"/>
              </a:rPr>
              <a:t>(ej. BRUTO y NETO, datos apareados, la misma cantidad)</a:t>
            </a:r>
            <a:endParaRPr>
              <a:solidFill>
                <a:srgbClr val="666666"/>
              </a:solidFill>
              <a:latin typeface="Arial"/>
              <a:ea typeface="Arial"/>
              <a:cs typeface="Arial"/>
              <a:sym typeface="Arial"/>
            </a:endParaRPr>
          </a:p>
          <a:p>
            <a:pPr indent="0" lvl="0" marL="0" rtl="0" algn="just">
              <a:spcBef>
                <a:spcPts val="0"/>
              </a:spcBef>
              <a:spcAft>
                <a:spcPts val="0"/>
              </a:spcAft>
              <a:buNone/>
            </a:pPr>
            <a:r>
              <a:t/>
            </a:r>
            <a:endParaRPr>
              <a:latin typeface="Arial"/>
              <a:ea typeface="Arial"/>
              <a:cs typeface="Arial"/>
              <a:sym typeface="Arial"/>
            </a:endParaRPr>
          </a:p>
          <a:p>
            <a:pPr indent="0" lvl="0" marL="0" rtl="0" algn="just">
              <a:spcBef>
                <a:spcPts val="0"/>
              </a:spcBef>
              <a:spcAft>
                <a:spcPts val="0"/>
              </a:spcAft>
              <a:buNone/>
            </a:pPr>
            <a:r>
              <a:rPr lang="es">
                <a:latin typeface="Arial"/>
                <a:ea typeface="Arial"/>
                <a:cs typeface="Arial"/>
                <a:sym typeface="Arial"/>
              </a:rPr>
              <a:t>Z</a:t>
            </a:r>
            <a:r>
              <a:rPr baseline="-25000" lang="es">
                <a:latin typeface="Arial"/>
                <a:ea typeface="Arial"/>
                <a:cs typeface="Arial"/>
                <a:sym typeface="Arial"/>
              </a:rPr>
              <a:t>1</a:t>
            </a:r>
            <a:r>
              <a:rPr lang="es">
                <a:latin typeface="Arial"/>
                <a:ea typeface="Arial"/>
                <a:cs typeface="Arial"/>
                <a:sym typeface="Arial"/>
              </a:rPr>
              <a:t>, Z</a:t>
            </a:r>
            <a:r>
              <a:rPr baseline="-25000" lang="es">
                <a:latin typeface="Arial"/>
                <a:ea typeface="Arial"/>
                <a:cs typeface="Arial"/>
                <a:sym typeface="Arial"/>
              </a:rPr>
              <a:t> 2</a:t>
            </a:r>
            <a:r>
              <a:rPr lang="es">
                <a:latin typeface="Arial"/>
                <a:ea typeface="Arial"/>
                <a:cs typeface="Arial"/>
                <a:sym typeface="Arial"/>
              </a:rPr>
              <a:t> ,..., Z</a:t>
            </a:r>
            <a:r>
              <a:rPr baseline="-25000" lang="es">
                <a:latin typeface="Arial"/>
                <a:ea typeface="Arial"/>
                <a:cs typeface="Arial"/>
                <a:sym typeface="Arial"/>
              </a:rPr>
              <a:t> n</a:t>
            </a:r>
            <a:r>
              <a:rPr lang="es">
                <a:latin typeface="Arial"/>
                <a:ea typeface="Arial"/>
                <a:cs typeface="Arial"/>
                <a:sym typeface="Arial"/>
              </a:rPr>
              <a:t>  una m.a. de una v.a. N(</a:t>
            </a:r>
            <a:r>
              <a:rPr lang="es">
                <a:solidFill>
                  <a:srgbClr val="1B786E"/>
                </a:solidFill>
                <a:latin typeface="Arial"/>
                <a:ea typeface="Arial"/>
                <a:cs typeface="Arial"/>
                <a:sym typeface="Arial"/>
              </a:rPr>
              <a:t>𝝻</a:t>
            </a:r>
            <a:r>
              <a:rPr baseline="-25000" lang="es">
                <a:solidFill>
                  <a:srgbClr val="1B786E"/>
                </a:solidFill>
                <a:latin typeface="Arial"/>
                <a:ea typeface="Arial"/>
                <a:cs typeface="Arial"/>
                <a:sym typeface="Arial"/>
              </a:rPr>
              <a:t>1</a:t>
            </a:r>
            <a:r>
              <a:rPr lang="es">
                <a:solidFill>
                  <a:srgbClr val="1B786E"/>
                </a:solidFill>
                <a:latin typeface="Arial"/>
                <a:ea typeface="Arial"/>
                <a:cs typeface="Arial"/>
                <a:sym typeface="Arial"/>
              </a:rPr>
              <a:t>-𝝻</a:t>
            </a:r>
            <a:r>
              <a:rPr baseline="-25000" lang="es">
                <a:solidFill>
                  <a:srgbClr val="1B786E"/>
                </a:solidFill>
                <a:latin typeface="Arial"/>
                <a:ea typeface="Arial"/>
                <a:cs typeface="Arial"/>
                <a:sym typeface="Arial"/>
              </a:rPr>
              <a:t>2</a:t>
            </a:r>
            <a:r>
              <a:rPr lang="es">
                <a:latin typeface="Arial"/>
                <a:ea typeface="Arial"/>
                <a:cs typeface="Arial"/>
                <a:sym typeface="Arial"/>
              </a:rPr>
              <a:t>, </a:t>
            </a:r>
            <a:r>
              <a:rPr lang="es">
                <a:solidFill>
                  <a:srgbClr val="85200C"/>
                </a:solidFill>
                <a:latin typeface="Arial"/>
                <a:ea typeface="Arial"/>
                <a:cs typeface="Arial"/>
                <a:sym typeface="Arial"/>
              </a:rPr>
              <a:t> 𝞂</a:t>
            </a:r>
            <a:r>
              <a:rPr baseline="-25000" lang="es">
                <a:solidFill>
                  <a:srgbClr val="85200C"/>
                </a:solidFill>
                <a:latin typeface="Arial"/>
                <a:ea typeface="Arial"/>
                <a:cs typeface="Arial"/>
                <a:sym typeface="Arial"/>
              </a:rPr>
              <a:t>1</a:t>
            </a:r>
            <a:r>
              <a:rPr baseline="30000" lang="es">
                <a:solidFill>
                  <a:srgbClr val="85200C"/>
                </a:solidFill>
                <a:latin typeface="Arial"/>
                <a:ea typeface="Arial"/>
                <a:cs typeface="Arial"/>
                <a:sym typeface="Arial"/>
              </a:rPr>
              <a:t>2</a:t>
            </a:r>
            <a:r>
              <a:rPr lang="es">
                <a:solidFill>
                  <a:srgbClr val="85200C"/>
                </a:solidFill>
                <a:latin typeface="Arial"/>
                <a:ea typeface="Arial"/>
                <a:cs typeface="Arial"/>
                <a:sym typeface="Arial"/>
              </a:rPr>
              <a:t>+ 𝞂</a:t>
            </a:r>
            <a:r>
              <a:rPr baseline="-25000" lang="es">
                <a:solidFill>
                  <a:srgbClr val="85200C"/>
                </a:solidFill>
                <a:latin typeface="Arial"/>
                <a:ea typeface="Arial"/>
                <a:cs typeface="Arial"/>
                <a:sym typeface="Arial"/>
              </a:rPr>
              <a:t>2</a:t>
            </a:r>
            <a:r>
              <a:rPr baseline="30000" lang="es">
                <a:solidFill>
                  <a:srgbClr val="85200C"/>
                </a:solidFill>
                <a:latin typeface="Arial"/>
                <a:ea typeface="Arial"/>
                <a:cs typeface="Arial"/>
                <a:sym typeface="Arial"/>
              </a:rPr>
              <a:t>2</a:t>
            </a:r>
            <a:r>
              <a:rPr lang="es">
                <a:solidFill>
                  <a:srgbClr val="85200C"/>
                </a:solidFill>
                <a:latin typeface="Arial"/>
                <a:ea typeface="Arial"/>
                <a:cs typeface="Arial"/>
                <a:sym typeface="Arial"/>
              </a:rPr>
              <a:t>-2𝛒*(𝞂</a:t>
            </a:r>
            <a:r>
              <a:rPr baseline="-25000" lang="es">
                <a:solidFill>
                  <a:srgbClr val="85200C"/>
                </a:solidFill>
                <a:latin typeface="Arial"/>
                <a:ea typeface="Arial"/>
                <a:cs typeface="Arial"/>
                <a:sym typeface="Arial"/>
              </a:rPr>
              <a:t>1</a:t>
            </a:r>
            <a:r>
              <a:rPr lang="es">
                <a:solidFill>
                  <a:srgbClr val="85200C"/>
                </a:solidFill>
                <a:latin typeface="Arial"/>
                <a:ea typeface="Arial"/>
                <a:cs typeface="Arial"/>
                <a:sym typeface="Arial"/>
              </a:rPr>
              <a:t> 𝞂</a:t>
            </a:r>
            <a:r>
              <a:rPr baseline="-25000" lang="es">
                <a:solidFill>
                  <a:srgbClr val="85200C"/>
                </a:solidFill>
                <a:latin typeface="Arial"/>
                <a:ea typeface="Arial"/>
                <a:cs typeface="Arial"/>
                <a:sym typeface="Arial"/>
              </a:rPr>
              <a:t>2</a:t>
            </a:r>
            <a:r>
              <a:rPr lang="es">
                <a:solidFill>
                  <a:srgbClr val="85200C"/>
                </a:solidFill>
                <a:latin typeface="Arial"/>
                <a:ea typeface="Arial"/>
                <a:cs typeface="Arial"/>
                <a:sym typeface="Arial"/>
              </a:rPr>
              <a:t>)</a:t>
            </a:r>
            <a:r>
              <a:rPr lang="es">
                <a:latin typeface="Arial"/>
                <a:ea typeface="Arial"/>
                <a:cs typeface="Arial"/>
                <a:sym typeface="Arial"/>
              </a:rPr>
              <a:t>) </a:t>
            </a:r>
            <a:r>
              <a:rPr lang="es">
                <a:highlight>
                  <a:schemeClr val="accent6"/>
                </a:highlight>
                <a:latin typeface="Arial"/>
                <a:ea typeface="Arial"/>
                <a:cs typeface="Arial"/>
                <a:sym typeface="Arial"/>
              </a:rPr>
              <a:t>=N(</a:t>
            </a:r>
            <a:r>
              <a:rPr lang="es">
                <a:solidFill>
                  <a:srgbClr val="1B786E"/>
                </a:solidFill>
                <a:highlight>
                  <a:schemeClr val="accent6"/>
                </a:highlight>
                <a:latin typeface="Arial"/>
                <a:ea typeface="Arial"/>
                <a:cs typeface="Arial"/>
                <a:sym typeface="Arial"/>
              </a:rPr>
              <a:t>0</a:t>
            </a:r>
            <a:r>
              <a:rPr lang="es">
                <a:highlight>
                  <a:schemeClr val="accent6"/>
                </a:highlight>
                <a:latin typeface="Arial"/>
                <a:ea typeface="Arial"/>
                <a:cs typeface="Arial"/>
                <a:sym typeface="Arial"/>
              </a:rPr>
              <a:t>,</a:t>
            </a:r>
            <a:r>
              <a:rPr lang="es">
                <a:solidFill>
                  <a:srgbClr val="A61C00"/>
                </a:solidFill>
                <a:highlight>
                  <a:schemeClr val="accent6"/>
                </a:highlight>
                <a:latin typeface="Arial"/>
                <a:ea typeface="Arial"/>
                <a:cs typeface="Arial"/>
                <a:sym typeface="Arial"/>
              </a:rPr>
              <a:t>𝞂</a:t>
            </a:r>
            <a:r>
              <a:rPr baseline="30000" lang="es">
                <a:solidFill>
                  <a:srgbClr val="A61C00"/>
                </a:solidFill>
                <a:highlight>
                  <a:schemeClr val="accent6"/>
                </a:highlight>
                <a:latin typeface="Arial"/>
                <a:ea typeface="Arial"/>
                <a:cs typeface="Arial"/>
                <a:sym typeface="Arial"/>
              </a:rPr>
              <a:t>2</a:t>
            </a:r>
            <a:r>
              <a:rPr lang="es">
                <a:highlight>
                  <a:schemeClr val="accent6"/>
                </a:highlight>
                <a:latin typeface="Arial"/>
                <a:ea typeface="Arial"/>
                <a:cs typeface="Arial"/>
                <a:sym typeface="Arial"/>
              </a:rPr>
              <a:t>) bajo H</a:t>
            </a:r>
            <a:r>
              <a:rPr baseline="-25000" lang="es">
                <a:highlight>
                  <a:schemeClr val="accent6"/>
                </a:highlight>
                <a:latin typeface="Arial"/>
                <a:ea typeface="Arial"/>
                <a:cs typeface="Arial"/>
                <a:sym typeface="Arial"/>
              </a:rPr>
              <a:t>0</a:t>
            </a:r>
            <a:endParaRPr baseline="-25000">
              <a:highlight>
                <a:schemeClr val="accent6"/>
              </a:highlight>
              <a:latin typeface="Arial"/>
              <a:ea typeface="Arial"/>
              <a:cs typeface="Arial"/>
              <a:sym typeface="Arial"/>
            </a:endParaRPr>
          </a:p>
          <a:p>
            <a:pPr indent="0" lvl="0" marL="0" rtl="0" algn="just">
              <a:spcBef>
                <a:spcPts val="0"/>
              </a:spcBef>
              <a:spcAft>
                <a:spcPts val="0"/>
              </a:spcAft>
              <a:buNone/>
            </a:pPr>
            <a:r>
              <a:t/>
            </a:r>
            <a:endParaRPr>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Test</a:t>
            </a:r>
            <a:r>
              <a:rPr lang="es"/>
              <a:t> para igualdad de medias μ</a:t>
            </a:r>
            <a:r>
              <a:rPr baseline="-25000" lang="es"/>
              <a:t>1</a:t>
            </a:r>
            <a:r>
              <a:rPr lang="es"/>
              <a:t>=</a:t>
            </a:r>
            <a:r>
              <a:rPr lang="es"/>
              <a:t>μ</a:t>
            </a:r>
            <a:r>
              <a:rPr baseline="-25000" lang="es"/>
              <a:t>2</a:t>
            </a:r>
            <a:r>
              <a:rPr lang="es"/>
              <a:t> </a:t>
            </a:r>
            <a:endParaRPr/>
          </a:p>
        </p:txBody>
      </p:sp>
      <p:sp>
        <p:nvSpPr>
          <p:cNvPr id="215" name="Google Shape;215;p33"/>
          <p:cNvSpPr txBox="1"/>
          <p:nvPr>
            <p:ph idx="1" type="body"/>
          </p:nvPr>
        </p:nvSpPr>
        <p:spPr>
          <a:xfrm>
            <a:off x="311700" y="1225225"/>
            <a:ext cx="8778000" cy="33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3400">
                <a:latin typeface="Economica"/>
                <a:ea typeface="Economica"/>
                <a:cs typeface="Economica"/>
                <a:sym typeface="Economica"/>
              </a:rPr>
              <a:t>H</a:t>
            </a:r>
            <a:r>
              <a:rPr baseline="-25000" lang="es" sz="3400">
                <a:latin typeface="Economica"/>
                <a:ea typeface="Economica"/>
                <a:cs typeface="Economica"/>
                <a:sym typeface="Economica"/>
              </a:rPr>
              <a:t>0</a:t>
            </a:r>
            <a:r>
              <a:rPr lang="es" sz="3400">
                <a:latin typeface="Economica"/>
                <a:ea typeface="Economica"/>
                <a:cs typeface="Economica"/>
                <a:sym typeface="Economica"/>
              </a:rPr>
              <a:t>: μ</a:t>
            </a:r>
            <a:r>
              <a:rPr baseline="-25000" lang="es" sz="3400">
                <a:latin typeface="Economica"/>
                <a:ea typeface="Economica"/>
                <a:cs typeface="Economica"/>
                <a:sym typeface="Economica"/>
              </a:rPr>
              <a:t>1</a:t>
            </a:r>
            <a:r>
              <a:rPr lang="es" sz="3400">
                <a:latin typeface="Economica"/>
                <a:ea typeface="Economica"/>
                <a:cs typeface="Economica"/>
                <a:sym typeface="Economica"/>
              </a:rPr>
              <a:t>=μ</a:t>
            </a:r>
            <a:r>
              <a:rPr baseline="-25000" lang="es" sz="3400">
                <a:latin typeface="Economica"/>
                <a:ea typeface="Economica"/>
                <a:cs typeface="Economica"/>
                <a:sym typeface="Economica"/>
              </a:rPr>
              <a:t>2</a:t>
            </a:r>
            <a:r>
              <a:rPr lang="es" sz="3400">
                <a:latin typeface="Economica"/>
                <a:ea typeface="Economica"/>
                <a:cs typeface="Economica"/>
                <a:sym typeface="Economica"/>
              </a:rPr>
              <a:t>        o bien     H</a:t>
            </a:r>
            <a:r>
              <a:rPr baseline="-25000" lang="es" sz="3400">
                <a:latin typeface="Economica"/>
                <a:ea typeface="Economica"/>
                <a:cs typeface="Economica"/>
                <a:sym typeface="Economica"/>
              </a:rPr>
              <a:t>0</a:t>
            </a:r>
            <a:r>
              <a:rPr lang="es" sz="3400">
                <a:latin typeface="Economica"/>
                <a:ea typeface="Economica"/>
                <a:cs typeface="Economica"/>
                <a:sym typeface="Economica"/>
              </a:rPr>
              <a:t>: μ</a:t>
            </a:r>
            <a:r>
              <a:rPr baseline="-25000" lang="es" sz="3400">
                <a:latin typeface="Economica"/>
                <a:ea typeface="Economica"/>
                <a:cs typeface="Economica"/>
                <a:sym typeface="Economica"/>
              </a:rPr>
              <a:t>1</a:t>
            </a:r>
            <a:r>
              <a:rPr lang="es" sz="3400">
                <a:latin typeface="Economica"/>
                <a:ea typeface="Economica"/>
                <a:cs typeface="Economica"/>
                <a:sym typeface="Economica"/>
              </a:rPr>
              <a:t>-μ</a:t>
            </a:r>
            <a:r>
              <a:rPr baseline="-25000" lang="es" sz="3400">
                <a:latin typeface="Economica"/>
                <a:ea typeface="Economica"/>
                <a:cs typeface="Economica"/>
                <a:sym typeface="Economica"/>
              </a:rPr>
              <a:t>2</a:t>
            </a:r>
            <a:r>
              <a:rPr lang="es" sz="3400">
                <a:latin typeface="Economica"/>
                <a:ea typeface="Economica"/>
                <a:cs typeface="Economica"/>
                <a:sym typeface="Economica"/>
              </a:rPr>
              <a:t>=0    (dif de medias 0)</a:t>
            </a:r>
            <a:endParaRPr sz="3400">
              <a:latin typeface="Economica"/>
              <a:ea typeface="Economica"/>
              <a:cs typeface="Economica"/>
              <a:sym typeface="Economica"/>
            </a:endParaRPr>
          </a:p>
          <a:p>
            <a:pPr indent="0" lvl="0" marL="0" rtl="0" algn="just">
              <a:spcBef>
                <a:spcPts val="0"/>
              </a:spcBef>
              <a:spcAft>
                <a:spcPts val="0"/>
              </a:spcAft>
              <a:buNone/>
            </a:pPr>
            <a:r>
              <a:t/>
            </a:r>
            <a:endParaRPr sz="1200">
              <a:latin typeface="Arial"/>
              <a:ea typeface="Arial"/>
              <a:cs typeface="Arial"/>
              <a:sym typeface="Arial"/>
            </a:endParaRPr>
          </a:p>
          <a:p>
            <a:pPr indent="0" lvl="0" marL="0" rtl="0" algn="just">
              <a:spcBef>
                <a:spcPts val="0"/>
              </a:spcBef>
              <a:spcAft>
                <a:spcPts val="0"/>
              </a:spcAft>
              <a:buNone/>
            </a:pPr>
            <a:r>
              <a:rPr lang="es">
                <a:latin typeface="Arial"/>
                <a:ea typeface="Arial"/>
                <a:cs typeface="Arial"/>
                <a:sym typeface="Arial"/>
              </a:rPr>
              <a:t>X</a:t>
            </a:r>
            <a:r>
              <a:rPr baseline="-25000" lang="es">
                <a:latin typeface="Arial"/>
                <a:ea typeface="Arial"/>
                <a:cs typeface="Arial"/>
                <a:sym typeface="Arial"/>
              </a:rPr>
              <a:t>1</a:t>
            </a:r>
            <a:r>
              <a:rPr lang="es">
                <a:latin typeface="Arial"/>
                <a:ea typeface="Arial"/>
                <a:cs typeface="Arial"/>
                <a:sym typeface="Arial"/>
              </a:rPr>
              <a:t>, X</a:t>
            </a:r>
            <a:r>
              <a:rPr baseline="-25000" lang="es">
                <a:latin typeface="Arial"/>
                <a:ea typeface="Arial"/>
                <a:cs typeface="Arial"/>
                <a:sym typeface="Arial"/>
              </a:rPr>
              <a:t> 2</a:t>
            </a:r>
            <a:r>
              <a:rPr lang="es">
                <a:latin typeface="Arial"/>
                <a:ea typeface="Arial"/>
                <a:cs typeface="Arial"/>
                <a:sym typeface="Arial"/>
              </a:rPr>
              <a:t> ,..., X</a:t>
            </a:r>
            <a:r>
              <a:rPr baseline="-25000" lang="es">
                <a:latin typeface="Arial"/>
                <a:ea typeface="Arial"/>
                <a:cs typeface="Arial"/>
                <a:sym typeface="Arial"/>
              </a:rPr>
              <a:t> n1</a:t>
            </a:r>
            <a:r>
              <a:rPr lang="es">
                <a:latin typeface="Arial"/>
                <a:ea typeface="Arial"/>
                <a:cs typeface="Arial"/>
                <a:sym typeface="Arial"/>
              </a:rPr>
              <a:t>  una m.a. de una v.a. X~N(𝝻</a:t>
            </a:r>
            <a:r>
              <a:rPr baseline="-25000" lang="es">
                <a:latin typeface="Arial"/>
                <a:ea typeface="Arial"/>
                <a:cs typeface="Arial"/>
                <a:sym typeface="Arial"/>
              </a:rPr>
              <a:t>1</a:t>
            </a:r>
            <a:r>
              <a:rPr lang="es">
                <a:latin typeface="Arial"/>
                <a:ea typeface="Arial"/>
                <a:cs typeface="Arial"/>
                <a:sym typeface="Arial"/>
              </a:rPr>
              <a:t>,𝞂</a:t>
            </a:r>
            <a:r>
              <a:rPr baseline="30000" lang="es">
                <a:latin typeface="Arial"/>
                <a:ea typeface="Arial"/>
                <a:cs typeface="Arial"/>
                <a:sym typeface="Arial"/>
              </a:rPr>
              <a:t>2</a:t>
            </a:r>
            <a:r>
              <a:rPr lang="es">
                <a:latin typeface="Arial"/>
                <a:ea typeface="Arial"/>
                <a:cs typeface="Arial"/>
                <a:sym typeface="Arial"/>
              </a:rPr>
              <a:t>), </a:t>
            </a:r>
            <a:r>
              <a:rPr lang="es">
                <a:solidFill>
                  <a:srgbClr val="999999"/>
                </a:solidFill>
                <a:latin typeface="Arial"/>
                <a:ea typeface="Arial"/>
                <a:cs typeface="Arial"/>
                <a:sym typeface="Arial"/>
              </a:rPr>
              <a:t>una población por ej.</a:t>
            </a:r>
            <a:endParaRPr>
              <a:latin typeface="Arial"/>
              <a:ea typeface="Arial"/>
              <a:cs typeface="Arial"/>
              <a:sym typeface="Arial"/>
            </a:endParaRPr>
          </a:p>
          <a:p>
            <a:pPr indent="0" lvl="0" marL="0" rtl="0" algn="just">
              <a:spcBef>
                <a:spcPts val="0"/>
              </a:spcBef>
              <a:spcAft>
                <a:spcPts val="0"/>
              </a:spcAft>
              <a:buNone/>
            </a:pPr>
            <a:r>
              <a:rPr lang="es">
                <a:latin typeface="Arial"/>
                <a:ea typeface="Arial"/>
                <a:cs typeface="Arial"/>
                <a:sym typeface="Arial"/>
              </a:rPr>
              <a:t>Y</a:t>
            </a:r>
            <a:r>
              <a:rPr baseline="-25000" lang="es">
                <a:latin typeface="Arial"/>
                <a:ea typeface="Arial"/>
                <a:cs typeface="Arial"/>
                <a:sym typeface="Arial"/>
              </a:rPr>
              <a:t>1</a:t>
            </a:r>
            <a:r>
              <a:rPr lang="es">
                <a:latin typeface="Arial"/>
                <a:ea typeface="Arial"/>
                <a:cs typeface="Arial"/>
                <a:sym typeface="Arial"/>
              </a:rPr>
              <a:t>, Y</a:t>
            </a:r>
            <a:r>
              <a:rPr baseline="-25000" lang="es">
                <a:latin typeface="Arial"/>
                <a:ea typeface="Arial"/>
                <a:cs typeface="Arial"/>
                <a:sym typeface="Arial"/>
              </a:rPr>
              <a:t> 2</a:t>
            </a:r>
            <a:r>
              <a:rPr lang="es">
                <a:latin typeface="Arial"/>
                <a:ea typeface="Arial"/>
                <a:cs typeface="Arial"/>
                <a:sym typeface="Arial"/>
              </a:rPr>
              <a:t> ,..., Y</a:t>
            </a:r>
            <a:r>
              <a:rPr baseline="-25000" lang="es">
                <a:latin typeface="Arial"/>
                <a:ea typeface="Arial"/>
                <a:cs typeface="Arial"/>
                <a:sym typeface="Arial"/>
              </a:rPr>
              <a:t> n2</a:t>
            </a:r>
            <a:r>
              <a:rPr lang="es">
                <a:latin typeface="Arial"/>
                <a:ea typeface="Arial"/>
                <a:cs typeface="Arial"/>
                <a:sym typeface="Arial"/>
              </a:rPr>
              <a:t>  una m.a. de una v.a. Y~N(𝝻</a:t>
            </a:r>
            <a:r>
              <a:rPr baseline="-25000" lang="es">
                <a:latin typeface="Arial"/>
                <a:ea typeface="Arial"/>
                <a:cs typeface="Arial"/>
                <a:sym typeface="Arial"/>
              </a:rPr>
              <a:t>2</a:t>
            </a:r>
            <a:r>
              <a:rPr lang="es">
                <a:latin typeface="Arial"/>
                <a:ea typeface="Arial"/>
                <a:cs typeface="Arial"/>
                <a:sym typeface="Arial"/>
              </a:rPr>
              <a:t>,𝞂</a:t>
            </a:r>
            <a:r>
              <a:rPr baseline="30000" lang="es">
                <a:latin typeface="Arial"/>
                <a:ea typeface="Arial"/>
                <a:cs typeface="Arial"/>
                <a:sym typeface="Arial"/>
              </a:rPr>
              <a:t>2</a:t>
            </a:r>
            <a:r>
              <a:rPr lang="es">
                <a:latin typeface="Arial"/>
                <a:ea typeface="Arial"/>
                <a:cs typeface="Arial"/>
                <a:sym typeface="Arial"/>
              </a:rPr>
              <a:t>),</a:t>
            </a:r>
            <a:r>
              <a:rPr lang="es">
                <a:solidFill>
                  <a:srgbClr val="999999"/>
                </a:solidFill>
                <a:latin typeface="Arial"/>
                <a:ea typeface="Arial"/>
                <a:cs typeface="Arial"/>
                <a:sym typeface="Arial"/>
              </a:rPr>
              <a:t> otro tamaño de muestra (igual var)</a:t>
            </a:r>
            <a:endParaRPr>
              <a:solidFill>
                <a:srgbClr val="999999"/>
              </a:solidFill>
            </a:endParaRPr>
          </a:p>
          <a:p>
            <a:pPr indent="0" lvl="0" marL="0" rtl="0" algn="just">
              <a:spcBef>
                <a:spcPts val="0"/>
              </a:spcBef>
              <a:spcAft>
                <a:spcPts val="0"/>
              </a:spcAft>
              <a:buNone/>
            </a:pPr>
            <a:r>
              <a:t/>
            </a:r>
            <a:endParaRPr>
              <a:latin typeface="Arial"/>
              <a:ea typeface="Arial"/>
              <a:cs typeface="Arial"/>
              <a:sym typeface="Arial"/>
            </a:endParaRPr>
          </a:p>
          <a:p>
            <a:pPr indent="0" lvl="0" marL="0" rtl="0" algn="just">
              <a:spcBef>
                <a:spcPts val="0"/>
              </a:spcBef>
              <a:spcAft>
                <a:spcPts val="0"/>
              </a:spcAft>
              <a:buNone/>
            </a:pPr>
            <a:r>
              <a:t/>
            </a:r>
            <a:endParaRPr>
              <a:highlight>
                <a:srgbClr val="FFFF00"/>
              </a:highlight>
              <a:latin typeface="Arial"/>
              <a:ea typeface="Arial"/>
              <a:cs typeface="Arial"/>
              <a:sym typeface="Arial"/>
            </a:endParaRPr>
          </a:p>
          <a:p>
            <a:pPr indent="0" lvl="0" marL="0" rtl="0" algn="just">
              <a:spcBef>
                <a:spcPts val="0"/>
              </a:spcBef>
              <a:spcAft>
                <a:spcPts val="0"/>
              </a:spcAft>
              <a:buNone/>
            </a:pPr>
            <a:r>
              <a:t/>
            </a:r>
            <a:endParaRPr>
              <a:highlight>
                <a:srgbClr val="FFFF00"/>
              </a:highlight>
              <a:latin typeface="Arial"/>
              <a:ea typeface="Arial"/>
              <a:cs typeface="Arial"/>
              <a:sym typeface="Arial"/>
            </a:endParaRPr>
          </a:p>
          <a:p>
            <a:pPr indent="0" lvl="0" marL="0" rtl="0" algn="just">
              <a:spcBef>
                <a:spcPts val="0"/>
              </a:spcBef>
              <a:spcAft>
                <a:spcPts val="0"/>
              </a:spcAft>
              <a:buNone/>
            </a:pPr>
            <a:r>
              <a:t/>
            </a:r>
            <a:endParaRPr>
              <a:highlight>
                <a:srgbClr val="FFFF00"/>
              </a:highlight>
              <a:latin typeface="Arial"/>
              <a:ea typeface="Arial"/>
              <a:cs typeface="Arial"/>
              <a:sym typeface="Arial"/>
            </a:endParaRPr>
          </a:p>
          <a:p>
            <a:pPr indent="0" lvl="0" marL="0" rtl="0" algn="just">
              <a:spcBef>
                <a:spcPts val="0"/>
              </a:spcBef>
              <a:spcAft>
                <a:spcPts val="0"/>
              </a:spcAft>
              <a:buNone/>
            </a:pPr>
            <a:r>
              <a:t/>
            </a:r>
            <a:endParaRPr>
              <a:latin typeface="Arial"/>
              <a:ea typeface="Arial"/>
              <a:cs typeface="Arial"/>
              <a:sym typeface="Arial"/>
            </a:endParaRPr>
          </a:p>
          <a:p>
            <a:pPr indent="0" lvl="0" marL="0" rtl="0" algn="just">
              <a:spcBef>
                <a:spcPts val="0"/>
              </a:spcBef>
              <a:spcAft>
                <a:spcPts val="0"/>
              </a:spcAft>
              <a:buNone/>
            </a:pPr>
            <a:r>
              <a:t/>
            </a:r>
            <a:endParaRPr>
              <a:latin typeface="Arial"/>
              <a:ea typeface="Arial"/>
              <a:cs typeface="Arial"/>
              <a:sym typeface="Arial"/>
            </a:endParaRPr>
          </a:p>
          <a:p>
            <a:pPr indent="0" lvl="0" marL="0" rtl="0" algn="just">
              <a:spcBef>
                <a:spcPts val="0"/>
              </a:spcBef>
              <a:spcAft>
                <a:spcPts val="0"/>
              </a:spcAft>
              <a:buNone/>
            </a:pPr>
            <a:r>
              <a:rPr lang="es">
                <a:latin typeface="Arial"/>
                <a:ea typeface="Arial"/>
                <a:cs typeface="Arial"/>
                <a:sym typeface="Arial"/>
              </a:rPr>
              <a:t>Varianzas distintas: Test de Welch (usa t de student con k… grados de libertad)</a:t>
            </a:r>
            <a:endParaRPr>
              <a:latin typeface="Arial"/>
              <a:ea typeface="Arial"/>
              <a:cs typeface="Arial"/>
              <a:sym typeface="Arial"/>
            </a:endParaRPr>
          </a:p>
        </p:txBody>
      </p:sp>
      <p:pic>
        <p:nvPicPr>
          <p:cNvPr id="216" name="Google Shape;216;p33"/>
          <p:cNvPicPr preferRelativeResize="0"/>
          <p:nvPr/>
        </p:nvPicPr>
        <p:blipFill>
          <a:blip r:embed="rId3">
            <a:alphaModFix/>
          </a:blip>
          <a:stretch>
            <a:fillRect/>
          </a:stretch>
        </p:blipFill>
        <p:spPr>
          <a:xfrm>
            <a:off x="5524825" y="3901400"/>
            <a:ext cx="3564850" cy="556300"/>
          </a:xfrm>
          <a:prstGeom prst="rect">
            <a:avLst/>
          </a:prstGeom>
          <a:noFill/>
          <a:ln>
            <a:noFill/>
          </a:ln>
        </p:spPr>
      </p:pic>
      <p:pic>
        <p:nvPicPr>
          <p:cNvPr id="217" name="Google Shape;217;p33"/>
          <p:cNvPicPr preferRelativeResize="0"/>
          <p:nvPr/>
        </p:nvPicPr>
        <p:blipFill>
          <a:blip r:embed="rId4">
            <a:alphaModFix/>
          </a:blip>
          <a:stretch>
            <a:fillRect/>
          </a:stretch>
        </p:blipFill>
        <p:spPr>
          <a:xfrm>
            <a:off x="362900" y="3045700"/>
            <a:ext cx="5450550" cy="920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Test de Hipótesis</a:t>
            </a:r>
            <a:endParaRPr/>
          </a:p>
        </p:txBody>
      </p:sp>
      <p:sp>
        <p:nvSpPr>
          <p:cNvPr id="223" name="Google Shape;223;p34"/>
          <p:cNvSpPr txBox="1"/>
          <p:nvPr>
            <p:ph idx="1" type="body"/>
          </p:nvPr>
        </p:nvSpPr>
        <p:spPr>
          <a:xfrm>
            <a:off x="235500" y="1225225"/>
            <a:ext cx="6782400" cy="1971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latin typeface="Arial"/>
                <a:ea typeface="Arial"/>
                <a:cs typeface="Arial"/>
                <a:sym typeface="Arial"/>
              </a:rPr>
              <a:t>Volviendo a las</a:t>
            </a:r>
            <a:r>
              <a:rPr lang="es">
                <a:latin typeface="Arial"/>
                <a:ea typeface="Arial"/>
                <a:cs typeface="Arial"/>
                <a:sym typeface="Arial"/>
              </a:rPr>
              <a:t> recetas… Hay test para hacer dulce!</a:t>
            </a:r>
            <a:endParaRPr>
              <a:latin typeface="Arial"/>
              <a:ea typeface="Arial"/>
              <a:cs typeface="Arial"/>
              <a:sym typeface="Arial"/>
            </a:endParaRPr>
          </a:p>
          <a:p>
            <a:pPr indent="0" lvl="0" marL="0" rtl="0" algn="l">
              <a:lnSpc>
                <a:spcPct val="100000"/>
              </a:lnSpc>
              <a:spcBef>
                <a:spcPts val="0"/>
              </a:spcBef>
              <a:spcAft>
                <a:spcPts val="0"/>
              </a:spcAft>
              <a:buNone/>
            </a:pPr>
            <a:r>
              <a:t/>
            </a:r>
            <a:endParaRPr>
              <a:latin typeface="Arial"/>
              <a:ea typeface="Arial"/>
              <a:cs typeface="Arial"/>
              <a:sym typeface="Arial"/>
            </a:endParaRPr>
          </a:p>
          <a:p>
            <a:pPr indent="0" lvl="0" marL="0" rtl="0" algn="l">
              <a:lnSpc>
                <a:spcPct val="100000"/>
              </a:lnSpc>
              <a:spcBef>
                <a:spcPts val="0"/>
              </a:spcBef>
              <a:spcAft>
                <a:spcPts val="0"/>
              </a:spcAft>
              <a:buNone/>
            </a:pPr>
            <a:r>
              <a:rPr lang="es">
                <a:latin typeface="Arial"/>
                <a:ea typeface="Arial"/>
                <a:cs typeface="Arial"/>
                <a:sym typeface="Arial"/>
              </a:rPr>
              <a:t>Hay que plantear bien los supuestos y la hipótesis nula,</a:t>
            </a:r>
            <a:endParaRPr>
              <a:latin typeface="Arial"/>
              <a:ea typeface="Arial"/>
              <a:cs typeface="Arial"/>
              <a:sym typeface="Arial"/>
            </a:endParaRPr>
          </a:p>
          <a:p>
            <a:pPr indent="0" lvl="0" marL="0" rtl="0" algn="l">
              <a:lnSpc>
                <a:spcPct val="100000"/>
              </a:lnSpc>
              <a:spcBef>
                <a:spcPts val="0"/>
              </a:spcBef>
              <a:spcAft>
                <a:spcPts val="0"/>
              </a:spcAft>
              <a:buNone/>
            </a:pPr>
            <a:r>
              <a:rPr lang="es">
                <a:latin typeface="Arial"/>
                <a:ea typeface="Arial"/>
                <a:cs typeface="Arial"/>
                <a:sym typeface="Arial"/>
              </a:rPr>
              <a:t>se elige el estadístico. </a:t>
            </a:r>
            <a:endParaRPr>
              <a:latin typeface="Arial"/>
              <a:ea typeface="Arial"/>
              <a:cs typeface="Arial"/>
              <a:sym typeface="Arial"/>
            </a:endParaRPr>
          </a:p>
          <a:p>
            <a:pPr indent="0" lvl="0" marL="0" rtl="0" algn="l">
              <a:lnSpc>
                <a:spcPct val="100000"/>
              </a:lnSpc>
              <a:spcBef>
                <a:spcPts val="0"/>
              </a:spcBef>
              <a:spcAft>
                <a:spcPts val="0"/>
              </a:spcAft>
              <a:buNone/>
            </a:pPr>
            <a:r>
              <a:rPr lang="es">
                <a:latin typeface="Arial"/>
                <a:ea typeface="Arial"/>
                <a:cs typeface="Arial"/>
                <a:sym typeface="Arial"/>
              </a:rPr>
              <a:t>Luego se fija el nivel de significancia </a:t>
            </a:r>
            <a:r>
              <a:rPr lang="es" sz="2400"/>
              <a:t>𝜶</a:t>
            </a:r>
            <a:endParaRPr/>
          </a:p>
          <a:p>
            <a:pPr indent="0" lvl="0" marL="0" rtl="0" algn="l">
              <a:lnSpc>
                <a:spcPct val="100000"/>
              </a:lnSpc>
              <a:spcBef>
                <a:spcPts val="0"/>
              </a:spcBef>
              <a:spcAft>
                <a:spcPts val="0"/>
              </a:spcAft>
              <a:buNone/>
            </a:pPr>
            <a:r>
              <a:rPr lang="es">
                <a:latin typeface="Arial"/>
                <a:ea typeface="Arial"/>
                <a:cs typeface="Arial"/>
                <a:sym typeface="Arial"/>
              </a:rPr>
              <a:t>para controlar el Error tipo I, define la RR</a:t>
            </a:r>
            <a:endParaRPr>
              <a:latin typeface="Arial"/>
              <a:ea typeface="Arial"/>
              <a:cs typeface="Arial"/>
              <a:sym typeface="Arial"/>
            </a:endParaRPr>
          </a:p>
          <a:p>
            <a:pPr indent="0" lvl="0" marL="0" rtl="0" algn="l">
              <a:lnSpc>
                <a:spcPct val="100000"/>
              </a:lnSpc>
              <a:spcBef>
                <a:spcPts val="0"/>
              </a:spcBef>
              <a:spcAft>
                <a:spcPts val="0"/>
              </a:spcAft>
              <a:buNone/>
            </a:pPr>
            <a:r>
              <a:t/>
            </a:r>
            <a:endParaRPr>
              <a:latin typeface="Arial"/>
              <a:ea typeface="Arial"/>
              <a:cs typeface="Arial"/>
              <a:sym typeface="Arial"/>
            </a:endParaRPr>
          </a:p>
          <a:p>
            <a:pPr indent="0" lvl="0" marL="0" rtl="0" algn="l">
              <a:lnSpc>
                <a:spcPct val="100000"/>
              </a:lnSpc>
              <a:spcBef>
                <a:spcPts val="0"/>
              </a:spcBef>
              <a:spcAft>
                <a:spcPts val="0"/>
              </a:spcAft>
              <a:buNone/>
            </a:pPr>
            <a:r>
              <a:t/>
            </a:r>
            <a:endParaRPr>
              <a:latin typeface="Arial"/>
              <a:ea typeface="Arial"/>
              <a:cs typeface="Arial"/>
              <a:sym typeface="Arial"/>
            </a:endParaRPr>
          </a:p>
        </p:txBody>
      </p:sp>
      <p:pic>
        <p:nvPicPr>
          <p:cNvPr id="224" name="Google Shape;224;p34"/>
          <p:cNvPicPr preferRelativeResize="0"/>
          <p:nvPr/>
        </p:nvPicPr>
        <p:blipFill rotWithShape="1">
          <a:blip r:embed="rId3">
            <a:alphaModFix/>
          </a:blip>
          <a:srcRect b="0" l="0" r="0" t="0"/>
          <a:stretch/>
        </p:blipFill>
        <p:spPr>
          <a:xfrm>
            <a:off x="4845900" y="2279825"/>
            <a:ext cx="4226450" cy="2648981"/>
          </a:xfrm>
          <a:prstGeom prst="rect">
            <a:avLst/>
          </a:prstGeom>
          <a:noFill/>
          <a:ln>
            <a:noFill/>
          </a:ln>
        </p:spPr>
      </p:pic>
      <p:sp>
        <p:nvSpPr>
          <p:cNvPr id="225" name="Google Shape;225;p34"/>
          <p:cNvSpPr txBox="1"/>
          <p:nvPr/>
        </p:nvSpPr>
        <p:spPr>
          <a:xfrm>
            <a:off x="311700" y="3579925"/>
            <a:ext cx="4167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1"/>
                </a:solidFill>
              </a:rPr>
              <a:t>Si hay dos o más test con el mismo nivel de</a:t>
            </a:r>
            <a:endParaRPr sz="1800">
              <a:solidFill>
                <a:schemeClr val="dk1"/>
              </a:solidFill>
            </a:endParaRPr>
          </a:p>
          <a:p>
            <a:pPr indent="0" lvl="0" marL="0" rtl="0" algn="l">
              <a:spcBef>
                <a:spcPts val="0"/>
              </a:spcBef>
              <a:spcAft>
                <a:spcPts val="0"/>
              </a:spcAft>
              <a:buNone/>
            </a:pPr>
            <a:r>
              <a:rPr lang="es" sz="1800">
                <a:solidFill>
                  <a:schemeClr val="dk1"/>
                </a:solidFill>
              </a:rPr>
              <a:t>significancia se elige el más potente:</a:t>
            </a:r>
            <a:endParaRPr sz="1800">
              <a:solidFill>
                <a:schemeClr val="dk1"/>
              </a:solidFill>
            </a:endParaRPr>
          </a:p>
          <a:p>
            <a:pPr indent="0" lvl="0" marL="0" rtl="0" algn="l">
              <a:spcBef>
                <a:spcPts val="0"/>
              </a:spcBef>
              <a:spcAft>
                <a:spcPts val="0"/>
              </a:spcAft>
              <a:buNone/>
            </a:pPr>
            <a:r>
              <a:rPr lang="es" sz="1800">
                <a:solidFill>
                  <a:schemeClr val="dk1"/>
                </a:solidFill>
              </a:rPr>
              <a:t>(1-𝜷) alto (menos prob de error tipo II) </a:t>
            </a:r>
            <a:endParaRPr sz="1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Test de Hipótesis:  </a:t>
            </a:r>
            <a:r>
              <a:rPr lang="es" sz="3800"/>
              <a:t>P(Error tipo II)= 𝜷</a:t>
            </a:r>
            <a:endParaRPr sz="3800"/>
          </a:p>
        </p:txBody>
      </p:sp>
      <p:pic>
        <p:nvPicPr>
          <p:cNvPr id="231" name="Google Shape;231;p35"/>
          <p:cNvPicPr preferRelativeResize="0"/>
          <p:nvPr/>
        </p:nvPicPr>
        <p:blipFill rotWithShape="1">
          <a:blip r:embed="rId3">
            <a:alphaModFix/>
          </a:blip>
          <a:srcRect b="0" l="0" r="0" t="24465"/>
          <a:stretch/>
        </p:blipFill>
        <p:spPr>
          <a:xfrm>
            <a:off x="575400" y="1475725"/>
            <a:ext cx="8124199" cy="3187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 no mentirse...</a:t>
            </a:r>
            <a:endParaRPr/>
          </a:p>
        </p:txBody>
      </p:sp>
      <p:pic>
        <p:nvPicPr>
          <p:cNvPr id="237" name="Google Shape;237;p36"/>
          <p:cNvPicPr preferRelativeResize="0"/>
          <p:nvPr/>
        </p:nvPicPr>
        <p:blipFill rotWithShape="1">
          <a:blip r:embed="rId3">
            <a:alphaModFix/>
          </a:blip>
          <a:srcRect b="0" l="0" r="0" t="0"/>
          <a:stretch/>
        </p:blipFill>
        <p:spPr>
          <a:xfrm>
            <a:off x="1113400" y="1347850"/>
            <a:ext cx="6234500" cy="3564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Test de Hipótesis</a:t>
            </a:r>
            <a:endParaRPr/>
          </a:p>
        </p:txBody>
      </p:sp>
      <p:sp>
        <p:nvSpPr>
          <p:cNvPr id="74" name="Google Shape;74;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muchos problemas se requiere tomar una decisión entre aceptar o rechazar una proposición sobre algún parámetro o alguna afirmación de una población.</a:t>
            </a:r>
            <a:endParaRPr/>
          </a:p>
          <a:p>
            <a:pPr indent="0" lvl="0" marL="0" rtl="0" algn="l">
              <a:spcBef>
                <a:spcPts val="1600"/>
              </a:spcBef>
              <a:spcAft>
                <a:spcPts val="0"/>
              </a:spcAft>
              <a:buNone/>
            </a:pPr>
            <a:r>
              <a:rPr lang="es"/>
              <a:t>Esta proposición o afirmación recibe el nombre de </a:t>
            </a:r>
            <a:r>
              <a:rPr b="1" lang="es">
                <a:solidFill>
                  <a:srgbClr val="1B786E"/>
                </a:solidFill>
              </a:rPr>
              <a:t>hipótesis estadística</a:t>
            </a:r>
            <a:r>
              <a:rPr lang="es"/>
              <a:t>, y el procedimiento de toma de decisión sobre la hipótesis se conoce como </a:t>
            </a:r>
            <a:r>
              <a:rPr b="1" lang="es">
                <a:solidFill>
                  <a:srgbClr val="A61C00"/>
                </a:solidFill>
              </a:rPr>
              <a:t>prueba o test de hipótesis</a:t>
            </a:r>
            <a:r>
              <a:rPr lang="es"/>
              <a:t>.</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Test de Hipótesis</a:t>
            </a:r>
            <a:endParaRPr/>
          </a:p>
        </p:txBody>
      </p:sp>
      <p:sp>
        <p:nvSpPr>
          <p:cNvPr id="80" name="Google Shape;80;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t>Se quiere testear H</a:t>
            </a:r>
            <a:r>
              <a:rPr baseline="-25000" lang="es" sz="2400"/>
              <a:t>0</a:t>
            </a:r>
            <a:r>
              <a:rPr lang="es" sz="2400"/>
              <a:t> vs H</a:t>
            </a:r>
            <a:r>
              <a:rPr baseline="-25000" lang="es" sz="2400"/>
              <a:t>1</a:t>
            </a:r>
            <a:r>
              <a:rPr lang="es" sz="2400"/>
              <a:t> </a:t>
            </a:r>
            <a:endParaRPr sz="2400"/>
          </a:p>
          <a:p>
            <a:pPr indent="0" lvl="0" marL="0" rtl="0" algn="l">
              <a:spcBef>
                <a:spcPts val="1600"/>
              </a:spcBef>
              <a:spcAft>
                <a:spcPts val="0"/>
              </a:spcAft>
              <a:buNone/>
            </a:pPr>
            <a:r>
              <a:rPr lang="es" sz="2400"/>
              <a:t>H</a:t>
            </a:r>
            <a:r>
              <a:rPr baseline="-25000" lang="es" sz="2400"/>
              <a:t>0</a:t>
            </a:r>
            <a:r>
              <a:rPr lang="es" sz="2400"/>
              <a:t>: Hipótesis nula </a:t>
            </a:r>
            <a:r>
              <a:rPr lang="es" sz="2400">
                <a:solidFill>
                  <a:srgbClr val="999999"/>
                </a:solidFill>
              </a:rPr>
              <a:t>(se le da el beneficio de la duda)</a:t>
            </a:r>
            <a:endParaRPr sz="2400">
              <a:solidFill>
                <a:srgbClr val="999999"/>
              </a:solidFill>
            </a:endParaRPr>
          </a:p>
          <a:p>
            <a:pPr indent="0" lvl="0" marL="0" rtl="0" algn="l">
              <a:spcBef>
                <a:spcPts val="1600"/>
              </a:spcBef>
              <a:spcAft>
                <a:spcPts val="0"/>
              </a:spcAft>
              <a:buNone/>
            </a:pPr>
            <a:r>
              <a:rPr lang="es" sz="2400"/>
              <a:t>H</a:t>
            </a:r>
            <a:r>
              <a:rPr baseline="-25000" lang="es" sz="2400"/>
              <a:t>1</a:t>
            </a:r>
            <a:r>
              <a:rPr lang="es" sz="2400"/>
              <a:t>: Hipótesis alternativa</a:t>
            </a:r>
            <a:endParaRPr sz="2400"/>
          </a:p>
          <a:p>
            <a:pPr indent="0" lvl="0" marL="0" rtl="0" algn="l">
              <a:spcBef>
                <a:spcPts val="1600"/>
              </a:spcBef>
              <a:spcAft>
                <a:spcPts val="0"/>
              </a:spcAft>
              <a:buNone/>
            </a:pPr>
            <a:r>
              <a:t/>
            </a:r>
            <a:endParaRPr sz="2400"/>
          </a:p>
          <a:p>
            <a:pPr indent="0" lvl="0" marL="0" rtl="0" algn="l">
              <a:lnSpc>
                <a:spcPct val="100000"/>
              </a:lnSpc>
              <a:spcBef>
                <a:spcPts val="1600"/>
              </a:spcBef>
              <a:spcAft>
                <a:spcPts val="0"/>
              </a:spcAft>
              <a:buClr>
                <a:schemeClr val="dk1"/>
              </a:buClr>
              <a:buSzPts val="1100"/>
              <a:buFont typeface="Arial"/>
              <a:buNone/>
            </a:pPr>
            <a:r>
              <a:rPr lang="es"/>
              <a:t>A partir de la muestra </a:t>
            </a:r>
            <a:r>
              <a:rPr lang="es" u="sng"/>
              <a:t>se construye o elige un estadístico (función de la muestra)</a:t>
            </a:r>
            <a:r>
              <a:rPr lang="es"/>
              <a:t> para afirmar o rechazar H</a:t>
            </a:r>
            <a:r>
              <a:rPr baseline="-25000" lang="es"/>
              <a:t>0</a:t>
            </a:r>
            <a:r>
              <a:rPr lang="es"/>
              <a:t>. Se supone que la evidencia empírica (la muestra) me dará las suficientes razones para </a:t>
            </a:r>
            <a:r>
              <a:rPr b="1" lang="es">
                <a:solidFill>
                  <a:srgbClr val="A61C00"/>
                </a:solidFill>
              </a:rPr>
              <a:t>rechazar o no H</a:t>
            </a:r>
            <a:r>
              <a:rPr b="1" baseline="-25000" lang="es">
                <a:solidFill>
                  <a:srgbClr val="A61C00"/>
                </a:solidFill>
              </a:rPr>
              <a:t>0</a:t>
            </a:r>
            <a:r>
              <a:rPr baseline="-25000" lang="es"/>
              <a:t>.</a:t>
            </a:r>
            <a:endParaRPr/>
          </a:p>
          <a:p>
            <a:pPr indent="0" lvl="0" marL="0" rtl="0" algn="l">
              <a:spcBef>
                <a:spcPts val="0"/>
              </a:spcBef>
              <a:spcAft>
                <a:spcPts val="1600"/>
              </a:spcAft>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Test de Hipótesis</a:t>
            </a:r>
            <a:endParaRPr/>
          </a:p>
        </p:txBody>
      </p:sp>
      <p:sp>
        <p:nvSpPr>
          <p:cNvPr id="86" name="Google Shape;86;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t>Se quiere testear H</a:t>
            </a:r>
            <a:r>
              <a:rPr baseline="-25000" lang="es" sz="2400"/>
              <a:t>0</a:t>
            </a:r>
            <a:r>
              <a:rPr lang="es" sz="2400"/>
              <a:t> vs H</a:t>
            </a:r>
            <a:r>
              <a:rPr baseline="-25000" lang="es" sz="2400"/>
              <a:t>1</a:t>
            </a:r>
            <a:r>
              <a:rPr lang="es" sz="2400"/>
              <a:t> </a:t>
            </a:r>
            <a:endParaRPr sz="2400"/>
          </a:p>
          <a:p>
            <a:pPr indent="0" lvl="0" marL="0" rtl="0" algn="l">
              <a:spcBef>
                <a:spcPts val="1600"/>
              </a:spcBef>
              <a:spcAft>
                <a:spcPts val="0"/>
              </a:spcAft>
              <a:buNone/>
            </a:pPr>
            <a:r>
              <a:rPr lang="es" sz="2400"/>
              <a:t>H</a:t>
            </a:r>
            <a:r>
              <a:rPr baseline="-25000" lang="es" sz="2400"/>
              <a:t>0</a:t>
            </a:r>
            <a:r>
              <a:rPr lang="es" sz="2400"/>
              <a:t>: Hipótesis nula </a:t>
            </a:r>
            <a:r>
              <a:rPr lang="es" sz="2400">
                <a:solidFill>
                  <a:srgbClr val="999999"/>
                </a:solidFill>
              </a:rPr>
              <a:t>(se le da el beneficio de la duda)</a:t>
            </a:r>
            <a:endParaRPr sz="2400">
              <a:solidFill>
                <a:srgbClr val="999999"/>
              </a:solidFill>
            </a:endParaRPr>
          </a:p>
          <a:p>
            <a:pPr indent="0" lvl="0" marL="0" rtl="0" algn="l">
              <a:spcBef>
                <a:spcPts val="1600"/>
              </a:spcBef>
              <a:spcAft>
                <a:spcPts val="0"/>
              </a:spcAft>
              <a:buNone/>
            </a:pPr>
            <a:r>
              <a:rPr lang="es" sz="2400"/>
              <a:t>H</a:t>
            </a:r>
            <a:r>
              <a:rPr baseline="-25000" lang="es" sz="2400"/>
              <a:t>1</a:t>
            </a:r>
            <a:r>
              <a:rPr lang="es" sz="2400"/>
              <a:t>: Hipótesis alternativa</a:t>
            </a:r>
            <a:endParaRPr sz="2400"/>
          </a:p>
          <a:p>
            <a:pPr indent="0" lvl="0" marL="0" rtl="0" algn="l">
              <a:spcBef>
                <a:spcPts val="1600"/>
              </a:spcBef>
              <a:spcAft>
                <a:spcPts val="0"/>
              </a:spcAft>
              <a:buNone/>
            </a:pPr>
            <a:r>
              <a:t/>
            </a:r>
            <a:endParaRPr sz="2400"/>
          </a:p>
          <a:p>
            <a:pPr indent="0" lvl="0" marL="0" rtl="0" algn="l">
              <a:spcBef>
                <a:spcPts val="1600"/>
              </a:spcBef>
              <a:spcAft>
                <a:spcPts val="0"/>
              </a:spcAft>
              <a:buNone/>
            </a:pPr>
            <a:r>
              <a:rPr lang="es" sz="2400"/>
              <a:t>Cuándo rechazar H</a:t>
            </a:r>
            <a:r>
              <a:rPr baseline="-25000" lang="es" sz="2400"/>
              <a:t>0</a:t>
            </a:r>
            <a:r>
              <a:rPr lang="es" sz="2400"/>
              <a:t>? </a:t>
            </a:r>
            <a:endParaRPr sz="2400"/>
          </a:p>
          <a:p>
            <a:pPr indent="0" lvl="0" marL="0" rtl="0" algn="l">
              <a:spcBef>
                <a:spcPts val="1600"/>
              </a:spcBef>
              <a:spcAft>
                <a:spcPts val="1600"/>
              </a:spcAft>
              <a:buNone/>
            </a:pPr>
            <a:r>
              <a:rPr lang="es" sz="2400"/>
              <a:t>necesitamos establecer una regla para tomar la </a:t>
            </a:r>
            <a:r>
              <a:rPr lang="es" sz="2400"/>
              <a:t>decisión</a:t>
            </a:r>
            <a:r>
              <a:rPr lang="es" sz="2400"/>
              <a:t>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Test de Hipótesis:  </a:t>
            </a:r>
            <a:r>
              <a:rPr lang="es" sz="3400"/>
              <a:t>H</a:t>
            </a:r>
            <a:r>
              <a:rPr baseline="-25000" lang="es" sz="3400"/>
              <a:t>0</a:t>
            </a:r>
            <a:r>
              <a:rPr lang="es" sz="3400"/>
              <a:t> vs H</a:t>
            </a:r>
            <a:r>
              <a:rPr baseline="-25000" lang="es" sz="3400"/>
              <a:t>1</a:t>
            </a:r>
            <a:r>
              <a:rPr lang="es" sz="2400">
                <a:latin typeface="Open Sans"/>
                <a:ea typeface="Open Sans"/>
                <a:cs typeface="Open Sans"/>
                <a:sym typeface="Open Sans"/>
              </a:rPr>
              <a:t> </a:t>
            </a:r>
            <a:endParaRPr/>
          </a:p>
        </p:txBody>
      </p:sp>
      <p:graphicFrame>
        <p:nvGraphicFramePr>
          <p:cNvPr id="92" name="Google Shape;92;p18"/>
          <p:cNvGraphicFramePr/>
          <p:nvPr/>
        </p:nvGraphicFramePr>
        <p:xfrm>
          <a:off x="1454375" y="2042275"/>
          <a:ext cx="3000000" cy="3000000"/>
        </p:xfrm>
        <a:graphic>
          <a:graphicData uri="http://schemas.openxmlformats.org/drawingml/2006/table">
            <a:tbl>
              <a:tblPr>
                <a:noFill/>
                <a:tableStyleId>{9EE202E5-542B-444F-8CA5-B3B0819D46D2}</a:tableStyleId>
              </a:tblPr>
              <a:tblGrid>
                <a:gridCol w="1377725"/>
                <a:gridCol w="2413000"/>
                <a:gridCol w="2413000"/>
              </a:tblGrid>
              <a:tr h="381000">
                <a:tc>
                  <a:txBody>
                    <a:bodyPr/>
                    <a:lstStyle/>
                    <a:p>
                      <a:pPr indent="0" lvl="0" marL="0" rtl="0" algn="ctr">
                        <a:lnSpc>
                          <a:spcPct val="115000"/>
                        </a:lnSpc>
                        <a:spcBef>
                          <a:spcPts val="0"/>
                        </a:spcBef>
                        <a:spcAft>
                          <a:spcPts val="1600"/>
                        </a:spcAft>
                        <a:buClr>
                          <a:schemeClr val="dk1"/>
                        </a:buClr>
                        <a:buSzPts val="1100"/>
                        <a:buFont typeface="Arial"/>
                        <a:buNone/>
                      </a:pPr>
                      <a:r>
                        <a:rPr lang="es" sz="2200">
                          <a:solidFill>
                            <a:schemeClr val="dk1"/>
                          </a:solidFill>
                          <a:latin typeface="Open Sans"/>
                          <a:ea typeface="Open Sans"/>
                          <a:cs typeface="Open Sans"/>
                          <a:sym typeface="Open Sans"/>
                        </a:rPr>
                        <a:t>H</a:t>
                      </a:r>
                      <a:r>
                        <a:rPr baseline="-25000" lang="es" sz="2200">
                          <a:solidFill>
                            <a:schemeClr val="dk1"/>
                          </a:solidFill>
                          <a:latin typeface="Open Sans"/>
                          <a:ea typeface="Open Sans"/>
                          <a:cs typeface="Open Sans"/>
                          <a:sym typeface="Open Sans"/>
                        </a:rPr>
                        <a:t>0</a:t>
                      </a:r>
                      <a:endParaRPr sz="2200" u="none" cap="none" strike="noStrike"/>
                    </a:p>
                  </a:txBody>
                  <a:tcPr marT="91425" marB="91425" marR="91425" marL="91425" anchor="ctr">
                    <a:lnL cap="flat" cmpd="sng" w="19050">
                      <a:solidFill>
                        <a:srgbClr val="A61C00"/>
                      </a:solidFill>
                      <a:prstDash val="solid"/>
                      <a:round/>
                      <a:headEnd len="sm" w="sm" type="none"/>
                      <a:tailEnd len="sm" w="sm" type="none"/>
                    </a:lnL>
                    <a:lnR cap="flat" cmpd="sng" w="19050">
                      <a:solidFill>
                        <a:srgbClr val="A61C00"/>
                      </a:solidFill>
                      <a:prstDash val="solid"/>
                      <a:round/>
                      <a:headEnd len="sm" w="sm" type="none"/>
                      <a:tailEnd len="sm" w="sm" type="none"/>
                    </a:lnR>
                    <a:lnT cap="flat" cmpd="sng" w="19050">
                      <a:solidFill>
                        <a:srgbClr val="A61C00"/>
                      </a:solidFill>
                      <a:prstDash val="solid"/>
                      <a:round/>
                      <a:headEnd len="sm" w="sm" type="none"/>
                      <a:tailEnd len="sm" w="sm" type="none"/>
                    </a:lnT>
                    <a:lnB cap="flat" cmpd="sng" w="19050">
                      <a:solidFill>
                        <a:srgbClr val="A61C00"/>
                      </a:solidFill>
                      <a:prstDash val="solid"/>
                      <a:round/>
                      <a:headEnd len="sm" w="sm" type="none"/>
                      <a:tailEnd len="sm" w="sm" type="none"/>
                    </a:lnB>
                    <a:solidFill>
                      <a:srgbClr val="D0E0E3"/>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s" sz="2200" u="none" cap="none" strike="noStrike"/>
                        <a:t>Rechazo </a:t>
                      </a:r>
                      <a:r>
                        <a:rPr lang="es" sz="2200" u="none" cap="none" strike="noStrike">
                          <a:solidFill>
                            <a:srgbClr val="000000"/>
                          </a:solidFill>
                        </a:rPr>
                        <a:t> H</a:t>
                      </a:r>
                      <a:r>
                        <a:rPr baseline="-25000" lang="es" sz="2200" u="none" cap="none" strike="noStrike">
                          <a:solidFill>
                            <a:srgbClr val="000000"/>
                          </a:solidFill>
                        </a:rPr>
                        <a:t>0</a:t>
                      </a:r>
                      <a:endParaRPr sz="2200" u="none" cap="none" strike="noStrike"/>
                    </a:p>
                  </a:txBody>
                  <a:tcPr marT="91425" marB="91425" marR="91425" marL="91425" anchor="ctr">
                    <a:lnL cap="flat" cmpd="sng" w="19050">
                      <a:solidFill>
                        <a:srgbClr val="A61C00"/>
                      </a:solidFill>
                      <a:prstDash val="solid"/>
                      <a:round/>
                      <a:headEnd len="sm" w="sm" type="none"/>
                      <a:tailEnd len="sm" w="sm" type="none"/>
                    </a:lnL>
                    <a:lnR cap="flat" cmpd="sng" w="19050">
                      <a:solidFill>
                        <a:srgbClr val="A61C00"/>
                      </a:solidFill>
                      <a:prstDash val="solid"/>
                      <a:round/>
                      <a:headEnd len="sm" w="sm" type="none"/>
                      <a:tailEnd len="sm" w="sm" type="none"/>
                    </a:lnR>
                    <a:lnT cap="flat" cmpd="sng" w="19050">
                      <a:solidFill>
                        <a:srgbClr val="A61C00"/>
                      </a:solidFill>
                      <a:prstDash val="solid"/>
                      <a:round/>
                      <a:headEnd len="sm" w="sm" type="none"/>
                      <a:tailEnd len="sm" w="sm" type="none"/>
                    </a:lnT>
                    <a:lnB cap="flat" cmpd="sng" w="19050">
                      <a:solidFill>
                        <a:srgbClr val="A61C00"/>
                      </a:solidFill>
                      <a:prstDash val="solid"/>
                      <a:round/>
                      <a:headEnd len="sm" w="sm" type="none"/>
                      <a:tailEnd len="sm" w="sm" type="none"/>
                    </a:lnB>
                    <a:solidFill>
                      <a:srgbClr val="D0E0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s" sz="2200" u="none" cap="none" strike="noStrike">
                          <a:solidFill>
                            <a:srgbClr val="000000"/>
                          </a:solidFill>
                        </a:rPr>
                        <a:t> No rechazo  H</a:t>
                      </a:r>
                      <a:r>
                        <a:rPr baseline="-25000" lang="es" sz="2200" u="none" cap="none" strike="noStrike">
                          <a:solidFill>
                            <a:srgbClr val="000000"/>
                          </a:solidFill>
                        </a:rPr>
                        <a:t>0</a:t>
                      </a:r>
                      <a:endParaRPr sz="2200" u="none" cap="none" strike="noStrike"/>
                    </a:p>
                  </a:txBody>
                  <a:tcPr marT="91425" marB="91425" marR="91425" marL="91425" anchor="ctr">
                    <a:lnL cap="flat" cmpd="sng" w="19050">
                      <a:solidFill>
                        <a:srgbClr val="A61C00"/>
                      </a:solidFill>
                      <a:prstDash val="solid"/>
                      <a:round/>
                      <a:headEnd len="sm" w="sm" type="none"/>
                      <a:tailEnd len="sm" w="sm" type="none"/>
                    </a:lnL>
                    <a:lnR cap="flat" cmpd="sng" w="19050">
                      <a:solidFill>
                        <a:srgbClr val="A61C00"/>
                      </a:solidFill>
                      <a:prstDash val="solid"/>
                      <a:round/>
                      <a:headEnd len="sm" w="sm" type="none"/>
                      <a:tailEnd len="sm" w="sm" type="none"/>
                    </a:lnR>
                    <a:lnT cap="flat" cmpd="sng" w="19050">
                      <a:solidFill>
                        <a:srgbClr val="A61C00"/>
                      </a:solidFill>
                      <a:prstDash val="solid"/>
                      <a:round/>
                      <a:headEnd len="sm" w="sm" type="none"/>
                      <a:tailEnd len="sm" w="sm" type="none"/>
                    </a:lnT>
                    <a:lnB cap="flat" cmpd="sng" w="19050">
                      <a:solidFill>
                        <a:srgbClr val="A61C00"/>
                      </a:solidFill>
                      <a:prstDash val="solid"/>
                      <a:round/>
                      <a:headEnd len="sm" w="sm" type="none"/>
                      <a:tailEnd len="sm" w="sm" type="none"/>
                    </a:lnB>
                    <a:solidFill>
                      <a:srgbClr val="D0E0E3"/>
                    </a:solidFill>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s" sz="2200" u="none" cap="none" strike="noStrike"/>
                        <a:t>V</a:t>
                      </a:r>
                      <a:endParaRPr sz="2200" u="none" cap="none" strike="noStrike"/>
                    </a:p>
                  </a:txBody>
                  <a:tcPr marT="91425" marB="91425" marR="91425" marL="91425" anchor="ctr">
                    <a:lnL cap="flat" cmpd="sng" w="19050">
                      <a:solidFill>
                        <a:srgbClr val="A61C00"/>
                      </a:solidFill>
                      <a:prstDash val="solid"/>
                      <a:round/>
                      <a:headEnd len="sm" w="sm" type="none"/>
                      <a:tailEnd len="sm" w="sm" type="none"/>
                    </a:lnL>
                    <a:lnR cap="flat" cmpd="sng" w="19050">
                      <a:solidFill>
                        <a:srgbClr val="A61C00"/>
                      </a:solidFill>
                      <a:prstDash val="solid"/>
                      <a:round/>
                      <a:headEnd len="sm" w="sm" type="none"/>
                      <a:tailEnd len="sm" w="sm" type="none"/>
                    </a:lnR>
                    <a:lnT cap="flat" cmpd="sng" w="19050">
                      <a:solidFill>
                        <a:srgbClr val="A61C00"/>
                      </a:solidFill>
                      <a:prstDash val="solid"/>
                      <a:round/>
                      <a:headEnd len="sm" w="sm" type="none"/>
                      <a:tailEnd len="sm" w="sm" type="none"/>
                    </a:lnT>
                    <a:lnB cap="flat" cmpd="sng" w="19050">
                      <a:solidFill>
                        <a:srgbClr val="A61C00"/>
                      </a:solidFill>
                      <a:prstDash val="solid"/>
                      <a:round/>
                      <a:headEnd len="sm" w="sm" type="none"/>
                      <a:tailEnd len="sm" w="sm" type="none"/>
                    </a:lnB>
                    <a:solidFill>
                      <a:srgbClr val="D0E0E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s" sz="2200" u="none" cap="none" strike="noStrike"/>
                        <a:t>Error tipo I</a:t>
                      </a:r>
                      <a:endParaRPr sz="2200" u="none" cap="none" strike="noStrike"/>
                    </a:p>
                  </a:txBody>
                  <a:tcPr marT="91425" marB="91425" marR="91425" marL="91425" anchor="ctr">
                    <a:lnL cap="flat" cmpd="sng" w="19050">
                      <a:solidFill>
                        <a:srgbClr val="A61C00"/>
                      </a:solidFill>
                      <a:prstDash val="solid"/>
                      <a:round/>
                      <a:headEnd len="sm" w="sm" type="none"/>
                      <a:tailEnd len="sm" w="sm" type="none"/>
                    </a:lnL>
                    <a:lnR cap="flat" cmpd="sng" w="19050">
                      <a:solidFill>
                        <a:srgbClr val="A61C00"/>
                      </a:solidFill>
                      <a:prstDash val="solid"/>
                      <a:round/>
                      <a:headEnd len="sm" w="sm" type="none"/>
                      <a:tailEnd len="sm" w="sm" type="none"/>
                    </a:lnR>
                    <a:lnT cap="flat" cmpd="sng" w="19050">
                      <a:solidFill>
                        <a:srgbClr val="A61C00"/>
                      </a:solidFill>
                      <a:prstDash val="solid"/>
                      <a:round/>
                      <a:headEnd len="sm" w="sm" type="none"/>
                      <a:tailEnd len="sm" w="sm" type="none"/>
                    </a:lnT>
                    <a:lnB cap="flat" cmpd="sng" w="19050">
                      <a:solidFill>
                        <a:srgbClr val="A61C00"/>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s" sz="2200" u="none" cap="none" strike="noStrike"/>
                        <a:t>Decisión correcta</a:t>
                      </a:r>
                      <a:endParaRPr sz="2200" u="none" cap="none" strike="noStrike"/>
                    </a:p>
                  </a:txBody>
                  <a:tcPr marT="91425" marB="91425" marR="91425" marL="91425" anchor="ctr">
                    <a:lnL cap="flat" cmpd="sng" w="19050">
                      <a:solidFill>
                        <a:srgbClr val="A61C00"/>
                      </a:solidFill>
                      <a:prstDash val="solid"/>
                      <a:round/>
                      <a:headEnd len="sm" w="sm" type="none"/>
                      <a:tailEnd len="sm" w="sm" type="none"/>
                    </a:lnL>
                    <a:lnR cap="flat" cmpd="sng" w="19050">
                      <a:solidFill>
                        <a:srgbClr val="A61C00"/>
                      </a:solidFill>
                      <a:prstDash val="solid"/>
                      <a:round/>
                      <a:headEnd len="sm" w="sm" type="none"/>
                      <a:tailEnd len="sm" w="sm" type="none"/>
                    </a:lnR>
                    <a:lnT cap="flat" cmpd="sng" w="19050">
                      <a:solidFill>
                        <a:srgbClr val="A61C00"/>
                      </a:solidFill>
                      <a:prstDash val="solid"/>
                      <a:round/>
                      <a:headEnd len="sm" w="sm" type="none"/>
                      <a:tailEnd len="sm" w="sm" type="none"/>
                    </a:lnT>
                    <a:lnB cap="flat" cmpd="sng" w="19050">
                      <a:solidFill>
                        <a:srgbClr val="A61C00"/>
                      </a:solidFill>
                      <a:prstDash val="solid"/>
                      <a:round/>
                      <a:headEnd len="sm" w="sm" type="none"/>
                      <a:tailEnd len="sm" w="sm" type="none"/>
                    </a:lnB>
                    <a:solidFill>
                      <a:srgbClr val="00FF00"/>
                    </a:solidFill>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s" sz="2200" u="none" cap="none" strike="noStrike"/>
                        <a:t>F</a:t>
                      </a:r>
                      <a:endParaRPr sz="2200" u="none" cap="none" strike="noStrike"/>
                    </a:p>
                  </a:txBody>
                  <a:tcPr marT="91425" marB="91425" marR="91425" marL="91425" anchor="ctr">
                    <a:lnL cap="flat" cmpd="sng" w="19050">
                      <a:solidFill>
                        <a:srgbClr val="A61C00"/>
                      </a:solidFill>
                      <a:prstDash val="solid"/>
                      <a:round/>
                      <a:headEnd len="sm" w="sm" type="none"/>
                      <a:tailEnd len="sm" w="sm" type="none"/>
                    </a:lnL>
                    <a:lnR cap="flat" cmpd="sng" w="19050">
                      <a:solidFill>
                        <a:srgbClr val="A61C00"/>
                      </a:solidFill>
                      <a:prstDash val="solid"/>
                      <a:round/>
                      <a:headEnd len="sm" w="sm" type="none"/>
                      <a:tailEnd len="sm" w="sm" type="none"/>
                    </a:lnR>
                    <a:lnT cap="flat" cmpd="sng" w="19050">
                      <a:solidFill>
                        <a:srgbClr val="A61C00"/>
                      </a:solidFill>
                      <a:prstDash val="solid"/>
                      <a:round/>
                      <a:headEnd len="sm" w="sm" type="none"/>
                      <a:tailEnd len="sm" w="sm" type="none"/>
                    </a:lnT>
                    <a:lnB cap="flat" cmpd="sng" w="19050">
                      <a:solidFill>
                        <a:srgbClr val="A61C00"/>
                      </a:solidFill>
                      <a:prstDash val="solid"/>
                      <a:round/>
                      <a:headEnd len="sm" w="sm" type="none"/>
                      <a:tailEnd len="sm" w="sm" type="none"/>
                    </a:lnB>
                    <a:solidFill>
                      <a:srgbClr val="D0E0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s" sz="2200" u="none" cap="none" strike="noStrike">
                          <a:solidFill>
                            <a:srgbClr val="000000"/>
                          </a:solidFill>
                        </a:rPr>
                        <a:t>Decisión correcta</a:t>
                      </a:r>
                      <a:endParaRPr sz="2200" u="none" cap="none" strike="noStrike">
                        <a:solidFill>
                          <a:srgbClr val="000000"/>
                        </a:solidFill>
                      </a:endParaRPr>
                    </a:p>
                  </a:txBody>
                  <a:tcPr marT="91425" marB="91425" marR="91425" marL="91425" anchor="ctr">
                    <a:lnL cap="flat" cmpd="sng" w="19050">
                      <a:solidFill>
                        <a:srgbClr val="A61C00"/>
                      </a:solidFill>
                      <a:prstDash val="solid"/>
                      <a:round/>
                      <a:headEnd len="sm" w="sm" type="none"/>
                      <a:tailEnd len="sm" w="sm" type="none"/>
                    </a:lnL>
                    <a:lnR cap="flat" cmpd="sng" w="19050">
                      <a:solidFill>
                        <a:srgbClr val="A61C00"/>
                      </a:solidFill>
                      <a:prstDash val="solid"/>
                      <a:round/>
                      <a:headEnd len="sm" w="sm" type="none"/>
                      <a:tailEnd len="sm" w="sm" type="none"/>
                    </a:lnR>
                    <a:lnT cap="flat" cmpd="sng" w="19050">
                      <a:solidFill>
                        <a:srgbClr val="A61C00"/>
                      </a:solidFill>
                      <a:prstDash val="solid"/>
                      <a:round/>
                      <a:headEnd len="sm" w="sm" type="none"/>
                      <a:tailEnd len="sm" w="sm" type="none"/>
                    </a:lnT>
                    <a:lnB cap="flat" cmpd="sng" w="19050">
                      <a:solidFill>
                        <a:srgbClr val="A61C00"/>
                      </a:solidFill>
                      <a:prstDash val="solid"/>
                      <a:round/>
                      <a:headEnd len="sm" w="sm" type="none"/>
                      <a:tailEnd len="sm" w="sm" type="none"/>
                    </a:lnB>
                    <a:solidFill>
                      <a:srgbClr val="00FF00"/>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s" sz="2200" u="none" cap="none" strike="noStrike">
                          <a:solidFill>
                            <a:srgbClr val="000000"/>
                          </a:solidFill>
                        </a:rPr>
                        <a:t>Error tipo II</a:t>
                      </a:r>
                      <a:endParaRPr sz="2200" u="none" cap="none" strike="noStrike">
                        <a:solidFill>
                          <a:srgbClr val="000000"/>
                        </a:solidFill>
                      </a:endParaRPr>
                    </a:p>
                  </a:txBody>
                  <a:tcPr marT="91425" marB="91425" marR="91425" marL="91425" anchor="ctr">
                    <a:lnL cap="flat" cmpd="sng" w="19050">
                      <a:solidFill>
                        <a:srgbClr val="A61C00"/>
                      </a:solidFill>
                      <a:prstDash val="solid"/>
                      <a:round/>
                      <a:headEnd len="sm" w="sm" type="none"/>
                      <a:tailEnd len="sm" w="sm" type="none"/>
                    </a:lnL>
                    <a:lnR cap="flat" cmpd="sng" w="19050">
                      <a:solidFill>
                        <a:srgbClr val="A61C00"/>
                      </a:solidFill>
                      <a:prstDash val="solid"/>
                      <a:round/>
                      <a:headEnd len="sm" w="sm" type="none"/>
                      <a:tailEnd len="sm" w="sm" type="none"/>
                    </a:lnR>
                    <a:lnT cap="flat" cmpd="sng" w="19050">
                      <a:solidFill>
                        <a:srgbClr val="A61C00"/>
                      </a:solidFill>
                      <a:prstDash val="solid"/>
                      <a:round/>
                      <a:headEnd len="sm" w="sm" type="none"/>
                      <a:tailEnd len="sm" w="sm" type="none"/>
                    </a:lnT>
                    <a:lnB cap="flat" cmpd="sng" w="19050">
                      <a:solidFill>
                        <a:srgbClr val="A61C00"/>
                      </a:solidFill>
                      <a:prstDash val="solid"/>
                      <a:round/>
                      <a:headEnd len="sm" w="sm" type="none"/>
                      <a:tailEnd len="sm" w="sm" type="none"/>
                    </a:lnB>
                    <a:solidFill>
                      <a:srgbClr val="FFFF00"/>
                    </a:solidFill>
                  </a:tcPr>
                </a:tc>
              </a:tr>
            </a:tbl>
          </a:graphicData>
        </a:graphic>
      </p:graphicFrame>
      <p:sp>
        <p:nvSpPr>
          <p:cNvPr id="93" name="Google Shape;93;p18"/>
          <p:cNvSpPr txBox="1"/>
          <p:nvPr/>
        </p:nvSpPr>
        <p:spPr>
          <a:xfrm>
            <a:off x="677325" y="4222350"/>
            <a:ext cx="7693500" cy="6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Open Sans"/>
                <a:ea typeface="Open Sans"/>
                <a:cs typeface="Open Sans"/>
                <a:sym typeface="Open Sans"/>
              </a:rPr>
              <a:t>Se busca una regla que controle principalmente (o primero) el Error tipo I. Cómo?</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Test de Hipótesis:  </a:t>
            </a:r>
            <a:r>
              <a:rPr lang="es" sz="3400"/>
              <a:t>H</a:t>
            </a:r>
            <a:r>
              <a:rPr baseline="-25000" lang="es" sz="3400"/>
              <a:t>0</a:t>
            </a:r>
            <a:r>
              <a:rPr lang="es" sz="3400"/>
              <a:t> vs H</a:t>
            </a:r>
            <a:r>
              <a:rPr baseline="-25000" lang="es" sz="3400"/>
              <a:t>1</a:t>
            </a:r>
            <a:r>
              <a:rPr lang="es" sz="2400">
                <a:latin typeface="Open Sans"/>
                <a:ea typeface="Open Sans"/>
                <a:cs typeface="Open Sans"/>
                <a:sym typeface="Open Sans"/>
              </a:rPr>
              <a:t> </a:t>
            </a:r>
            <a:endParaRPr/>
          </a:p>
        </p:txBody>
      </p:sp>
      <p:graphicFrame>
        <p:nvGraphicFramePr>
          <p:cNvPr id="99" name="Google Shape;99;p19"/>
          <p:cNvGraphicFramePr/>
          <p:nvPr/>
        </p:nvGraphicFramePr>
        <p:xfrm>
          <a:off x="1909975" y="1298175"/>
          <a:ext cx="3000000" cy="3000000"/>
        </p:xfrm>
        <a:graphic>
          <a:graphicData uri="http://schemas.openxmlformats.org/drawingml/2006/table">
            <a:tbl>
              <a:tblPr>
                <a:noFill/>
                <a:tableStyleId>{9EE202E5-542B-444F-8CA5-B3B0819D46D2}</a:tableStyleId>
              </a:tblPr>
              <a:tblGrid>
                <a:gridCol w="949775"/>
                <a:gridCol w="2779025"/>
                <a:gridCol w="2779025"/>
              </a:tblGrid>
              <a:tr h="678800">
                <a:tc>
                  <a:txBody>
                    <a:bodyPr/>
                    <a:lstStyle/>
                    <a:p>
                      <a:pPr indent="0" lvl="0" marL="0" rtl="0" algn="ctr">
                        <a:lnSpc>
                          <a:spcPct val="115000"/>
                        </a:lnSpc>
                        <a:spcBef>
                          <a:spcPts val="0"/>
                        </a:spcBef>
                        <a:spcAft>
                          <a:spcPts val="1600"/>
                        </a:spcAft>
                        <a:buClr>
                          <a:schemeClr val="dk1"/>
                        </a:buClr>
                        <a:buSzPts val="1100"/>
                        <a:buFont typeface="Arial"/>
                        <a:buNone/>
                      </a:pPr>
                      <a:r>
                        <a:rPr lang="es" sz="2200">
                          <a:solidFill>
                            <a:schemeClr val="dk1"/>
                          </a:solidFill>
                          <a:latin typeface="Open Sans"/>
                          <a:ea typeface="Open Sans"/>
                          <a:cs typeface="Open Sans"/>
                          <a:sym typeface="Open Sans"/>
                        </a:rPr>
                        <a:t>H</a:t>
                      </a:r>
                      <a:r>
                        <a:rPr baseline="-25000" lang="es" sz="2200">
                          <a:solidFill>
                            <a:schemeClr val="dk1"/>
                          </a:solidFill>
                          <a:latin typeface="Open Sans"/>
                          <a:ea typeface="Open Sans"/>
                          <a:cs typeface="Open Sans"/>
                          <a:sym typeface="Open Sans"/>
                        </a:rPr>
                        <a:t>0</a:t>
                      </a:r>
                      <a:endParaRPr sz="2200" u="none" cap="none" strike="noStrike"/>
                    </a:p>
                  </a:txBody>
                  <a:tcPr marT="91425" marB="91425" marR="91425" marL="91425" anchor="ctr">
                    <a:lnL cap="flat" cmpd="sng" w="19050">
                      <a:solidFill>
                        <a:srgbClr val="A61C00"/>
                      </a:solidFill>
                      <a:prstDash val="solid"/>
                      <a:round/>
                      <a:headEnd len="sm" w="sm" type="none"/>
                      <a:tailEnd len="sm" w="sm" type="none"/>
                    </a:lnL>
                    <a:lnR cap="flat" cmpd="sng" w="19050">
                      <a:solidFill>
                        <a:srgbClr val="A61C00"/>
                      </a:solidFill>
                      <a:prstDash val="solid"/>
                      <a:round/>
                      <a:headEnd len="sm" w="sm" type="none"/>
                      <a:tailEnd len="sm" w="sm" type="none"/>
                    </a:lnR>
                    <a:lnT cap="flat" cmpd="sng" w="19050">
                      <a:solidFill>
                        <a:srgbClr val="A61C00"/>
                      </a:solidFill>
                      <a:prstDash val="solid"/>
                      <a:round/>
                      <a:headEnd len="sm" w="sm" type="none"/>
                      <a:tailEnd len="sm" w="sm" type="none"/>
                    </a:lnT>
                    <a:lnB cap="flat" cmpd="sng" w="19050">
                      <a:solidFill>
                        <a:srgbClr val="A61C00"/>
                      </a:solidFill>
                      <a:prstDash val="solid"/>
                      <a:round/>
                      <a:headEnd len="sm" w="sm" type="none"/>
                      <a:tailEnd len="sm" w="sm" type="none"/>
                    </a:lnB>
                    <a:solidFill>
                      <a:srgbClr val="D0E0E3"/>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s" sz="2200" u="none" cap="none" strike="noStrike"/>
                        <a:t>Rechazo </a:t>
                      </a:r>
                      <a:r>
                        <a:rPr lang="es" sz="2200" u="none" cap="none" strike="noStrike">
                          <a:solidFill>
                            <a:srgbClr val="000000"/>
                          </a:solidFill>
                        </a:rPr>
                        <a:t> H</a:t>
                      </a:r>
                      <a:r>
                        <a:rPr baseline="-25000" lang="es" sz="2200" u="none" cap="none" strike="noStrike">
                          <a:solidFill>
                            <a:srgbClr val="000000"/>
                          </a:solidFill>
                        </a:rPr>
                        <a:t>0</a:t>
                      </a:r>
                      <a:endParaRPr sz="2200" u="none" cap="none" strike="noStrike"/>
                    </a:p>
                  </a:txBody>
                  <a:tcPr marT="91425" marB="91425" marR="91425" marL="91425" anchor="ctr">
                    <a:lnL cap="flat" cmpd="sng" w="19050">
                      <a:solidFill>
                        <a:srgbClr val="A61C00"/>
                      </a:solidFill>
                      <a:prstDash val="solid"/>
                      <a:round/>
                      <a:headEnd len="sm" w="sm" type="none"/>
                      <a:tailEnd len="sm" w="sm" type="none"/>
                    </a:lnL>
                    <a:lnR cap="flat" cmpd="sng" w="19050">
                      <a:solidFill>
                        <a:srgbClr val="A61C00"/>
                      </a:solidFill>
                      <a:prstDash val="solid"/>
                      <a:round/>
                      <a:headEnd len="sm" w="sm" type="none"/>
                      <a:tailEnd len="sm" w="sm" type="none"/>
                    </a:lnR>
                    <a:lnT cap="flat" cmpd="sng" w="19050">
                      <a:solidFill>
                        <a:srgbClr val="A61C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D0E0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s" sz="2200" u="none" cap="none" strike="noStrike">
                          <a:solidFill>
                            <a:srgbClr val="000000"/>
                          </a:solidFill>
                        </a:rPr>
                        <a:t> No rechazo  H</a:t>
                      </a:r>
                      <a:r>
                        <a:rPr baseline="-25000" lang="es" sz="2200" u="none" cap="none" strike="noStrike">
                          <a:solidFill>
                            <a:srgbClr val="000000"/>
                          </a:solidFill>
                        </a:rPr>
                        <a:t>0</a:t>
                      </a:r>
                      <a:endParaRPr sz="2200" u="none" cap="none" strike="noStrike"/>
                    </a:p>
                  </a:txBody>
                  <a:tcPr marT="91425" marB="91425" marR="91425" marL="91425" anchor="ctr">
                    <a:lnL cap="flat" cmpd="sng" w="19050">
                      <a:solidFill>
                        <a:srgbClr val="A61C00"/>
                      </a:solidFill>
                      <a:prstDash val="solid"/>
                      <a:round/>
                      <a:headEnd len="sm" w="sm" type="none"/>
                      <a:tailEnd len="sm" w="sm" type="none"/>
                    </a:lnL>
                    <a:lnR cap="flat" cmpd="sng" w="19050">
                      <a:solidFill>
                        <a:srgbClr val="A61C00"/>
                      </a:solidFill>
                      <a:prstDash val="solid"/>
                      <a:round/>
                      <a:headEnd len="sm" w="sm" type="none"/>
                      <a:tailEnd len="sm" w="sm" type="none"/>
                    </a:lnR>
                    <a:lnT cap="flat" cmpd="sng" w="19050">
                      <a:solidFill>
                        <a:srgbClr val="A61C00"/>
                      </a:solidFill>
                      <a:prstDash val="solid"/>
                      <a:round/>
                      <a:headEnd len="sm" w="sm" type="none"/>
                      <a:tailEnd len="sm" w="sm" type="none"/>
                    </a:lnT>
                    <a:lnB cap="flat" cmpd="sng" w="19050">
                      <a:solidFill>
                        <a:srgbClr val="A61C00"/>
                      </a:solidFill>
                      <a:prstDash val="solid"/>
                      <a:round/>
                      <a:headEnd len="sm" w="sm" type="none"/>
                      <a:tailEnd len="sm" w="sm" type="none"/>
                    </a:lnB>
                    <a:solidFill>
                      <a:srgbClr val="D0E0E3"/>
                    </a:solidFill>
                  </a:tcPr>
                </a:tc>
              </a:tr>
              <a:tr h="1016450">
                <a:tc>
                  <a:txBody>
                    <a:bodyPr/>
                    <a:lstStyle/>
                    <a:p>
                      <a:pPr indent="0" lvl="0" marL="0" marR="0" rtl="0" algn="ctr">
                        <a:lnSpc>
                          <a:spcPct val="100000"/>
                        </a:lnSpc>
                        <a:spcBef>
                          <a:spcPts val="0"/>
                        </a:spcBef>
                        <a:spcAft>
                          <a:spcPts val="0"/>
                        </a:spcAft>
                        <a:buClr>
                          <a:srgbClr val="000000"/>
                        </a:buClr>
                        <a:buSzPts val="1400"/>
                        <a:buFont typeface="Arial"/>
                        <a:buNone/>
                      </a:pPr>
                      <a:r>
                        <a:rPr lang="es" sz="2200" u="none" cap="none" strike="noStrike"/>
                        <a:t>V</a:t>
                      </a:r>
                      <a:endParaRPr sz="2200" u="none" cap="none" strike="noStrike"/>
                    </a:p>
                  </a:txBody>
                  <a:tcPr marT="91425" marB="91425" marR="91425" marL="91425" anchor="ctr">
                    <a:lnL cap="flat" cmpd="sng" w="19050">
                      <a:solidFill>
                        <a:srgbClr val="A61C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A61C00"/>
                      </a:solidFill>
                      <a:prstDash val="solid"/>
                      <a:round/>
                      <a:headEnd len="sm" w="sm" type="none"/>
                      <a:tailEnd len="sm" w="sm" type="none"/>
                    </a:lnT>
                    <a:lnB cap="flat" cmpd="sng" w="19050">
                      <a:solidFill>
                        <a:srgbClr val="A61C00"/>
                      </a:solidFill>
                      <a:prstDash val="solid"/>
                      <a:round/>
                      <a:headEnd len="sm" w="sm" type="none"/>
                      <a:tailEnd len="sm" w="sm" type="none"/>
                    </a:lnB>
                    <a:solidFill>
                      <a:srgbClr val="D0E0E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s" sz="2200"/>
                        <a:t>P(</a:t>
                      </a:r>
                      <a:r>
                        <a:rPr b="1" lang="es" sz="2200" u="none" cap="none" strike="noStrike"/>
                        <a:t>Error tipo I)=</a:t>
                      </a:r>
                      <a:r>
                        <a:rPr b="1" lang="es" sz="2200">
                          <a:solidFill>
                            <a:schemeClr val="dk1"/>
                          </a:solidFill>
                        </a:rPr>
                        <a:t>𝜶</a:t>
                      </a:r>
                      <a:endParaRPr b="1" sz="2200" u="none" cap="none" strike="noStrike"/>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s" sz="2200"/>
                        <a:t>P(</a:t>
                      </a:r>
                      <a:r>
                        <a:rPr lang="es" sz="2200" u="none" cap="none" strike="noStrike"/>
                        <a:t>Decisión correcta)=1-</a:t>
                      </a:r>
                      <a:r>
                        <a:rPr lang="es" sz="2200">
                          <a:solidFill>
                            <a:schemeClr val="dk1"/>
                          </a:solidFill>
                        </a:rPr>
                        <a:t>𝜶</a:t>
                      </a:r>
                      <a:endParaRPr sz="2200" u="none" cap="none" strike="noStrike"/>
                    </a:p>
                  </a:txBody>
                  <a:tcPr marT="91425" marB="91425" marR="91425" marL="91425" anchor="ctr">
                    <a:lnL cap="flat" cmpd="sng" w="19050">
                      <a:solidFill>
                        <a:srgbClr val="000000"/>
                      </a:solidFill>
                      <a:prstDash val="solid"/>
                      <a:round/>
                      <a:headEnd len="sm" w="sm" type="none"/>
                      <a:tailEnd len="sm" w="sm" type="none"/>
                    </a:lnL>
                    <a:lnR cap="flat" cmpd="sng" w="19050">
                      <a:solidFill>
                        <a:srgbClr val="A61C00"/>
                      </a:solidFill>
                      <a:prstDash val="solid"/>
                      <a:round/>
                      <a:headEnd len="sm" w="sm" type="none"/>
                      <a:tailEnd len="sm" w="sm" type="none"/>
                    </a:lnR>
                    <a:lnT cap="flat" cmpd="sng" w="19050">
                      <a:solidFill>
                        <a:srgbClr val="A61C00"/>
                      </a:solidFill>
                      <a:prstDash val="solid"/>
                      <a:round/>
                      <a:headEnd len="sm" w="sm" type="none"/>
                      <a:tailEnd len="sm" w="sm" type="none"/>
                    </a:lnT>
                    <a:lnB cap="flat" cmpd="sng" w="19050">
                      <a:solidFill>
                        <a:srgbClr val="A61C00"/>
                      </a:solidFill>
                      <a:prstDash val="solid"/>
                      <a:round/>
                      <a:headEnd len="sm" w="sm" type="none"/>
                      <a:tailEnd len="sm" w="sm" type="none"/>
                    </a:lnB>
                    <a:solidFill>
                      <a:srgbClr val="00FF00"/>
                    </a:solidFill>
                  </a:tcPr>
                </a:tc>
              </a:tr>
              <a:tr h="617600">
                <a:tc>
                  <a:txBody>
                    <a:bodyPr/>
                    <a:lstStyle/>
                    <a:p>
                      <a:pPr indent="0" lvl="0" marL="0" marR="0" rtl="0" algn="ctr">
                        <a:lnSpc>
                          <a:spcPct val="100000"/>
                        </a:lnSpc>
                        <a:spcBef>
                          <a:spcPts val="0"/>
                        </a:spcBef>
                        <a:spcAft>
                          <a:spcPts val="0"/>
                        </a:spcAft>
                        <a:buClr>
                          <a:srgbClr val="000000"/>
                        </a:buClr>
                        <a:buSzPts val="1400"/>
                        <a:buFont typeface="Arial"/>
                        <a:buNone/>
                      </a:pPr>
                      <a:r>
                        <a:rPr lang="es" sz="2200" u="none" cap="none" strike="noStrike"/>
                        <a:t>F</a:t>
                      </a:r>
                      <a:endParaRPr sz="2200" u="none" cap="none" strike="noStrike"/>
                    </a:p>
                  </a:txBody>
                  <a:tcPr marT="91425" marB="91425" marR="91425" marL="91425" anchor="ctr">
                    <a:lnL cap="flat" cmpd="sng" w="19050">
                      <a:solidFill>
                        <a:srgbClr val="A61C00"/>
                      </a:solidFill>
                      <a:prstDash val="solid"/>
                      <a:round/>
                      <a:headEnd len="sm" w="sm" type="none"/>
                      <a:tailEnd len="sm" w="sm" type="none"/>
                    </a:lnL>
                    <a:lnR cap="flat" cmpd="sng" w="19050">
                      <a:solidFill>
                        <a:srgbClr val="A61C00"/>
                      </a:solidFill>
                      <a:prstDash val="solid"/>
                      <a:round/>
                      <a:headEnd len="sm" w="sm" type="none"/>
                      <a:tailEnd len="sm" w="sm" type="none"/>
                    </a:lnR>
                    <a:lnT cap="flat" cmpd="sng" w="19050">
                      <a:solidFill>
                        <a:srgbClr val="A61C00"/>
                      </a:solidFill>
                      <a:prstDash val="solid"/>
                      <a:round/>
                      <a:headEnd len="sm" w="sm" type="none"/>
                      <a:tailEnd len="sm" w="sm" type="none"/>
                    </a:lnT>
                    <a:lnB cap="flat" cmpd="sng" w="19050">
                      <a:solidFill>
                        <a:srgbClr val="A61C00"/>
                      </a:solidFill>
                      <a:prstDash val="solid"/>
                      <a:round/>
                      <a:headEnd len="sm" w="sm" type="none"/>
                      <a:tailEnd len="sm" w="sm" type="none"/>
                    </a:lnB>
                    <a:solidFill>
                      <a:srgbClr val="D0E0E3"/>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s" sz="2200"/>
                        <a:t>P(</a:t>
                      </a:r>
                      <a:r>
                        <a:rPr lang="es" sz="2200" u="none" cap="none" strike="noStrike">
                          <a:solidFill>
                            <a:srgbClr val="000000"/>
                          </a:solidFill>
                        </a:rPr>
                        <a:t>Decisión correcta)=1-</a:t>
                      </a:r>
                      <a:r>
                        <a:rPr lang="es" sz="2200">
                          <a:solidFill>
                            <a:schemeClr val="dk1"/>
                          </a:solidFill>
                        </a:rPr>
                        <a:t>𝜷</a:t>
                      </a:r>
                      <a:endParaRPr sz="2200" u="none" cap="none" strike="noStrike">
                        <a:solidFill>
                          <a:srgbClr val="000000"/>
                        </a:solidFill>
                      </a:endParaRPr>
                    </a:p>
                  </a:txBody>
                  <a:tcPr marT="91425" marB="91425" marR="91425" marL="91425" anchor="ctr">
                    <a:lnL cap="flat" cmpd="sng" w="19050">
                      <a:solidFill>
                        <a:srgbClr val="A61C00"/>
                      </a:solidFill>
                      <a:prstDash val="solid"/>
                      <a:round/>
                      <a:headEnd len="sm" w="sm" type="none"/>
                      <a:tailEnd len="sm" w="sm" type="none"/>
                    </a:lnL>
                    <a:lnR cap="flat" cmpd="sng" w="19050">
                      <a:solidFill>
                        <a:srgbClr val="A61C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A61C00"/>
                      </a:solidFill>
                      <a:prstDash val="solid"/>
                      <a:round/>
                      <a:headEnd len="sm" w="sm" type="none"/>
                      <a:tailEnd len="sm" w="sm" type="none"/>
                    </a:lnB>
                    <a:solidFill>
                      <a:srgbClr val="00FF00"/>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s" sz="2200"/>
                        <a:t>P(</a:t>
                      </a:r>
                      <a:r>
                        <a:rPr b="1" lang="es" sz="2200" u="none" cap="none" strike="noStrike">
                          <a:solidFill>
                            <a:srgbClr val="000000"/>
                          </a:solidFill>
                        </a:rPr>
                        <a:t>Error tipo II)=</a:t>
                      </a:r>
                      <a:r>
                        <a:rPr b="1" lang="es" sz="2200">
                          <a:solidFill>
                            <a:schemeClr val="dk1"/>
                          </a:solidFill>
                        </a:rPr>
                        <a:t>𝜷</a:t>
                      </a:r>
                      <a:endParaRPr b="1" sz="2200"/>
                    </a:p>
                  </a:txBody>
                  <a:tcPr marT="91425" marB="91425" marR="91425" marL="91425" anchor="ctr">
                    <a:lnL cap="flat" cmpd="sng" w="19050">
                      <a:solidFill>
                        <a:srgbClr val="A61C00"/>
                      </a:solidFill>
                      <a:prstDash val="solid"/>
                      <a:round/>
                      <a:headEnd len="sm" w="sm" type="none"/>
                      <a:tailEnd len="sm" w="sm" type="none"/>
                    </a:lnL>
                    <a:lnR cap="flat" cmpd="sng" w="19050">
                      <a:solidFill>
                        <a:srgbClr val="A61C00"/>
                      </a:solidFill>
                      <a:prstDash val="solid"/>
                      <a:round/>
                      <a:headEnd len="sm" w="sm" type="none"/>
                      <a:tailEnd len="sm" w="sm" type="none"/>
                    </a:lnR>
                    <a:lnT cap="flat" cmpd="sng" w="19050">
                      <a:solidFill>
                        <a:srgbClr val="A61C00"/>
                      </a:solidFill>
                      <a:prstDash val="solid"/>
                      <a:round/>
                      <a:headEnd len="sm" w="sm" type="none"/>
                      <a:tailEnd len="sm" w="sm" type="none"/>
                    </a:lnT>
                    <a:lnB cap="flat" cmpd="sng" w="19050">
                      <a:solidFill>
                        <a:srgbClr val="A61C00"/>
                      </a:solidFill>
                      <a:prstDash val="solid"/>
                      <a:round/>
                      <a:headEnd len="sm" w="sm" type="none"/>
                      <a:tailEnd len="sm" w="sm" type="none"/>
                    </a:lnB>
                    <a:solidFill>
                      <a:srgbClr val="FFFF00"/>
                    </a:solidFill>
                  </a:tcPr>
                </a:tc>
              </a:tr>
            </a:tbl>
          </a:graphicData>
        </a:graphic>
      </p:graphicFrame>
      <p:sp>
        <p:nvSpPr>
          <p:cNvPr id="100" name="Google Shape;100;p19"/>
          <p:cNvSpPr txBox="1"/>
          <p:nvPr/>
        </p:nvSpPr>
        <p:spPr>
          <a:xfrm>
            <a:off x="152400" y="4114800"/>
            <a:ext cx="8924400" cy="9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000">
                <a:solidFill>
                  <a:srgbClr val="980000"/>
                </a:solidFill>
              </a:rPr>
              <a:t>P(Error tipo I)</a:t>
            </a:r>
            <a:r>
              <a:rPr b="1" lang="es" sz="2000">
                <a:solidFill>
                  <a:schemeClr val="dk1"/>
                </a:solidFill>
              </a:rPr>
              <a:t>=P(rechazar H</a:t>
            </a:r>
            <a:r>
              <a:rPr b="1" baseline="-25000" lang="es" sz="2000">
                <a:solidFill>
                  <a:schemeClr val="dk1"/>
                </a:solidFill>
              </a:rPr>
              <a:t>0</a:t>
            </a:r>
            <a:r>
              <a:rPr b="1" lang="es" sz="2000">
                <a:solidFill>
                  <a:schemeClr val="dk1"/>
                </a:solidFill>
              </a:rPr>
              <a:t>|  H</a:t>
            </a:r>
            <a:r>
              <a:rPr b="1" baseline="-25000" lang="es" sz="2000">
                <a:solidFill>
                  <a:schemeClr val="dk1"/>
                </a:solidFill>
              </a:rPr>
              <a:t>0</a:t>
            </a:r>
            <a:r>
              <a:rPr b="1" lang="es" sz="2000">
                <a:solidFill>
                  <a:schemeClr val="dk1"/>
                </a:solidFill>
              </a:rPr>
              <a:t> verdadera)=𝜶  </a:t>
            </a:r>
            <a:r>
              <a:rPr b="1" lang="es" sz="2000">
                <a:solidFill>
                  <a:srgbClr val="A61C00"/>
                </a:solidFill>
              </a:rPr>
              <a:t>nivel de significancia</a:t>
            </a:r>
            <a:endParaRPr b="1" sz="2000">
              <a:solidFill>
                <a:srgbClr val="A61C00"/>
              </a:solidFill>
            </a:endParaRPr>
          </a:p>
          <a:p>
            <a:pPr indent="0" lvl="0" marL="0" rtl="0" algn="l">
              <a:spcBef>
                <a:spcPts val="0"/>
              </a:spcBef>
              <a:spcAft>
                <a:spcPts val="0"/>
              </a:spcAft>
              <a:buClr>
                <a:schemeClr val="dk1"/>
              </a:buClr>
              <a:buSzPts val="1400"/>
              <a:buFont typeface="Arial"/>
              <a:buNone/>
            </a:pPr>
            <a:r>
              <a:rPr b="1" lang="es" sz="2200">
                <a:solidFill>
                  <a:srgbClr val="00FF00"/>
                </a:solidFill>
              </a:rPr>
              <a:t>Potencia</a:t>
            </a:r>
            <a:r>
              <a:rPr b="1" lang="es" sz="2200">
                <a:solidFill>
                  <a:schemeClr val="dk1"/>
                </a:solidFill>
              </a:rPr>
              <a:t>=1-</a:t>
            </a:r>
            <a:r>
              <a:rPr b="1" lang="es" sz="2200">
                <a:solidFill>
                  <a:srgbClr val="F1C232"/>
                </a:solidFill>
              </a:rPr>
              <a:t>P(Error tipo II)</a:t>
            </a:r>
            <a:r>
              <a:rPr b="1" lang="es" sz="2200">
                <a:solidFill>
                  <a:schemeClr val="dk1"/>
                </a:solidFill>
              </a:rPr>
              <a:t>=1-𝜷  = 1-</a:t>
            </a:r>
            <a:r>
              <a:rPr b="1" lang="es" sz="2000">
                <a:solidFill>
                  <a:srgbClr val="FFD966"/>
                </a:solidFill>
              </a:rPr>
              <a:t>P(No rechazar H</a:t>
            </a:r>
            <a:r>
              <a:rPr b="1" baseline="-25000" lang="es" sz="2000">
                <a:solidFill>
                  <a:srgbClr val="FFD966"/>
                </a:solidFill>
              </a:rPr>
              <a:t>0</a:t>
            </a:r>
            <a:r>
              <a:rPr b="1" lang="es" sz="2000">
                <a:solidFill>
                  <a:srgbClr val="FFD966"/>
                </a:solidFill>
              </a:rPr>
              <a:t>|  H</a:t>
            </a:r>
            <a:r>
              <a:rPr b="1" baseline="-25000" lang="es" sz="2000">
                <a:solidFill>
                  <a:srgbClr val="FFD966"/>
                </a:solidFill>
              </a:rPr>
              <a:t>0</a:t>
            </a:r>
            <a:r>
              <a:rPr b="1" lang="es" sz="2000">
                <a:solidFill>
                  <a:srgbClr val="FFD966"/>
                </a:solidFill>
              </a:rPr>
              <a:t> Falsa)</a:t>
            </a:r>
            <a:endParaRPr b="1" sz="2000">
              <a:solidFill>
                <a:srgbClr val="FFD9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Test de Hipótesis: </a:t>
            </a:r>
            <a:r>
              <a:rPr lang="es" sz="2400">
                <a:latin typeface="Open Sans"/>
                <a:ea typeface="Open Sans"/>
                <a:cs typeface="Open Sans"/>
                <a:sym typeface="Open Sans"/>
              </a:rPr>
              <a:t>H</a:t>
            </a:r>
            <a:r>
              <a:rPr baseline="-25000" lang="es" sz="2400">
                <a:latin typeface="Open Sans"/>
                <a:ea typeface="Open Sans"/>
                <a:cs typeface="Open Sans"/>
                <a:sym typeface="Open Sans"/>
              </a:rPr>
              <a:t>0</a:t>
            </a:r>
            <a:r>
              <a:rPr lang="es" sz="2400">
                <a:latin typeface="Open Sans"/>
                <a:ea typeface="Open Sans"/>
                <a:cs typeface="Open Sans"/>
                <a:sym typeface="Open Sans"/>
              </a:rPr>
              <a:t> vs H</a:t>
            </a:r>
            <a:r>
              <a:rPr baseline="-25000" lang="es" sz="2400">
                <a:latin typeface="Open Sans"/>
                <a:ea typeface="Open Sans"/>
                <a:cs typeface="Open Sans"/>
                <a:sym typeface="Open Sans"/>
              </a:rPr>
              <a:t>1</a:t>
            </a:r>
            <a:r>
              <a:rPr lang="es" sz="2400">
                <a:latin typeface="Open Sans"/>
                <a:ea typeface="Open Sans"/>
                <a:cs typeface="Open Sans"/>
                <a:sym typeface="Open Sans"/>
              </a:rPr>
              <a:t> </a:t>
            </a:r>
            <a:endParaRPr/>
          </a:p>
        </p:txBody>
      </p:sp>
      <p:sp>
        <p:nvSpPr>
          <p:cNvPr id="106" name="Google Shape;106;p20"/>
          <p:cNvSpPr txBox="1"/>
          <p:nvPr>
            <p:ph idx="1" type="body"/>
          </p:nvPr>
        </p:nvSpPr>
        <p:spPr>
          <a:xfrm>
            <a:off x="311700" y="1225225"/>
            <a:ext cx="8520600" cy="6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t>Rechazar o no rechazar, esa es la cuestión...</a:t>
            </a:r>
            <a:endParaRPr sz="2400"/>
          </a:p>
          <a:p>
            <a:pPr indent="0" lvl="0" marL="0" rtl="0" algn="l">
              <a:lnSpc>
                <a:spcPct val="100000"/>
              </a:lnSpc>
              <a:spcBef>
                <a:spcPts val="1600"/>
              </a:spcBef>
              <a:spcAft>
                <a:spcPts val="0"/>
              </a:spcAft>
              <a:buNone/>
            </a:pPr>
            <a:r>
              <a:t/>
            </a:r>
            <a:endParaRPr/>
          </a:p>
          <a:p>
            <a:pPr indent="0" lvl="0" marL="0" rtl="0" algn="l">
              <a:lnSpc>
                <a:spcPct val="100000"/>
              </a:lnSpc>
              <a:spcBef>
                <a:spcPts val="0"/>
              </a:spcBef>
              <a:spcAft>
                <a:spcPts val="0"/>
              </a:spcAft>
              <a:buClr>
                <a:schemeClr val="dk1"/>
              </a:buClr>
              <a:buSzPts val="1100"/>
              <a:buFont typeface="Arial"/>
              <a:buNone/>
            </a:pPr>
            <a:r>
              <a:rPr lang="es"/>
              <a:t>A partir de la muestra se construye o elige un </a:t>
            </a:r>
            <a:r>
              <a:rPr b="1" lang="es" u="sng">
                <a:solidFill>
                  <a:srgbClr val="1B786E"/>
                </a:solidFill>
              </a:rPr>
              <a:t>estadístico</a:t>
            </a:r>
            <a:r>
              <a:rPr lang="es" u="sng"/>
              <a:t> (función de la muestra)</a:t>
            </a:r>
            <a:r>
              <a:rPr lang="es"/>
              <a:t> para afirmar o rechazar H</a:t>
            </a:r>
            <a:r>
              <a:rPr baseline="-25000" lang="es"/>
              <a:t>0</a:t>
            </a:r>
            <a:r>
              <a:rPr lang="es"/>
              <a:t>. Se supone que la evidencia empírica (la muestra) me dará las suficientes razones para </a:t>
            </a:r>
            <a:r>
              <a:rPr b="1" lang="es">
                <a:solidFill>
                  <a:srgbClr val="A61C00"/>
                </a:solidFill>
              </a:rPr>
              <a:t>rechazar o no H</a:t>
            </a:r>
            <a:r>
              <a:rPr b="1" baseline="-25000" lang="es">
                <a:solidFill>
                  <a:srgbClr val="A61C00"/>
                </a:solidFill>
              </a:rPr>
              <a:t>0</a:t>
            </a:r>
            <a:r>
              <a:rPr baseline="-25000" lang="es"/>
              <a:t>.</a:t>
            </a:r>
            <a:endParaRPr/>
          </a:p>
          <a:p>
            <a:pPr indent="0" lvl="0" marL="0" rtl="0" algn="just">
              <a:lnSpc>
                <a:spcPct val="100000"/>
              </a:lnSpc>
              <a:spcBef>
                <a:spcPts val="0"/>
              </a:spcBef>
              <a:spcAft>
                <a:spcPts val="0"/>
              </a:spcAft>
              <a:buClr>
                <a:schemeClr val="dk1"/>
              </a:buClr>
              <a:buSzPts val="1800"/>
              <a:buFont typeface="Arial"/>
              <a:buNone/>
            </a:pPr>
            <a:r>
              <a:rPr lang="es" u="sng">
                <a:latin typeface="Arial"/>
                <a:ea typeface="Arial"/>
                <a:cs typeface="Arial"/>
                <a:sym typeface="Arial"/>
              </a:rPr>
              <a:t>Para ciertos valores del </a:t>
            </a:r>
            <a:r>
              <a:rPr b="1" lang="es" u="sng">
                <a:solidFill>
                  <a:srgbClr val="1B786E"/>
                </a:solidFill>
              </a:rPr>
              <a:t>estadístico</a:t>
            </a:r>
            <a:r>
              <a:rPr lang="es" u="sng">
                <a:latin typeface="Arial"/>
                <a:ea typeface="Arial"/>
                <a:cs typeface="Arial"/>
                <a:sym typeface="Arial"/>
              </a:rPr>
              <a:t> la decisión será rechazar  H</a:t>
            </a:r>
            <a:r>
              <a:rPr baseline="-25000" lang="es" u="sng">
                <a:latin typeface="Arial"/>
                <a:ea typeface="Arial"/>
                <a:cs typeface="Arial"/>
                <a:sym typeface="Arial"/>
              </a:rPr>
              <a:t>0</a:t>
            </a:r>
            <a:r>
              <a:rPr lang="es">
                <a:latin typeface="Arial"/>
                <a:ea typeface="Arial"/>
                <a:cs typeface="Arial"/>
                <a:sym typeface="Arial"/>
              </a:rPr>
              <a:t>. Estos valores se conocen como los valores críticos y determinan una región crítica o de rechazo y una zona de aceptación. </a:t>
            </a:r>
            <a:endParaRPr sz="2400"/>
          </a:p>
          <a:p>
            <a:pPr indent="0" lvl="0" marL="0" rtl="0" algn="l">
              <a:spcBef>
                <a:spcPts val="0"/>
              </a:spcBef>
              <a:spcAft>
                <a:spcPts val="1600"/>
              </a:spcAft>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Test de Hipótesis: </a:t>
            </a:r>
            <a:r>
              <a:rPr lang="es" sz="2400">
                <a:latin typeface="Open Sans"/>
                <a:ea typeface="Open Sans"/>
                <a:cs typeface="Open Sans"/>
                <a:sym typeface="Open Sans"/>
              </a:rPr>
              <a:t>H</a:t>
            </a:r>
            <a:r>
              <a:rPr baseline="-25000" lang="es" sz="2400">
                <a:latin typeface="Open Sans"/>
                <a:ea typeface="Open Sans"/>
                <a:cs typeface="Open Sans"/>
                <a:sym typeface="Open Sans"/>
              </a:rPr>
              <a:t>0</a:t>
            </a:r>
            <a:r>
              <a:rPr lang="es" sz="2400">
                <a:latin typeface="Open Sans"/>
                <a:ea typeface="Open Sans"/>
                <a:cs typeface="Open Sans"/>
                <a:sym typeface="Open Sans"/>
              </a:rPr>
              <a:t> vs H</a:t>
            </a:r>
            <a:r>
              <a:rPr baseline="-25000" lang="es" sz="2400">
                <a:latin typeface="Open Sans"/>
                <a:ea typeface="Open Sans"/>
                <a:cs typeface="Open Sans"/>
                <a:sym typeface="Open Sans"/>
              </a:rPr>
              <a:t>1</a:t>
            </a:r>
            <a:r>
              <a:rPr lang="es" sz="2400">
                <a:latin typeface="Open Sans"/>
                <a:ea typeface="Open Sans"/>
                <a:cs typeface="Open Sans"/>
                <a:sym typeface="Open Sans"/>
              </a:rPr>
              <a:t> </a:t>
            </a:r>
            <a:endParaRPr/>
          </a:p>
        </p:txBody>
      </p:sp>
      <p:sp>
        <p:nvSpPr>
          <p:cNvPr id="112" name="Google Shape;112;p21"/>
          <p:cNvSpPr txBox="1"/>
          <p:nvPr>
            <p:ph idx="1" type="body"/>
          </p:nvPr>
        </p:nvSpPr>
        <p:spPr>
          <a:xfrm>
            <a:off x="311700" y="1225225"/>
            <a:ext cx="8520600" cy="6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t>Atenti!! Receta!!</a:t>
            </a:r>
            <a:endParaRPr sz="2400"/>
          </a:p>
          <a:p>
            <a:pPr indent="0" lvl="0" marL="0" rtl="0" algn="l">
              <a:lnSpc>
                <a:spcPct val="100000"/>
              </a:lnSpc>
              <a:spcBef>
                <a:spcPts val="1600"/>
              </a:spcBef>
              <a:spcAft>
                <a:spcPts val="0"/>
              </a:spcAft>
              <a:buNone/>
            </a:pPr>
            <a:r>
              <a:t/>
            </a:r>
            <a:endParaRPr/>
          </a:p>
          <a:p>
            <a:pPr indent="-381000" lvl="0" marL="457200" rtl="0" algn="l">
              <a:lnSpc>
                <a:spcPct val="100000"/>
              </a:lnSpc>
              <a:spcBef>
                <a:spcPts val="0"/>
              </a:spcBef>
              <a:spcAft>
                <a:spcPts val="0"/>
              </a:spcAft>
              <a:buSzPts val="2400"/>
              <a:buFont typeface="Open Sans"/>
              <a:buAutoNum type="arabicPeriod"/>
            </a:pPr>
            <a:r>
              <a:rPr lang="es" sz="2400"/>
              <a:t>Formular la  H</a:t>
            </a:r>
            <a:r>
              <a:rPr baseline="-25000" lang="es" sz="2400"/>
              <a:t>0</a:t>
            </a:r>
            <a:r>
              <a:rPr lang="es" sz="2400"/>
              <a:t> a contrastar</a:t>
            </a:r>
            <a:endParaRPr sz="2400"/>
          </a:p>
          <a:p>
            <a:pPr indent="-381000" lvl="0" marL="457200" rtl="0" algn="l">
              <a:lnSpc>
                <a:spcPct val="100000"/>
              </a:lnSpc>
              <a:spcBef>
                <a:spcPts val="0"/>
              </a:spcBef>
              <a:spcAft>
                <a:spcPts val="0"/>
              </a:spcAft>
              <a:buSzPts val="2400"/>
              <a:buFont typeface="Open Sans"/>
              <a:buAutoNum type="arabicPeriod"/>
            </a:pPr>
            <a:r>
              <a:rPr lang="es" sz="2400"/>
              <a:t>Establecer el nivel de significancia del test </a:t>
            </a:r>
            <a:r>
              <a:rPr b="1" lang="es" sz="2400"/>
              <a:t>𝜶</a:t>
            </a:r>
            <a:endParaRPr sz="2400"/>
          </a:p>
          <a:p>
            <a:pPr indent="-381000" lvl="0" marL="457200" rtl="0" algn="l">
              <a:lnSpc>
                <a:spcPct val="100000"/>
              </a:lnSpc>
              <a:spcBef>
                <a:spcPts val="0"/>
              </a:spcBef>
              <a:spcAft>
                <a:spcPts val="0"/>
              </a:spcAft>
              <a:buSzPts val="2400"/>
              <a:buFont typeface="Open Sans"/>
              <a:buAutoNum type="arabicPeriod"/>
            </a:pPr>
            <a:r>
              <a:rPr lang="es" sz="2400"/>
              <a:t>Cálculo/elección del estadístico de contraste</a:t>
            </a:r>
            <a:endParaRPr sz="2400"/>
          </a:p>
          <a:p>
            <a:pPr indent="-381000" lvl="0" marL="457200" rtl="0" algn="l">
              <a:lnSpc>
                <a:spcPct val="100000"/>
              </a:lnSpc>
              <a:spcBef>
                <a:spcPts val="0"/>
              </a:spcBef>
              <a:spcAft>
                <a:spcPts val="0"/>
              </a:spcAft>
              <a:buSzPts val="2400"/>
              <a:buFont typeface="Open Sans"/>
              <a:buAutoNum type="arabicPeriod"/>
            </a:pPr>
            <a:r>
              <a:rPr lang="es" sz="2400"/>
              <a:t>Regla de decisión</a:t>
            </a:r>
            <a:endParaRPr sz="2400"/>
          </a:p>
          <a:p>
            <a:pPr indent="-381000" lvl="0" marL="457200" rtl="0" algn="l">
              <a:lnSpc>
                <a:spcPct val="100000"/>
              </a:lnSpc>
              <a:spcBef>
                <a:spcPts val="0"/>
              </a:spcBef>
              <a:spcAft>
                <a:spcPts val="0"/>
              </a:spcAft>
              <a:buSzPts val="2400"/>
              <a:buFont typeface="Arial"/>
              <a:buAutoNum type="arabicPeriod"/>
            </a:pPr>
            <a:r>
              <a:rPr lang="es" sz="2400"/>
              <a:t>Que me dijeron los datos?</a:t>
            </a:r>
            <a:endParaRPr sz="2400"/>
          </a:p>
          <a:p>
            <a:pPr indent="-381000" lvl="0" marL="457200" rtl="0" algn="l">
              <a:lnSpc>
                <a:spcPct val="100000"/>
              </a:lnSpc>
              <a:spcBef>
                <a:spcPts val="0"/>
              </a:spcBef>
              <a:spcAft>
                <a:spcPts val="0"/>
              </a:spcAft>
              <a:buSzPts val="2400"/>
              <a:buFont typeface="Open Sans"/>
              <a:buAutoNum type="arabicPeriod"/>
            </a:pPr>
            <a:r>
              <a:rPr lang="es" sz="2400"/>
              <a:t>Conclusión</a:t>
            </a:r>
            <a:br>
              <a:rPr lang="es"/>
            </a:br>
            <a:r>
              <a:rPr lang="es"/>
              <a:t> </a:t>
            </a:r>
            <a:endParaRPr sz="2400"/>
          </a:p>
          <a:p>
            <a:pPr indent="0" lvl="0" marL="0" rtl="0" algn="l">
              <a:spcBef>
                <a:spcPts val="0"/>
              </a:spcBef>
              <a:spcAft>
                <a:spcPts val="1600"/>
              </a:spcAft>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