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7a84fdae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7a84fdae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812e45231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812e45231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b8ffae85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b8ffae85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812e45231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812e45231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c2493fd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c2493fd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812e45231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812e45231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812e45231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812e45231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c2493fd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c2493fd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812e45231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812e45231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b8ffae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b8ffae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b3892fe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b3892fe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812e452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812e452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b8ffae8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b8ffae8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812e45231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812e45231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b8ffae8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b8ffae8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7a84fdae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7a84fdae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8ffae8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b8ffae8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CC0000"/>
                </a:solidFill>
              </a:rPr>
              <a:t>Datos Ruidosos</a:t>
            </a:r>
            <a:endParaRPr>
              <a:solidFill>
                <a:srgbClr val="CC0000"/>
              </a:solidFill>
            </a:endParaRPr>
          </a:p>
          <a:p>
            <a:pPr indent="0" lvl="0" marL="0" rtl="0" algn="ctr">
              <a:spcBef>
                <a:spcPts val="0"/>
              </a:spcBef>
              <a:spcAft>
                <a:spcPts val="0"/>
              </a:spcAft>
              <a:buNone/>
            </a:pPr>
            <a:r>
              <a:rPr lang="es" sz="3600">
                <a:solidFill>
                  <a:srgbClr val="CC0000"/>
                </a:solidFill>
              </a:rPr>
              <a:t>EyCD </a:t>
            </a:r>
            <a:r>
              <a:rPr lang="es" sz="3600">
                <a:solidFill>
                  <a:srgbClr val="CC0000"/>
                </a:solidFill>
              </a:rPr>
              <a:t>2022</a:t>
            </a:r>
            <a:endParaRPr sz="3600">
              <a:solidFill>
                <a:srgbClr val="CC0000"/>
              </a:solidFill>
            </a:endParaRPr>
          </a:p>
        </p:txBody>
      </p:sp>
      <p:sp>
        <p:nvSpPr>
          <p:cNvPr id="57" name="Google Shape;57;p13"/>
          <p:cNvSpPr/>
          <p:nvPr/>
        </p:nvSpPr>
        <p:spPr>
          <a:xfrm>
            <a:off x="4050500" y="2507450"/>
            <a:ext cx="1328700" cy="55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p:nvPr/>
        </p:nvSpPr>
        <p:spPr>
          <a:xfrm>
            <a:off x="3202800" y="211175"/>
            <a:ext cx="2705400" cy="3423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r>
              <a:rPr lang="es">
                <a:solidFill>
                  <a:schemeClr val="lt1"/>
                </a:solidFill>
              </a:rPr>
              <a:t>Tratamiento del valor faltante</a:t>
            </a:r>
            <a:endParaRPr>
              <a:solidFill>
                <a:schemeClr val="lt1"/>
              </a:solidFill>
            </a:endParaRPr>
          </a:p>
        </p:txBody>
      </p:sp>
      <p:sp>
        <p:nvSpPr>
          <p:cNvPr id="193" name="Google Shape;193;p22"/>
          <p:cNvSpPr/>
          <p:nvPr/>
        </p:nvSpPr>
        <p:spPr>
          <a:xfrm>
            <a:off x="1299150" y="935675"/>
            <a:ext cx="1710900" cy="3423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r>
              <a:rPr lang="es">
                <a:solidFill>
                  <a:schemeClr val="lt1"/>
                </a:solidFill>
              </a:rPr>
              <a:t>Eliminar</a:t>
            </a:r>
            <a:endParaRPr>
              <a:solidFill>
                <a:schemeClr val="lt1"/>
              </a:solidFill>
            </a:endParaRPr>
          </a:p>
        </p:txBody>
      </p:sp>
      <p:sp>
        <p:nvSpPr>
          <p:cNvPr id="194" name="Google Shape;194;p22"/>
          <p:cNvSpPr/>
          <p:nvPr/>
        </p:nvSpPr>
        <p:spPr>
          <a:xfrm>
            <a:off x="64150" y="1681550"/>
            <a:ext cx="1165500" cy="531900"/>
          </a:xfrm>
          <a:prstGeom prst="flowChartAlternateProcess">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s"/>
              <a:t>Eliminación</a:t>
            </a:r>
            <a:endParaRPr/>
          </a:p>
          <a:p>
            <a:pPr indent="0" lvl="0" marL="0" rtl="0" algn="ctr">
              <a:spcBef>
                <a:spcPts val="0"/>
              </a:spcBef>
              <a:spcAft>
                <a:spcPts val="0"/>
              </a:spcAft>
              <a:buNone/>
            </a:pPr>
            <a:r>
              <a:rPr lang="es"/>
              <a:t>puntual</a:t>
            </a:r>
            <a:endParaRPr/>
          </a:p>
          <a:p>
            <a:pPr indent="0" lvl="0" marL="0" rtl="0" algn="l">
              <a:spcBef>
                <a:spcPts val="0"/>
              </a:spcBef>
              <a:spcAft>
                <a:spcPts val="0"/>
              </a:spcAft>
              <a:buNone/>
            </a:pPr>
            <a:r>
              <a:rPr lang="es"/>
              <a:t> </a:t>
            </a:r>
            <a:endParaRPr/>
          </a:p>
        </p:txBody>
      </p:sp>
      <p:sp>
        <p:nvSpPr>
          <p:cNvPr id="195" name="Google Shape;195;p22"/>
          <p:cNvSpPr/>
          <p:nvPr/>
        </p:nvSpPr>
        <p:spPr>
          <a:xfrm>
            <a:off x="1477675" y="1681550"/>
            <a:ext cx="1005900" cy="699000"/>
          </a:xfrm>
          <a:prstGeom prst="flowChartAlternateProcess">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Eliminar una columna</a:t>
            </a:r>
            <a:endParaRPr/>
          </a:p>
        </p:txBody>
      </p:sp>
      <p:sp>
        <p:nvSpPr>
          <p:cNvPr id="196" name="Google Shape;196;p22"/>
          <p:cNvSpPr/>
          <p:nvPr/>
        </p:nvSpPr>
        <p:spPr>
          <a:xfrm>
            <a:off x="2875250" y="1680250"/>
            <a:ext cx="1005900" cy="624000"/>
          </a:xfrm>
          <a:prstGeom prst="flowChartAlternateProcess">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Eliminar una fila</a:t>
            </a:r>
            <a:endParaRPr/>
          </a:p>
        </p:txBody>
      </p:sp>
      <p:sp>
        <p:nvSpPr>
          <p:cNvPr id="197" name="Google Shape;197;p22"/>
          <p:cNvSpPr/>
          <p:nvPr/>
        </p:nvSpPr>
        <p:spPr>
          <a:xfrm>
            <a:off x="6365400" y="935675"/>
            <a:ext cx="1710900" cy="3423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Imputar</a:t>
            </a:r>
            <a:endParaRPr>
              <a:solidFill>
                <a:schemeClr val="lt1"/>
              </a:solidFill>
            </a:endParaRPr>
          </a:p>
        </p:txBody>
      </p:sp>
      <p:sp>
        <p:nvSpPr>
          <p:cNvPr id="198" name="Google Shape;198;p22"/>
          <p:cNvSpPr/>
          <p:nvPr/>
        </p:nvSpPr>
        <p:spPr>
          <a:xfrm>
            <a:off x="5202450" y="1632900"/>
            <a:ext cx="1165500" cy="406200"/>
          </a:xfrm>
          <a:prstGeom prst="flowChartAlternateProcess">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General</a:t>
            </a:r>
            <a:endParaRPr/>
          </a:p>
        </p:txBody>
      </p:sp>
      <p:sp>
        <p:nvSpPr>
          <p:cNvPr id="199" name="Google Shape;199;p22"/>
          <p:cNvSpPr/>
          <p:nvPr/>
        </p:nvSpPr>
        <p:spPr>
          <a:xfrm>
            <a:off x="7763375" y="1681550"/>
            <a:ext cx="1066800" cy="406200"/>
          </a:xfrm>
          <a:prstGeom prst="flowChartAlternateProcess">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Avanzado</a:t>
            </a:r>
            <a:endParaRPr/>
          </a:p>
        </p:txBody>
      </p:sp>
      <p:sp>
        <p:nvSpPr>
          <p:cNvPr id="200" name="Google Shape;200;p22"/>
          <p:cNvSpPr/>
          <p:nvPr/>
        </p:nvSpPr>
        <p:spPr>
          <a:xfrm>
            <a:off x="64150" y="2983425"/>
            <a:ext cx="941100" cy="868800"/>
          </a:xfrm>
          <a:prstGeom prst="rect">
            <a:avLst/>
          </a:prstGeom>
          <a:solidFill>
            <a:schemeClr val="lt1"/>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Eliminar solo los valores faltantes</a:t>
            </a:r>
            <a:endParaRPr/>
          </a:p>
        </p:txBody>
      </p:sp>
      <p:sp>
        <p:nvSpPr>
          <p:cNvPr id="201" name="Google Shape;201;p22"/>
          <p:cNvSpPr/>
          <p:nvPr/>
        </p:nvSpPr>
        <p:spPr>
          <a:xfrm>
            <a:off x="1347350" y="2983425"/>
            <a:ext cx="1112100" cy="8688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Eliminar la variable con datos faltantes </a:t>
            </a:r>
            <a:endParaRPr/>
          </a:p>
        </p:txBody>
      </p:sp>
      <p:sp>
        <p:nvSpPr>
          <p:cNvPr id="202" name="Google Shape;202;p22"/>
          <p:cNvSpPr/>
          <p:nvPr/>
        </p:nvSpPr>
        <p:spPr>
          <a:xfrm>
            <a:off x="2869800" y="2983425"/>
            <a:ext cx="941100" cy="12726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Eliminar el caso con datos </a:t>
            </a:r>
            <a:r>
              <a:rPr lang="es"/>
              <a:t>faltantes completo</a:t>
            </a:r>
            <a:endParaRPr/>
          </a:p>
        </p:txBody>
      </p:sp>
      <p:sp>
        <p:nvSpPr>
          <p:cNvPr id="203" name="Google Shape;203;p22"/>
          <p:cNvSpPr/>
          <p:nvPr/>
        </p:nvSpPr>
        <p:spPr>
          <a:xfrm>
            <a:off x="4633375" y="4161150"/>
            <a:ext cx="1066800" cy="8688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Imputar con </a:t>
            </a:r>
            <a:r>
              <a:rPr lang="es"/>
              <a:t>media</a:t>
            </a:r>
            <a:r>
              <a:rPr lang="es"/>
              <a:t>, mediana, moda. </a:t>
            </a:r>
            <a:endParaRPr/>
          </a:p>
        </p:txBody>
      </p:sp>
      <p:sp>
        <p:nvSpPr>
          <p:cNvPr id="204" name="Google Shape;204;p22"/>
          <p:cNvSpPr/>
          <p:nvPr/>
        </p:nvSpPr>
        <p:spPr>
          <a:xfrm>
            <a:off x="4650400" y="3193275"/>
            <a:ext cx="1066800" cy="7419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Imputar con una constante</a:t>
            </a:r>
            <a:endParaRPr/>
          </a:p>
        </p:txBody>
      </p:sp>
      <p:sp>
        <p:nvSpPr>
          <p:cNvPr id="205" name="Google Shape;205;p22"/>
          <p:cNvSpPr/>
          <p:nvPr/>
        </p:nvSpPr>
        <p:spPr>
          <a:xfrm>
            <a:off x="6508375" y="4574125"/>
            <a:ext cx="1525200" cy="4491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Interpolación</a:t>
            </a:r>
            <a:r>
              <a:rPr lang="es"/>
              <a:t> lineal</a:t>
            </a:r>
            <a:endParaRPr/>
          </a:p>
        </p:txBody>
      </p:sp>
      <p:sp>
        <p:nvSpPr>
          <p:cNvPr id="206" name="Google Shape;206;p22"/>
          <p:cNvSpPr/>
          <p:nvPr/>
        </p:nvSpPr>
        <p:spPr>
          <a:xfrm>
            <a:off x="6506900" y="3852375"/>
            <a:ext cx="941100" cy="4491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Back Fill</a:t>
            </a:r>
            <a:endParaRPr/>
          </a:p>
        </p:txBody>
      </p:sp>
      <p:sp>
        <p:nvSpPr>
          <p:cNvPr id="207" name="Google Shape;207;p22"/>
          <p:cNvSpPr/>
          <p:nvPr/>
        </p:nvSpPr>
        <p:spPr>
          <a:xfrm>
            <a:off x="6532475" y="3130625"/>
            <a:ext cx="941100" cy="4491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Forward fill</a:t>
            </a:r>
            <a:endParaRPr/>
          </a:p>
        </p:txBody>
      </p:sp>
      <p:sp>
        <p:nvSpPr>
          <p:cNvPr id="208" name="Google Shape;208;p22"/>
          <p:cNvSpPr/>
          <p:nvPr/>
        </p:nvSpPr>
        <p:spPr>
          <a:xfrm>
            <a:off x="8109750" y="3625200"/>
            <a:ext cx="941100" cy="449100"/>
          </a:xfrm>
          <a:prstGeom prst="rect">
            <a:avLst/>
          </a:prstGeom>
          <a:solidFill>
            <a:schemeClr val="lt1"/>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MICE</a:t>
            </a:r>
            <a:endParaRPr/>
          </a:p>
        </p:txBody>
      </p:sp>
      <p:sp>
        <p:nvSpPr>
          <p:cNvPr id="209" name="Google Shape;209;p22"/>
          <p:cNvSpPr/>
          <p:nvPr/>
        </p:nvSpPr>
        <p:spPr>
          <a:xfrm>
            <a:off x="8109750" y="2772425"/>
            <a:ext cx="941100" cy="449100"/>
          </a:xfrm>
          <a:prstGeom prst="rect">
            <a:avLst/>
          </a:prstGeom>
          <a:solidFill>
            <a:schemeClr val="lt1"/>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Basado en KNN</a:t>
            </a:r>
            <a:endParaRPr/>
          </a:p>
        </p:txBody>
      </p:sp>
      <p:sp>
        <p:nvSpPr>
          <p:cNvPr id="210" name="Google Shape;210;p22"/>
          <p:cNvSpPr/>
          <p:nvPr/>
        </p:nvSpPr>
        <p:spPr>
          <a:xfrm>
            <a:off x="4117400" y="2329838"/>
            <a:ext cx="1379592" cy="342306"/>
          </a:xfrm>
          <a:prstGeom prst="flowChartTermina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Matriz</a:t>
            </a:r>
            <a:endParaRPr/>
          </a:p>
        </p:txBody>
      </p:sp>
      <p:sp>
        <p:nvSpPr>
          <p:cNvPr id="211" name="Google Shape;211;p22"/>
          <p:cNvSpPr/>
          <p:nvPr/>
        </p:nvSpPr>
        <p:spPr>
          <a:xfrm>
            <a:off x="6056525" y="2329850"/>
            <a:ext cx="1610604" cy="342306"/>
          </a:xfrm>
          <a:prstGeom prst="flowChartTermina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Serie de tiempo</a:t>
            </a:r>
            <a:endParaRPr/>
          </a:p>
        </p:txBody>
      </p:sp>
      <p:cxnSp>
        <p:nvCxnSpPr>
          <p:cNvPr id="212" name="Google Shape;212;p22"/>
          <p:cNvCxnSpPr>
            <a:stCxn id="192" idx="2"/>
            <a:endCxn id="193" idx="0"/>
          </p:cNvCxnSpPr>
          <p:nvPr/>
        </p:nvCxnSpPr>
        <p:spPr>
          <a:xfrm rot="5400000">
            <a:off x="3163950" y="-455875"/>
            <a:ext cx="382200" cy="2400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13" name="Google Shape;213;p22"/>
          <p:cNvCxnSpPr>
            <a:stCxn id="192" idx="2"/>
            <a:endCxn id="197" idx="0"/>
          </p:cNvCxnSpPr>
          <p:nvPr/>
        </p:nvCxnSpPr>
        <p:spPr>
          <a:xfrm flipH="1" rot="-5400000">
            <a:off x="5697150" y="-588175"/>
            <a:ext cx="382200" cy="26655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14" name="Google Shape;214;p22"/>
          <p:cNvCxnSpPr>
            <a:stCxn id="193" idx="2"/>
            <a:endCxn id="196" idx="0"/>
          </p:cNvCxnSpPr>
          <p:nvPr/>
        </p:nvCxnSpPr>
        <p:spPr>
          <a:xfrm flipH="1" rot="-5400000">
            <a:off x="2565300" y="867275"/>
            <a:ext cx="402300" cy="12237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215" name="Google Shape;215;p22"/>
          <p:cNvCxnSpPr>
            <a:stCxn id="193" idx="2"/>
            <a:endCxn id="195" idx="0"/>
          </p:cNvCxnSpPr>
          <p:nvPr/>
        </p:nvCxnSpPr>
        <p:spPr>
          <a:xfrm rot="5400000">
            <a:off x="1865850" y="1392725"/>
            <a:ext cx="403500" cy="1740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216" name="Google Shape;216;p22"/>
          <p:cNvCxnSpPr>
            <a:stCxn id="193" idx="2"/>
            <a:endCxn id="194" idx="0"/>
          </p:cNvCxnSpPr>
          <p:nvPr/>
        </p:nvCxnSpPr>
        <p:spPr>
          <a:xfrm rot="5400000">
            <a:off x="1198950" y="725825"/>
            <a:ext cx="403500" cy="15078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217" name="Google Shape;217;p22"/>
          <p:cNvCxnSpPr>
            <a:stCxn id="194" idx="2"/>
            <a:endCxn id="200" idx="0"/>
          </p:cNvCxnSpPr>
          <p:nvPr/>
        </p:nvCxnSpPr>
        <p:spPr>
          <a:xfrm rot="5400000">
            <a:off x="205750" y="2542400"/>
            <a:ext cx="770100" cy="1122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218" name="Google Shape;218;p22"/>
          <p:cNvCxnSpPr>
            <a:stCxn id="195" idx="2"/>
            <a:endCxn id="201" idx="0"/>
          </p:cNvCxnSpPr>
          <p:nvPr/>
        </p:nvCxnSpPr>
        <p:spPr>
          <a:xfrm rot="5400000">
            <a:off x="1640575" y="2643500"/>
            <a:ext cx="603000" cy="771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219" name="Google Shape;219;p22"/>
          <p:cNvCxnSpPr>
            <a:stCxn id="196" idx="2"/>
            <a:endCxn id="202" idx="0"/>
          </p:cNvCxnSpPr>
          <p:nvPr/>
        </p:nvCxnSpPr>
        <p:spPr>
          <a:xfrm rot="5400000">
            <a:off x="3019700" y="2624950"/>
            <a:ext cx="679200" cy="378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220" name="Google Shape;220;p22"/>
          <p:cNvCxnSpPr>
            <a:stCxn id="197" idx="2"/>
            <a:endCxn id="199" idx="0"/>
          </p:cNvCxnSpPr>
          <p:nvPr/>
        </p:nvCxnSpPr>
        <p:spPr>
          <a:xfrm flipH="1" rot="-5400000">
            <a:off x="7557000" y="941825"/>
            <a:ext cx="403500" cy="10758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221" name="Google Shape;221;p22"/>
          <p:cNvCxnSpPr>
            <a:stCxn id="197" idx="2"/>
            <a:endCxn id="198" idx="0"/>
          </p:cNvCxnSpPr>
          <p:nvPr/>
        </p:nvCxnSpPr>
        <p:spPr>
          <a:xfrm rot="5400000">
            <a:off x="6325650" y="737675"/>
            <a:ext cx="354900" cy="14355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222" name="Google Shape;222;p22"/>
          <p:cNvCxnSpPr>
            <a:stCxn id="198" idx="2"/>
            <a:endCxn id="211" idx="0"/>
          </p:cNvCxnSpPr>
          <p:nvPr/>
        </p:nvCxnSpPr>
        <p:spPr>
          <a:xfrm flipH="1" rot="-5400000">
            <a:off x="6178200" y="1646100"/>
            <a:ext cx="290700" cy="10767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223" name="Google Shape;223;p22"/>
          <p:cNvCxnSpPr>
            <a:stCxn id="198" idx="2"/>
            <a:endCxn id="210" idx="0"/>
          </p:cNvCxnSpPr>
          <p:nvPr/>
        </p:nvCxnSpPr>
        <p:spPr>
          <a:xfrm rot="5400000">
            <a:off x="5150850" y="1695450"/>
            <a:ext cx="290700" cy="9780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224" name="Google Shape;224;p22"/>
          <p:cNvCxnSpPr>
            <a:stCxn id="210" idx="2"/>
            <a:endCxn id="204" idx="1"/>
          </p:cNvCxnSpPr>
          <p:nvPr/>
        </p:nvCxnSpPr>
        <p:spPr>
          <a:xfrm rot="5400000">
            <a:off x="4282646" y="3039794"/>
            <a:ext cx="892200" cy="156900"/>
          </a:xfrm>
          <a:prstGeom prst="bentConnector4">
            <a:avLst>
              <a:gd fmla="val 29205" name="adj1"/>
              <a:gd fmla="val 251702" name="adj2"/>
            </a:avLst>
          </a:prstGeom>
          <a:noFill/>
          <a:ln cap="flat" cmpd="sng" w="9525">
            <a:solidFill>
              <a:schemeClr val="dk2"/>
            </a:solidFill>
            <a:prstDash val="solid"/>
            <a:round/>
            <a:headEnd len="med" w="med" type="none"/>
            <a:tailEnd len="med" w="med" type="none"/>
          </a:ln>
        </p:spPr>
      </p:cxnSp>
      <p:cxnSp>
        <p:nvCxnSpPr>
          <p:cNvPr id="225" name="Google Shape;225;p22"/>
          <p:cNvCxnSpPr>
            <a:stCxn id="210" idx="2"/>
            <a:endCxn id="203" idx="1"/>
          </p:cNvCxnSpPr>
          <p:nvPr/>
        </p:nvCxnSpPr>
        <p:spPr>
          <a:xfrm rot="5400000">
            <a:off x="3758696" y="3546943"/>
            <a:ext cx="1923300" cy="173700"/>
          </a:xfrm>
          <a:prstGeom prst="bentConnector4">
            <a:avLst>
              <a:gd fmla="val 13962" name="adj1"/>
              <a:gd fmla="val 237159" name="adj2"/>
            </a:avLst>
          </a:prstGeom>
          <a:noFill/>
          <a:ln cap="flat" cmpd="sng" w="9525">
            <a:solidFill>
              <a:schemeClr val="dk2"/>
            </a:solidFill>
            <a:prstDash val="solid"/>
            <a:round/>
            <a:headEnd len="med" w="med" type="none"/>
            <a:tailEnd len="med" w="med" type="none"/>
          </a:ln>
        </p:spPr>
      </p:cxnSp>
      <p:cxnSp>
        <p:nvCxnSpPr>
          <p:cNvPr id="226" name="Google Shape;226;p22"/>
          <p:cNvCxnSpPr>
            <a:stCxn id="211" idx="2"/>
            <a:endCxn id="205" idx="1"/>
          </p:cNvCxnSpPr>
          <p:nvPr/>
        </p:nvCxnSpPr>
        <p:spPr>
          <a:xfrm rot="5400000">
            <a:off x="5621927" y="3558656"/>
            <a:ext cx="2126400" cy="353400"/>
          </a:xfrm>
          <a:prstGeom prst="bentConnector4">
            <a:avLst>
              <a:gd fmla="val 11119" name="adj1"/>
              <a:gd fmla="val 167396" name="adj2"/>
            </a:avLst>
          </a:prstGeom>
          <a:noFill/>
          <a:ln cap="flat" cmpd="sng" w="9525">
            <a:solidFill>
              <a:schemeClr val="dk2"/>
            </a:solidFill>
            <a:prstDash val="solid"/>
            <a:round/>
            <a:headEnd len="med" w="med" type="none"/>
            <a:tailEnd len="med" w="med" type="none"/>
          </a:ln>
        </p:spPr>
      </p:cxnSp>
      <p:cxnSp>
        <p:nvCxnSpPr>
          <p:cNvPr id="227" name="Google Shape;227;p22"/>
          <p:cNvCxnSpPr>
            <a:stCxn id="211" idx="2"/>
            <a:endCxn id="206" idx="1"/>
          </p:cNvCxnSpPr>
          <p:nvPr/>
        </p:nvCxnSpPr>
        <p:spPr>
          <a:xfrm rot="5400000">
            <a:off x="5981927" y="3197156"/>
            <a:ext cx="1404900" cy="354900"/>
          </a:xfrm>
          <a:prstGeom prst="bentConnector4">
            <a:avLst>
              <a:gd fmla="val 16830" name="adj1"/>
              <a:gd fmla="val 167104" name="adj2"/>
            </a:avLst>
          </a:prstGeom>
          <a:noFill/>
          <a:ln cap="flat" cmpd="sng" w="9525">
            <a:solidFill>
              <a:schemeClr val="dk2"/>
            </a:solidFill>
            <a:prstDash val="solid"/>
            <a:round/>
            <a:headEnd len="med" w="med" type="none"/>
            <a:tailEnd len="med" w="med" type="none"/>
          </a:ln>
        </p:spPr>
      </p:cxnSp>
      <p:cxnSp>
        <p:nvCxnSpPr>
          <p:cNvPr id="228" name="Google Shape;228;p22"/>
          <p:cNvCxnSpPr>
            <a:stCxn id="211" idx="2"/>
            <a:endCxn id="207" idx="1"/>
          </p:cNvCxnSpPr>
          <p:nvPr/>
        </p:nvCxnSpPr>
        <p:spPr>
          <a:xfrm rot="5400000">
            <a:off x="6355577" y="2849006"/>
            <a:ext cx="683100" cy="329400"/>
          </a:xfrm>
          <a:prstGeom prst="bentConnector4">
            <a:avLst>
              <a:gd fmla="val 33558" name="adj1"/>
              <a:gd fmla="val 172276" name="adj2"/>
            </a:avLst>
          </a:prstGeom>
          <a:noFill/>
          <a:ln cap="flat" cmpd="sng" w="9525">
            <a:solidFill>
              <a:schemeClr val="dk2"/>
            </a:solidFill>
            <a:prstDash val="solid"/>
            <a:round/>
            <a:headEnd len="med" w="med" type="none"/>
            <a:tailEnd len="med" w="med" type="none"/>
          </a:ln>
        </p:spPr>
      </p:cxnSp>
      <p:cxnSp>
        <p:nvCxnSpPr>
          <p:cNvPr id="229" name="Google Shape;229;p22"/>
          <p:cNvCxnSpPr>
            <a:stCxn id="199" idx="2"/>
            <a:endCxn id="208" idx="1"/>
          </p:cNvCxnSpPr>
          <p:nvPr/>
        </p:nvCxnSpPr>
        <p:spPr>
          <a:xfrm rot="5400000">
            <a:off x="7322375" y="2875250"/>
            <a:ext cx="1761900" cy="186900"/>
          </a:xfrm>
          <a:prstGeom prst="bentConnector4">
            <a:avLst>
              <a:gd fmla="val 24739" name="adj1"/>
              <a:gd fmla="val 227475" name="adj2"/>
            </a:avLst>
          </a:prstGeom>
          <a:noFill/>
          <a:ln cap="flat" cmpd="sng" w="9525">
            <a:solidFill>
              <a:schemeClr val="dk2"/>
            </a:solidFill>
            <a:prstDash val="solid"/>
            <a:round/>
            <a:headEnd len="med" w="med" type="none"/>
            <a:tailEnd len="med" w="med" type="none"/>
          </a:ln>
        </p:spPr>
      </p:cxnSp>
      <p:cxnSp>
        <p:nvCxnSpPr>
          <p:cNvPr id="230" name="Google Shape;230;p22"/>
          <p:cNvCxnSpPr>
            <a:stCxn id="199" idx="2"/>
            <a:endCxn id="209" idx="1"/>
          </p:cNvCxnSpPr>
          <p:nvPr/>
        </p:nvCxnSpPr>
        <p:spPr>
          <a:xfrm rot="5400000">
            <a:off x="7748675" y="2448950"/>
            <a:ext cx="909300" cy="186900"/>
          </a:xfrm>
          <a:prstGeom prst="bentConnector4">
            <a:avLst>
              <a:gd fmla="val 46758" name="adj1"/>
              <a:gd fmla="val 227475"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KNN imputation</a:t>
            </a:r>
            <a:endParaRPr>
              <a:solidFill>
                <a:srgbClr val="CC0000"/>
              </a:solidFill>
            </a:endParaRPr>
          </a:p>
        </p:txBody>
      </p:sp>
      <p:sp>
        <p:nvSpPr>
          <p:cNvPr id="236" name="Google Shape;2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Char char="●"/>
            </a:pPr>
            <a:r>
              <a:rPr lang="es" sz="1350">
                <a:solidFill>
                  <a:srgbClr val="000000"/>
                </a:solidFill>
                <a:highlight>
                  <a:srgbClr val="FFFFFF"/>
                </a:highlight>
                <a:latin typeface="Arial"/>
                <a:ea typeface="Arial"/>
                <a:cs typeface="Arial"/>
                <a:sym typeface="Arial"/>
              </a:rPr>
              <a:t>K-Nearest Neighbor es un algoritmo muy utilizado para una clasificación simple. </a:t>
            </a:r>
            <a:endParaRPr sz="13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s" sz="1350">
                <a:solidFill>
                  <a:srgbClr val="000000"/>
                </a:solidFill>
                <a:highlight>
                  <a:srgbClr val="FFFFFF"/>
                </a:highlight>
                <a:latin typeface="Arial"/>
                <a:ea typeface="Arial"/>
                <a:cs typeface="Arial"/>
                <a:sym typeface="Arial"/>
              </a:rPr>
              <a:t>El algoritmo utiliza "similitud de características" para predecir los valores de cualquier nuevo punto de datos. Esto significa que al nuevo punto se le asigna un valor en función de su parecido con los puntos del conjunto de entrenamiento. </a:t>
            </a:r>
            <a:endParaRPr sz="13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s" sz="1350">
                <a:solidFill>
                  <a:srgbClr val="000000"/>
                </a:solidFill>
                <a:highlight>
                  <a:srgbClr val="FFFFFF"/>
                </a:highlight>
                <a:latin typeface="Arial"/>
                <a:ea typeface="Arial"/>
                <a:cs typeface="Arial"/>
                <a:sym typeface="Arial"/>
              </a:rPr>
              <a:t>Esto es muy útil para hacer predicciones sobre valores faltantes al encontrar los k-vecinos más cercanos a la observación con datos perdidos y luego imputarlos en función de los valores no perdidos en el vecindario.</a:t>
            </a:r>
            <a:endParaRPr sz="13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 sz="1350">
                <a:solidFill>
                  <a:srgbClr val="000000"/>
                </a:solidFill>
                <a:highlight>
                  <a:srgbClr val="FFFFFF"/>
                </a:highlight>
                <a:latin typeface="Arial"/>
                <a:ea typeface="Arial"/>
                <a:cs typeface="Arial"/>
                <a:sym typeface="Arial"/>
              </a:rPr>
              <a:t>Hay varias librerías que tienen este algoritmo</a:t>
            </a:r>
            <a:endParaRPr sz="1350">
              <a:solidFill>
                <a:srgbClr val="000000"/>
              </a:solidFill>
              <a:highlight>
                <a:srgbClr val="FFFFFF"/>
              </a:highlight>
              <a:latin typeface="Arial"/>
              <a:ea typeface="Arial"/>
              <a:cs typeface="Arial"/>
              <a:sym typeface="Arial"/>
            </a:endParaRPr>
          </a:p>
          <a:p>
            <a:pPr indent="-314325" lvl="0" marL="457200" rtl="0" algn="l">
              <a:spcBef>
                <a:spcPts val="1100"/>
              </a:spcBef>
              <a:spcAft>
                <a:spcPts val="0"/>
              </a:spcAft>
              <a:buClr>
                <a:srgbClr val="000000"/>
              </a:buClr>
              <a:buSzPts val="1350"/>
              <a:buFont typeface="Arial"/>
              <a:buChar char="●"/>
            </a:pPr>
            <a:r>
              <a:rPr b="1" lang="es" sz="1350">
                <a:solidFill>
                  <a:srgbClr val="B22222"/>
                </a:solidFill>
                <a:highlight>
                  <a:srgbClr val="FFFFFF"/>
                </a:highlight>
                <a:latin typeface="Arial"/>
                <a:ea typeface="Arial"/>
                <a:cs typeface="Arial"/>
                <a:sym typeface="Arial"/>
              </a:rPr>
              <a:t>Fancyimpute</a:t>
            </a:r>
            <a:endParaRPr b="1" sz="1350">
              <a:solidFill>
                <a:srgbClr val="B22222"/>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s" sz="1350">
                <a:solidFill>
                  <a:srgbClr val="B22222"/>
                </a:solidFill>
                <a:highlight>
                  <a:srgbClr val="FFFFFF"/>
                </a:highlight>
                <a:latin typeface="Arial"/>
                <a:ea typeface="Arial"/>
                <a:cs typeface="Arial"/>
                <a:sym typeface="Arial"/>
              </a:rPr>
              <a:t>impyute</a:t>
            </a:r>
            <a:endParaRPr b="1" sz="1350">
              <a:solidFill>
                <a:srgbClr val="B22222"/>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s" sz="1350">
                <a:solidFill>
                  <a:srgbClr val="B22222"/>
                </a:solidFill>
                <a:highlight>
                  <a:srgbClr val="FFFFFF"/>
                </a:highlight>
                <a:latin typeface="Arial"/>
                <a:ea typeface="Arial"/>
                <a:cs typeface="Arial"/>
                <a:sym typeface="Arial"/>
              </a:rPr>
              <a:t>sklearn.impute</a:t>
            </a:r>
            <a:endParaRPr b="1" sz="1350">
              <a:solidFill>
                <a:srgbClr val="B22222"/>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4"/>
          <p:cNvPicPr preferRelativeResize="0"/>
          <p:nvPr/>
        </p:nvPicPr>
        <p:blipFill>
          <a:blip r:embed="rId3">
            <a:alphaModFix/>
          </a:blip>
          <a:stretch>
            <a:fillRect/>
          </a:stretch>
        </p:blipFill>
        <p:spPr>
          <a:xfrm>
            <a:off x="2168648" y="807850"/>
            <a:ext cx="4841701" cy="4183251"/>
          </a:xfrm>
          <a:prstGeom prst="rect">
            <a:avLst/>
          </a:prstGeom>
          <a:noFill/>
          <a:ln>
            <a:noFill/>
          </a:ln>
        </p:spPr>
      </p:pic>
      <p:sp>
        <p:nvSpPr>
          <p:cNvPr id="242" name="Google Shape;242;p24"/>
          <p:cNvSpPr txBox="1"/>
          <p:nvPr>
            <p:ph type="title"/>
          </p:nvPr>
        </p:nvSpPr>
        <p:spPr>
          <a:xfrm>
            <a:off x="329200" y="6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KNN imputation</a:t>
            </a:r>
            <a:endParaRPr>
              <a:solidFill>
                <a:srgbClr val="CC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Imputación Múltiple</a:t>
            </a:r>
            <a:endParaRPr>
              <a:solidFill>
                <a:srgbClr val="CC0000"/>
              </a:solidFill>
            </a:endParaRPr>
          </a:p>
        </p:txBody>
      </p:sp>
      <p:sp>
        <p:nvSpPr>
          <p:cNvPr id="248" name="Google Shape;248;p25"/>
          <p:cNvSpPr txBox="1"/>
          <p:nvPr>
            <p:ph idx="1" type="body"/>
          </p:nvPr>
        </p:nvSpPr>
        <p:spPr>
          <a:xfrm>
            <a:off x="311700" y="1152475"/>
            <a:ext cx="8520600" cy="37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50">
                <a:solidFill>
                  <a:srgbClr val="000000"/>
                </a:solidFill>
                <a:highlight>
                  <a:srgbClr val="FFFFFF"/>
                </a:highlight>
                <a:latin typeface="Arial"/>
                <a:ea typeface="Arial"/>
                <a:cs typeface="Arial"/>
                <a:sym typeface="Arial"/>
              </a:rPr>
              <a:t>Imputación Múltiple quiebra el problema de inferencia de los valores faltantes en tres pasos:</a:t>
            </a:r>
            <a:endParaRPr sz="1650">
              <a:solidFill>
                <a:srgbClr val="000000"/>
              </a:solidFill>
              <a:highlight>
                <a:srgbClr val="FFFFFF"/>
              </a:highlight>
              <a:latin typeface="Arial"/>
              <a:ea typeface="Arial"/>
              <a:cs typeface="Arial"/>
              <a:sym typeface="Arial"/>
            </a:endParaRPr>
          </a:p>
          <a:p>
            <a:pPr indent="-333375" lvl="0" marL="457200" rtl="0" algn="l">
              <a:spcBef>
                <a:spcPts val="1100"/>
              </a:spcBef>
              <a:spcAft>
                <a:spcPts val="0"/>
              </a:spcAft>
              <a:buClr>
                <a:srgbClr val="000000"/>
              </a:buClr>
              <a:buSzPts val="1650"/>
              <a:buFont typeface="Arial"/>
              <a:buChar char="●"/>
            </a:pPr>
            <a:r>
              <a:rPr lang="es" sz="1650">
                <a:solidFill>
                  <a:srgbClr val="000000"/>
                </a:solidFill>
                <a:highlight>
                  <a:srgbClr val="FFFFFF"/>
                </a:highlight>
                <a:latin typeface="Arial"/>
                <a:ea typeface="Arial"/>
                <a:cs typeface="Arial"/>
                <a:sym typeface="Arial"/>
              </a:rPr>
              <a:t>imputación a partir de varios subconjuntos aleatorios</a:t>
            </a:r>
            <a:endParaRPr sz="1650">
              <a:solidFill>
                <a:srgbClr val="000000"/>
              </a:solidFill>
              <a:highlight>
                <a:srgbClr val="FFFFFF"/>
              </a:highlight>
              <a:latin typeface="Arial"/>
              <a:ea typeface="Arial"/>
              <a:cs typeface="Arial"/>
              <a:sym typeface="Arial"/>
            </a:endParaRPr>
          </a:p>
          <a:p>
            <a:pPr indent="-333375" lvl="0" marL="457200" rtl="0" algn="l">
              <a:spcBef>
                <a:spcPts val="0"/>
              </a:spcBef>
              <a:spcAft>
                <a:spcPts val="0"/>
              </a:spcAft>
              <a:buClr>
                <a:srgbClr val="000000"/>
              </a:buClr>
              <a:buSzPts val="1650"/>
              <a:buFont typeface="Arial"/>
              <a:buChar char="●"/>
            </a:pPr>
            <a:r>
              <a:rPr lang="es" sz="1650">
                <a:solidFill>
                  <a:srgbClr val="000000"/>
                </a:solidFill>
                <a:highlight>
                  <a:srgbClr val="FFFFFF"/>
                </a:highlight>
                <a:latin typeface="Arial"/>
                <a:ea typeface="Arial"/>
                <a:cs typeface="Arial"/>
                <a:sym typeface="Arial"/>
              </a:rPr>
              <a:t>análisis</a:t>
            </a:r>
            <a:endParaRPr sz="1650">
              <a:solidFill>
                <a:srgbClr val="000000"/>
              </a:solidFill>
              <a:highlight>
                <a:srgbClr val="FFFFFF"/>
              </a:highlight>
              <a:latin typeface="Arial"/>
              <a:ea typeface="Arial"/>
              <a:cs typeface="Arial"/>
              <a:sym typeface="Arial"/>
            </a:endParaRPr>
          </a:p>
          <a:p>
            <a:pPr indent="-333375" lvl="0" marL="457200" rtl="0" algn="l">
              <a:spcBef>
                <a:spcPts val="0"/>
              </a:spcBef>
              <a:spcAft>
                <a:spcPts val="0"/>
              </a:spcAft>
              <a:buClr>
                <a:srgbClr val="000000"/>
              </a:buClr>
              <a:buSzPts val="1650"/>
              <a:buFont typeface="Arial"/>
              <a:buChar char="●"/>
            </a:pPr>
            <a:r>
              <a:rPr lang="es" sz="1650">
                <a:solidFill>
                  <a:srgbClr val="000000"/>
                </a:solidFill>
                <a:highlight>
                  <a:srgbClr val="FFFFFF"/>
                </a:highlight>
                <a:latin typeface="Arial"/>
                <a:ea typeface="Arial"/>
                <a:cs typeface="Arial"/>
                <a:sym typeface="Arial"/>
              </a:rPr>
              <a:t>agrupación</a:t>
            </a:r>
            <a:endParaRPr sz="1650">
              <a:solidFill>
                <a:srgbClr val="000000"/>
              </a:solidFill>
              <a:highlight>
                <a:srgbClr val="FFFFFF"/>
              </a:highlight>
              <a:latin typeface="Arial"/>
              <a:ea typeface="Arial"/>
              <a:cs typeface="Arial"/>
              <a:sym typeface="Arial"/>
            </a:endParaRPr>
          </a:p>
          <a:p>
            <a:pPr indent="0" lvl="0" marL="457200" rtl="0" algn="l">
              <a:spcBef>
                <a:spcPts val="1100"/>
              </a:spcBef>
              <a:spcAft>
                <a:spcPts val="700"/>
              </a:spcAft>
              <a:buNone/>
            </a:pPr>
            <a:r>
              <a:t/>
            </a:r>
            <a:endParaRPr b="1" sz="1350">
              <a:solidFill>
                <a:srgbClr val="B22222"/>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Multivariate Feature Imputation</a:t>
            </a:r>
            <a:endParaRPr>
              <a:solidFill>
                <a:srgbClr val="CC0000"/>
              </a:solidFill>
            </a:endParaRPr>
          </a:p>
        </p:txBody>
      </p:sp>
      <p:pic>
        <p:nvPicPr>
          <p:cNvPr id="254" name="Google Shape;254;p26"/>
          <p:cNvPicPr preferRelativeResize="0"/>
          <p:nvPr/>
        </p:nvPicPr>
        <p:blipFill>
          <a:blip r:embed="rId3">
            <a:alphaModFix/>
          </a:blip>
          <a:stretch>
            <a:fillRect/>
          </a:stretch>
        </p:blipFill>
        <p:spPr>
          <a:xfrm>
            <a:off x="192600" y="442808"/>
            <a:ext cx="9143999" cy="44997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Imputación Múltiple</a:t>
            </a:r>
            <a:endParaRPr>
              <a:solidFill>
                <a:srgbClr val="CC0000"/>
              </a:solidFill>
            </a:endParaRPr>
          </a:p>
        </p:txBody>
      </p:sp>
      <p:sp>
        <p:nvSpPr>
          <p:cNvPr id="260" name="Google Shape;2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s" sz="1650">
                <a:solidFill>
                  <a:srgbClr val="000000"/>
                </a:solidFill>
                <a:highlight>
                  <a:srgbClr val="FFFFFF"/>
                </a:highlight>
                <a:latin typeface="Arial"/>
                <a:ea typeface="Arial"/>
                <a:cs typeface="Arial"/>
                <a:sym typeface="Arial"/>
              </a:rPr>
              <a:t>La imputación y el análisis puede realizarse siguiendo el análisis estándar, pero la combinación debe realizarse siguiendo la regla de Rubin que da la fórmula para estimar la varianza total que se compone de la varianza dentro de la imputación y la varianza entre las diferentes imputaciones.</a:t>
            </a:r>
            <a:endParaRPr sz="16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 sz="1674">
                <a:solidFill>
                  <a:srgbClr val="000000"/>
                </a:solidFill>
                <a:highlight>
                  <a:srgbClr val="FFFFFF"/>
                </a:highlight>
                <a:latin typeface="Arial"/>
                <a:ea typeface="Arial"/>
                <a:cs typeface="Arial"/>
                <a:sym typeface="Arial"/>
              </a:rPr>
              <a:t>Hay varias librerías que tienen este algoritmo, la de sklearn </a:t>
            </a:r>
            <a:r>
              <a:rPr b="1" lang="es" sz="1350">
                <a:solidFill>
                  <a:srgbClr val="B22222"/>
                </a:solidFill>
                <a:highlight>
                  <a:srgbClr val="FFFFFF"/>
                </a:highlight>
                <a:latin typeface="Arial"/>
                <a:ea typeface="Arial"/>
                <a:cs typeface="Arial"/>
                <a:sym typeface="Arial"/>
              </a:rPr>
              <a:t>sklearn.impute </a:t>
            </a:r>
            <a:r>
              <a:rPr lang="es" sz="1674">
                <a:solidFill>
                  <a:srgbClr val="000000"/>
                </a:solidFill>
                <a:highlight>
                  <a:srgbClr val="FFFFFF"/>
                </a:highlight>
                <a:latin typeface="Arial"/>
                <a:ea typeface="Arial"/>
                <a:cs typeface="Arial"/>
                <a:sym typeface="Arial"/>
              </a:rPr>
              <a:t>permite el uso de diferentes predictores</a:t>
            </a:r>
            <a:endParaRPr b="1" sz="1350">
              <a:solidFill>
                <a:srgbClr val="B22222"/>
              </a:solidFill>
              <a:highlight>
                <a:srgbClr val="FFFFFF"/>
              </a:highlight>
              <a:latin typeface="Arial"/>
              <a:ea typeface="Arial"/>
              <a:cs typeface="Arial"/>
              <a:sym typeface="Arial"/>
            </a:endParaRPr>
          </a:p>
          <a:p>
            <a:pPr indent="-339725" lvl="0" marL="457200" rtl="0" algn="l">
              <a:spcBef>
                <a:spcPts val="1100"/>
              </a:spcBef>
              <a:spcAft>
                <a:spcPts val="0"/>
              </a:spcAft>
              <a:buClr>
                <a:srgbClr val="000000"/>
              </a:buClr>
              <a:buSzPts val="1750"/>
              <a:buFont typeface="Arial"/>
              <a:buChar char="●"/>
            </a:pPr>
            <a:r>
              <a:rPr lang="es" sz="1450">
                <a:solidFill>
                  <a:srgbClr val="000000"/>
                </a:solidFill>
                <a:highlight>
                  <a:srgbClr val="FFFFFF"/>
                </a:highlight>
                <a:latin typeface="Arial"/>
                <a:ea typeface="Arial"/>
                <a:cs typeface="Arial"/>
                <a:sym typeface="Arial"/>
              </a:rPr>
              <a:t>BayesianRidge(),</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s" sz="1450">
                <a:solidFill>
                  <a:srgbClr val="000000"/>
                </a:solidFill>
                <a:highlight>
                  <a:srgbClr val="FFFFFF"/>
                </a:highlight>
                <a:latin typeface="Arial"/>
                <a:ea typeface="Arial"/>
                <a:cs typeface="Arial"/>
                <a:sym typeface="Arial"/>
              </a:rPr>
              <a:t>DecisionTreeRegressor(max_features='sqrt', random_state=0),</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s" sz="1450">
                <a:solidFill>
                  <a:srgbClr val="000000"/>
                </a:solidFill>
                <a:highlight>
                  <a:srgbClr val="FFFFFF"/>
                </a:highlight>
                <a:latin typeface="Arial"/>
                <a:ea typeface="Arial"/>
                <a:cs typeface="Arial"/>
                <a:sym typeface="Arial"/>
              </a:rPr>
              <a:t>ExtraTreesRegressor(n_estimators=10, random_state=0),</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s" sz="1450">
                <a:solidFill>
                  <a:srgbClr val="000000"/>
                </a:solidFill>
                <a:highlight>
                  <a:srgbClr val="FFFFFF"/>
                </a:highlight>
                <a:latin typeface="Arial"/>
                <a:ea typeface="Arial"/>
                <a:cs typeface="Arial"/>
                <a:sym typeface="Arial"/>
              </a:rPr>
              <a:t>KNeighborsRegressor(n_neighbors=15)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MICE</a:t>
            </a:r>
            <a:endParaRPr>
              <a:solidFill>
                <a:srgbClr val="CC0000"/>
              </a:solidFill>
            </a:endParaRPr>
          </a:p>
        </p:txBody>
      </p:sp>
      <p:sp>
        <p:nvSpPr>
          <p:cNvPr id="266" name="Google Shape;2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000000"/>
              </a:buClr>
              <a:buSzPts val="1550"/>
              <a:buFont typeface="Arial"/>
              <a:buChar char="●"/>
            </a:pPr>
            <a:r>
              <a:rPr b="1" lang="es" sz="1550">
                <a:solidFill>
                  <a:srgbClr val="B22222"/>
                </a:solidFill>
                <a:highlight>
                  <a:srgbClr val="FFFFFF"/>
                </a:highlight>
                <a:latin typeface="Arial"/>
                <a:ea typeface="Arial"/>
                <a:cs typeface="Arial"/>
                <a:sym typeface="Arial"/>
              </a:rPr>
              <a:t>Imputación múltiple por ecuaciones encadenadas (MICE)</a:t>
            </a:r>
            <a:r>
              <a:rPr lang="es" sz="1550">
                <a:solidFill>
                  <a:srgbClr val="000000"/>
                </a:solidFill>
                <a:highlight>
                  <a:srgbClr val="FFFFFF"/>
                </a:highlight>
                <a:latin typeface="Arial"/>
                <a:ea typeface="Arial"/>
                <a:cs typeface="Arial"/>
                <a:sym typeface="Arial"/>
              </a:rPr>
              <a:t> es una estrategia para imputar valores faltantes modelando cada característica con valores perdidos como una función de otras características en forma rotatoria. </a:t>
            </a:r>
            <a:endParaRPr sz="15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550">
              <a:solidFill>
                <a:srgbClr val="000000"/>
              </a:solidFill>
              <a:highlight>
                <a:srgbClr val="FFFFFF"/>
              </a:highlight>
              <a:latin typeface="Arial"/>
              <a:ea typeface="Arial"/>
              <a:cs typeface="Arial"/>
              <a:sym typeface="Arial"/>
            </a:endParaRPr>
          </a:p>
          <a:p>
            <a:pPr indent="-327025" lvl="0" marL="457200" rtl="0" algn="l">
              <a:spcBef>
                <a:spcPts val="1200"/>
              </a:spcBef>
              <a:spcAft>
                <a:spcPts val="0"/>
              </a:spcAft>
              <a:buClr>
                <a:srgbClr val="000000"/>
              </a:buClr>
              <a:buSzPts val="1550"/>
              <a:buFont typeface="Arial"/>
              <a:buChar char="●"/>
            </a:pPr>
            <a:r>
              <a:rPr lang="es" sz="1550">
                <a:solidFill>
                  <a:srgbClr val="000000"/>
                </a:solidFill>
                <a:highlight>
                  <a:srgbClr val="FFFFFF"/>
                </a:highlight>
                <a:latin typeface="Arial"/>
                <a:ea typeface="Arial"/>
                <a:cs typeface="Arial"/>
                <a:sym typeface="Arial"/>
              </a:rPr>
              <a:t>Realiza regresiones múltiples sobre una muestra aleatoria de los datos, luego toma el promedio de los valores de regresión múltiple y usa ese valor para imputar el valor faltante.</a:t>
            </a:r>
            <a:endParaRPr sz="1550">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55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9"/>
          <p:cNvPicPr preferRelativeResize="0"/>
          <p:nvPr/>
        </p:nvPicPr>
        <p:blipFill>
          <a:blip r:embed="rId3">
            <a:alphaModFix/>
          </a:blip>
          <a:stretch>
            <a:fillRect/>
          </a:stretch>
        </p:blipFill>
        <p:spPr>
          <a:xfrm>
            <a:off x="470725" y="636100"/>
            <a:ext cx="8105775" cy="4400550"/>
          </a:xfrm>
          <a:prstGeom prst="rect">
            <a:avLst/>
          </a:prstGeom>
          <a:noFill/>
          <a:ln>
            <a:noFill/>
          </a:ln>
        </p:spPr>
      </p:pic>
      <p:sp>
        <p:nvSpPr>
          <p:cNvPr id="272" name="Google Shape;272;p29"/>
          <p:cNvSpPr txBox="1"/>
          <p:nvPr>
            <p:ph type="title"/>
          </p:nvPr>
        </p:nvSpPr>
        <p:spPr>
          <a:xfrm>
            <a:off x="311700" y="0"/>
            <a:ext cx="8520600" cy="572700"/>
          </a:xfrm>
          <a:prstGeom prst="rect">
            <a:avLst/>
          </a:prstGeom>
          <a:ln cap="flat" cmpd="sng" w="9525">
            <a:solidFill>
              <a:srgbClr val="B22222"/>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MICE Forest</a:t>
            </a:r>
            <a:endParaRPr>
              <a:solidFill>
                <a:srgbClr val="CC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Conclusión</a:t>
            </a:r>
            <a:endParaRPr>
              <a:solidFill>
                <a:srgbClr val="CC0000"/>
              </a:solidFill>
            </a:endParaRPr>
          </a:p>
        </p:txBody>
      </p:sp>
      <p:sp>
        <p:nvSpPr>
          <p:cNvPr id="278" name="Google Shape;2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000000"/>
              </a:buClr>
              <a:buSzPts val="1550"/>
              <a:buFont typeface="Arial"/>
              <a:buChar char="●"/>
            </a:pPr>
            <a:r>
              <a:rPr lang="es" sz="1550">
                <a:solidFill>
                  <a:srgbClr val="000000"/>
                </a:solidFill>
                <a:highlight>
                  <a:srgbClr val="FFFFFF"/>
                </a:highlight>
                <a:latin typeface="Arial"/>
                <a:ea typeface="Arial"/>
                <a:cs typeface="Arial"/>
                <a:sym typeface="Arial"/>
              </a:rPr>
              <a:t>No existe una forma perfecta de compensar los valores perdidos en un conjunto de datos.</a:t>
            </a:r>
            <a:endParaRPr sz="155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rPr lang="es" sz="1550">
                <a:solidFill>
                  <a:srgbClr val="000000"/>
                </a:solidFill>
                <a:highlight>
                  <a:srgbClr val="FFFFFF"/>
                </a:highlight>
                <a:latin typeface="Arial"/>
                <a:ea typeface="Arial"/>
                <a:cs typeface="Arial"/>
                <a:sym typeface="Arial"/>
              </a:rPr>
              <a:t> </a:t>
            </a:r>
            <a:endParaRPr sz="1550">
              <a:solidFill>
                <a:srgbClr val="000000"/>
              </a:solidFill>
              <a:highlight>
                <a:srgbClr val="FFFFFF"/>
              </a:highlight>
              <a:latin typeface="Arial"/>
              <a:ea typeface="Arial"/>
              <a:cs typeface="Arial"/>
              <a:sym typeface="Arial"/>
            </a:endParaRPr>
          </a:p>
          <a:p>
            <a:pPr indent="-327025" lvl="0" marL="457200" rtl="0" algn="l">
              <a:spcBef>
                <a:spcPts val="1200"/>
              </a:spcBef>
              <a:spcAft>
                <a:spcPts val="0"/>
              </a:spcAft>
              <a:buClr>
                <a:srgbClr val="000000"/>
              </a:buClr>
              <a:buSzPts val="1550"/>
              <a:buFont typeface="Arial"/>
              <a:buChar char="●"/>
            </a:pPr>
            <a:r>
              <a:rPr lang="es" sz="1550">
                <a:solidFill>
                  <a:srgbClr val="000000"/>
                </a:solidFill>
                <a:highlight>
                  <a:srgbClr val="FFFFFF"/>
                </a:highlight>
                <a:latin typeface="Arial"/>
                <a:ea typeface="Arial"/>
                <a:cs typeface="Arial"/>
                <a:sym typeface="Arial"/>
              </a:rPr>
              <a:t>Cada estrategia puede funcionar mejor para ciertos conjuntos de datos y tipos de datos faltantes, pero puede funcionar mucho peor en otros tipos de conjuntos de datos.</a:t>
            </a:r>
            <a:endParaRPr sz="155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550">
              <a:solidFill>
                <a:srgbClr val="000000"/>
              </a:solidFill>
              <a:highlight>
                <a:srgbClr val="FFFFFF"/>
              </a:highlight>
              <a:latin typeface="Arial"/>
              <a:ea typeface="Arial"/>
              <a:cs typeface="Arial"/>
              <a:sym typeface="Arial"/>
            </a:endParaRPr>
          </a:p>
          <a:p>
            <a:pPr indent="-327025" lvl="0" marL="457200" rtl="0" algn="l">
              <a:spcBef>
                <a:spcPts val="1200"/>
              </a:spcBef>
              <a:spcAft>
                <a:spcPts val="0"/>
              </a:spcAft>
              <a:buSzPts val="1550"/>
              <a:buFont typeface="Arial"/>
              <a:buChar char="●"/>
            </a:pPr>
            <a:r>
              <a:rPr lang="es" sz="1550">
                <a:solidFill>
                  <a:srgbClr val="000000"/>
                </a:solidFill>
                <a:highlight>
                  <a:srgbClr val="FFFFFF"/>
                </a:highlight>
                <a:latin typeface="Arial"/>
                <a:ea typeface="Arial"/>
                <a:cs typeface="Arial"/>
                <a:sym typeface="Arial"/>
              </a:rPr>
              <a:t> Hay algunas reglas establecidas para decidir qué estrategia usar para tipos particulares de valores perdidos, pero más allá de eso,</a:t>
            </a:r>
            <a:r>
              <a:rPr b="1" lang="es" sz="1550">
                <a:solidFill>
                  <a:srgbClr val="CC0000"/>
                </a:solidFill>
                <a:highlight>
                  <a:srgbClr val="FFFFFF"/>
                </a:highlight>
                <a:latin typeface="Arial"/>
                <a:ea typeface="Arial"/>
                <a:cs typeface="Arial"/>
                <a:sym typeface="Arial"/>
              </a:rPr>
              <a:t> debe experimentar</a:t>
            </a:r>
            <a:r>
              <a:rPr lang="es" sz="1550">
                <a:solidFill>
                  <a:srgbClr val="000000"/>
                </a:solidFill>
                <a:highlight>
                  <a:srgbClr val="FFFFFF"/>
                </a:highlight>
                <a:latin typeface="Arial"/>
                <a:ea typeface="Arial"/>
                <a:cs typeface="Arial"/>
                <a:sym typeface="Arial"/>
              </a:rPr>
              <a:t> y verificar qué modelo funciona mejor para su conjunto de datos.</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90500" marR="190500" rtl="0" algn="l">
              <a:spcBef>
                <a:spcPts val="1000"/>
              </a:spcBef>
              <a:spcAft>
                <a:spcPts val="0"/>
              </a:spcAft>
              <a:buNone/>
            </a:pPr>
            <a:r>
              <a:rPr lang="es">
                <a:solidFill>
                  <a:srgbClr val="CC0000"/>
                </a:solidFill>
              </a:rPr>
              <a:t>Indice de temas</a:t>
            </a:r>
            <a:endParaRPr>
              <a:solidFill>
                <a:srgbClr val="CC0000"/>
              </a:solidFill>
            </a:endParaRPr>
          </a:p>
        </p:txBody>
      </p:sp>
      <p:sp>
        <p:nvSpPr>
          <p:cNvPr id="63" name="Google Shape;63;p14"/>
          <p:cNvSpPr txBox="1"/>
          <p:nvPr>
            <p:ph idx="1" type="body"/>
          </p:nvPr>
        </p:nvSpPr>
        <p:spPr>
          <a:xfrm>
            <a:off x="247200" y="910600"/>
            <a:ext cx="8520600" cy="3416400"/>
          </a:xfrm>
          <a:prstGeom prst="rect">
            <a:avLst/>
          </a:prstGeom>
        </p:spPr>
        <p:txBody>
          <a:bodyPr anchorCtr="0" anchor="t" bIns="91425" lIns="91425" spcFirstLastPara="1" rIns="91425" wrap="square" tIns="91425">
            <a:normAutofit fontScale="25000" lnSpcReduction="20000"/>
          </a:bodyPr>
          <a:lstStyle/>
          <a:p>
            <a:pPr indent="0" lvl="0" marL="0" marR="190500" rtl="0" algn="l">
              <a:lnSpc>
                <a:spcPct val="100000"/>
              </a:lnSpc>
              <a:spcBef>
                <a:spcPts val="1000"/>
              </a:spcBef>
              <a:spcAft>
                <a:spcPts val="0"/>
              </a:spcAft>
              <a:buNone/>
            </a:pPr>
            <a:r>
              <a:t/>
            </a:r>
            <a:endParaRPr b="1" sz="1350">
              <a:solidFill>
                <a:srgbClr val="000000"/>
              </a:solidFill>
              <a:highlight>
                <a:srgbClr val="FFFFFF"/>
              </a:highlight>
              <a:latin typeface="Arial"/>
              <a:ea typeface="Arial"/>
              <a:cs typeface="Arial"/>
              <a:sym typeface="Arial"/>
            </a:endParaRPr>
          </a:p>
          <a:p>
            <a:pPr indent="-285750" lvl="0" marL="457200" rtl="0" algn="l">
              <a:spcBef>
                <a:spcPts val="1100"/>
              </a:spcBef>
              <a:spcAft>
                <a:spcPts val="0"/>
              </a:spcAft>
              <a:buClr>
                <a:srgbClr val="CC0000"/>
              </a:buClr>
              <a:buSzPct val="100000"/>
              <a:buFont typeface="Arial"/>
              <a:buAutoNum type="arabicPeriod"/>
            </a:pPr>
            <a:r>
              <a:rPr lang="es" sz="3600">
                <a:solidFill>
                  <a:srgbClr val="CC0000"/>
                </a:solidFill>
                <a:highlight>
                  <a:srgbClr val="FFFFFF"/>
                </a:highlight>
                <a:latin typeface="Arial"/>
                <a:ea typeface="Arial"/>
                <a:cs typeface="Arial"/>
                <a:sym typeface="Arial"/>
              </a:rPr>
              <a:t>Datos ruidosos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1.1.Tipos de datos ruidosos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1.2 Datos Erróneos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1.3 Datos faltantes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1.4 Dataset: Primer mirada los datos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1.4.1 Exploración</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1.5 Reconocimiento de datos ruidosos</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1.5.1 Detección las variables con valor cero del dataset</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1.5.2 Exploracion de las variables Bedroom2, Bathroom y Distance</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1.5.3 Ejercicio</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1.6 Reconocimiento de datos faltantes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1.7 Librería Missingno</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1.8 Razones que contribuyen a tener datos faltantes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1.9 Detección de correlaciones</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1.9.1 Detección de correlaciones usando matrix plot</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1.9.2 Detección de correlaciones usando Heatmap</a:t>
            </a:r>
            <a:endParaRPr sz="3600">
              <a:solidFill>
                <a:srgbClr val="CC0000"/>
              </a:solidFill>
              <a:highlight>
                <a:srgbClr val="FFFFFF"/>
              </a:highlight>
              <a:latin typeface="Arial"/>
              <a:ea typeface="Arial"/>
              <a:cs typeface="Arial"/>
              <a:sym typeface="Arial"/>
            </a:endParaRPr>
          </a:p>
          <a:p>
            <a:pPr indent="-285750" lvl="0" marL="457200" rtl="0" algn="l">
              <a:spcBef>
                <a:spcPts val="0"/>
              </a:spcBef>
              <a:spcAft>
                <a:spcPts val="0"/>
              </a:spcAft>
              <a:buClr>
                <a:srgbClr val="CC0000"/>
              </a:buClr>
              <a:buSzPct val="100000"/>
              <a:buFont typeface="Arial"/>
              <a:buAutoNum type="arabicPeriod"/>
            </a:pPr>
            <a:r>
              <a:rPr lang="es" sz="3600">
                <a:solidFill>
                  <a:srgbClr val="CC0000"/>
                </a:solidFill>
                <a:highlight>
                  <a:srgbClr val="FFFFFF"/>
                </a:highlight>
                <a:latin typeface="Arial"/>
                <a:ea typeface="Arial"/>
                <a:cs typeface="Arial"/>
                <a:sym typeface="Arial"/>
              </a:rPr>
              <a:t>Tratamiento del valor faltante</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2.1.Eliminacion de datos faltantes</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2.1.1Eliminación de casos completos</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2.1.2Eliminación de variables</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2.2 Técnicas de imputación</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2.2.1 Técnicas Básicas</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2.2.2 Imputar con el valor mas frecuente</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2.2.3 Ejercicio</a:t>
            </a:r>
            <a:endParaRPr sz="3600">
              <a:solidFill>
                <a:srgbClr val="CC0000"/>
              </a:solidFill>
              <a:highlight>
                <a:srgbClr val="FFFFFF"/>
              </a:highlight>
              <a:latin typeface="Arial"/>
              <a:ea typeface="Arial"/>
              <a:cs typeface="Arial"/>
              <a:sym typeface="Arial"/>
            </a:endParaRPr>
          </a:p>
          <a:p>
            <a:pPr indent="-285750" lvl="1" marL="9144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2.3 Técnicas de imputacion avanzadas</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2.3.1 K-Nearest Neighbor Imputation</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2.3.2 Multivariate feature imputation</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2.3.3 Ejercicio</a:t>
            </a:r>
            <a:endParaRPr sz="3600">
              <a:solidFill>
                <a:srgbClr val="CC0000"/>
              </a:solidFill>
              <a:highlight>
                <a:srgbClr val="FFFFFF"/>
              </a:highlight>
              <a:latin typeface="Arial"/>
              <a:ea typeface="Arial"/>
              <a:cs typeface="Arial"/>
              <a:sym typeface="Arial"/>
            </a:endParaRPr>
          </a:p>
          <a:p>
            <a:pPr indent="-285750" lvl="2" marL="1371600" rtl="0" algn="l">
              <a:spcBef>
                <a:spcPts val="0"/>
              </a:spcBef>
              <a:spcAft>
                <a:spcPts val="0"/>
              </a:spcAft>
              <a:buClr>
                <a:srgbClr val="CC0000"/>
              </a:buClr>
              <a:buSzPct val="100000"/>
              <a:buFont typeface="Arial"/>
              <a:buChar char="■"/>
            </a:pPr>
            <a:r>
              <a:rPr lang="es" sz="3600">
                <a:solidFill>
                  <a:srgbClr val="CC0000"/>
                </a:solidFill>
                <a:highlight>
                  <a:srgbClr val="FFFFFF"/>
                </a:highlight>
                <a:latin typeface="Arial"/>
                <a:ea typeface="Arial"/>
                <a:cs typeface="Arial"/>
                <a:sym typeface="Arial"/>
              </a:rPr>
              <a:t>2.3.4 Otros métodos de imputación</a:t>
            </a:r>
            <a:endParaRPr sz="3600">
              <a:solidFill>
                <a:srgbClr val="CC0000"/>
              </a:solidFill>
              <a:highlight>
                <a:srgbClr val="FFFFFF"/>
              </a:highlight>
              <a:latin typeface="Arial"/>
              <a:ea typeface="Arial"/>
              <a:cs typeface="Arial"/>
              <a:sym typeface="Arial"/>
            </a:endParaRPr>
          </a:p>
          <a:p>
            <a:pPr indent="-245268" lvl="0" marL="457200" rtl="0" algn="l">
              <a:spcBef>
                <a:spcPts val="0"/>
              </a:spcBef>
              <a:spcAft>
                <a:spcPts val="0"/>
              </a:spcAft>
              <a:buClr>
                <a:srgbClr val="000000"/>
              </a:buClr>
              <a:buSzPct val="100000"/>
              <a:buFont typeface="Arial"/>
              <a:buAutoNum type="arabicPeriod"/>
            </a:pPr>
            <a:r>
              <a:t/>
            </a:r>
            <a:endParaRPr sz="105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cxnSp>
        <p:nvCxnSpPr>
          <p:cNvPr id="68" name="Google Shape;68;p15"/>
          <p:cNvCxnSpPr>
            <a:stCxn id="69" idx="2"/>
            <a:endCxn id="70" idx="1"/>
          </p:cNvCxnSpPr>
          <p:nvPr/>
        </p:nvCxnSpPr>
        <p:spPr>
          <a:xfrm>
            <a:off x="2242650" y="3181350"/>
            <a:ext cx="609600" cy="9237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71" name="Google Shape;71;p15"/>
          <p:cNvCxnSpPr>
            <a:stCxn id="69" idx="2"/>
            <a:endCxn id="72" idx="1"/>
          </p:cNvCxnSpPr>
          <p:nvPr/>
        </p:nvCxnSpPr>
        <p:spPr>
          <a:xfrm flipH="1" rot="10800000">
            <a:off x="2242650" y="2285550"/>
            <a:ext cx="609600" cy="895800"/>
          </a:xfrm>
          <a:prstGeom prst="bentConnector3">
            <a:avLst>
              <a:gd fmla="val 50000" name="adj1"/>
            </a:avLst>
          </a:prstGeom>
          <a:noFill/>
          <a:ln cap="flat" cmpd="sng" w="9525">
            <a:solidFill>
              <a:srgbClr val="000000"/>
            </a:solidFill>
            <a:prstDash val="solid"/>
            <a:round/>
            <a:headEnd len="sm" w="sm" type="none"/>
            <a:tailEnd len="sm" w="sm" type="none"/>
          </a:ln>
        </p:spPr>
      </p:cxnSp>
      <p:sp>
        <p:nvSpPr>
          <p:cNvPr id="69" name="Google Shape;69;p15"/>
          <p:cNvSpPr/>
          <p:nvPr/>
        </p:nvSpPr>
        <p:spPr>
          <a:xfrm rot="-5400000">
            <a:off x="359400" y="2918700"/>
            <a:ext cx="3241200" cy="525300"/>
          </a:xfrm>
          <a:prstGeom prst="roundRect">
            <a:avLst>
              <a:gd fmla="val 16667" name="adj"/>
            </a:avLst>
          </a:prstGeom>
          <a:solidFill>
            <a:srgbClr val="660000"/>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Datos Ruidosos</a:t>
            </a:r>
            <a:endParaRPr sz="1100">
              <a:solidFill>
                <a:srgbClr val="FFFFFF"/>
              </a:solidFill>
              <a:latin typeface="Roboto"/>
              <a:ea typeface="Roboto"/>
              <a:cs typeface="Roboto"/>
              <a:sym typeface="Roboto"/>
            </a:endParaRPr>
          </a:p>
        </p:txBody>
      </p:sp>
      <p:sp>
        <p:nvSpPr>
          <p:cNvPr id="72" name="Google Shape;72;p15"/>
          <p:cNvSpPr/>
          <p:nvPr/>
        </p:nvSpPr>
        <p:spPr>
          <a:xfrm>
            <a:off x="2852250" y="2022774"/>
            <a:ext cx="2020500" cy="525300"/>
          </a:xfrm>
          <a:prstGeom prst="roundRect">
            <a:avLst>
              <a:gd fmla="val 16667" name="adj"/>
            </a:avLst>
          </a:prstGeom>
          <a:solidFill>
            <a:srgbClr val="990000"/>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Dato Erróneo</a:t>
            </a:r>
            <a:endParaRPr sz="1100">
              <a:solidFill>
                <a:srgbClr val="FFFFFF"/>
              </a:solidFill>
              <a:latin typeface="Roboto"/>
              <a:ea typeface="Roboto"/>
              <a:cs typeface="Roboto"/>
              <a:sym typeface="Roboto"/>
            </a:endParaRPr>
          </a:p>
        </p:txBody>
      </p:sp>
      <p:sp>
        <p:nvSpPr>
          <p:cNvPr id="70" name="Google Shape;70;p15"/>
          <p:cNvSpPr/>
          <p:nvPr/>
        </p:nvSpPr>
        <p:spPr>
          <a:xfrm>
            <a:off x="2852250" y="3842374"/>
            <a:ext cx="2020500" cy="525300"/>
          </a:xfrm>
          <a:prstGeom prst="roundRect">
            <a:avLst>
              <a:gd fmla="val 16667" name="adj"/>
            </a:avLst>
          </a:prstGeom>
          <a:solidFill>
            <a:srgbClr val="990000"/>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Dato Faltante</a:t>
            </a:r>
            <a:endParaRPr sz="1100">
              <a:solidFill>
                <a:srgbClr val="FFFFFF"/>
              </a:solidFill>
              <a:latin typeface="Roboto"/>
              <a:ea typeface="Roboto"/>
              <a:cs typeface="Roboto"/>
              <a:sym typeface="Roboto"/>
            </a:endParaRPr>
          </a:p>
        </p:txBody>
      </p:sp>
      <p:sp>
        <p:nvSpPr>
          <p:cNvPr id="73" name="Google Shape;73;p15"/>
          <p:cNvSpPr/>
          <p:nvPr/>
        </p:nvSpPr>
        <p:spPr>
          <a:xfrm>
            <a:off x="5406150" y="15597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Atípico</a:t>
            </a:r>
            <a:endParaRPr sz="1100">
              <a:solidFill>
                <a:srgbClr val="FFFFFF"/>
              </a:solidFill>
              <a:latin typeface="Roboto"/>
              <a:ea typeface="Roboto"/>
              <a:cs typeface="Roboto"/>
              <a:sym typeface="Roboto"/>
            </a:endParaRPr>
          </a:p>
        </p:txBody>
      </p:sp>
      <p:sp>
        <p:nvSpPr>
          <p:cNvPr id="74" name="Google Shape;74;p15"/>
          <p:cNvSpPr/>
          <p:nvPr/>
        </p:nvSpPr>
        <p:spPr>
          <a:xfrm>
            <a:off x="5406150" y="24660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Mal codificado</a:t>
            </a:r>
            <a:endParaRPr sz="1100">
              <a:solidFill>
                <a:srgbClr val="FFFFFF"/>
              </a:solidFill>
              <a:latin typeface="Roboto"/>
              <a:ea typeface="Roboto"/>
              <a:cs typeface="Roboto"/>
              <a:sym typeface="Roboto"/>
            </a:endParaRPr>
          </a:p>
        </p:txBody>
      </p:sp>
      <p:sp>
        <p:nvSpPr>
          <p:cNvPr id="75" name="Google Shape;75;p15"/>
          <p:cNvSpPr/>
          <p:nvPr/>
        </p:nvSpPr>
        <p:spPr>
          <a:xfrm>
            <a:off x="5406150" y="33712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Perdidos</a:t>
            </a:r>
            <a:endParaRPr sz="1100">
              <a:solidFill>
                <a:srgbClr val="FFFFFF"/>
              </a:solidFill>
              <a:latin typeface="Roboto"/>
              <a:ea typeface="Roboto"/>
              <a:cs typeface="Roboto"/>
              <a:sym typeface="Roboto"/>
            </a:endParaRPr>
          </a:p>
        </p:txBody>
      </p:sp>
      <p:sp>
        <p:nvSpPr>
          <p:cNvPr id="76" name="Google Shape;76;p15"/>
          <p:cNvSpPr/>
          <p:nvPr/>
        </p:nvSpPr>
        <p:spPr>
          <a:xfrm>
            <a:off x="5406150" y="42775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Inexistentes</a:t>
            </a:r>
            <a:endParaRPr sz="1100">
              <a:solidFill>
                <a:srgbClr val="FFFFFF"/>
              </a:solidFill>
              <a:latin typeface="Roboto"/>
              <a:ea typeface="Roboto"/>
              <a:cs typeface="Roboto"/>
              <a:sym typeface="Roboto"/>
            </a:endParaRPr>
          </a:p>
        </p:txBody>
      </p:sp>
      <p:cxnSp>
        <p:nvCxnSpPr>
          <p:cNvPr id="77" name="Google Shape;77;p15"/>
          <p:cNvCxnSpPr>
            <a:stCxn id="72" idx="3"/>
            <a:endCxn id="73" idx="1"/>
          </p:cNvCxnSpPr>
          <p:nvPr/>
        </p:nvCxnSpPr>
        <p:spPr>
          <a:xfrm flipH="1" rot="10800000">
            <a:off x="4872750" y="1822524"/>
            <a:ext cx="533400" cy="4629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78" name="Google Shape;78;p15"/>
          <p:cNvCxnSpPr>
            <a:stCxn id="72" idx="3"/>
            <a:endCxn id="74" idx="1"/>
          </p:cNvCxnSpPr>
          <p:nvPr/>
        </p:nvCxnSpPr>
        <p:spPr>
          <a:xfrm>
            <a:off x="4872750" y="2285424"/>
            <a:ext cx="533400" cy="4434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79" name="Google Shape;79;p15"/>
          <p:cNvCxnSpPr>
            <a:stCxn id="75" idx="1"/>
            <a:endCxn id="70" idx="3"/>
          </p:cNvCxnSpPr>
          <p:nvPr/>
        </p:nvCxnSpPr>
        <p:spPr>
          <a:xfrm flipH="1">
            <a:off x="4872750" y="3633938"/>
            <a:ext cx="533400" cy="4710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80" name="Google Shape;80;p15"/>
          <p:cNvCxnSpPr>
            <a:stCxn id="76" idx="1"/>
            <a:endCxn id="70" idx="3"/>
          </p:cNvCxnSpPr>
          <p:nvPr/>
        </p:nvCxnSpPr>
        <p:spPr>
          <a:xfrm rot="10800000">
            <a:off x="4872750" y="4104938"/>
            <a:ext cx="533400" cy="435300"/>
          </a:xfrm>
          <a:prstGeom prst="bentConnector3">
            <a:avLst>
              <a:gd fmla="val 50000" name="adj1"/>
            </a:avLst>
          </a:prstGeom>
          <a:noFill/>
          <a:ln cap="flat" cmpd="sng" w="9525">
            <a:solidFill>
              <a:srgbClr val="000000"/>
            </a:solidFill>
            <a:prstDash val="solid"/>
            <a:round/>
            <a:headEnd len="sm" w="sm" type="none"/>
            <a:tailEnd len="sm" w="sm" type="none"/>
          </a:ln>
        </p:spPr>
      </p:cxnSp>
      <p:sp>
        <p:nvSpPr>
          <p:cNvPr id="81" name="Google Shape;8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Tipos de datos ruidosos</a:t>
            </a:r>
            <a:endParaRPr>
              <a:solidFill>
                <a:srgbClr val="CC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47650" y="177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Dato Erróneo</a:t>
            </a:r>
            <a:endParaRPr>
              <a:solidFill>
                <a:srgbClr val="CC0000"/>
              </a:solidFill>
            </a:endParaRPr>
          </a:p>
        </p:txBody>
      </p:sp>
      <p:cxnSp>
        <p:nvCxnSpPr>
          <p:cNvPr id="87" name="Google Shape;87;p16"/>
          <p:cNvCxnSpPr>
            <a:stCxn id="88" idx="2"/>
            <a:endCxn id="89" idx="1"/>
          </p:cNvCxnSpPr>
          <p:nvPr/>
        </p:nvCxnSpPr>
        <p:spPr>
          <a:xfrm>
            <a:off x="2242650" y="2571750"/>
            <a:ext cx="609600" cy="923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0" name="Google Shape;90;p16"/>
          <p:cNvCxnSpPr>
            <a:stCxn id="88" idx="2"/>
            <a:endCxn id="91" idx="1"/>
          </p:cNvCxnSpPr>
          <p:nvPr/>
        </p:nvCxnSpPr>
        <p:spPr>
          <a:xfrm flipH="1" rot="10800000">
            <a:off x="2242650" y="1675950"/>
            <a:ext cx="609600" cy="8958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8" name="Google Shape;88;p16"/>
          <p:cNvSpPr/>
          <p:nvPr/>
        </p:nvSpPr>
        <p:spPr>
          <a:xfrm rot="-5400000">
            <a:off x="359400" y="2309100"/>
            <a:ext cx="3241200" cy="525300"/>
          </a:xfrm>
          <a:prstGeom prst="roundRect">
            <a:avLst>
              <a:gd fmla="val 16667" name="adj"/>
            </a:avLst>
          </a:prstGeom>
          <a:solidFill>
            <a:srgbClr val="660000"/>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Dato erróneo </a:t>
            </a:r>
            <a:endParaRPr sz="1100">
              <a:solidFill>
                <a:srgbClr val="FFFFFF"/>
              </a:solidFill>
              <a:latin typeface="Roboto"/>
              <a:ea typeface="Roboto"/>
              <a:cs typeface="Roboto"/>
              <a:sym typeface="Roboto"/>
            </a:endParaRPr>
          </a:p>
        </p:txBody>
      </p:sp>
      <p:sp>
        <p:nvSpPr>
          <p:cNvPr id="91" name="Google Shape;91;p16"/>
          <p:cNvSpPr/>
          <p:nvPr/>
        </p:nvSpPr>
        <p:spPr>
          <a:xfrm>
            <a:off x="2852250" y="1413174"/>
            <a:ext cx="2020500" cy="525300"/>
          </a:xfrm>
          <a:prstGeom prst="roundRect">
            <a:avLst>
              <a:gd fmla="val 16667" name="adj"/>
            </a:avLst>
          </a:prstGeom>
          <a:solidFill>
            <a:srgbClr val="990000"/>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Ruido</a:t>
            </a:r>
            <a:endParaRPr sz="1100">
              <a:solidFill>
                <a:srgbClr val="FFFFFF"/>
              </a:solidFill>
              <a:latin typeface="Roboto"/>
              <a:ea typeface="Roboto"/>
              <a:cs typeface="Roboto"/>
              <a:sym typeface="Roboto"/>
            </a:endParaRPr>
          </a:p>
        </p:txBody>
      </p:sp>
      <p:sp>
        <p:nvSpPr>
          <p:cNvPr id="89" name="Google Shape;89;p16"/>
          <p:cNvSpPr/>
          <p:nvPr/>
        </p:nvSpPr>
        <p:spPr>
          <a:xfrm>
            <a:off x="2852250" y="3232774"/>
            <a:ext cx="2020500" cy="525300"/>
          </a:xfrm>
          <a:prstGeom prst="roundRect">
            <a:avLst>
              <a:gd fmla="val 16667" name="adj"/>
            </a:avLst>
          </a:prstGeom>
          <a:solidFill>
            <a:srgbClr val="990000"/>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Dato Atípico</a:t>
            </a:r>
            <a:endParaRPr sz="1100">
              <a:solidFill>
                <a:srgbClr val="FFFFFF"/>
              </a:solidFill>
              <a:latin typeface="Roboto"/>
              <a:ea typeface="Roboto"/>
              <a:cs typeface="Roboto"/>
              <a:sym typeface="Roboto"/>
            </a:endParaRPr>
          </a:p>
        </p:txBody>
      </p:sp>
      <p:sp>
        <p:nvSpPr>
          <p:cNvPr id="92" name="Google Shape;92;p16"/>
          <p:cNvSpPr/>
          <p:nvPr/>
        </p:nvSpPr>
        <p:spPr>
          <a:xfrm>
            <a:off x="5406150" y="9501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Corregir si Mal codificado</a:t>
            </a:r>
            <a:endParaRPr sz="1100">
              <a:solidFill>
                <a:srgbClr val="FFFFFF"/>
              </a:solidFill>
              <a:latin typeface="Roboto"/>
              <a:ea typeface="Roboto"/>
              <a:cs typeface="Roboto"/>
              <a:sym typeface="Roboto"/>
            </a:endParaRPr>
          </a:p>
        </p:txBody>
      </p:sp>
      <p:sp>
        <p:nvSpPr>
          <p:cNvPr id="93" name="Google Shape;93;p16"/>
          <p:cNvSpPr/>
          <p:nvPr/>
        </p:nvSpPr>
        <p:spPr>
          <a:xfrm>
            <a:off x="5406150" y="18564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Drop</a:t>
            </a:r>
            <a:endParaRPr sz="1100">
              <a:solidFill>
                <a:srgbClr val="FFFFFF"/>
              </a:solidFill>
              <a:latin typeface="Roboto"/>
              <a:ea typeface="Roboto"/>
              <a:cs typeface="Roboto"/>
              <a:sym typeface="Roboto"/>
            </a:endParaRPr>
          </a:p>
        </p:txBody>
      </p:sp>
      <p:sp>
        <p:nvSpPr>
          <p:cNvPr id="94" name="Google Shape;94;p16"/>
          <p:cNvSpPr/>
          <p:nvPr/>
        </p:nvSpPr>
        <p:spPr>
          <a:xfrm>
            <a:off x="5406150" y="27616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Modelar</a:t>
            </a:r>
            <a:endParaRPr sz="1100">
              <a:solidFill>
                <a:srgbClr val="FFFFFF"/>
              </a:solidFill>
              <a:latin typeface="Roboto"/>
              <a:ea typeface="Roboto"/>
              <a:cs typeface="Roboto"/>
              <a:sym typeface="Roboto"/>
            </a:endParaRPr>
          </a:p>
        </p:txBody>
      </p:sp>
      <p:sp>
        <p:nvSpPr>
          <p:cNvPr id="95" name="Google Shape;95;p16"/>
          <p:cNvSpPr/>
          <p:nvPr/>
        </p:nvSpPr>
        <p:spPr>
          <a:xfrm>
            <a:off x="5406150" y="36679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Drop</a:t>
            </a:r>
            <a:endParaRPr sz="1100">
              <a:solidFill>
                <a:srgbClr val="FFFFFF"/>
              </a:solidFill>
              <a:latin typeface="Roboto"/>
              <a:ea typeface="Roboto"/>
              <a:cs typeface="Roboto"/>
              <a:sym typeface="Roboto"/>
            </a:endParaRPr>
          </a:p>
        </p:txBody>
      </p:sp>
      <p:cxnSp>
        <p:nvCxnSpPr>
          <p:cNvPr id="96" name="Google Shape;96;p16"/>
          <p:cNvCxnSpPr>
            <a:stCxn id="91" idx="3"/>
            <a:endCxn id="92" idx="1"/>
          </p:cNvCxnSpPr>
          <p:nvPr/>
        </p:nvCxnSpPr>
        <p:spPr>
          <a:xfrm flipH="1" rot="10800000">
            <a:off x="4872750" y="1212924"/>
            <a:ext cx="533400" cy="462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7" name="Google Shape;97;p16"/>
          <p:cNvCxnSpPr>
            <a:stCxn id="91" idx="3"/>
            <a:endCxn id="93" idx="1"/>
          </p:cNvCxnSpPr>
          <p:nvPr/>
        </p:nvCxnSpPr>
        <p:spPr>
          <a:xfrm>
            <a:off x="4872750" y="1675824"/>
            <a:ext cx="533400" cy="443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8" name="Google Shape;98;p16"/>
          <p:cNvCxnSpPr>
            <a:stCxn id="94" idx="1"/>
            <a:endCxn id="89" idx="3"/>
          </p:cNvCxnSpPr>
          <p:nvPr/>
        </p:nvCxnSpPr>
        <p:spPr>
          <a:xfrm flipH="1">
            <a:off x="4872750" y="3024338"/>
            <a:ext cx="533400" cy="471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9" name="Google Shape;99;p16"/>
          <p:cNvCxnSpPr>
            <a:stCxn id="95" idx="1"/>
            <a:endCxn id="89" idx="3"/>
          </p:cNvCxnSpPr>
          <p:nvPr/>
        </p:nvCxnSpPr>
        <p:spPr>
          <a:xfrm rot="10800000">
            <a:off x="4872750" y="3495338"/>
            <a:ext cx="533400" cy="4353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Como trabajamos con datos </a:t>
            </a:r>
            <a:r>
              <a:rPr lang="es">
                <a:solidFill>
                  <a:srgbClr val="CC0000"/>
                </a:solidFill>
              </a:rPr>
              <a:t>erróneos</a:t>
            </a:r>
            <a:endParaRPr>
              <a:solidFill>
                <a:srgbClr val="CC0000"/>
              </a:solidFill>
            </a:endParaRPr>
          </a:p>
        </p:txBody>
      </p:sp>
      <p:grpSp>
        <p:nvGrpSpPr>
          <p:cNvPr id="105" name="Google Shape;105;p17"/>
          <p:cNvGrpSpPr/>
          <p:nvPr/>
        </p:nvGrpSpPr>
        <p:grpSpPr>
          <a:xfrm>
            <a:off x="2878635" y="1314122"/>
            <a:ext cx="2365606" cy="2854004"/>
            <a:chOff x="3071457" y="2013875"/>
            <a:chExt cx="1944600" cy="1569600"/>
          </a:xfrm>
        </p:grpSpPr>
        <p:sp>
          <p:nvSpPr>
            <p:cNvPr id="106" name="Google Shape;106;p17"/>
            <p:cNvSpPr/>
            <p:nvPr/>
          </p:nvSpPr>
          <p:spPr>
            <a:xfrm flipH="1" rot="10800000">
              <a:off x="3071457" y="2013875"/>
              <a:ext cx="1944600" cy="1569600"/>
            </a:xfrm>
            <a:prstGeom prst="round2DiagRect">
              <a:avLst>
                <a:gd fmla="val 0" name="adj1"/>
                <a:gd fmla="val 17764" name="adj2"/>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3319043" y="2152775"/>
              <a:ext cx="1451700" cy="1105500"/>
            </a:xfrm>
            <a:prstGeom prst="rect">
              <a:avLst/>
            </a:prstGeom>
            <a:solidFill>
              <a:srgbClr val="99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rgbClr val="FFFFFF"/>
                  </a:solidFill>
                  <a:latin typeface="Roboto"/>
                  <a:ea typeface="Roboto"/>
                  <a:cs typeface="Roboto"/>
                  <a:sym typeface="Roboto"/>
                </a:rPr>
                <a:t>Separamos datos atípicos de datos erróneamente codificados</a:t>
              </a:r>
              <a:endParaRPr sz="1900">
                <a:solidFill>
                  <a:srgbClr val="FFFFFF"/>
                </a:solidFill>
                <a:latin typeface="Roboto"/>
                <a:ea typeface="Roboto"/>
                <a:cs typeface="Roboto"/>
                <a:sym typeface="Roboto"/>
              </a:endParaRPr>
            </a:p>
          </p:txBody>
        </p:sp>
      </p:grpSp>
      <p:grpSp>
        <p:nvGrpSpPr>
          <p:cNvPr id="108" name="Google Shape;108;p17"/>
          <p:cNvGrpSpPr/>
          <p:nvPr/>
        </p:nvGrpSpPr>
        <p:grpSpPr>
          <a:xfrm>
            <a:off x="515933" y="1314122"/>
            <a:ext cx="2365606" cy="2854004"/>
            <a:chOff x="1126863" y="2013875"/>
            <a:chExt cx="1944600" cy="1569600"/>
          </a:xfrm>
        </p:grpSpPr>
        <p:sp>
          <p:nvSpPr>
            <p:cNvPr id="109" name="Google Shape;109;p17"/>
            <p:cNvSpPr/>
            <p:nvPr/>
          </p:nvSpPr>
          <p:spPr>
            <a:xfrm>
              <a:off x="1126863" y="2013875"/>
              <a:ext cx="1944600" cy="1569600"/>
            </a:xfrm>
            <a:prstGeom prst="round2DiagRect">
              <a:avLst>
                <a:gd fmla="val 0" name="adj1"/>
                <a:gd fmla="val 17764" name="adj2"/>
              </a:avLst>
            </a:prstGeom>
            <a:solidFill>
              <a:srgbClr val="66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1351619" y="2256384"/>
              <a:ext cx="1564500" cy="459900"/>
            </a:xfrm>
            <a:prstGeom prst="rect">
              <a:avLst/>
            </a:prstGeom>
            <a:solidFill>
              <a:srgbClr val="66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rgbClr val="FFFFFF"/>
                  </a:solidFill>
                  <a:latin typeface="Roboto"/>
                  <a:ea typeface="Roboto"/>
                  <a:cs typeface="Roboto"/>
                  <a:sym typeface="Roboto"/>
                </a:rPr>
                <a:t>Inspeccionamos los datos</a:t>
              </a:r>
              <a:endParaRPr sz="1800">
                <a:solidFill>
                  <a:srgbClr val="FFFFFF"/>
                </a:solidFill>
                <a:latin typeface="Roboto"/>
                <a:ea typeface="Roboto"/>
                <a:cs typeface="Roboto"/>
                <a:sym typeface="Roboto"/>
              </a:endParaRPr>
            </a:p>
          </p:txBody>
        </p:sp>
      </p:grpSp>
      <p:grpSp>
        <p:nvGrpSpPr>
          <p:cNvPr id="111" name="Google Shape;111;p17"/>
          <p:cNvGrpSpPr/>
          <p:nvPr/>
        </p:nvGrpSpPr>
        <p:grpSpPr>
          <a:xfrm>
            <a:off x="5241199" y="1314122"/>
            <a:ext cx="3650960" cy="2854004"/>
            <a:chOff x="5015938" y="2013875"/>
            <a:chExt cx="3001200" cy="1569600"/>
          </a:xfrm>
        </p:grpSpPr>
        <p:sp>
          <p:nvSpPr>
            <p:cNvPr id="112" name="Google Shape;112;p17"/>
            <p:cNvSpPr/>
            <p:nvPr/>
          </p:nvSpPr>
          <p:spPr>
            <a:xfrm>
              <a:off x="5015938" y="2013875"/>
              <a:ext cx="3001200" cy="1569600"/>
            </a:xfrm>
            <a:prstGeom prst="round2DiagRect">
              <a:avLst>
                <a:gd fmla="val 0" name="adj1"/>
                <a:gd fmla="val 17764"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17"/>
            <p:cNvSpPr txBox="1"/>
            <p:nvPr/>
          </p:nvSpPr>
          <p:spPr>
            <a:xfrm>
              <a:off x="5308001" y="2070987"/>
              <a:ext cx="2417100" cy="459900"/>
            </a:xfrm>
            <a:prstGeom prst="rect">
              <a:avLst/>
            </a:prstGeom>
            <a:solidFill>
              <a:srgbClr val="CC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300">
                  <a:solidFill>
                    <a:srgbClr val="FFFFFF"/>
                  </a:solidFill>
                  <a:latin typeface="Roboto"/>
                  <a:ea typeface="Roboto"/>
                  <a:cs typeface="Roboto"/>
                  <a:sym typeface="Roboto"/>
                </a:rPr>
                <a:t>Decidimos</a:t>
              </a:r>
              <a:endParaRPr sz="2300">
                <a:solidFill>
                  <a:srgbClr val="FFFFFF"/>
                </a:solidFill>
                <a:latin typeface="Roboto"/>
                <a:ea typeface="Roboto"/>
                <a:cs typeface="Roboto"/>
                <a:sym typeface="Roboto"/>
              </a:endParaRPr>
            </a:p>
          </p:txBody>
        </p:sp>
        <p:sp>
          <p:nvSpPr>
            <p:cNvPr id="114" name="Google Shape;114;p17"/>
            <p:cNvSpPr txBox="1"/>
            <p:nvPr/>
          </p:nvSpPr>
          <p:spPr>
            <a:xfrm>
              <a:off x="5360225" y="2408459"/>
              <a:ext cx="2417100" cy="820200"/>
            </a:xfrm>
            <a:prstGeom prst="rect">
              <a:avLst/>
            </a:prstGeom>
            <a:solidFill>
              <a:srgbClr val="CC0000"/>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s" sz="1200">
                  <a:solidFill>
                    <a:srgbClr val="FFFFFF"/>
                  </a:solidFill>
                  <a:latin typeface="Roboto"/>
                  <a:ea typeface="Roboto"/>
                  <a:cs typeface="Roboto"/>
                  <a:sym typeface="Roboto"/>
                </a:rPr>
                <a:t>Retirar los datos atípicos </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s" sz="1200">
                  <a:solidFill>
                    <a:srgbClr val="FFFFFF"/>
                  </a:solidFill>
                  <a:latin typeface="Roboto"/>
                  <a:ea typeface="Roboto"/>
                  <a:cs typeface="Roboto"/>
                  <a:sym typeface="Roboto"/>
                </a:rPr>
                <a:t>Retirar los erróneamente codificados</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s" sz="1200">
                  <a:solidFill>
                    <a:srgbClr val="FFFFFF"/>
                  </a:solidFill>
                  <a:latin typeface="Roboto"/>
                  <a:ea typeface="Roboto"/>
                  <a:cs typeface="Roboto"/>
                  <a:sym typeface="Roboto"/>
                </a:rPr>
                <a:t>Registrar los problemas y no tomamos acción</a:t>
              </a:r>
              <a:endParaRPr sz="12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grpSp>
      <p:grpSp>
        <p:nvGrpSpPr>
          <p:cNvPr id="115" name="Google Shape;115;p17"/>
          <p:cNvGrpSpPr/>
          <p:nvPr/>
        </p:nvGrpSpPr>
        <p:grpSpPr>
          <a:xfrm>
            <a:off x="5082717" y="2563996"/>
            <a:ext cx="318214" cy="473445"/>
            <a:chOff x="4858109" y="2631368"/>
            <a:chExt cx="316442" cy="315000"/>
          </a:xfrm>
        </p:grpSpPr>
        <p:sp>
          <p:nvSpPr>
            <p:cNvPr id="116" name="Google Shape;116;p17"/>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4858109" y="2739300"/>
              <a:ext cx="239100" cy="99000"/>
            </a:xfrm>
            <a:prstGeom prst="rightArrow">
              <a:avLst>
                <a:gd fmla="val 32020" name="adj1"/>
                <a:gd fmla="val 6697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s"/>
              </a:br>
              <a:endParaRPr/>
            </a:p>
          </p:txBody>
        </p:sp>
      </p:grpSp>
      <p:grpSp>
        <p:nvGrpSpPr>
          <p:cNvPr id="118" name="Google Shape;118;p17"/>
          <p:cNvGrpSpPr/>
          <p:nvPr/>
        </p:nvGrpSpPr>
        <p:grpSpPr>
          <a:xfrm>
            <a:off x="2726123" y="2564086"/>
            <a:ext cx="316767" cy="473458"/>
            <a:chOff x="3157188" y="909150"/>
            <a:chExt cx="470400" cy="470400"/>
          </a:xfrm>
        </p:grpSpPr>
        <p:sp>
          <p:nvSpPr>
            <p:cNvPr id="119" name="Google Shape;119;p1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3243138" y="995100"/>
              <a:ext cx="298500" cy="298500"/>
            </a:xfrm>
            <a:prstGeom prst="mathPlus">
              <a:avLst>
                <a:gd fmla="val 9900" name="adj1"/>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177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Dato faltante</a:t>
            </a:r>
            <a:endParaRPr>
              <a:solidFill>
                <a:srgbClr val="CC0000"/>
              </a:solidFill>
            </a:endParaRPr>
          </a:p>
        </p:txBody>
      </p:sp>
      <p:cxnSp>
        <p:nvCxnSpPr>
          <p:cNvPr id="126" name="Google Shape;126;p18"/>
          <p:cNvCxnSpPr>
            <a:stCxn id="127" idx="2"/>
            <a:endCxn id="128" idx="1"/>
          </p:cNvCxnSpPr>
          <p:nvPr/>
        </p:nvCxnSpPr>
        <p:spPr>
          <a:xfrm>
            <a:off x="2242650" y="2571750"/>
            <a:ext cx="609600" cy="923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9" name="Google Shape;129;p18"/>
          <p:cNvCxnSpPr>
            <a:stCxn id="127" idx="2"/>
            <a:endCxn id="130" idx="1"/>
          </p:cNvCxnSpPr>
          <p:nvPr/>
        </p:nvCxnSpPr>
        <p:spPr>
          <a:xfrm flipH="1" rot="10800000">
            <a:off x="2242650" y="1675950"/>
            <a:ext cx="609600" cy="8958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27" name="Google Shape;127;p18"/>
          <p:cNvSpPr/>
          <p:nvPr/>
        </p:nvSpPr>
        <p:spPr>
          <a:xfrm rot="-5400000">
            <a:off x="359400" y="2309100"/>
            <a:ext cx="3241200" cy="525300"/>
          </a:xfrm>
          <a:prstGeom prst="roundRect">
            <a:avLst>
              <a:gd fmla="val 16667" name="adj"/>
            </a:avLst>
          </a:prstGeom>
          <a:solidFill>
            <a:srgbClr val="660000"/>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Dato Faltante</a:t>
            </a:r>
            <a:endParaRPr sz="1100">
              <a:solidFill>
                <a:srgbClr val="FFFFFF"/>
              </a:solidFill>
              <a:latin typeface="Roboto"/>
              <a:ea typeface="Roboto"/>
              <a:cs typeface="Roboto"/>
              <a:sym typeface="Roboto"/>
            </a:endParaRPr>
          </a:p>
        </p:txBody>
      </p:sp>
      <p:sp>
        <p:nvSpPr>
          <p:cNvPr id="130" name="Google Shape;130;p18"/>
          <p:cNvSpPr/>
          <p:nvPr/>
        </p:nvSpPr>
        <p:spPr>
          <a:xfrm>
            <a:off x="2852250" y="1413174"/>
            <a:ext cx="2020500" cy="525300"/>
          </a:xfrm>
          <a:prstGeom prst="roundRect">
            <a:avLst>
              <a:gd fmla="val 16667" name="adj"/>
            </a:avLst>
          </a:prstGeom>
          <a:solidFill>
            <a:srgbClr val="990000"/>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Perdido</a:t>
            </a:r>
            <a:endParaRPr sz="1100">
              <a:solidFill>
                <a:srgbClr val="FFFFFF"/>
              </a:solidFill>
              <a:latin typeface="Roboto"/>
              <a:ea typeface="Roboto"/>
              <a:cs typeface="Roboto"/>
              <a:sym typeface="Roboto"/>
            </a:endParaRPr>
          </a:p>
        </p:txBody>
      </p:sp>
      <p:sp>
        <p:nvSpPr>
          <p:cNvPr id="128" name="Google Shape;128;p18"/>
          <p:cNvSpPr/>
          <p:nvPr/>
        </p:nvSpPr>
        <p:spPr>
          <a:xfrm>
            <a:off x="2852250" y="3232774"/>
            <a:ext cx="2020500" cy="525300"/>
          </a:xfrm>
          <a:prstGeom prst="roundRect">
            <a:avLst>
              <a:gd fmla="val 16667" name="adj"/>
            </a:avLst>
          </a:prstGeom>
          <a:solidFill>
            <a:srgbClr val="990000"/>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Inexistente</a:t>
            </a:r>
            <a:endParaRPr sz="1100">
              <a:solidFill>
                <a:srgbClr val="FFFFFF"/>
              </a:solidFill>
              <a:latin typeface="Roboto"/>
              <a:ea typeface="Roboto"/>
              <a:cs typeface="Roboto"/>
              <a:sym typeface="Roboto"/>
            </a:endParaRPr>
          </a:p>
        </p:txBody>
      </p:sp>
      <p:sp>
        <p:nvSpPr>
          <p:cNvPr id="131" name="Google Shape;131;p18"/>
          <p:cNvSpPr/>
          <p:nvPr/>
        </p:nvSpPr>
        <p:spPr>
          <a:xfrm>
            <a:off x="5406150" y="9501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Modelar para Imputar</a:t>
            </a:r>
            <a:endParaRPr sz="1100">
              <a:solidFill>
                <a:srgbClr val="FFFFFF"/>
              </a:solidFill>
              <a:latin typeface="Roboto"/>
              <a:ea typeface="Roboto"/>
              <a:cs typeface="Roboto"/>
              <a:sym typeface="Roboto"/>
            </a:endParaRPr>
          </a:p>
        </p:txBody>
      </p:sp>
      <p:sp>
        <p:nvSpPr>
          <p:cNvPr id="132" name="Google Shape;132;p18"/>
          <p:cNvSpPr/>
          <p:nvPr/>
        </p:nvSpPr>
        <p:spPr>
          <a:xfrm>
            <a:off x="5406150" y="18564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Drop</a:t>
            </a:r>
            <a:endParaRPr sz="1100">
              <a:solidFill>
                <a:srgbClr val="FFFFFF"/>
              </a:solidFill>
              <a:latin typeface="Roboto"/>
              <a:ea typeface="Roboto"/>
              <a:cs typeface="Roboto"/>
              <a:sym typeface="Roboto"/>
            </a:endParaRPr>
          </a:p>
        </p:txBody>
      </p:sp>
      <p:sp>
        <p:nvSpPr>
          <p:cNvPr id="133" name="Google Shape;133;p18"/>
          <p:cNvSpPr/>
          <p:nvPr/>
        </p:nvSpPr>
        <p:spPr>
          <a:xfrm>
            <a:off x="5406150" y="27616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Nan</a:t>
            </a:r>
            <a:endParaRPr sz="1100">
              <a:solidFill>
                <a:srgbClr val="FFFFFF"/>
              </a:solidFill>
              <a:latin typeface="Roboto"/>
              <a:ea typeface="Roboto"/>
              <a:cs typeface="Roboto"/>
              <a:sym typeface="Roboto"/>
            </a:endParaRPr>
          </a:p>
        </p:txBody>
      </p:sp>
      <p:sp>
        <p:nvSpPr>
          <p:cNvPr id="134" name="Google Shape;134;p18"/>
          <p:cNvSpPr/>
          <p:nvPr/>
        </p:nvSpPr>
        <p:spPr>
          <a:xfrm>
            <a:off x="5406150" y="3667988"/>
            <a:ext cx="2020500" cy="525300"/>
          </a:xfrm>
          <a:prstGeom prst="roundRect">
            <a:avLst>
              <a:gd fmla="val 16667" name="adj"/>
            </a:avLst>
          </a:prstGeom>
          <a:solidFill>
            <a:srgbClr val="CC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rgbClr val="FFFFFF"/>
                </a:solidFill>
                <a:latin typeface="Roboto"/>
                <a:ea typeface="Roboto"/>
                <a:cs typeface="Roboto"/>
                <a:sym typeface="Roboto"/>
              </a:rPr>
              <a:t>Codificación atípica</a:t>
            </a:r>
            <a:endParaRPr sz="1100">
              <a:solidFill>
                <a:srgbClr val="FFFFFF"/>
              </a:solidFill>
              <a:latin typeface="Roboto"/>
              <a:ea typeface="Roboto"/>
              <a:cs typeface="Roboto"/>
              <a:sym typeface="Roboto"/>
            </a:endParaRPr>
          </a:p>
        </p:txBody>
      </p:sp>
      <p:cxnSp>
        <p:nvCxnSpPr>
          <p:cNvPr id="135" name="Google Shape;135;p18"/>
          <p:cNvCxnSpPr>
            <a:stCxn id="130" idx="3"/>
            <a:endCxn id="131" idx="1"/>
          </p:cNvCxnSpPr>
          <p:nvPr/>
        </p:nvCxnSpPr>
        <p:spPr>
          <a:xfrm flipH="1" rot="10800000">
            <a:off x="4872750" y="1212924"/>
            <a:ext cx="533400" cy="462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36" name="Google Shape;136;p18"/>
          <p:cNvCxnSpPr>
            <a:stCxn id="130" idx="3"/>
            <a:endCxn id="132" idx="1"/>
          </p:cNvCxnSpPr>
          <p:nvPr/>
        </p:nvCxnSpPr>
        <p:spPr>
          <a:xfrm>
            <a:off x="4872750" y="1675824"/>
            <a:ext cx="533400" cy="443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37" name="Google Shape;137;p18"/>
          <p:cNvCxnSpPr>
            <a:stCxn id="133" idx="1"/>
            <a:endCxn id="128" idx="3"/>
          </p:cNvCxnSpPr>
          <p:nvPr/>
        </p:nvCxnSpPr>
        <p:spPr>
          <a:xfrm flipH="1">
            <a:off x="4872750" y="3024338"/>
            <a:ext cx="533400" cy="471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38" name="Google Shape;138;p18"/>
          <p:cNvCxnSpPr>
            <a:stCxn id="134" idx="1"/>
            <a:endCxn id="128" idx="3"/>
          </p:cNvCxnSpPr>
          <p:nvPr/>
        </p:nvCxnSpPr>
        <p:spPr>
          <a:xfrm rot="10800000">
            <a:off x="4872750" y="3495338"/>
            <a:ext cx="533400" cy="4353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Como trabajamos con datos faltantes</a:t>
            </a:r>
            <a:endParaRPr>
              <a:solidFill>
                <a:srgbClr val="CC0000"/>
              </a:solidFill>
            </a:endParaRPr>
          </a:p>
        </p:txBody>
      </p:sp>
      <p:grpSp>
        <p:nvGrpSpPr>
          <p:cNvPr id="144" name="Google Shape;144;p19"/>
          <p:cNvGrpSpPr/>
          <p:nvPr/>
        </p:nvGrpSpPr>
        <p:grpSpPr>
          <a:xfrm>
            <a:off x="2860482" y="1327058"/>
            <a:ext cx="2218011" cy="2489386"/>
            <a:chOff x="3071457" y="2013875"/>
            <a:chExt cx="1944600" cy="1569600"/>
          </a:xfrm>
        </p:grpSpPr>
        <p:sp>
          <p:nvSpPr>
            <p:cNvPr id="145" name="Google Shape;145;p19"/>
            <p:cNvSpPr/>
            <p:nvPr/>
          </p:nvSpPr>
          <p:spPr>
            <a:xfrm flipH="1" rot="10800000">
              <a:off x="3071457" y="2013875"/>
              <a:ext cx="1944600" cy="1569600"/>
            </a:xfrm>
            <a:prstGeom prst="round2DiagRect">
              <a:avLst>
                <a:gd fmla="val 0" name="adj1"/>
                <a:gd fmla="val 17764" name="adj2"/>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rgbClr val="FFFFFF"/>
                  </a:solidFill>
                  <a:latin typeface="Roboto"/>
                  <a:ea typeface="Roboto"/>
                  <a:cs typeface="Roboto"/>
                  <a:sym typeface="Roboto"/>
                </a:rPr>
                <a:t>Imputar</a:t>
              </a:r>
              <a:endParaRPr sz="1800">
                <a:solidFill>
                  <a:srgbClr val="FFFFFF"/>
                </a:solidFill>
                <a:latin typeface="Roboto"/>
                <a:ea typeface="Roboto"/>
                <a:cs typeface="Roboto"/>
                <a:sym typeface="Roboto"/>
              </a:endParaRPr>
            </a:p>
          </p:txBody>
        </p:sp>
        <p:sp>
          <p:nvSpPr>
            <p:cNvPr id="147" name="Google Shape;147;p19"/>
            <p:cNvSpPr txBox="1"/>
            <p:nvPr/>
          </p:nvSpPr>
          <p:spPr>
            <a:xfrm>
              <a:off x="3318742" y="254247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a:solidFill>
                    <a:srgbClr val="FFFFFF"/>
                  </a:solidFill>
                  <a:latin typeface="Roboto"/>
                  <a:ea typeface="Roboto"/>
                  <a:cs typeface="Roboto"/>
                  <a:sym typeface="Roboto"/>
                </a:rPr>
                <a:t>Imputar es estimar un valor existente de la variable pero que no se conoce</a:t>
              </a:r>
              <a:endParaRPr>
                <a:solidFill>
                  <a:srgbClr val="FFFFFF"/>
                </a:solidFill>
                <a:latin typeface="Roboto"/>
                <a:ea typeface="Roboto"/>
                <a:cs typeface="Roboto"/>
                <a:sym typeface="Roboto"/>
              </a:endParaRPr>
            </a:p>
          </p:txBody>
        </p:sp>
      </p:grpSp>
      <p:grpSp>
        <p:nvGrpSpPr>
          <p:cNvPr id="148" name="Google Shape;148;p19"/>
          <p:cNvGrpSpPr/>
          <p:nvPr/>
        </p:nvGrpSpPr>
        <p:grpSpPr>
          <a:xfrm>
            <a:off x="645194" y="1327058"/>
            <a:ext cx="2218011" cy="2489386"/>
            <a:chOff x="1126863" y="2013875"/>
            <a:chExt cx="1944600" cy="1569600"/>
          </a:xfrm>
        </p:grpSpPr>
        <p:sp>
          <p:nvSpPr>
            <p:cNvPr id="149" name="Google Shape;149;p19"/>
            <p:cNvSpPr/>
            <p:nvPr/>
          </p:nvSpPr>
          <p:spPr>
            <a:xfrm>
              <a:off x="1126863" y="2013875"/>
              <a:ext cx="1944600" cy="1569600"/>
            </a:xfrm>
            <a:prstGeom prst="round2DiagRect">
              <a:avLst>
                <a:gd fmla="val 0" name="adj1"/>
                <a:gd fmla="val 17764" name="adj2"/>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rgbClr val="FFFFFF"/>
                  </a:solidFill>
                  <a:latin typeface="Roboto"/>
                  <a:ea typeface="Roboto"/>
                  <a:cs typeface="Roboto"/>
                  <a:sym typeface="Roboto"/>
                </a:rPr>
                <a:t>Predecir</a:t>
              </a:r>
              <a:endParaRPr sz="1800">
                <a:solidFill>
                  <a:srgbClr val="FFFFFF"/>
                </a:solidFill>
                <a:latin typeface="Roboto"/>
                <a:ea typeface="Roboto"/>
                <a:cs typeface="Roboto"/>
                <a:sym typeface="Roboto"/>
              </a:endParaRPr>
            </a:p>
          </p:txBody>
        </p:sp>
        <p:sp>
          <p:nvSpPr>
            <p:cNvPr id="151" name="Google Shape;151;p19"/>
            <p:cNvSpPr txBox="1"/>
            <p:nvPr/>
          </p:nvSpPr>
          <p:spPr>
            <a:xfrm>
              <a:off x="1373313" y="254247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a:solidFill>
                    <a:srgbClr val="FFFFFF"/>
                  </a:solidFill>
                  <a:latin typeface="Roboto"/>
                  <a:ea typeface="Roboto"/>
                  <a:cs typeface="Roboto"/>
                  <a:sym typeface="Roboto"/>
                </a:rPr>
                <a:t>Predecir es otorgar valor a un dato que todavía no ha sido muestreado</a:t>
              </a:r>
              <a:r>
                <a:rPr lang="es">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grpSp>
      <p:grpSp>
        <p:nvGrpSpPr>
          <p:cNvPr id="152" name="Google Shape;152;p19"/>
          <p:cNvGrpSpPr/>
          <p:nvPr/>
        </p:nvGrpSpPr>
        <p:grpSpPr>
          <a:xfrm>
            <a:off x="5075641" y="1327058"/>
            <a:ext cx="3423169" cy="2489386"/>
            <a:chOff x="5015938" y="2013875"/>
            <a:chExt cx="3001200" cy="1569600"/>
          </a:xfrm>
        </p:grpSpPr>
        <p:sp>
          <p:nvSpPr>
            <p:cNvPr id="153" name="Google Shape;153;p19"/>
            <p:cNvSpPr/>
            <p:nvPr/>
          </p:nvSpPr>
          <p:spPr>
            <a:xfrm>
              <a:off x="5015938" y="2013875"/>
              <a:ext cx="3001200" cy="1569600"/>
            </a:xfrm>
            <a:prstGeom prst="round2DiagRect">
              <a:avLst>
                <a:gd fmla="val 0" name="adj1"/>
                <a:gd fmla="val 17764" name="adj2"/>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19"/>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FFFFFF"/>
                </a:solidFill>
                <a:latin typeface="Roboto"/>
                <a:ea typeface="Roboto"/>
                <a:cs typeface="Roboto"/>
                <a:sym typeface="Roboto"/>
              </a:endParaRPr>
            </a:p>
          </p:txBody>
        </p:sp>
        <p:sp>
          <p:nvSpPr>
            <p:cNvPr id="155" name="Google Shape;155;p19"/>
            <p:cNvSpPr txBox="1"/>
            <p:nvPr/>
          </p:nvSpPr>
          <p:spPr>
            <a:xfrm>
              <a:off x="5360216" y="2294053"/>
              <a:ext cx="2417100" cy="9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a:solidFill>
                    <a:srgbClr val="FFFFFF"/>
                  </a:solidFill>
                  <a:latin typeface="Roboto"/>
                  <a:ea typeface="Roboto"/>
                  <a:cs typeface="Roboto"/>
                  <a:sym typeface="Roboto"/>
                </a:rPr>
                <a:t>Si se logra realizar un modelo de predicción basado en los datos que no tienen problemas, imputar es predecir esos datos</a:t>
              </a:r>
              <a:endParaRPr>
                <a:solidFill>
                  <a:srgbClr val="FFFFFF"/>
                </a:solidFill>
                <a:latin typeface="Roboto"/>
                <a:ea typeface="Roboto"/>
                <a:cs typeface="Roboto"/>
                <a:sym typeface="Roboto"/>
              </a:endParaRPr>
            </a:p>
          </p:txBody>
        </p:sp>
      </p:grpSp>
      <p:grpSp>
        <p:nvGrpSpPr>
          <p:cNvPr id="156" name="Google Shape;156;p19"/>
          <p:cNvGrpSpPr/>
          <p:nvPr/>
        </p:nvGrpSpPr>
        <p:grpSpPr>
          <a:xfrm>
            <a:off x="4926734" y="2417287"/>
            <a:ext cx="298341" cy="412965"/>
            <a:chOff x="4858109" y="2631368"/>
            <a:chExt cx="316442" cy="315000"/>
          </a:xfrm>
        </p:grpSpPr>
        <p:sp>
          <p:nvSpPr>
            <p:cNvPr id="157" name="Google Shape;157;p19"/>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4858109" y="2739300"/>
              <a:ext cx="239100" cy="99000"/>
            </a:xfrm>
            <a:prstGeom prst="rightArrow">
              <a:avLst>
                <a:gd fmla="val 32020" name="adj1"/>
                <a:gd fmla="val 66970" name="adj2"/>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s"/>
              </a:br>
              <a:endParaRPr/>
            </a:p>
          </p:txBody>
        </p:sp>
      </p:grpSp>
      <p:grpSp>
        <p:nvGrpSpPr>
          <p:cNvPr id="159" name="Google Shape;159;p19"/>
          <p:cNvGrpSpPr/>
          <p:nvPr/>
        </p:nvGrpSpPr>
        <p:grpSpPr>
          <a:xfrm>
            <a:off x="2717178" y="2417172"/>
            <a:ext cx="296964" cy="412917"/>
            <a:chOff x="3157188" y="909150"/>
            <a:chExt cx="470400" cy="470400"/>
          </a:xfrm>
        </p:grpSpPr>
        <p:sp>
          <p:nvSpPr>
            <p:cNvPr id="160" name="Google Shape;160;p19"/>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3243138" y="995100"/>
              <a:ext cx="298500" cy="298500"/>
            </a:xfrm>
            <a:prstGeom prst="mathPlus">
              <a:avLst>
                <a:gd fmla="val 9900" name="adj1"/>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p:nvPr/>
        </p:nvSpPr>
        <p:spPr>
          <a:xfrm>
            <a:off x="518025" y="1176725"/>
            <a:ext cx="2445300" cy="315900"/>
          </a:xfrm>
          <a:prstGeom prst="rect">
            <a:avLst/>
          </a:prstGeom>
          <a:solidFill>
            <a:schemeClr val="lt1"/>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MCAR</a:t>
            </a:r>
            <a:endParaRPr/>
          </a:p>
        </p:txBody>
      </p:sp>
      <p:sp>
        <p:nvSpPr>
          <p:cNvPr id="167" name="Google Shape;167;p20"/>
          <p:cNvSpPr/>
          <p:nvPr/>
        </p:nvSpPr>
        <p:spPr>
          <a:xfrm>
            <a:off x="1080949" y="2127095"/>
            <a:ext cx="1477200" cy="677400"/>
          </a:xfrm>
          <a:prstGeom prst="roundRect">
            <a:avLst>
              <a:gd fmla="val 16667" name="adj"/>
            </a:avLst>
          </a:prstGeom>
          <a:solidFill>
            <a:srgbClr val="EA9999"/>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Missing </a:t>
            </a:r>
            <a:r>
              <a:rPr lang="es"/>
              <a:t>completely at</a:t>
            </a:r>
            <a:endParaRPr/>
          </a:p>
          <a:p>
            <a:pPr indent="0" lvl="0" marL="0" rtl="0" algn="ctr">
              <a:spcBef>
                <a:spcPts val="0"/>
              </a:spcBef>
              <a:spcAft>
                <a:spcPts val="0"/>
              </a:spcAft>
              <a:buNone/>
            </a:pPr>
            <a:r>
              <a:rPr lang="es"/>
              <a:t>random</a:t>
            </a:r>
            <a:endParaRPr/>
          </a:p>
        </p:txBody>
      </p:sp>
      <p:sp>
        <p:nvSpPr>
          <p:cNvPr id="168" name="Google Shape;168;p20"/>
          <p:cNvSpPr/>
          <p:nvPr/>
        </p:nvSpPr>
        <p:spPr>
          <a:xfrm>
            <a:off x="1122752" y="3439041"/>
            <a:ext cx="1518000" cy="1412400"/>
          </a:xfrm>
          <a:prstGeom prst="roundRect">
            <a:avLst>
              <a:gd fmla="val 16667" name="adj"/>
            </a:avLst>
          </a:prstGeom>
          <a:solidFill>
            <a:srgbClr val="F4CCCC"/>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t>L</a:t>
            </a:r>
            <a:r>
              <a:rPr lang="es" sz="1300"/>
              <a:t>a pérdida no está relacionada con las </a:t>
            </a:r>
            <a:r>
              <a:rPr lang="es" sz="1300"/>
              <a:t>características</a:t>
            </a:r>
            <a:r>
              <a:rPr lang="es" sz="1300"/>
              <a:t> observadas y no observadas</a:t>
            </a:r>
            <a:r>
              <a:rPr lang="es"/>
              <a:t> </a:t>
            </a:r>
            <a:endParaRPr/>
          </a:p>
        </p:txBody>
      </p:sp>
      <p:cxnSp>
        <p:nvCxnSpPr>
          <p:cNvPr id="169" name="Google Shape;169;p20"/>
          <p:cNvCxnSpPr>
            <a:stCxn id="167" idx="1"/>
            <a:endCxn id="168" idx="1"/>
          </p:cNvCxnSpPr>
          <p:nvPr/>
        </p:nvCxnSpPr>
        <p:spPr>
          <a:xfrm>
            <a:off x="1080949" y="2465795"/>
            <a:ext cx="41700" cy="1679400"/>
          </a:xfrm>
          <a:prstGeom prst="bentConnector3">
            <a:avLst>
              <a:gd fmla="val -636758" name="adj1"/>
            </a:avLst>
          </a:prstGeom>
          <a:noFill/>
          <a:ln cap="flat" cmpd="sng" w="19050">
            <a:solidFill>
              <a:srgbClr val="CC0000"/>
            </a:solidFill>
            <a:prstDash val="solid"/>
            <a:round/>
            <a:headEnd len="med" w="med" type="none"/>
            <a:tailEnd len="med" w="med" type="none"/>
          </a:ln>
        </p:spPr>
      </p:cxnSp>
      <p:cxnSp>
        <p:nvCxnSpPr>
          <p:cNvPr id="170" name="Google Shape;170;p20"/>
          <p:cNvCxnSpPr>
            <a:endCxn id="167" idx="1"/>
          </p:cNvCxnSpPr>
          <p:nvPr/>
        </p:nvCxnSpPr>
        <p:spPr>
          <a:xfrm flipH="1" rot="-5400000">
            <a:off x="472399" y="1857245"/>
            <a:ext cx="951300" cy="265800"/>
          </a:xfrm>
          <a:prstGeom prst="bentConnector2">
            <a:avLst/>
          </a:prstGeom>
          <a:noFill/>
          <a:ln cap="flat" cmpd="sng" w="19050">
            <a:solidFill>
              <a:srgbClr val="CC0000"/>
            </a:solidFill>
            <a:prstDash val="solid"/>
            <a:round/>
            <a:headEnd len="med" w="med" type="none"/>
            <a:tailEnd len="med" w="med" type="none"/>
          </a:ln>
        </p:spPr>
      </p:cxnSp>
      <p:sp>
        <p:nvSpPr>
          <p:cNvPr id="171" name="Google Shape;171;p20"/>
          <p:cNvSpPr/>
          <p:nvPr/>
        </p:nvSpPr>
        <p:spPr>
          <a:xfrm>
            <a:off x="3421707" y="1176725"/>
            <a:ext cx="2445300" cy="315900"/>
          </a:xfrm>
          <a:prstGeom prst="rect">
            <a:avLst/>
          </a:prstGeom>
          <a:solidFill>
            <a:schemeClr val="lt1"/>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MAR</a:t>
            </a:r>
            <a:endParaRPr/>
          </a:p>
        </p:txBody>
      </p:sp>
      <p:sp>
        <p:nvSpPr>
          <p:cNvPr id="172" name="Google Shape;172;p20"/>
          <p:cNvSpPr/>
          <p:nvPr/>
        </p:nvSpPr>
        <p:spPr>
          <a:xfrm>
            <a:off x="3984631" y="2127095"/>
            <a:ext cx="1477200" cy="430800"/>
          </a:xfrm>
          <a:prstGeom prst="roundRect">
            <a:avLst>
              <a:gd fmla="val 16667" name="adj"/>
            </a:avLst>
          </a:prstGeom>
          <a:solidFill>
            <a:srgbClr val="EA9999"/>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Missing at random</a:t>
            </a:r>
            <a:endParaRPr/>
          </a:p>
        </p:txBody>
      </p:sp>
      <p:sp>
        <p:nvSpPr>
          <p:cNvPr id="173" name="Google Shape;173;p20"/>
          <p:cNvSpPr/>
          <p:nvPr/>
        </p:nvSpPr>
        <p:spPr>
          <a:xfrm>
            <a:off x="3950045" y="3426415"/>
            <a:ext cx="1518000" cy="1106100"/>
          </a:xfrm>
          <a:prstGeom prst="roundRect">
            <a:avLst>
              <a:gd fmla="val 16667" name="adj"/>
            </a:avLst>
          </a:prstGeom>
          <a:solidFill>
            <a:srgbClr val="F4CCCC"/>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La pérdida </a:t>
            </a:r>
            <a:r>
              <a:rPr lang="es"/>
              <a:t>está</a:t>
            </a:r>
            <a:r>
              <a:rPr lang="es"/>
              <a:t> relacionada solo con las características observadas</a:t>
            </a:r>
            <a:endParaRPr/>
          </a:p>
        </p:txBody>
      </p:sp>
      <p:cxnSp>
        <p:nvCxnSpPr>
          <p:cNvPr id="174" name="Google Shape;174;p20"/>
          <p:cNvCxnSpPr>
            <a:stCxn id="172" idx="1"/>
            <a:endCxn id="173" idx="1"/>
          </p:cNvCxnSpPr>
          <p:nvPr/>
        </p:nvCxnSpPr>
        <p:spPr>
          <a:xfrm flipH="1">
            <a:off x="3950131" y="2342495"/>
            <a:ext cx="34500" cy="1637100"/>
          </a:xfrm>
          <a:prstGeom prst="bentConnector3">
            <a:avLst>
              <a:gd fmla="val 755992" name="adj1"/>
            </a:avLst>
          </a:prstGeom>
          <a:noFill/>
          <a:ln cap="flat" cmpd="sng" w="19050">
            <a:solidFill>
              <a:srgbClr val="CC0000"/>
            </a:solidFill>
            <a:prstDash val="solid"/>
            <a:round/>
            <a:headEnd len="med" w="med" type="none"/>
            <a:tailEnd len="med" w="med" type="none"/>
          </a:ln>
        </p:spPr>
      </p:cxnSp>
      <p:cxnSp>
        <p:nvCxnSpPr>
          <p:cNvPr id="175" name="Google Shape;175;p20"/>
          <p:cNvCxnSpPr>
            <a:endCxn id="172" idx="1"/>
          </p:cNvCxnSpPr>
          <p:nvPr/>
        </p:nvCxnSpPr>
        <p:spPr>
          <a:xfrm flipH="1" rot="-5400000">
            <a:off x="3430681" y="1788545"/>
            <a:ext cx="840300" cy="267600"/>
          </a:xfrm>
          <a:prstGeom prst="bentConnector2">
            <a:avLst/>
          </a:prstGeom>
          <a:noFill/>
          <a:ln cap="flat" cmpd="sng" w="19050">
            <a:solidFill>
              <a:srgbClr val="CC0000"/>
            </a:solidFill>
            <a:prstDash val="solid"/>
            <a:round/>
            <a:headEnd len="med" w="med" type="none"/>
            <a:tailEnd len="med" w="med" type="none"/>
          </a:ln>
        </p:spPr>
      </p:cxnSp>
      <p:sp>
        <p:nvSpPr>
          <p:cNvPr id="176" name="Google Shape;176;p20"/>
          <p:cNvSpPr/>
          <p:nvPr/>
        </p:nvSpPr>
        <p:spPr>
          <a:xfrm>
            <a:off x="6248999" y="1176725"/>
            <a:ext cx="2445300" cy="315900"/>
          </a:xfrm>
          <a:prstGeom prst="rect">
            <a:avLst/>
          </a:prstGeom>
          <a:solidFill>
            <a:schemeClr val="lt1"/>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NMAR</a:t>
            </a:r>
            <a:endParaRPr/>
          </a:p>
        </p:txBody>
      </p:sp>
      <p:sp>
        <p:nvSpPr>
          <p:cNvPr id="177" name="Google Shape;177;p20"/>
          <p:cNvSpPr/>
          <p:nvPr/>
        </p:nvSpPr>
        <p:spPr>
          <a:xfrm>
            <a:off x="6811923" y="2127095"/>
            <a:ext cx="1477200" cy="430800"/>
          </a:xfrm>
          <a:prstGeom prst="roundRect">
            <a:avLst>
              <a:gd fmla="val 16667" name="adj"/>
            </a:avLst>
          </a:prstGeom>
          <a:solidFill>
            <a:srgbClr val="EA9999"/>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Not missing at random</a:t>
            </a:r>
            <a:endParaRPr/>
          </a:p>
        </p:txBody>
      </p:sp>
      <p:sp>
        <p:nvSpPr>
          <p:cNvPr id="178" name="Google Shape;178;p20"/>
          <p:cNvSpPr/>
          <p:nvPr/>
        </p:nvSpPr>
        <p:spPr>
          <a:xfrm>
            <a:off x="6777338" y="3426415"/>
            <a:ext cx="1518000" cy="1412400"/>
          </a:xfrm>
          <a:prstGeom prst="roundRect">
            <a:avLst>
              <a:gd fmla="val 16667" name="adj"/>
            </a:avLst>
          </a:prstGeom>
          <a:solidFill>
            <a:srgbClr val="F4CCCC"/>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t>La pérdida </a:t>
            </a:r>
            <a:r>
              <a:rPr lang="es" sz="1300"/>
              <a:t>está</a:t>
            </a:r>
            <a:r>
              <a:rPr lang="es" sz="1300"/>
              <a:t> relacionada con </a:t>
            </a:r>
            <a:r>
              <a:rPr lang="es" sz="1300"/>
              <a:t>características</a:t>
            </a:r>
            <a:r>
              <a:rPr lang="es" sz="1300"/>
              <a:t> no observadas y </a:t>
            </a:r>
            <a:r>
              <a:rPr lang="es" sz="1300"/>
              <a:t>quizás</a:t>
            </a:r>
            <a:r>
              <a:rPr lang="es" sz="1300"/>
              <a:t> con </a:t>
            </a:r>
            <a:r>
              <a:rPr lang="es" sz="1300"/>
              <a:t>características</a:t>
            </a:r>
            <a:r>
              <a:rPr lang="es" sz="1300"/>
              <a:t> </a:t>
            </a:r>
            <a:r>
              <a:rPr lang="es" sz="1300"/>
              <a:t>observadas</a:t>
            </a:r>
            <a:r>
              <a:rPr lang="es" sz="1300"/>
              <a:t>.</a:t>
            </a:r>
            <a:endParaRPr sz="1300"/>
          </a:p>
        </p:txBody>
      </p:sp>
      <p:cxnSp>
        <p:nvCxnSpPr>
          <p:cNvPr id="179" name="Google Shape;179;p20"/>
          <p:cNvCxnSpPr>
            <a:stCxn id="177" idx="1"/>
            <a:endCxn id="178" idx="1"/>
          </p:cNvCxnSpPr>
          <p:nvPr/>
        </p:nvCxnSpPr>
        <p:spPr>
          <a:xfrm flipH="1">
            <a:off x="6777423" y="2342495"/>
            <a:ext cx="34500" cy="1790100"/>
          </a:xfrm>
          <a:prstGeom prst="bentConnector3">
            <a:avLst>
              <a:gd fmla="val 755992" name="adj1"/>
            </a:avLst>
          </a:prstGeom>
          <a:noFill/>
          <a:ln cap="flat" cmpd="sng" w="19050">
            <a:solidFill>
              <a:srgbClr val="CC0000"/>
            </a:solidFill>
            <a:prstDash val="solid"/>
            <a:round/>
            <a:headEnd len="med" w="med" type="none"/>
            <a:tailEnd len="med" w="med" type="none"/>
          </a:ln>
        </p:spPr>
      </p:cxnSp>
      <p:cxnSp>
        <p:nvCxnSpPr>
          <p:cNvPr id="180" name="Google Shape;180;p20"/>
          <p:cNvCxnSpPr>
            <a:endCxn id="177" idx="1"/>
          </p:cNvCxnSpPr>
          <p:nvPr/>
        </p:nvCxnSpPr>
        <p:spPr>
          <a:xfrm flipH="1" rot="-5400000">
            <a:off x="6257973" y="1788545"/>
            <a:ext cx="840300" cy="267600"/>
          </a:xfrm>
          <a:prstGeom prst="bentConnector2">
            <a:avLst/>
          </a:prstGeom>
          <a:noFill/>
          <a:ln cap="flat" cmpd="sng" w="19050">
            <a:solidFill>
              <a:srgbClr val="CC0000"/>
            </a:solidFill>
            <a:prstDash val="solid"/>
            <a:round/>
            <a:headEnd len="med" w="med" type="none"/>
            <a:tailEnd len="med" w="med" type="none"/>
          </a:ln>
        </p:spPr>
      </p:cxnSp>
      <p:sp>
        <p:nvSpPr>
          <p:cNvPr id="181" name="Google Shape;18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Modelo de pérdida de datos</a:t>
            </a:r>
            <a:endParaRPr>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5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Missingno: </a:t>
            </a:r>
            <a:r>
              <a:rPr lang="es">
                <a:solidFill>
                  <a:srgbClr val="CC0000"/>
                </a:solidFill>
              </a:rPr>
              <a:t>librería</a:t>
            </a:r>
            <a:r>
              <a:rPr lang="es">
                <a:solidFill>
                  <a:srgbClr val="CC0000"/>
                </a:solidFill>
              </a:rPr>
              <a:t> para explorar datos faltantes</a:t>
            </a:r>
            <a:endParaRPr>
              <a:solidFill>
                <a:srgbClr val="CC0000"/>
              </a:solidFill>
            </a:endParaRPr>
          </a:p>
        </p:txBody>
      </p:sp>
      <p:sp>
        <p:nvSpPr>
          <p:cNvPr id="187" name="Google Shape;187;p21"/>
          <p:cNvSpPr txBox="1"/>
          <p:nvPr>
            <p:ph idx="1" type="body"/>
          </p:nvPr>
        </p:nvSpPr>
        <p:spPr>
          <a:xfrm>
            <a:off x="311700" y="1352275"/>
            <a:ext cx="8520600" cy="3416400"/>
          </a:xfrm>
          <a:prstGeom prst="rect">
            <a:avLst/>
          </a:prstGeom>
        </p:spPr>
        <p:txBody>
          <a:bodyPr anchorCtr="0" anchor="t" bIns="91425" lIns="91425" spcFirstLastPara="1" rIns="91425" wrap="square" tIns="91425">
            <a:normAutofit lnSpcReduction="10000"/>
          </a:bodyPr>
          <a:lstStyle/>
          <a:p>
            <a:pPr indent="0" lvl="0" marL="457200" marR="190500" rtl="0" algn="l">
              <a:spcBef>
                <a:spcPts val="0"/>
              </a:spcBef>
              <a:spcAft>
                <a:spcPts val="0"/>
              </a:spcAft>
              <a:buNone/>
            </a:pPr>
            <a:r>
              <a:t/>
            </a:r>
            <a:endParaRPr sz="1200">
              <a:solidFill>
                <a:srgbClr val="000000"/>
              </a:solidFill>
              <a:latin typeface="Courier New"/>
              <a:ea typeface="Courier New"/>
              <a:cs typeface="Courier New"/>
              <a:sym typeface="Courier New"/>
            </a:endParaRPr>
          </a:p>
          <a:p>
            <a:pPr indent="-304800" lvl="0" marL="457200" marR="190500" rtl="0" algn="l">
              <a:spcBef>
                <a:spcPts val="800"/>
              </a:spcBef>
              <a:spcAft>
                <a:spcPts val="0"/>
              </a:spcAft>
              <a:buClr>
                <a:srgbClr val="000000"/>
              </a:buClr>
              <a:buSzPts val="1200"/>
              <a:buFont typeface="Courier New"/>
              <a:buChar char="❏"/>
            </a:pPr>
            <a:r>
              <a:rPr lang="es" sz="1200">
                <a:solidFill>
                  <a:srgbClr val="000000"/>
                </a:solidFill>
                <a:latin typeface="Courier New"/>
                <a:ea typeface="Courier New"/>
                <a:cs typeface="Courier New"/>
                <a:sym typeface="Courier New"/>
              </a:rPr>
              <a:t>pip install missingno</a:t>
            </a:r>
            <a:endParaRPr sz="1200">
              <a:solidFill>
                <a:srgbClr val="000000"/>
              </a:solidFill>
              <a:latin typeface="Courier New"/>
              <a:ea typeface="Courier New"/>
              <a:cs typeface="Courier New"/>
              <a:sym typeface="Courier New"/>
            </a:endParaRPr>
          </a:p>
          <a:p>
            <a:pPr indent="0" lvl="0" marL="457200" marR="190500" rtl="0" algn="l">
              <a:spcBef>
                <a:spcPts val="800"/>
              </a:spcBef>
              <a:spcAft>
                <a:spcPts val="0"/>
              </a:spcAft>
              <a:buNone/>
            </a:pPr>
            <a:r>
              <a:t/>
            </a:r>
            <a:endParaRPr sz="1200">
              <a:solidFill>
                <a:srgbClr val="000000"/>
              </a:solidFill>
              <a:latin typeface="Courier New"/>
              <a:ea typeface="Courier New"/>
              <a:cs typeface="Courier New"/>
              <a:sym typeface="Courier New"/>
            </a:endParaRPr>
          </a:p>
          <a:p>
            <a:pPr indent="-304800" lvl="0" marL="457200" marR="190500" rtl="0" algn="l">
              <a:spcBef>
                <a:spcPts val="800"/>
              </a:spcBef>
              <a:spcAft>
                <a:spcPts val="0"/>
              </a:spcAft>
              <a:buClr>
                <a:srgbClr val="000000"/>
              </a:buClr>
              <a:buSzPts val="1200"/>
              <a:buFont typeface="Courier New"/>
              <a:buChar char="❏"/>
            </a:pPr>
            <a:r>
              <a:rPr b="1" lang="es" sz="1300">
                <a:solidFill>
                  <a:srgbClr val="40424E"/>
                </a:solidFill>
                <a:highlight>
                  <a:srgbClr val="FFFFFF"/>
                </a:highlight>
                <a:latin typeface="Arial"/>
                <a:ea typeface="Arial"/>
                <a:cs typeface="Arial"/>
                <a:sym typeface="Arial"/>
              </a:rPr>
              <a:t>Bar Chart :</a:t>
            </a:r>
            <a:endParaRPr b="1" sz="1300">
              <a:solidFill>
                <a:srgbClr val="40424E"/>
              </a:solidFill>
              <a:highlight>
                <a:srgbClr val="FFFFFF"/>
              </a:highlight>
              <a:latin typeface="Arial"/>
              <a:ea typeface="Arial"/>
              <a:cs typeface="Arial"/>
              <a:sym typeface="Arial"/>
            </a:endParaRPr>
          </a:p>
          <a:p>
            <a:pPr indent="-304800" lvl="1" marL="914400" marR="190500" rtl="0" algn="l">
              <a:spcBef>
                <a:spcPts val="0"/>
              </a:spcBef>
              <a:spcAft>
                <a:spcPts val="0"/>
              </a:spcAft>
              <a:buClr>
                <a:srgbClr val="000000"/>
              </a:buClr>
              <a:buSzPts val="1200"/>
              <a:buFont typeface="Courier New"/>
              <a:buChar char="❏"/>
            </a:pPr>
            <a:r>
              <a:rPr lang="es" sz="1300">
                <a:solidFill>
                  <a:srgbClr val="40424E"/>
                </a:solidFill>
                <a:highlight>
                  <a:srgbClr val="FFFFFF"/>
                </a:highlight>
                <a:latin typeface="Arial"/>
                <a:ea typeface="Arial"/>
                <a:cs typeface="Arial"/>
                <a:sym typeface="Arial"/>
              </a:rPr>
              <a:t>Este gráfico de barras le dá una idea de cuántos valores faltantes hay en cada columna.</a:t>
            </a:r>
            <a:endParaRPr sz="1300">
              <a:solidFill>
                <a:srgbClr val="40424E"/>
              </a:solidFill>
              <a:highlight>
                <a:srgbClr val="FFFFFF"/>
              </a:highlight>
              <a:latin typeface="Arial"/>
              <a:ea typeface="Arial"/>
              <a:cs typeface="Arial"/>
              <a:sym typeface="Arial"/>
            </a:endParaRPr>
          </a:p>
          <a:p>
            <a:pPr indent="-304800" lvl="0" marL="457200" marR="190500" rtl="0" algn="l">
              <a:spcBef>
                <a:spcPts val="0"/>
              </a:spcBef>
              <a:spcAft>
                <a:spcPts val="0"/>
              </a:spcAft>
              <a:buClr>
                <a:srgbClr val="000000"/>
              </a:buClr>
              <a:buSzPts val="1200"/>
              <a:buFont typeface="Courier New"/>
              <a:buChar char="❏"/>
            </a:pPr>
            <a:r>
              <a:rPr b="1" lang="es" sz="1300">
                <a:solidFill>
                  <a:srgbClr val="40424E"/>
                </a:solidFill>
                <a:highlight>
                  <a:srgbClr val="FFFFFF"/>
                </a:highlight>
                <a:latin typeface="Arial"/>
                <a:ea typeface="Arial"/>
                <a:cs typeface="Arial"/>
                <a:sym typeface="Arial"/>
              </a:rPr>
              <a:t>Matrix :</a:t>
            </a:r>
            <a:endParaRPr b="1" sz="1300">
              <a:solidFill>
                <a:srgbClr val="40424E"/>
              </a:solidFill>
              <a:highlight>
                <a:srgbClr val="FFFFFF"/>
              </a:highlight>
              <a:latin typeface="Arial"/>
              <a:ea typeface="Arial"/>
              <a:cs typeface="Arial"/>
              <a:sym typeface="Arial"/>
            </a:endParaRPr>
          </a:p>
          <a:p>
            <a:pPr indent="-304800" lvl="1" marL="914400" marR="190500" rtl="0" algn="l">
              <a:spcBef>
                <a:spcPts val="0"/>
              </a:spcBef>
              <a:spcAft>
                <a:spcPts val="0"/>
              </a:spcAft>
              <a:buClr>
                <a:srgbClr val="000000"/>
              </a:buClr>
              <a:buSzPts val="1200"/>
              <a:buFont typeface="Courier New"/>
              <a:buChar char="❏"/>
            </a:pPr>
            <a:r>
              <a:rPr lang="es" sz="1300">
                <a:solidFill>
                  <a:srgbClr val="40424E"/>
                </a:solidFill>
                <a:highlight>
                  <a:srgbClr val="FFFFFF"/>
                </a:highlight>
                <a:latin typeface="Arial"/>
                <a:ea typeface="Arial"/>
                <a:cs typeface="Arial"/>
                <a:sym typeface="Arial"/>
              </a:rPr>
              <a:t>Con este gráfico de barras especial se puede encontrar muy rápidamente el patrón de pérdidas en el conjunto de datos.</a:t>
            </a:r>
            <a:endParaRPr sz="1300">
              <a:solidFill>
                <a:srgbClr val="40424E"/>
              </a:solidFill>
              <a:highlight>
                <a:srgbClr val="FFFFFF"/>
              </a:highlight>
              <a:latin typeface="Arial"/>
              <a:ea typeface="Arial"/>
              <a:cs typeface="Arial"/>
              <a:sym typeface="Arial"/>
            </a:endParaRPr>
          </a:p>
          <a:p>
            <a:pPr indent="-304800" lvl="0" marL="457200" marR="190500" rtl="0" algn="l">
              <a:spcBef>
                <a:spcPts val="0"/>
              </a:spcBef>
              <a:spcAft>
                <a:spcPts val="0"/>
              </a:spcAft>
              <a:buClr>
                <a:srgbClr val="000000"/>
              </a:buClr>
              <a:buSzPts val="1200"/>
              <a:buFont typeface="Courier New"/>
              <a:buChar char="❏"/>
            </a:pPr>
            <a:r>
              <a:rPr b="1" lang="es" sz="1300">
                <a:solidFill>
                  <a:srgbClr val="40424E"/>
                </a:solidFill>
                <a:highlight>
                  <a:srgbClr val="FFFFFF"/>
                </a:highlight>
                <a:latin typeface="Arial"/>
                <a:ea typeface="Arial"/>
                <a:cs typeface="Arial"/>
                <a:sym typeface="Arial"/>
              </a:rPr>
              <a:t>Heatmap :</a:t>
            </a:r>
            <a:endParaRPr b="1" sz="1300">
              <a:solidFill>
                <a:srgbClr val="40424E"/>
              </a:solidFill>
              <a:highlight>
                <a:srgbClr val="FFFFFF"/>
              </a:highlight>
              <a:latin typeface="Arial"/>
              <a:ea typeface="Arial"/>
              <a:cs typeface="Arial"/>
              <a:sym typeface="Arial"/>
            </a:endParaRPr>
          </a:p>
          <a:p>
            <a:pPr indent="-304800" lvl="1" marL="914400" marR="190500" rtl="0" algn="l">
              <a:spcBef>
                <a:spcPts val="0"/>
              </a:spcBef>
              <a:spcAft>
                <a:spcPts val="0"/>
              </a:spcAft>
              <a:buClr>
                <a:srgbClr val="000000"/>
              </a:buClr>
              <a:buSzPts val="1200"/>
              <a:buFont typeface="Courier New"/>
              <a:buChar char="❏"/>
            </a:pPr>
            <a:r>
              <a:rPr lang="es" sz="1300">
                <a:solidFill>
                  <a:srgbClr val="40424E"/>
                </a:solidFill>
                <a:highlight>
                  <a:srgbClr val="FFFFFF"/>
                </a:highlight>
                <a:latin typeface="Arial"/>
                <a:ea typeface="Arial"/>
                <a:cs typeface="Arial"/>
                <a:sym typeface="Arial"/>
              </a:rPr>
              <a:t>Este mapa visualiza la correlación de la pérdida entre dos columnas con un heatmap.</a:t>
            </a:r>
            <a:endParaRPr sz="1300">
              <a:solidFill>
                <a:srgbClr val="40424E"/>
              </a:solidFill>
              <a:highlight>
                <a:srgbClr val="FFFFFF"/>
              </a:highlight>
              <a:latin typeface="Arial"/>
              <a:ea typeface="Arial"/>
              <a:cs typeface="Arial"/>
              <a:sym typeface="Arial"/>
            </a:endParaRPr>
          </a:p>
          <a:p>
            <a:pPr indent="0" lvl="0" marL="0" marR="190500" rtl="0" algn="l">
              <a:spcBef>
                <a:spcPts val="800"/>
              </a:spcBef>
              <a:spcAft>
                <a:spcPts val="0"/>
              </a:spcAft>
              <a:buNone/>
            </a:pPr>
            <a:r>
              <a:t/>
            </a:r>
            <a:endParaRPr sz="1300">
              <a:solidFill>
                <a:srgbClr val="40424E"/>
              </a:solidFill>
              <a:highlight>
                <a:srgbClr val="FFFFFF"/>
              </a:highlight>
              <a:latin typeface="Arial"/>
              <a:ea typeface="Arial"/>
              <a:cs typeface="Arial"/>
              <a:sym typeface="Arial"/>
            </a:endParaRPr>
          </a:p>
          <a:p>
            <a:pPr indent="0" lvl="0" marL="457200" rtl="0" algn="ctr">
              <a:spcBef>
                <a:spcPts val="800"/>
              </a:spcBef>
              <a:spcAft>
                <a:spcPts val="0"/>
              </a:spcAft>
              <a:buNone/>
            </a:pPr>
            <a:r>
              <a:rPr b="1" lang="es" sz="1300">
                <a:solidFill>
                  <a:srgbClr val="40424E"/>
                </a:solidFill>
                <a:highlight>
                  <a:srgbClr val="FFFFFF"/>
                </a:highlight>
                <a:latin typeface="Arial"/>
                <a:ea typeface="Arial"/>
                <a:cs typeface="Arial"/>
                <a:sym typeface="Arial"/>
              </a:rPr>
              <a:t>Que vemos en estos gráficos?</a:t>
            </a:r>
            <a:endParaRPr b="1" sz="1300">
              <a:solidFill>
                <a:srgbClr val="40424E"/>
              </a:solidFill>
              <a:highlight>
                <a:srgbClr val="FFFFFF"/>
              </a:highlight>
              <a:latin typeface="Arial"/>
              <a:ea typeface="Arial"/>
              <a:cs typeface="Arial"/>
              <a:sym typeface="Arial"/>
            </a:endParaRPr>
          </a:p>
          <a:p>
            <a:pPr indent="0" lvl="0" marL="1371600" rtl="0" algn="l">
              <a:spcBef>
                <a:spcPts val="0"/>
              </a:spcBef>
              <a:spcAft>
                <a:spcPts val="800"/>
              </a:spcAft>
              <a:buNone/>
            </a:pPr>
            <a:r>
              <a:t/>
            </a:r>
            <a:endParaRPr sz="1300">
              <a:solidFill>
                <a:srgbClr val="40424E"/>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