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Thin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boldItalic.fntdata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Thin-regular.fntdata"/><Relationship Id="rId36" Type="http://schemas.openxmlformats.org/officeDocument/2006/relationships/slide" Target="slides/slide31.xml"/><Relationship Id="rId39" Type="http://schemas.openxmlformats.org/officeDocument/2006/relationships/font" Target="fonts/RobotoThin-italic.fntdata"/><Relationship Id="rId38" Type="http://schemas.openxmlformats.org/officeDocument/2006/relationships/font" Target="fonts/RobotoThin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503db0c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503db0c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503db0c7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503db0c7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03db0c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503db0c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503db0c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503db0c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503db0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503db0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e503db0c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e503db0c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503db0c7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503db0c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503db0c7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503db0c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503db0c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503db0c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e503db0c7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e503db0c7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bb8aa6b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bb8aa6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e503db0c7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e503db0c7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e503db0c7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e503db0c7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e503db0c7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e503db0c7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e503db0c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e503db0c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e503db0c7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e503db0c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e503db0c7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e503db0c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e503db0c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e503db0c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e503db0c7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e503db0c7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503db0c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503db0c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503db0c7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503db0c7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503db0c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503db0c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e503db0c7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e503db0c7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503db0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503db0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503db0c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503db0c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503db0c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503db0c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503db0c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503db0c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503db0c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503db0c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503db0c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e503db0c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503db0c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503db0c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cielo.conicyt.cl/pdf/ijmorphol/v33n3/art56.pdf" TargetMode="External"/><Relationship Id="rId4" Type="http://schemas.openxmlformats.org/officeDocument/2006/relationships/hyperlink" Target="http://repositorio.cepal.org/bitstream/handle/11362/45552/1/S2000316_es.pdf" TargetMode="External"/><Relationship Id="rId9" Type="http://schemas.openxmlformats.org/officeDocument/2006/relationships/hyperlink" Target="https://www.propublica.org/article/machine-bias-risk-assessments-in-criminal-sentencing" TargetMode="External"/><Relationship Id="rId5" Type="http://schemas.openxmlformats.org/officeDocument/2006/relationships/hyperlink" Target="http://people.csail.mit.edu/torralba/publications/datasets_cvpr11.pdf" TargetMode="External"/><Relationship Id="rId6" Type="http://schemas.openxmlformats.org/officeDocument/2006/relationships/hyperlink" Target="http://papers.nips.cc/paper/2016/file/a486cd07e4ac3d270571622f4f316ec5-Paper.pdf" TargetMode="External"/><Relationship Id="rId7" Type="http://schemas.openxmlformats.org/officeDocument/2006/relationships/hyperlink" Target="https://online.hbs.edu/blog/post/types-of-statistical-bias" TargetMode="External"/><Relationship Id="rId8" Type="http://schemas.openxmlformats.org/officeDocument/2006/relationships/hyperlink" Target="https://online.hbs.edu/blog/?author=Jenny+Gutbezah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</a:rPr>
              <a:t>Statistical, Machine Learning and Social Bias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</a:rPr>
              <a:t>EyCD 2022</a:t>
            </a:r>
            <a:endParaRPr sz="3000">
              <a:solidFill>
                <a:srgbClr val="CC0000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07650" y="2550325"/>
            <a:ext cx="1285800" cy="5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deriva de sistema</a:t>
            </a:r>
            <a:r>
              <a:rPr lang="es" sz="1908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respuesta o de opinión</a:t>
            </a:r>
            <a:r>
              <a:rPr lang="es" sz="1908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retroalimentación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b="1" lang="es" sz="1908">
                <a:solidFill>
                  <a:srgbClr val="181818"/>
                </a:solidFill>
              </a:rPr>
              <a:t> esto ocurre cuando el modelo en sí mismo influencia la generación del dato que lo vá a entrenar. </a:t>
            </a:r>
            <a:endParaRPr b="1" sz="1908">
              <a:solidFill>
                <a:srgbClr val="1818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31200" y="0"/>
            <a:ext cx="24735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Melbourne housing market</a:t>
            </a:r>
            <a:endParaRPr>
              <a:solidFill>
                <a:srgbClr val="CC0000"/>
              </a:solidFill>
            </a:endParaRPr>
          </a:p>
        </p:txBody>
      </p:sp>
      <p:grpSp>
        <p:nvGrpSpPr>
          <p:cNvPr id="145" name="Google Shape;145;p23"/>
          <p:cNvGrpSpPr/>
          <p:nvPr/>
        </p:nvGrpSpPr>
        <p:grpSpPr>
          <a:xfrm>
            <a:off x="4374423" y="546608"/>
            <a:ext cx="4120326" cy="3999120"/>
            <a:chOff x="2902488" y="902232"/>
            <a:chExt cx="3339000" cy="3339000"/>
          </a:xfrm>
        </p:grpSpPr>
        <p:sp>
          <p:nvSpPr>
            <p:cNvPr id="146" name="Google Shape;146;p2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A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3"/>
          <p:cNvGrpSpPr/>
          <p:nvPr/>
        </p:nvGrpSpPr>
        <p:grpSpPr>
          <a:xfrm>
            <a:off x="5314176" y="1458717"/>
            <a:ext cx="2240821" cy="2174903"/>
            <a:chOff x="3664038" y="1663782"/>
            <a:chExt cx="1815900" cy="1815900"/>
          </a:xfrm>
        </p:grpSpPr>
        <p:sp>
          <p:nvSpPr>
            <p:cNvPr id="149" name="Google Shape;149;p2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datasets generados por ML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5780649" y="-29"/>
            <a:ext cx="1318652" cy="1279862"/>
            <a:chOff x="2859873" y="853971"/>
            <a:chExt cx="1068600" cy="1068600"/>
          </a:xfrm>
        </p:grpSpPr>
        <p:sp>
          <p:nvSpPr>
            <p:cNvPr id="152" name="Google Shape;152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por omisión de información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23"/>
          <p:cNvGrpSpPr/>
          <p:nvPr/>
        </p:nvGrpSpPr>
        <p:grpSpPr>
          <a:xfrm>
            <a:off x="6295967" y="3729068"/>
            <a:ext cx="1384850" cy="1279862"/>
            <a:chOff x="5160803" y="3234278"/>
            <a:chExt cx="1122245" cy="1068600"/>
          </a:xfrm>
        </p:grpSpPr>
        <p:sp>
          <p:nvSpPr>
            <p:cNvPr id="155" name="Google Shape;155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5160803" y="3402505"/>
              <a:ext cx="1068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debido a bucles de retroalimentación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3911490" y="2894448"/>
            <a:ext cx="1318652" cy="1279862"/>
            <a:chOff x="5214448" y="3234278"/>
            <a:chExt cx="1068600" cy="1068600"/>
          </a:xfrm>
        </p:grpSpPr>
        <p:sp>
          <p:nvSpPr>
            <p:cNvPr id="158" name="Google Shape;158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respuesta o de opinión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7751062" y="1458697"/>
            <a:ext cx="1318652" cy="1279862"/>
            <a:chOff x="5214448" y="3234278"/>
            <a:chExt cx="1068600" cy="1068600"/>
          </a:xfrm>
        </p:grpSpPr>
        <p:sp>
          <p:nvSpPr>
            <p:cNvPr id="161" name="Google Shape;161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deriva de sistema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>
            <a:off x="3799515" y="940988"/>
            <a:ext cx="1318652" cy="1279862"/>
            <a:chOff x="5214448" y="3234278"/>
            <a:chExt cx="1068600" cy="1068600"/>
          </a:xfrm>
        </p:grpSpPr>
        <p:sp>
          <p:nvSpPr>
            <p:cNvPr id="164" name="Google Shape;164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contenido social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Ejercicio:</a:t>
            </a:r>
            <a:r>
              <a:rPr lang="es">
                <a:solidFill>
                  <a:srgbClr val="CC0000"/>
                </a:solidFill>
              </a:rPr>
              <a:t> Melbourne housing market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513275"/>
            <a:ext cx="85206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por omisión de información</a:t>
            </a:r>
            <a:r>
              <a:rPr lang="es" sz="1908"/>
              <a:t>:??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deriva de sistema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434343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contenido social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respuesta o de opinión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8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retroalimentación</a:t>
            </a:r>
            <a:r>
              <a:rPr lang="es" sz="1908">
                <a:solidFill>
                  <a:srgbClr val="CC0000"/>
                </a:solidFill>
              </a:rPr>
              <a:t>:</a:t>
            </a:r>
            <a:r>
              <a:rPr lang="es" sz="1908">
                <a:solidFill>
                  <a:srgbClr val="434343"/>
                </a:solidFill>
              </a:rPr>
              <a:t>??</a:t>
            </a:r>
            <a:endParaRPr sz="1908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436625"/>
            <a:ext cx="8183051" cy="27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0" y="0"/>
            <a:ext cx="87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Sesgo en muestras estadísticas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1723167" y="600903"/>
            <a:ext cx="4036590" cy="3941676"/>
            <a:chOff x="2256567" y="677103"/>
            <a:chExt cx="4036590" cy="3941676"/>
          </a:xfrm>
        </p:grpSpPr>
        <p:sp>
          <p:nvSpPr>
            <p:cNvPr id="183" name="Google Shape;183;p2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6"/>
          <p:cNvGrpSpPr/>
          <p:nvPr/>
        </p:nvGrpSpPr>
        <p:grpSpPr>
          <a:xfrm>
            <a:off x="3913794" y="1739566"/>
            <a:ext cx="2440200" cy="2440200"/>
            <a:chOff x="4447194" y="1815766"/>
            <a:chExt cx="2440200" cy="2440200"/>
          </a:xfrm>
        </p:grpSpPr>
        <p:sp>
          <p:nvSpPr>
            <p:cNvPr id="190" name="Google Shape;190;p2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Tipos de sesgo de selección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3033537" y="1297853"/>
            <a:ext cx="1423800" cy="1423800"/>
            <a:chOff x="3490737" y="1374053"/>
            <a:chExt cx="1423800" cy="1423800"/>
          </a:xfrm>
        </p:grpSpPr>
        <p:sp>
          <p:nvSpPr>
            <p:cNvPr id="193" name="Google Shape;193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 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2692353" y="2862089"/>
            <a:ext cx="1498800" cy="1498800"/>
            <a:chOff x="644203" y="3718814"/>
            <a:chExt cx="1498800" cy="1498800"/>
          </a:xfrm>
        </p:grpSpPr>
        <p:sp>
          <p:nvSpPr>
            <p:cNvPr id="196" name="Google Shape;196;p26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 de un área específica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5583787" y="1297853"/>
            <a:ext cx="1423800" cy="1423800"/>
            <a:chOff x="3490737" y="1374053"/>
            <a:chExt cx="1423800" cy="1423800"/>
          </a:xfrm>
        </p:grpSpPr>
        <p:sp>
          <p:nvSpPr>
            <p:cNvPr id="199" name="Google Shape;199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046987" y="3001778"/>
            <a:ext cx="1423800" cy="1423800"/>
            <a:chOff x="3490737" y="1374053"/>
            <a:chExt cx="1423800" cy="1423800"/>
          </a:xfrm>
        </p:grpSpPr>
        <p:sp>
          <p:nvSpPr>
            <p:cNvPr id="202" name="Google Shape;202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Exclusión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6"/>
          <p:cNvGrpSpPr/>
          <p:nvPr/>
        </p:nvGrpSpPr>
        <p:grpSpPr>
          <a:xfrm>
            <a:off x="4407174" y="371970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supervivencia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26"/>
          <p:cNvSpPr txBox="1"/>
          <p:nvPr>
            <p:ph type="title"/>
          </p:nvPr>
        </p:nvSpPr>
        <p:spPr>
          <a:xfrm>
            <a:off x="171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en muestras estadísticas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25">
                <a:solidFill>
                  <a:srgbClr val="CC0000"/>
                </a:solidFill>
              </a:rPr>
              <a:t>Autoselección: </a:t>
            </a:r>
            <a:r>
              <a:rPr b="1" lang="es" sz="2225"/>
              <a:t>La autoselección ocurre cuando los participantes del estudio ejercen control sobre la decisión de participar en el estudio hasta cierto punto. </a:t>
            </a:r>
            <a:endParaRPr b="1" sz="2225"/>
          </a:p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26"/>
              <a:buChar char="❖"/>
            </a:pPr>
            <a:r>
              <a:rPr b="1" lang="es" sz="2225">
                <a:solidFill>
                  <a:srgbClr val="F4CCCC"/>
                </a:solidFill>
              </a:rPr>
              <a:t>Selección de un área específica: </a:t>
            </a:r>
            <a:r>
              <a:rPr lang="es" sz="2225">
                <a:solidFill>
                  <a:srgbClr val="F4CCCC"/>
                </a:solidFill>
              </a:rPr>
              <a:t> Los participantes del estudio se seleccionan de ciertas áreas, mientras que otras áreas no están representadas en la muestra.</a:t>
            </a:r>
            <a:endParaRPr sz="2225">
              <a:solidFill>
                <a:srgbClr val="F4CCCC"/>
              </a:solidFill>
            </a:endParaRPr>
          </a:p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26"/>
              <a:buChar char="❖"/>
            </a:pPr>
            <a:r>
              <a:rPr b="1" lang="es" sz="2225">
                <a:solidFill>
                  <a:srgbClr val="F4CCCC"/>
                </a:solidFill>
              </a:rPr>
              <a:t> Exclusión:</a:t>
            </a:r>
            <a:r>
              <a:rPr lang="es" sz="2225">
                <a:solidFill>
                  <a:srgbClr val="F4CCCC"/>
                </a:solidFill>
              </a:rPr>
              <a:t> Algunos grupos de la población están excluidos del estudio.</a:t>
            </a:r>
            <a:endParaRPr sz="129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Autoselección: </a:t>
            </a:r>
            <a:r>
              <a:rPr lang="es" sz="2200">
                <a:solidFill>
                  <a:srgbClr val="F4CCCC"/>
                </a:solidFill>
              </a:rPr>
              <a:t>La autoselección ocurre cuando los participantes del estudio ejercen control sobre la decisión de participar en el estudio hasta cierto punto.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de un área específica: </a:t>
            </a:r>
            <a:r>
              <a:rPr b="1" lang="es" sz="2200"/>
              <a:t> Los participantes del estudio se seleccionan de ciertas áreas, mientras que otras áreas no están representadas en la muestra.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 </a:t>
            </a:r>
            <a:r>
              <a:rPr b="1" lang="es" sz="2200">
                <a:solidFill>
                  <a:srgbClr val="F4CCCC"/>
                </a:solidFill>
              </a:rPr>
              <a:t>Exclusión:</a:t>
            </a:r>
            <a:r>
              <a:rPr lang="es" sz="2200">
                <a:solidFill>
                  <a:srgbClr val="F4CCCC"/>
                </a:solidFill>
              </a:rPr>
              <a:t> Algunos grupos de la población están excluidos del estudio.</a:t>
            </a:r>
            <a:endParaRPr sz="22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Autoselección: </a:t>
            </a:r>
            <a:r>
              <a:rPr lang="es" sz="2200">
                <a:solidFill>
                  <a:srgbClr val="F4CCCC"/>
                </a:solidFill>
              </a:rPr>
              <a:t>La autoselección ocurre cuando los participantes del estudio ejercen control sobre la decisión de participar en el estudio hasta cierto punto.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Selección de un área específica: </a:t>
            </a:r>
            <a:r>
              <a:rPr lang="es" sz="2200">
                <a:solidFill>
                  <a:srgbClr val="F4CCCC"/>
                </a:solidFill>
              </a:rPr>
              <a:t> Los participantes del estudio se seleccionan de ciertas áreas, mientras que otras áreas no están representadas en la muestra.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 Exclusión:</a:t>
            </a:r>
            <a:r>
              <a:rPr lang="es" sz="2200"/>
              <a:t> </a:t>
            </a:r>
            <a:r>
              <a:rPr b="1" lang="es" sz="2200"/>
              <a:t>Algunos grupos de la población están excluidos del estudio.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Sesgo de supervivencia: </a:t>
            </a:r>
            <a:r>
              <a:rPr b="1" lang="es" sz="2200"/>
              <a:t>El sesgo de supervivencia ocurre cuando una muestra se concentra en sujetos que pasaron el proceso de selección e ignora a los sujetos que no pasaron el proceso de selección.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Selección previa de los participantes</a:t>
            </a:r>
            <a:r>
              <a:rPr lang="es" sz="2200">
                <a:solidFill>
                  <a:srgbClr val="F4CCCC"/>
                </a:solidFill>
              </a:rPr>
              <a:t>: Los participantes del estudio se reclutan solo de grupos particulares.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 de muestreo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b="1" lang="es" sz="2200">
                <a:solidFill>
                  <a:srgbClr val="F4CCCC"/>
                </a:solidFill>
              </a:rPr>
              <a:t>Sesgo de supervivencia: </a:t>
            </a:r>
            <a:r>
              <a:rPr lang="es" sz="2200">
                <a:solidFill>
                  <a:srgbClr val="F4CCCC"/>
                </a:solidFill>
              </a:rPr>
              <a:t>El sesgo de supervivencia ocurre cuando una muestra se concentra en sujetos que pasaron el proceso de selección e ignora a los sujetos que no pasaron el proceso de selección. 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previa de los participantes</a:t>
            </a:r>
            <a:r>
              <a:rPr lang="es" sz="2200"/>
              <a:t>: </a:t>
            </a:r>
            <a:r>
              <a:rPr b="1" lang="es" sz="2200"/>
              <a:t>Los participantes del estudio se reclutan solo de grupos particulares. 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875" y="152400"/>
            <a:ext cx="49548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2"/>
          <p:cNvGrpSpPr/>
          <p:nvPr/>
        </p:nvGrpSpPr>
        <p:grpSpPr>
          <a:xfrm>
            <a:off x="1723167" y="600903"/>
            <a:ext cx="4036590" cy="3941676"/>
            <a:chOff x="2256567" y="677103"/>
            <a:chExt cx="4036590" cy="3941676"/>
          </a:xfrm>
        </p:grpSpPr>
        <p:sp>
          <p:nvSpPr>
            <p:cNvPr id="243" name="Google Shape;243;p3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2"/>
          <p:cNvGrpSpPr/>
          <p:nvPr/>
        </p:nvGrpSpPr>
        <p:grpSpPr>
          <a:xfrm>
            <a:off x="3913794" y="1739566"/>
            <a:ext cx="2440200" cy="2440200"/>
            <a:chOff x="4447194" y="1815766"/>
            <a:chExt cx="2440200" cy="2440200"/>
          </a:xfrm>
        </p:grpSpPr>
        <p:sp>
          <p:nvSpPr>
            <p:cNvPr id="250" name="Google Shape;250;p32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Tipos de sesgo de selección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32"/>
          <p:cNvGrpSpPr/>
          <p:nvPr/>
        </p:nvGrpSpPr>
        <p:grpSpPr>
          <a:xfrm>
            <a:off x="3033537" y="1297853"/>
            <a:ext cx="1423800" cy="1423800"/>
            <a:chOff x="3490737" y="1374053"/>
            <a:chExt cx="1423800" cy="1423800"/>
          </a:xfrm>
        </p:grpSpPr>
        <p:sp>
          <p:nvSpPr>
            <p:cNvPr id="253" name="Google Shape;253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 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32"/>
          <p:cNvGrpSpPr/>
          <p:nvPr/>
        </p:nvGrpSpPr>
        <p:grpSpPr>
          <a:xfrm>
            <a:off x="2692353" y="2862089"/>
            <a:ext cx="1498800" cy="1498800"/>
            <a:chOff x="644203" y="3718814"/>
            <a:chExt cx="1498800" cy="1498800"/>
          </a:xfrm>
        </p:grpSpPr>
        <p:sp>
          <p:nvSpPr>
            <p:cNvPr id="256" name="Google Shape;256;p32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 de un área específica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5583787" y="1297853"/>
            <a:ext cx="1423800" cy="1423800"/>
            <a:chOff x="3490737" y="1374053"/>
            <a:chExt cx="1423800" cy="1423800"/>
          </a:xfrm>
        </p:grpSpPr>
        <p:sp>
          <p:nvSpPr>
            <p:cNvPr id="259" name="Google Shape;259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Pre-selección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32"/>
          <p:cNvGrpSpPr/>
          <p:nvPr/>
        </p:nvGrpSpPr>
        <p:grpSpPr>
          <a:xfrm>
            <a:off x="6046987" y="3001778"/>
            <a:ext cx="1423800" cy="1423800"/>
            <a:chOff x="3490737" y="1374053"/>
            <a:chExt cx="1423800" cy="1423800"/>
          </a:xfrm>
        </p:grpSpPr>
        <p:sp>
          <p:nvSpPr>
            <p:cNvPr id="262" name="Google Shape;262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Exclusión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32"/>
          <p:cNvGrpSpPr/>
          <p:nvPr/>
        </p:nvGrpSpPr>
        <p:grpSpPr>
          <a:xfrm>
            <a:off x="4407174" y="3719703"/>
            <a:ext cx="1423800" cy="1423800"/>
            <a:chOff x="3490737" y="1374053"/>
            <a:chExt cx="1423800" cy="1423800"/>
          </a:xfrm>
        </p:grpSpPr>
        <p:sp>
          <p:nvSpPr>
            <p:cNvPr id="265" name="Google Shape;265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supervivencia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p32"/>
          <p:cNvSpPr txBox="1"/>
          <p:nvPr>
            <p:ph type="title"/>
          </p:nvPr>
        </p:nvSpPr>
        <p:spPr>
          <a:xfrm>
            <a:off x="171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Melbourne Housing Market Snapshot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Ejercicio: </a:t>
            </a:r>
            <a:r>
              <a:rPr lang="es">
                <a:solidFill>
                  <a:srgbClr val="CC0000"/>
                </a:solidFill>
              </a:rPr>
              <a:t>Melbourne</a:t>
            </a:r>
            <a:r>
              <a:rPr lang="es">
                <a:solidFill>
                  <a:srgbClr val="CC0000"/>
                </a:solidFill>
              </a:rPr>
              <a:t> Housing Market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25">
                <a:solidFill>
                  <a:srgbClr val="CC0000"/>
                </a:solidFill>
              </a:rPr>
              <a:t>Autoselección: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25">
              <a:solidFill>
                <a:srgbClr val="202124"/>
              </a:solidFill>
            </a:endParaRPr>
          </a:p>
          <a:p>
            <a:pPr indent="-369932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26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de un área específica: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Exclusión: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Sesgo de supervivencia: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CC0000"/>
                </a:solidFill>
              </a:rPr>
              <a:t>Selección previa de los participantes: </a:t>
            </a:r>
            <a:r>
              <a:rPr b="1" lang="es" sz="2225">
                <a:solidFill>
                  <a:srgbClr val="202124"/>
                </a:solidFill>
              </a:rPr>
              <a:t>??</a:t>
            </a:r>
            <a:endParaRPr b="1" sz="2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4"/>
          <p:cNvGrpSpPr/>
          <p:nvPr/>
        </p:nvGrpSpPr>
        <p:grpSpPr>
          <a:xfrm>
            <a:off x="418551" y="3429404"/>
            <a:ext cx="8347123" cy="1293692"/>
            <a:chOff x="1593000" y="2322568"/>
            <a:chExt cx="5957975" cy="643500"/>
          </a:xfrm>
        </p:grpSpPr>
        <p:sp>
          <p:nvSpPr>
            <p:cNvPr id="279" name="Google Shape;279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Desarrollo  y finalización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Detección de incoherencias en las mediciones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Corrección</a:t>
              </a: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estadística de sesgos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Interpretación de los resultados en función de los sesgos cometidos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" name="Google Shape;286;p34"/>
          <p:cNvGrpSpPr/>
          <p:nvPr/>
        </p:nvGrpSpPr>
        <p:grpSpPr>
          <a:xfrm>
            <a:off x="418551" y="2112299"/>
            <a:ext cx="8347123" cy="1293692"/>
            <a:chOff x="1593000" y="2322568"/>
            <a:chExt cx="5957975" cy="643500"/>
          </a:xfrm>
        </p:grpSpPr>
        <p:sp>
          <p:nvSpPr>
            <p:cNvPr id="287" name="Google Shape;287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Comienzo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Determinación de sesgos de muestreo </a:t>
              </a: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Previsión de abandonos y minimización de pérdidas de seguimiento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Entrenamiento de investigadores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Utilización de instrumentos de medición válidos y confiables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34"/>
          <p:cNvGrpSpPr/>
          <p:nvPr/>
        </p:nvGrpSpPr>
        <p:grpSpPr>
          <a:xfrm>
            <a:off x="418551" y="795175"/>
            <a:ext cx="8347123" cy="1293692"/>
            <a:chOff x="1593000" y="2322568"/>
            <a:chExt cx="5957975" cy="643500"/>
          </a:xfrm>
        </p:grpSpPr>
        <p:sp>
          <p:nvSpPr>
            <p:cNvPr id="295" name="Google Shape;295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Planificación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Utilización de protocolos rigurosos.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Definición clara, precisa y concisa de objetivos.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Empleo de información relacionada a la investigación obtenida a partir de clínicos, epidemiólogos, estadísticos.</a:t>
              </a:r>
              <a:endParaRPr sz="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4"/>
          <p:cNvSpPr txBox="1"/>
          <p:nvPr/>
        </p:nvSpPr>
        <p:spPr>
          <a:xfrm>
            <a:off x="0" y="0"/>
            <a:ext cx="90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identificar y corregir el sesgo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</a:t>
            </a:r>
            <a:r>
              <a:rPr lang="es">
                <a:solidFill>
                  <a:srgbClr val="CC0000"/>
                </a:solidFill>
              </a:rPr>
              <a:t>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❖"/>
            </a:pPr>
            <a:r>
              <a:rPr b="1" lang="es" sz="2200"/>
              <a:t>Estudiar las posibilidades de ingreso de sesgo en forma cuidadosa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Definir la población objetivo y el marco de muestreo (la lista de individuos de donde se </a:t>
            </a:r>
            <a:r>
              <a:rPr lang="es" sz="2200">
                <a:solidFill>
                  <a:srgbClr val="F4CCCC"/>
                </a:solidFill>
              </a:rPr>
              <a:t>realizará</a:t>
            </a:r>
            <a:r>
              <a:rPr lang="es" sz="2200">
                <a:solidFill>
                  <a:srgbClr val="F4CCCC"/>
                </a:solidFill>
              </a:rPr>
              <a:t> la muestra).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Corregir el diseño de muestreo para compensar por desbalances.</a:t>
            </a:r>
            <a:endParaRPr sz="22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Estudiar las posibilidades de ingreso de sesgo en forma cuidadosa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Definir la población objetivo y el marco de muestreo (la lista de individuos de donde se realizará la muestra).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Corregir el diseño de muestreo para compensar por desbalances.</a:t>
            </a:r>
            <a:endParaRPr sz="2200">
              <a:solidFill>
                <a:srgbClr val="F4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Estudiar las posibilidades de ingreso de sesgo en forma cuidadosa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Definir la población objetivo y el marco de muestreo (la lista de individuos de donde se realizará la muestra).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Corregir el diseño de muestreo para compensar por desbalances.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Ingresar pesos en el modelo para corregir desbalance en muestreo ya realizado.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❖"/>
            </a:pPr>
            <a:r>
              <a:rPr b="1" lang="es" sz="2200"/>
              <a:t>Evitar muestreo de conveniencia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>
                <a:solidFill>
                  <a:srgbClr val="434343"/>
                </a:solidFill>
              </a:rPr>
              <a:t>Realizar encuestas cortas y ágiles</a:t>
            </a:r>
            <a:endParaRPr b="1"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Seguir a los que no responden</a:t>
            </a:r>
            <a:endParaRPr sz="22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Cómo identificar y corregir el sesgo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Ingresar pesos en el modelo para corregir desbalance en muestreo ya realizado.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Evitar muestreo de conveniencia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200"/>
              <a:buChar char="❖"/>
            </a:pPr>
            <a:r>
              <a:rPr lang="es" sz="2200">
                <a:solidFill>
                  <a:srgbClr val="F4CCCC"/>
                </a:solidFill>
              </a:rPr>
              <a:t>Realizar encuestas cortas y ágiles</a:t>
            </a:r>
            <a:endParaRPr sz="2200">
              <a:solidFill>
                <a:srgbClr val="F4CCCC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❖"/>
            </a:pPr>
            <a:r>
              <a:rPr b="1" lang="es" sz="2200"/>
              <a:t>Seguir a los que no responden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47175" y="11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sesgo…. entre los millones que hay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944084" y="13454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3611776" y="947752"/>
            <a:ext cx="2166000" cy="2166000"/>
            <a:chOff x="3611776" y="414352"/>
            <a:chExt cx="2166000" cy="2166000"/>
          </a:xfrm>
        </p:grpSpPr>
        <p:sp>
          <p:nvSpPr>
            <p:cNvPr id="70" name="Google Shape;70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la muestra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4562258" y="2566264"/>
            <a:ext cx="2166000" cy="2166000"/>
            <a:chOff x="4562258" y="2032864"/>
            <a:chExt cx="2166000" cy="2166000"/>
          </a:xfrm>
        </p:grpSpPr>
        <p:sp>
          <p:nvSpPr>
            <p:cNvPr id="73" name="Google Shape;73;p15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 procesamiento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2702876" y="2566264"/>
            <a:ext cx="2166000" cy="2166000"/>
            <a:chOff x="2702876" y="2032864"/>
            <a:chExt cx="2166000" cy="2166000"/>
          </a:xfrm>
        </p:grpSpPr>
        <p:sp>
          <p:nvSpPr>
            <p:cNvPr id="76" name="Google Shape;76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la recolección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Google Shape;78;p15"/>
          <p:cNvSpPr/>
          <p:nvPr/>
        </p:nvSpPr>
        <p:spPr>
          <a:xfrm>
            <a:off x="4084680" y="24796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311700" y="17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de procesamiento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311700" y="12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Tratamiento de datos faltantes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Unión</a:t>
            </a:r>
            <a:r>
              <a:rPr lang="es"/>
              <a:t> de distintas cohortes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Escalar y normalizar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s"/>
              <a:t>Cherry picking de todos los colores y formas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00" y="2729988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Bibliografía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7" name="Google Shape;357;p43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u="sng">
                <a:solidFill>
                  <a:schemeClr val="hlink"/>
                </a:solidFill>
                <a:hlinkClick r:id="rId3"/>
              </a:rPr>
              <a:t>Los Sesgos en Investigación Clínica.Carlos Manterola,  Tamara Otzen. Int. J. Morphol., 33(3):1156-1164, 2015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Särndal, C. E. (2007), “The calibration approach in survey theory and practice”, Survey Methodology, vol. 33, Nº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/>
              <a:t>Rosenbaum, P. R. y D. B. Rubin (1983), “The central role of the propensity score in observational studies for causal effects”, Biometrika, vol. 70, Nº 1.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John Tukey, Exploratory Data Analysis, Pearson Modern Classics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Recomendaciones para eliminar el sesgo de selección en las encuestas de hogares en la coyuntura de la enfermedad por coronavirus (COVID-19)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 A. Torralba, A. Efros. Unbiased Look at Dataset Bias. IEEE Conference on Computer Vision and Pattern Recognition (CVPR), 2011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Tolga Bolukbasi, Kai-Wei Chang, James Zou, Venkatesh Saligrama, Adam Kalai  (2016) Man is to Computer Programmer as Woman is to Homemaker? Debiasing Word Embeddings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FIVE TYPES OF STATISTICAL BIAS TO AVOID IN YOUR ANALYSES</a:t>
            </a: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>
                <a:solidFill>
                  <a:srgbClr val="A4103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Jenny Gutbezahl</a:t>
            </a: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Harvard Business school online.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❖"/>
            </a:pPr>
            <a:r>
              <a:rPr lang="es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9"/>
              </a:rPr>
              <a:t>Julia Angwin, Jeff Larson, Surya Mattu, and Lauren Kirchner. “Machine bias: There’s software used across the country to predict future criminals, and it’s biased against blacks”. ProPublica (May 23, 2016).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❖"/>
            </a:pPr>
            <a:r>
              <a:rPr lang="e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Understanding bias. Prabhakar Krishnamurthy. https://towardsdatascience.com/survey-d4f168791e57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600" y="115375"/>
            <a:ext cx="40938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2902488" y="1283232"/>
            <a:ext cx="3339000" cy="3339000"/>
            <a:chOff x="2902488" y="902232"/>
            <a:chExt cx="3339000" cy="3339000"/>
          </a:xfrm>
        </p:grpSpPr>
        <p:sp>
          <p:nvSpPr>
            <p:cNvPr id="89" name="Google Shape;89;p1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A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3664038" y="2044782"/>
            <a:ext cx="1815900" cy="1815900"/>
            <a:chOff x="3664038" y="1663782"/>
            <a:chExt cx="1815900" cy="1815900"/>
          </a:xfrm>
        </p:grpSpPr>
        <p:sp>
          <p:nvSpPr>
            <p:cNvPr id="92" name="Google Shape;92;p1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en datasets generados por ML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4042065" y="826829"/>
            <a:ext cx="1068600" cy="1068600"/>
            <a:chOff x="2859873" y="853971"/>
            <a:chExt cx="1068600" cy="1068600"/>
          </a:xfrm>
        </p:grpSpPr>
        <p:sp>
          <p:nvSpPr>
            <p:cNvPr id="95" name="Google Shape;95;p1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por omisión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459650" y="3940373"/>
            <a:ext cx="1122245" cy="1068600"/>
            <a:chOff x="5160803" y="3234278"/>
            <a:chExt cx="1122245" cy="1068600"/>
          </a:xfrm>
        </p:grpSpPr>
        <p:sp>
          <p:nvSpPr>
            <p:cNvPr id="98" name="Google Shape;98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5160803" y="3402505"/>
              <a:ext cx="1068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debido a bucles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retroalimentación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2527320" y="3243525"/>
            <a:ext cx="1068600" cy="1068600"/>
            <a:chOff x="5214448" y="3234278"/>
            <a:chExt cx="1068600" cy="1068600"/>
          </a:xfrm>
        </p:grpSpPr>
        <p:sp>
          <p:nvSpPr>
            <p:cNvPr id="101" name="Google Shape;101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respuesta o de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opinión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5638828" y="2044775"/>
            <a:ext cx="1068600" cy="1068600"/>
            <a:chOff x="5214448" y="3234278"/>
            <a:chExt cx="1068600" cy="1068600"/>
          </a:xfrm>
        </p:grpSpPr>
        <p:sp>
          <p:nvSpPr>
            <p:cNvPr id="104" name="Google Shape;104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deriva de sistema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436578" y="1612525"/>
            <a:ext cx="1068600" cy="1068600"/>
            <a:chOff x="5214448" y="3234278"/>
            <a:chExt cx="1068600" cy="1068600"/>
          </a:xfrm>
        </p:grpSpPr>
        <p:sp>
          <p:nvSpPr>
            <p:cNvPr id="107" name="Google Shape;107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Sesgo de contenido social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7"/>
          <p:cNvSpPr txBox="1"/>
          <p:nvPr>
            <p:ph type="title"/>
          </p:nvPr>
        </p:nvSpPr>
        <p:spPr>
          <a:xfrm>
            <a:off x="274700" y="10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Sesgo en Datasets creados automáticamente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por </a:t>
            </a:r>
            <a:r>
              <a:rPr b="1" lang="es" sz="1908">
                <a:solidFill>
                  <a:srgbClr val="CC0000"/>
                </a:solidFill>
              </a:rPr>
              <a:t>omisión</a:t>
            </a:r>
            <a:r>
              <a:rPr b="1" lang="es" sz="1908">
                <a:solidFill>
                  <a:srgbClr val="CC0000"/>
                </a:solidFill>
              </a:rPr>
              <a:t> de </a:t>
            </a:r>
            <a:r>
              <a:rPr b="1" lang="es" sz="1908">
                <a:solidFill>
                  <a:srgbClr val="CC0000"/>
                </a:solidFill>
              </a:rPr>
              <a:t>información</a:t>
            </a:r>
            <a:r>
              <a:rPr lang="es" sz="1908"/>
              <a:t>: </a:t>
            </a:r>
            <a:r>
              <a:rPr b="1" lang="es" sz="1908"/>
              <a:t>este tipo de sesgo ocurre cuando faltan variables relevantes para la caracterización del problema. 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deriva de sistema</a:t>
            </a:r>
            <a:r>
              <a:rPr lang="es" sz="1908">
                <a:solidFill>
                  <a:srgbClr val="E6B8AF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contenido social</a:t>
            </a:r>
            <a:r>
              <a:rPr lang="es" sz="1908">
                <a:solidFill>
                  <a:srgbClr val="E6B8AF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respuesta o de opinión</a:t>
            </a:r>
            <a:r>
              <a:rPr lang="es" sz="1908">
                <a:solidFill>
                  <a:srgbClr val="E6B8AF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E6B8AF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E6B8AF"/>
              </a:buClr>
              <a:buSzPct val="100000"/>
              <a:buChar char="❖"/>
            </a:pPr>
            <a:r>
              <a:rPr b="1" lang="es" sz="1908">
                <a:solidFill>
                  <a:srgbClr val="E6B8AF"/>
                </a:solidFill>
              </a:rPr>
              <a:t>Sesgo de retroalimentación</a:t>
            </a:r>
            <a:r>
              <a:rPr lang="es" sz="1908">
                <a:solidFill>
                  <a:srgbClr val="E6B8AF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deriva de sistema</a:t>
            </a:r>
            <a:r>
              <a:rPr lang="es" sz="1908"/>
              <a:t>: </a:t>
            </a:r>
            <a:r>
              <a:rPr b="1" lang="es" sz="1908"/>
              <a:t>la deriva ocurre cuando el sistema de generación de datos cambia con el tiempo. 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respuesta o de opinión</a:t>
            </a:r>
            <a:r>
              <a:rPr lang="es" sz="1908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retroalimentación</a:t>
            </a:r>
            <a:r>
              <a:rPr lang="es" sz="1908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por omisión de información</a:t>
            </a:r>
            <a:r>
              <a:rPr lang="es" sz="2050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deriva de sistema</a:t>
            </a:r>
            <a:r>
              <a:rPr lang="es" sz="2050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2050">
                <a:solidFill>
                  <a:srgbClr val="CC0000"/>
                </a:solidFill>
              </a:rPr>
              <a:t>Sesgo de contenido social</a:t>
            </a:r>
            <a:r>
              <a:rPr lang="es" sz="2050"/>
              <a:t>: </a:t>
            </a:r>
            <a:r>
              <a:rPr b="1" lang="es" sz="2050"/>
              <a:t>ocurre cuando se incluye información con sesgos sociales, como estereotipos de género y raza.</a:t>
            </a:r>
            <a:endParaRPr b="1" sz="2050"/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respuesta o de opinión</a:t>
            </a:r>
            <a:r>
              <a:rPr lang="es" sz="2050">
                <a:solidFill>
                  <a:srgbClr val="F4CCCC"/>
                </a:solidFill>
              </a:rPr>
              <a:t>: ocurre cuando el contenido es generado por personas, reviews on Amazon, Twitter tweets, Facebook posts, Wikipedia entries,etc</a:t>
            </a:r>
            <a:endParaRPr sz="2050">
              <a:solidFill>
                <a:srgbClr val="F4CCCC"/>
              </a:solidFill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2050">
                <a:solidFill>
                  <a:srgbClr val="F4CCCC"/>
                </a:solidFill>
              </a:rPr>
              <a:t>Sesgo de retroalimentación</a:t>
            </a:r>
            <a:r>
              <a:rPr lang="es" sz="2050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205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 de sesgo en generación automática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por omisión de información</a:t>
            </a:r>
            <a:r>
              <a:rPr lang="es" sz="1908">
                <a:solidFill>
                  <a:srgbClr val="F4CCCC"/>
                </a:solidFill>
              </a:rPr>
              <a:t>: este tipo de sesgo ocurre cuando faltan variables relevantes para la caracterización del problema.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deriva de sistema</a:t>
            </a:r>
            <a:r>
              <a:rPr lang="es" sz="1908">
                <a:solidFill>
                  <a:srgbClr val="F4CCCC"/>
                </a:solidFill>
              </a:rPr>
              <a:t>: la deriva ocurre cuando el sistema de generación de datos cambia con el tiempo. 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contenido social</a:t>
            </a:r>
            <a:r>
              <a:rPr lang="es" sz="1908">
                <a:solidFill>
                  <a:srgbClr val="F4CCCC"/>
                </a:solidFill>
              </a:rPr>
              <a:t>: ocurre cuando se incluye información con sesgos sociales, como estereotipos de género y raza.</a:t>
            </a:r>
            <a:endParaRPr sz="1908">
              <a:solidFill>
                <a:srgbClr val="F4CCCC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❖"/>
            </a:pPr>
            <a:r>
              <a:rPr b="1" lang="es" sz="1908">
                <a:solidFill>
                  <a:srgbClr val="CC0000"/>
                </a:solidFill>
              </a:rPr>
              <a:t>Sesgo de respuesta o de opinión</a:t>
            </a:r>
            <a:r>
              <a:rPr lang="es" sz="1908"/>
              <a:t>: </a:t>
            </a:r>
            <a:r>
              <a:rPr b="1" lang="es" sz="1908"/>
              <a:t>ocurre cuando el contenido es generado por personas, reviews on Amazon, Twitter tweets, Facebook posts, Wikipedia entries,etc</a:t>
            </a:r>
            <a:endParaRPr b="1"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100000"/>
              <a:buChar char="❖"/>
            </a:pPr>
            <a:r>
              <a:rPr b="1" lang="es" sz="1908">
                <a:solidFill>
                  <a:srgbClr val="F4CCCC"/>
                </a:solidFill>
              </a:rPr>
              <a:t>Sesgo de retroalimentación</a:t>
            </a:r>
            <a:r>
              <a:rPr lang="es" sz="1908">
                <a:solidFill>
                  <a:srgbClr val="F4CCCC"/>
                </a:solidFill>
              </a:rPr>
              <a:t>: esto ocurre cuando el modelo en sí mismo influencia la generación del dato que lo vá a entrenar. </a:t>
            </a:r>
            <a:endParaRPr sz="1908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