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
      <p:font typeface="Roboto"/>
      <p:regular r:id="rId32"/>
      <p:bold r:id="rId33"/>
      <p:italic r:id="rId34"/>
      <p:boldItalic r:id="rId35"/>
    </p:embeddedFont>
    <p:embeddedFont>
      <p:font typeface="Alfa Slab On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AlfaSlabOne-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baebf17a7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baebf17a7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baebf17a7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baebf17a7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baebf17a7_0_1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baebf17a7_0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baebf17a7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baebf17a7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baebf17a7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baebf17a7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baebf17a7_0_1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baebf17a7_0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baebf17a7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baebf17a7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baebf17a7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baebf17a7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baebf17a7_0_1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baebf17a7_0_1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baebf17a7_0_1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baebf17a7_0_1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dbaebf17a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dbaebf17a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baebf17a7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baebf17a7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baebf17a7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baebf17a7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baebf17a7_0_1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baebf17a7_0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baebf17a7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baebf17a7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baebf17a7_0_1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baebf17a7_0_1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baebf17a7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baebf17a7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baebf17a7_0_10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baebf17a7_0_1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baebf17a7_0_1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baebf17a7_0_1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baebf17a7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baebf17a7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baebf17a7_0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baebf17a7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scikit-learn.org/stable/modules/generated/sklearn.preprocessing.MinMaxScaler.html#sklearn.preprocessing.MinMaxScaler" TargetMode="External"/><Relationship Id="rId4" Type="http://schemas.openxmlformats.org/officeDocument/2006/relationships/hyperlink" Target="https://scikit-learn.org/stable/modules/generated/sklearn.preprocessing.MaxAbsScaler.html#sklearn.preprocessing.MaxAbsScaler" TargetMode="External"/><Relationship Id="rId5" Type="http://schemas.openxmlformats.org/officeDocument/2006/relationships/hyperlink" Target="https://scikit-learn.org/stable/modules/generated/sklearn.preprocessing.MaxAbsScaler.html#sklearn.preprocessing.MaxAbsScal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scikit-learn.org/stable/modules/generated/sklearn.preprocessing.StandardScaler.html#sklearn.preprocessing.StandardScaler" TargetMode="External"/><Relationship Id="rId4" Type="http://schemas.openxmlformats.org/officeDocument/2006/relationships/hyperlink" Target="https://scikit-learn.org/stable/modules/generated/sklearn.preprocessing.RobustScaler.html#sklearn.preprocessing.RobustScal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scikit-learn.org/stable/modules/generated/sklearn.preprocessing.StandardScaler.html#sklearn.preprocessing.StandardScaler" TargetMode="External"/><Relationship Id="rId4" Type="http://schemas.openxmlformats.org/officeDocument/2006/relationships/hyperlink" Target="https://scikit-learn.org/stable/modules/generated/sklearn.preprocessing.RobustScaler.html#sklearn.preprocessing.RobustScal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scikit-learn.org/stable/modules/generated/sklearn.preprocessing.StandardScaler.html#sklearn.preprocessing.StandardScaler" TargetMode="External"/><Relationship Id="rId4" Type="http://schemas.openxmlformats.org/officeDocument/2006/relationships/hyperlink" Target="https://scikit-learn.org/stable/modules/generated/sklearn.preprocessing.RobustScaler.html#sklearn.preprocessing.RobustScal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cikit-learn.org/stable/modules/generated/sklearn.preprocessing.QuantileTransformer.html#sklearn.preprocessing.QuantileTransform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scikit-learn.org/stable/modules/generated/sklearn.preprocessing.QuantileTransformer.html#sklearn.preprocessing.QuantileTransform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scikit-learn.org/stable/modules/generated/sklearn.preprocessing.QuantileTransformer.html#sklearn.preprocessing.QuantileTransform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scikit-learn.org/stable/modules/generated/sklearn.preprocessing.PowerTransformer.html#sklearn.preprocessing.PowerTransformer" TargetMode="External"/><Relationship Id="rId4" Type="http://schemas.openxmlformats.org/officeDocument/2006/relationships/hyperlink" Target="https://scikit-learn.org/stable/modules/generated/sklearn.preprocessing.PowerTransformer.html#sklearn.preprocessing.PowerTransformer" TargetMode="External"/><Relationship Id="rId5" Type="http://schemas.openxmlformats.org/officeDocument/2006/relationships/hyperlink" Target="https://scikit-learn.org/stable/modules/generated/sklearn.preprocessing.PowerTransformer.html#sklearn.preprocessing.PowerTransformer" TargetMode="External"/><Relationship Id="rId6" Type="http://schemas.openxmlformats.org/officeDocument/2006/relationships/hyperlink" Target="https://scikit-learn.org/stable/modules/generated/sklearn.preprocessing.PowerTransformer.html#sklearn.preprocessing.PowerTransformer" TargetMode="External"/><Relationship Id="rId7"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scikit-learn.org/stable/modules/generated/sklearn.preprocessing.normalize.html#sklearn.preprocessing.normaliz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scikit-learn.org/stable/modules/generated/sklearn.preprocessing.normalize.html#sklearn.preprocessing.normaliz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scikit-learn.org/stable/modules/generated/sklearn.preprocessing.normalize.html#sklearn.preprocessing.normaliz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scikit-learn.org/stable/modules/generated/sklearn.preprocessing.MinMaxScaler.html#sklearn.preprocessing.MinMaxScaler" TargetMode="External"/><Relationship Id="rId4" Type="http://schemas.openxmlformats.org/officeDocument/2006/relationships/hyperlink" Target="https://scikit-learn.org/stable/modules/generated/sklearn.preprocessing.MaxAbsScaler.html#sklearn.preprocessing.MaxAbsScaler" TargetMode="External"/><Relationship Id="rId5" Type="http://schemas.openxmlformats.org/officeDocument/2006/relationships/hyperlink" Target="https://scikit-learn.org/stable/modules/generated/sklearn.preprocessing.MaxAbsScaler.html#sklearn.preprocessing.MaxAbsScal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solidFill>
                  <a:srgbClr val="CC0000"/>
                </a:solidFill>
              </a:rPr>
              <a:t>Transformaciones</a:t>
            </a:r>
            <a:endParaRPr>
              <a:solidFill>
                <a:srgbClr val="CC0000"/>
              </a:solidFill>
            </a:endParaRPr>
          </a:p>
          <a:p>
            <a:pPr indent="0" lvl="0" marL="0" rtl="0" algn="ctr">
              <a:spcBef>
                <a:spcPts val="0"/>
              </a:spcBef>
              <a:spcAft>
                <a:spcPts val="0"/>
              </a:spcAft>
              <a:buNone/>
            </a:pPr>
            <a:r>
              <a:rPr lang="es" sz="4300">
                <a:solidFill>
                  <a:srgbClr val="CC0000"/>
                </a:solidFill>
              </a:rPr>
              <a:t>EyCD2022</a:t>
            </a:r>
            <a:endParaRPr sz="4300">
              <a:solidFill>
                <a:srgbClr val="CC0000"/>
              </a:solidFill>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escalar y normalizar</a:t>
            </a:r>
            <a:endParaRPr/>
          </a:p>
        </p:txBody>
      </p:sp>
      <p:sp>
        <p:nvSpPr>
          <p:cNvPr id="58" name="Google Shape;58;p13"/>
          <p:cNvSpPr/>
          <p:nvPr/>
        </p:nvSpPr>
        <p:spPr>
          <a:xfrm>
            <a:off x="4054050" y="2486425"/>
            <a:ext cx="1035900" cy="572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MinMaxScaler vs MaxAbsScaler</a:t>
            </a:r>
            <a:endParaRPr>
              <a:solidFill>
                <a:srgbClr val="CC0000"/>
              </a:solidFill>
            </a:endParaRPr>
          </a:p>
          <a:p>
            <a:pPr indent="0" lvl="0" marL="0" rtl="0" algn="l">
              <a:spcBef>
                <a:spcPts val="0"/>
              </a:spcBef>
              <a:spcAft>
                <a:spcPts val="0"/>
              </a:spcAft>
              <a:buNone/>
            </a:pPr>
            <a:r>
              <a:t/>
            </a:r>
            <a:endParaRPr>
              <a:solidFill>
                <a:srgbClr val="CC0000"/>
              </a:solidFill>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s" sz="1595">
                <a:solidFill>
                  <a:srgbClr val="F4CCCC"/>
                </a:solidFill>
                <a:highlight>
                  <a:srgbClr val="FFFFFF"/>
                </a:highlight>
                <a:latin typeface="Roboto"/>
                <a:ea typeface="Roboto"/>
                <a:cs typeface="Roboto"/>
                <a:sym typeface="Roboto"/>
              </a:rPr>
              <a:t> </a:t>
            </a:r>
            <a:r>
              <a:rPr b="1" lang="es" sz="1595">
                <a:solidFill>
                  <a:srgbClr val="F4CCCC"/>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MinMaxScaler</a:t>
            </a:r>
            <a:r>
              <a:rPr lang="es" sz="1595">
                <a:solidFill>
                  <a:srgbClr val="F4CCCC"/>
                </a:solidFill>
                <a:highlight>
                  <a:srgbClr val="FFFFFF"/>
                </a:highlight>
                <a:latin typeface="Roboto"/>
                <a:ea typeface="Roboto"/>
                <a:cs typeface="Roboto"/>
                <a:sym typeface="Roboto"/>
              </a:rPr>
              <a:t> </a:t>
            </a:r>
            <a:r>
              <a:rPr lang="es" sz="1595">
                <a:solidFill>
                  <a:srgbClr val="F4CCCC"/>
                </a:solidFill>
              </a:rPr>
              <a:t>La motivación para usar esta escala incluye la solidez contra las desviaciones estándar muy pequeñas en las variables y la preservación de entradas cero en datos ralos.</a:t>
            </a:r>
            <a:endParaRPr sz="1595">
              <a:solidFill>
                <a:srgbClr val="F4CCCC"/>
              </a:solidFill>
              <a:highlight>
                <a:srgbClr val="FFFFFF"/>
              </a:highlight>
              <a:latin typeface="Roboto"/>
              <a:ea typeface="Roboto"/>
              <a:cs typeface="Roboto"/>
              <a:sym typeface="Roboto"/>
            </a:endParaRPr>
          </a:p>
          <a:p>
            <a:pPr indent="0" lvl="0" marL="0" rtl="0" algn="l">
              <a:lnSpc>
                <a:spcPct val="95000"/>
              </a:lnSpc>
              <a:spcBef>
                <a:spcPts val="1200"/>
              </a:spcBef>
              <a:spcAft>
                <a:spcPts val="0"/>
              </a:spcAft>
              <a:buSzPts val="852"/>
              <a:buNone/>
            </a:pPr>
            <a:r>
              <a:rPr b="1" lang="es" sz="1595" u="sng">
                <a:solidFill>
                  <a:srgbClr val="2878A2"/>
                </a:solidFill>
                <a:highlight>
                  <a:srgbClr val="FFFFFF"/>
                </a:highlight>
                <a:latin typeface="Courier New"/>
                <a:ea typeface="Courier New"/>
                <a:cs typeface="Courier New"/>
                <a:sym typeface="Courier New"/>
                <a:hlinkClick r:id="rId4">
                  <a:extLst>
                    <a:ext uri="{A12FA001-AC4F-418D-AE19-62706E023703}">
                      <ahyp:hlinkClr val="tx"/>
                    </a:ext>
                  </a:extLst>
                </a:hlinkClick>
              </a:rPr>
              <a:t>MaxAbsScaler</a:t>
            </a:r>
            <a:r>
              <a:rPr lang="es" sz="1595">
                <a:solidFill>
                  <a:srgbClr val="212529"/>
                </a:solidFill>
                <a:highlight>
                  <a:srgbClr val="FFFFFF"/>
                </a:highlight>
                <a:latin typeface="Roboto"/>
                <a:ea typeface="Roboto"/>
                <a:cs typeface="Roboto"/>
                <a:sym typeface="Roboto"/>
              </a:rPr>
              <a:t> </a:t>
            </a:r>
            <a:r>
              <a:rPr lang="es" sz="1595"/>
              <a:t>funciona de manera muy similar, pero escala forzando los datos al rango      [-1, 1], dividiendo por el valor máximo (absoluto) en cada característica. Está destinado a datos que ya están centrados en cero o </a:t>
            </a:r>
            <a:r>
              <a:rPr b="1" lang="es" sz="1595"/>
              <a:t>datos ralos</a:t>
            </a:r>
            <a:r>
              <a:rPr lang="es" sz="1595"/>
              <a:t>.</a:t>
            </a:r>
            <a:endParaRPr sz="1595">
              <a:solidFill>
                <a:srgbClr val="202124"/>
              </a:solidFill>
              <a:highlight>
                <a:srgbClr val="F8F9FA"/>
              </a:highlight>
              <a:latin typeface="Arial"/>
              <a:ea typeface="Arial"/>
              <a:cs typeface="Arial"/>
              <a:sym typeface="Arial"/>
            </a:endParaRPr>
          </a:p>
          <a:p>
            <a:pPr indent="0" lvl="0" marL="0" rtl="0" algn="l">
              <a:lnSpc>
                <a:spcPct val="95000"/>
              </a:lnSpc>
              <a:spcBef>
                <a:spcPts val="1200"/>
              </a:spcBef>
              <a:spcAft>
                <a:spcPts val="0"/>
              </a:spcAft>
              <a:buSzPts val="852"/>
              <a:buNone/>
            </a:pPr>
            <a:r>
              <a:rPr lang="es" sz="1595"/>
              <a:t>Centrar datos ralos destruiría la estructura de dispersión de los datos y, por lo tanto, rara vez es algo sensato. Sin embargo, puede tener sentido escalar entradas ralas, especialmente si las variables están en escalas diferentes.</a:t>
            </a:r>
            <a:endParaRPr sz="1595">
              <a:solidFill>
                <a:srgbClr val="212529"/>
              </a:solidFill>
              <a:highlight>
                <a:srgbClr val="FFFFFF"/>
              </a:highlight>
              <a:latin typeface="Roboto"/>
              <a:ea typeface="Roboto"/>
              <a:cs typeface="Roboto"/>
              <a:sym typeface="Roboto"/>
            </a:endParaRPr>
          </a:p>
          <a:p>
            <a:pPr indent="0" lvl="0" marL="0" rtl="0" algn="l">
              <a:lnSpc>
                <a:spcPct val="95000"/>
              </a:lnSpc>
              <a:spcBef>
                <a:spcPts val="1200"/>
              </a:spcBef>
              <a:spcAft>
                <a:spcPts val="0"/>
              </a:spcAft>
              <a:buSzPts val="852"/>
              <a:buNone/>
            </a:pPr>
            <a:r>
              <a:rPr b="1" lang="es" sz="1595">
                <a:solidFill>
                  <a:srgbClr val="2878A2"/>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MaxAbsScaler</a:t>
            </a:r>
            <a:r>
              <a:rPr lang="es" sz="1595">
                <a:solidFill>
                  <a:srgbClr val="212529"/>
                </a:solidFill>
                <a:highlight>
                  <a:srgbClr val="FFFFFF"/>
                </a:highlight>
                <a:latin typeface="Roboto"/>
                <a:ea typeface="Roboto"/>
                <a:cs typeface="Roboto"/>
                <a:sym typeface="Roboto"/>
              </a:rPr>
              <a:t> </a:t>
            </a:r>
            <a:r>
              <a:rPr lang="es" sz="1595"/>
              <a:t>fue diseñado específicamente para escalar datos ralos y es la forma recomendada de hacerlo</a:t>
            </a:r>
            <a:endParaRPr sz="1595">
              <a:solidFill>
                <a:srgbClr val="202124"/>
              </a:solidFill>
              <a:highlight>
                <a:srgbClr val="F8F9FA"/>
              </a:highlight>
              <a:latin typeface="Arial"/>
              <a:ea typeface="Arial"/>
              <a:cs typeface="Arial"/>
              <a:sym typeface="Arial"/>
            </a:endParaRPr>
          </a:p>
          <a:p>
            <a:pPr indent="0" lvl="0" marL="0" rtl="0" algn="l">
              <a:lnSpc>
                <a:spcPct val="95000"/>
              </a:lnSpc>
              <a:spcBef>
                <a:spcPts val="1200"/>
              </a:spcBef>
              <a:spcAft>
                <a:spcPts val="0"/>
              </a:spcAft>
              <a:buSzPts val="852"/>
              <a:buNone/>
            </a:pPr>
            <a:r>
              <a:t/>
            </a:r>
            <a:endParaRPr sz="1285">
              <a:solidFill>
                <a:srgbClr val="212529"/>
              </a:solidFill>
              <a:highlight>
                <a:srgbClr val="FFFFFF"/>
              </a:highlight>
              <a:latin typeface="Roboto"/>
              <a:ea typeface="Roboto"/>
              <a:cs typeface="Roboto"/>
              <a:sym typeface="Roboto"/>
            </a:endParaRPr>
          </a:p>
          <a:p>
            <a:pPr indent="0" lvl="0" marL="0" rtl="0" algn="l">
              <a:lnSpc>
                <a:spcPct val="95000"/>
              </a:lnSpc>
              <a:spcBef>
                <a:spcPts val="1200"/>
              </a:spcBef>
              <a:spcAft>
                <a:spcPts val="1200"/>
              </a:spcAft>
              <a:buSzPts val="852"/>
              <a:buNone/>
            </a:pPr>
            <a:r>
              <a:t/>
            </a:r>
            <a:endParaRPr sz="930">
              <a:solidFill>
                <a:srgbClr val="212529"/>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Standarization</a:t>
            </a:r>
            <a:endParaRPr>
              <a:solidFill>
                <a:srgbClr val="CC0000"/>
              </a:solidFill>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La estandarización de conjuntos de datos es un requisito común para muchos estimadores de aprendizaje automático implementados en scikit-learn; podrían comportarse mal si las características individuales no se parecen más o menos a datos distribuidos normal patrón: </a:t>
            </a:r>
            <a:r>
              <a:rPr b="1" lang="es" sz="1600">
                <a:solidFill>
                  <a:srgbClr val="CC0000"/>
                </a:solidFill>
              </a:rPr>
              <a:t>Gaussiano con media cero y varianza unitaria.</a:t>
            </a:r>
            <a:endParaRPr b="1" sz="1600">
              <a:solidFill>
                <a:srgbClr val="CC0000"/>
              </a:solidFill>
            </a:endParaRPr>
          </a:p>
          <a:p>
            <a:pPr indent="-330200" lvl="0" marL="457200" rtl="0" algn="l">
              <a:spcBef>
                <a:spcPts val="0"/>
              </a:spcBef>
              <a:spcAft>
                <a:spcPts val="0"/>
              </a:spcAft>
              <a:buClr>
                <a:srgbClr val="F4CCCC"/>
              </a:buClr>
              <a:buSzPts val="1600"/>
              <a:buChar char="❖"/>
            </a:pPr>
            <a:r>
              <a:rPr lang="es" sz="1600">
                <a:solidFill>
                  <a:srgbClr val="F4CCCC"/>
                </a:solidFill>
              </a:rPr>
              <a:t>En la práctica, a menudo ignoramos la forma de la distribución y simplemente transformamos los datos para centrarlos eliminando el valor medio de cada característica, luego la escalamos dividiendo las características no constantes por su desviación estándar usando </a:t>
            </a:r>
            <a:r>
              <a:rPr lang="es" sz="1200">
                <a:solidFill>
                  <a:srgbClr val="F4CCCC"/>
                </a:solidFill>
                <a:highlight>
                  <a:srgbClr val="FFFFFF"/>
                </a:highlight>
                <a:latin typeface="Roboto"/>
                <a:ea typeface="Roboto"/>
                <a:cs typeface="Roboto"/>
                <a:sym typeface="Roboto"/>
              </a:rPr>
              <a:t> </a:t>
            </a:r>
            <a:r>
              <a:rPr b="1" lang="es" sz="1450">
                <a:solidFill>
                  <a:srgbClr val="F4CCCC"/>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StandardScaler</a:t>
            </a:r>
            <a:r>
              <a:rPr lang="es" sz="1600">
                <a:solidFill>
                  <a:srgbClr val="F4CCCC"/>
                </a:solidFill>
                <a:highlight>
                  <a:srgbClr val="FFFFFF"/>
                </a:highlight>
                <a:latin typeface="Roboto"/>
                <a:ea typeface="Roboto"/>
                <a:cs typeface="Roboto"/>
                <a:sym typeface="Roboto"/>
              </a:rPr>
              <a:t> </a:t>
            </a:r>
            <a:endParaRPr sz="2000">
              <a:solidFill>
                <a:srgbClr val="F4CCCC"/>
              </a:solidFill>
            </a:endParaRPr>
          </a:p>
          <a:p>
            <a:pPr indent="-330200" lvl="0" marL="457200" rtl="0" algn="l">
              <a:spcBef>
                <a:spcPts val="0"/>
              </a:spcBef>
              <a:spcAft>
                <a:spcPts val="0"/>
              </a:spcAft>
              <a:buClr>
                <a:srgbClr val="F4CCCC"/>
              </a:buClr>
              <a:buSzPts val="1600"/>
              <a:buChar char="❖"/>
            </a:pPr>
            <a:r>
              <a:rPr lang="es" sz="1600">
                <a:solidFill>
                  <a:srgbClr val="F4CCCC"/>
                </a:solidFill>
              </a:rPr>
              <a:t>Si sus datos contienen muchos valores atípicos, es probable que el escalado utilizando la media y la varianza de los datos no funcione muy bien. En estos casos, puede usar </a:t>
            </a:r>
            <a:r>
              <a:rPr b="1" lang="es" sz="1600">
                <a:solidFill>
                  <a:srgbClr val="F4CCCC"/>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RobustScaler</a:t>
            </a:r>
            <a:r>
              <a:rPr lang="es" sz="1600">
                <a:solidFill>
                  <a:srgbClr val="F4CCCC"/>
                </a:solidFill>
                <a:highlight>
                  <a:srgbClr val="FFFFFF"/>
                </a:highlight>
                <a:latin typeface="Roboto"/>
                <a:ea typeface="Roboto"/>
                <a:cs typeface="Roboto"/>
                <a:sym typeface="Roboto"/>
              </a:rPr>
              <a:t> </a:t>
            </a:r>
            <a:r>
              <a:rPr lang="es" sz="1600">
                <a:solidFill>
                  <a:srgbClr val="F4CCCC"/>
                </a:solidFill>
              </a:rPr>
              <a:t>como reemplazo directo. Utiliza estimaciones más sólidas para el centro y rango de sus datos.</a:t>
            </a:r>
            <a:endParaRPr sz="1600">
              <a:solidFill>
                <a:srgbClr val="F4CCCC"/>
              </a:solidFill>
              <a:highlight>
                <a:srgbClr val="F8F9FA"/>
              </a:highlight>
              <a:latin typeface="Arial"/>
              <a:ea typeface="Arial"/>
              <a:cs typeface="Arial"/>
              <a:sym typeface="Arial"/>
            </a:endParaRPr>
          </a:p>
          <a:p>
            <a:pPr indent="0" lvl="0" marL="0" rtl="0" algn="l">
              <a:spcBef>
                <a:spcPts val="1200"/>
              </a:spcBef>
              <a:spcAft>
                <a:spcPts val="1200"/>
              </a:spcAft>
              <a:buNone/>
            </a:pPr>
            <a:r>
              <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Standarization</a:t>
            </a:r>
            <a:endParaRPr>
              <a:solidFill>
                <a:srgbClr val="CC0000"/>
              </a:solidFill>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4CCCC"/>
              </a:buClr>
              <a:buSzPts val="1600"/>
              <a:buChar char="❖"/>
            </a:pPr>
            <a:r>
              <a:rPr lang="es" sz="1600">
                <a:solidFill>
                  <a:srgbClr val="F4CCCC"/>
                </a:solidFill>
              </a:rPr>
              <a:t>La estandarización de conjuntos de datos es un requisito común para muchos estimadores de aprendizaje automático implementados en scikit-learn; podrían comportarse mal si las características individuales no se parecen más o menos a datos distribuidos normal patrón: Gaussiano con media cero y varianza unitaria.</a:t>
            </a:r>
            <a:endParaRPr sz="1600">
              <a:solidFill>
                <a:srgbClr val="F4CCCC"/>
              </a:solidFill>
            </a:endParaRPr>
          </a:p>
          <a:p>
            <a:pPr indent="-330200" lvl="0" marL="457200" rtl="0" algn="l">
              <a:spcBef>
                <a:spcPts val="0"/>
              </a:spcBef>
              <a:spcAft>
                <a:spcPts val="0"/>
              </a:spcAft>
              <a:buSzPts val="1600"/>
              <a:buChar char="❖"/>
            </a:pPr>
            <a:r>
              <a:rPr lang="es" sz="1600"/>
              <a:t>En la práctica, a menudo ignoramos la forma de la distribución y simplemente transformamos los datos para centrarlos eliminando el valor medio de cada característica, luego la escalamos dividiendo las características no constantes por su desviación estándar usando </a:t>
            </a:r>
            <a:r>
              <a:rPr lang="es" sz="1200">
                <a:solidFill>
                  <a:srgbClr val="212529"/>
                </a:solidFill>
                <a:highlight>
                  <a:srgbClr val="FFFFFF"/>
                </a:highlight>
                <a:latin typeface="Roboto"/>
                <a:ea typeface="Roboto"/>
                <a:cs typeface="Roboto"/>
                <a:sym typeface="Roboto"/>
              </a:rPr>
              <a:t> </a:t>
            </a:r>
            <a:r>
              <a:rPr b="1" lang="es" sz="1450">
                <a:solidFill>
                  <a:srgbClr val="2878A2"/>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StandardScaler</a:t>
            </a:r>
            <a:r>
              <a:rPr lang="es" sz="1600">
                <a:solidFill>
                  <a:srgbClr val="212529"/>
                </a:solidFill>
                <a:highlight>
                  <a:srgbClr val="FFFFFF"/>
                </a:highlight>
                <a:latin typeface="Roboto"/>
                <a:ea typeface="Roboto"/>
                <a:cs typeface="Roboto"/>
                <a:sym typeface="Roboto"/>
              </a:rPr>
              <a:t> </a:t>
            </a:r>
            <a:endParaRPr sz="2000"/>
          </a:p>
          <a:p>
            <a:pPr indent="-330200" lvl="0" marL="457200" rtl="0" algn="l">
              <a:spcBef>
                <a:spcPts val="0"/>
              </a:spcBef>
              <a:spcAft>
                <a:spcPts val="0"/>
              </a:spcAft>
              <a:buClr>
                <a:srgbClr val="F4CCCC"/>
              </a:buClr>
              <a:buSzPts val="1600"/>
              <a:buChar char="❖"/>
            </a:pPr>
            <a:r>
              <a:rPr lang="es" sz="1600">
                <a:solidFill>
                  <a:srgbClr val="F4CCCC"/>
                </a:solidFill>
              </a:rPr>
              <a:t>Si sus datos contienen muchos valores atípicos, es probable que el escalado utilizando la media y la varianza de los datos no funcione muy bien. En estos casos, puede usar </a:t>
            </a:r>
            <a:r>
              <a:rPr b="1" lang="es" sz="1600">
                <a:solidFill>
                  <a:srgbClr val="F4CCCC"/>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RobustScaler</a:t>
            </a:r>
            <a:r>
              <a:rPr lang="es" sz="1600">
                <a:solidFill>
                  <a:srgbClr val="F4CCCC"/>
                </a:solidFill>
                <a:highlight>
                  <a:srgbClr val="FFFFFF"/>
                </a:highlight>
                <a:latin typeface="Roboto"/>
                <a:ea typeface="Roboto"/>
                <a:cs typeface="Roboto"/>
                <a:sym typeface="Roboto"/>
              </a:rPr>
              <a:t> </a:t>
            </a:r>
            <a:r>
              <a:rPr lang="es" sz="1600">
                <a:solidFill>
                  <a:srgbClr val="F4CCCC"/>
                </a:solidFill>
              </a:rPr>
              <a:t>como reemplazo directo. Utiliza estimaciones más sólidas para el centro y rango de sus datos.</a:t>
            </a:r>
            <a:endParaRPr sz="1600">
              <a:solidFill>
                <a:srgbClr val="F4CCCC"/>
              </a:solidFill>
              <a:highlight>
                <a:srgbClr val="F8F9FA"/>
              </a:highlight>
              <a:latin typeface="Arial"/>
              <a:ea typeface="Arial"/>
              <a:cs typeface="Arial"/>
              <a:sym typeface="Arial"/>
            </a:endParaRPr>
          </a:p>
          <a:p>
            <a:pPr indent="0" lvl="0" marL="0" rtl="0" algn="l">
              <a:spcBef>
                <a:spcPts val="1200"/>
              </a:spcBef>
              <a:spcAft>
                <a:spcPts val="1200"/>
              </a:spcAft>
              <a:buNone/>
            </a:pPr>
            <a:r>
              <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Standarization</a:t>
            </a:r>
            <a:endParaRPr>
              <a:solidFill>
                <a:srgbClr val="CC0000"/>
              </a:solidFill>
            </a:endParaRPr>
          </a:p>
        </p:txBody>
      </p:sp>
      <p:sp>
        <p:nvSpPr>
          <p:cNvPr id="144" name="Google Shape;14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4CCCC"/>
              </a:buClr>
              <a:buSzPts val="1600"/>
              <a:buChar char="❖"/>
            </a:pPr>
            <a:r>
              <a:rPr lang="es" sz="1600">
                <a:solidFill>
                  <a:srgbClr val="F4CCCC"/>
                </a:solidFill>
              </a:rPr>
              <a:t>La estandarización de conjuntos de datos es un requisito común para muchos estimadores de aprendizaje automático implementados en scikit-learn; podrían comportarse mal si las características individuales no se parecen más o menos a datos distribuidos normal patrón: Gaussiano con media cero y varianza unitaria.</a:t>
            </a:r>
            <a:endParaRPr sz="1600">
              <a:solidFill>
                <a:srgbClr val="F4CCCC"/>
              </a:solidFill>
            </a:endParaRPr>
          </a:p>
          <a:p>
            <a:pPr indent="-330200" lvl="0" marL="457200" rtl="0" algn="l">
              <a:spcBef>
                <a:spcPts val="0"/>
              </a:spcBef>
              <a:spcAft>
                <a:spcPts val="0"/>
              </a:spcAft>
              <a:buClr>
                <a:srgbClr val="F4CCCC"/>
              </a:buClr>
              <a:buSzPts val="1600"/>
              <a:buChar char="❖"/>
            </a:pPr>
            <a:r>
              <a:rPr lang="es" sz="1600">
                <a:solidFill>
                  <a:srgbClr val="F4CCCC"/>
                </a:solidFill>
              </a:rPr>
              <a:t>En la práctica, a menudo ignoramos la forma de la distribución y simplemente transformamos los datos para centrarlos eliminando el valor medio de cada característica, luego la escalamos dividiendo las características no constantes por su desviación estándar usando </a:t>
            </a:r>
            <a:r>
              <a:rPr lang="es" sz="1200">
                <a:solidFill>
                  <a:srgbClr val="F4CCCC"/>
                </a:solidFill>
                <a:highlight>
                  <a:srgbClr val="FFFFFF"/>
                </a:highlight>
                <a:latin typeface="Roboto"/>
                <a:ea typeface="Roboto"/>
                <a:cs typeface="Roboto"/>
                <a:sym typeface="Roboto"/>
              </a:rPr>
              <a:t> </a:t>
            </a:r>
            <a:r>
              <a:rPr b="1" lang="es" sz="1450">
                <a:solidFill>
                  <a:srgbClr val="F4CCCC"/>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StandardScaler</a:t>
            </a:r>
            <a:r>
              <a:rPr lang="es" sz="1600">
                <a:solidFill>
                  <a:srgbClr val="F4CCCC"/>
                </a:solidFill>
                <a:highlight>
                  <a:srgbClr val="FFFFFF"/>
                </a:highlight>
                <a:latin typeface="Roboto"/>
                <a:ea typeface="Roboto"/>
                <a:cs typeface="Roboto"/>
                <a:sym typeface="Roboto"/>
              </a:rPr>
              <a:t> </a:t>
            </a:r>
            <a:endParaRPr sz="2000">
              <a:solidFill>
                <a:srgbClr val="F4CCCC"/>
              </a:solidFill>
            </a:endParaRPr>
          </a:p>
          <a:p>
            <a:pPr indent="-330200" lvl="0" marL="457200" rtl="0" algn="l">
              <a:spcBef>
                <a:spcPts val="0"/>
              </a:spcBef>
              <a:spcAft>
                <a:spcPts val="0"/>
              </a:spcAft>
              <a:buSzPts val="1600"/>
              <a:buChar char="❖"/>
            </a:pPr>
            <a:r>
              <a:rPr lang="es" sz="1600"/>
              <a:t>Si sus datos contienen muchos valores atípicos, es probable que el escalado utilizando la media y la varianza de los datos no funcione muy bien. En estos casos, puede usar </a:t>
            </a:r>
            <a:r>
              <a:rPr b="1" lang="es" sz="1600">
                <a:solidFill>
                  <a:srgbClr val="2878A2"/>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RobustScaler</a:t>
            </a:r>
            <a:r>
              <a:rPr lang="es" sz="1600">
                <a:solidFill>
                  <a:srgbClr val="212529"/>
                </a:solidFill>
                <a:highlight>
                  <a:srgbClr val="FFFFFF"/>
                </a:highlight>
                <a:latin typeface="Roboto"/>
                <a:ea typeface="Roboto"/>
                <a:cs typeface="Roboto"/>
                <a:sym typeface="Roboto"/>
              </a:rPr>
              <a:t> </a:t>
            </a:r>
            <a:r>
              <a:rPr lang="es" sz="1600"/>
              <a:t>como reemplazo directo. Utiliza estimaciones más sólidas para el centro y rango de sus datos.</a:t>
            </a:r>
            <a:endParaRPr sz="1600">
              <a:solidFill>
                <a:srgbClr val="202124"/>
              </a:solidFill>
              <a:highlight>
                <a:srgbClr val="F8F9FA"/>
              </a:highlight>
              <a:latin typeface="Arial"/>
              <a:ea typeface="Arial"/>
              <a:cs typeface="Arial"/>
              <a:sym typeface="Arial"/>
            </a:endParaRPr>
          </a:p>
          <a:p>
            <a:pPr indent="0" lvl="0" marL="0" rtl="0" algn="l">
              <a:spcBef>
                <a:spcPts val="1200"/>
              </a:spcBef>
              <a:spcAft>
                <a:spcPts val="1200"/>
              </a:spcAft>
              <a:buNone/>
            </a:pPr>
            <a:r>
              <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Normalization</a:t>
            </a:r>
            <a:endParaRPr>
              <a:solidFill>
                <a:srgbClr val="CC0000"/>
              </a:solidFill>
            </a:endParaRPr>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Hay dos tipos de transformaciones disponibles: </a:t>
            </a:r>
            <a:r>
              <a:rPr b="1" lang="es">
                <a:solidFill>
                  <a:srgbClr val="CC0000"/>
                </a:solidFill>
              </a:rPr>
              <a:t>transformaciones de cuantiles y transformaciones de potencia.</a:t>
            </a:r>
            <a:r>
              <a:rPr lang="es"/>
              <a:t> Tanto las transformaciones de cuantiles como las de potencia se basan en transformaciones monótonas de las características y, por lo tanto, preservan el rango de los valores a lo largo de cada característica.</a:t>
            </a:r>
            <a:endParaRPr/>
          </a:p>
          <a:p>
            <a:pPr indent="-342900" lvl="0" marL="457200" rtl="0" algn="l">
              <a:spcBef>
                <a:spcPts val="0"/>
              </a:spcBef>
              <a:spcAft>
                <a:spcPts val="0"/>
              </a:spcAft>
              <a:buClr>
                <a:srgbClr val="F4CCCC"/>
              </a:buClr>
              <a:buSzPts val="1800"/>
              <a:buChar char="❖"/>
            </a:pPr>
            <a:r>
              <a:rPr lang="es">
                <a:solidFill>
                  <a:srgbClr val="F4CCCC"/>
                </a:solidFill>
              </a:rPr>
              <a:t>Las transformadas de cuantiles colocan todas las características en la misma distribución deseada según la fórmula G ^ {- 1} (F (X)) donde F es la función de distribución acumulativa de la característica y G ^{− 1} la función de cuantiles de la distribución de salida deseada G</a:t>
            </a:r>
            <a:endParaRPr sz="1450">
              <a:solidFill>
                <a:srgbClr val="F4CCCC"/>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Normalization</a:t>
            </a:r>
            <a:endParaRPr>
              <a:solidFill>
                <a:srgbClr val="CC0000"/>
              </a:solidFill>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Esta fórmula utiliza los dos hechos siguientes: (i) si X es una variable aleatoria con una función de distribución acumulativa continua F, entonces F (X) se distribuye uniformemente en [0,1] (ii) si U es una variable aleatoria con distribución en [0,1] entonces G ^ {- 1} (U) tiene distribución G</a:t>
            </a:r>
            <a:endParaRPr/>
          </a:p>
          <a:p>
            <a:pPr indent="-342900" lvl="0" marL="457200" rtl="0" algn="l">
              <a:spcBef>
                <a:spcPts val="0"/>
              </a:spcBef>
              <a:spcAft>
                <a:spcPts val="0"/>
              </a:spcAft>
              <a:buSzPts val="1800"/>
              <a:buChar char="❖"/>
            </a:pPr>
            <a:r>
              <a:rPr lang="es"/>
              <a:t>.</a:t>
            </a:r>
            <a:r>
              <a:rPr lang="es">
                <a:solidFill>
                  <a:srgbClr val="F4CCCC"/>
                </a:solidFill>
              </a:rPr>
              <a:t>Al realizar una transformación de rango, una transformación de cuantiles suaviza distribuciones inusuales y está menos influenciada por valores atípicos que los métodos de escala. Sin embargo, distorsiona las correlaciones y distancias dentro y entre entidades.</a:t>
            </a:r>
            <a:endParaRPr>
              <a:solidFill>
                <a:srgbClr val="F4CCCC"/>
              </a:solidFill>
            </a:endParaRPr>
          </a:p>
          <a:p>
            <a:pPr indent="-342900" lvl="0" marL="457200" rtl="0" algn="l">
              <a:spcBef>
                <a:spcPts val="0"/>
              </a:spcBef>
              <a:spcAft>
                <a:spcPts val="0"/>
              </a:spcAft>
              <a:buClr>
                <a:srgbClr val="F4CCCC"/>
              </a:buClr>
              <a:buSzPts val="1800"/>
              <a:buChar char="❖"/>
            </a:pPr>
            <a:r>
              <a:rPr b="1" lang="es" sz="1050">
                <a:solidFill>
                  <a:srgbClr val="4A86E8"/>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QuantileTransformer</a:t>
            </a:r>
            <a:r>
              <a:rPr lang="es" sz="1200">
                <a:solidFill>
                  <a:srgbClr val="F4CCCC"/>
                </a:solidFill>
                <a:highlight>
                  <a:srgbClr val="FFFFFF"/>
                </a:highlight>
                <a:latin typeface="Roboto"/>
                <a:ea typeface="Roboto"/>
                <a:cs typeface="Roboto"/>
                <a:sym typeface="Roboto"/>
              </a:rPr>
              <a:t> </a:t>
            </a:r>
            <a:r>
              <a:rPr lang="es">
                <a:solidFill>
                  <a:srgbClr val="F4CCCC"/>
                </a:solidFill>
              </a:rPr>
              <a:t>proporciona una transformación no paramétrica para asignar los datos a una distribución uniforme con valores entre 0 y 1:</a:t>
            </a:r>
            <a:endParaRPr>
              <a:solidFill>
                <a:srgbClr val="F4CCCC"/>
              </a:solidFill>
            </a:endParaRPr>
          </a:p>
          <a:p>
            <a:pPr indent="0" lvl="0" marL="457200" rtl="0" algn="l">
              <a:spcBef>
                <a:spcPts val="1200"/>
              </a:spcBef>
              <a:spcAft>
                <a:spcPts val="0"/>
              </a:spcAft>
              <a:buNone/>
            </a:pPr>
            <a:r>
              <a:t/>
            </a:r>
            <a:endParaRPr/>
          </a:p>
          <a:p>
            <a:pPr indent="0" lvl="0" marL="0" rtl="0" algn="l">
              <a:lnSpc>
                <a:spcPct val="95000"/>
              </a:lnSpc>
              <a:spcBef>
                <a:spcPts val="1200"/>
              </a:spcBef>
              <a:spcAft>
                <a:spcPts val="0"/>
              </a:spcAft>
              <a:buSzPts val="275"/>
              <a:buNone/>
            </a:pPr>
            <a:r>
              <a:t/>
            </a:r>
            <a:endParaRPr sz="1300">
              <a:solidFill>
                <a:srgbClr val="212529"/>
              </a:solidFill>
              <a:highlight>
                <a:srgbClr val="FFFFFF"/>
              </a:highlight>
              <a:latin typeface="Roboto"/>
              <a:ea typeface="Roboto"/>
              <a:cs typeface="Roboto"/>
              <a:sym typeface="Roboto"/>
            </a:endParaRPr>
          </a:p>
          <a:p>
            <a:pPr indent="0" lvl="0" marL="0" rtl="0" algn="l">
              <a:lnSpc>
                <a:spcPct val="95000"/>
              </a:lnSpc>
              <a:spcBef>
                <a:spcPts val="1200"/>
              </a:spcBef>
              <a:spcAft>
                <a:spcPts val="1200"/>
              </a:spcAft>
              <a:buSzPts val="275"/>
              <a:buNone/>
            </a:pPr>
            <a:r>
              <a:t/>
            </a:r>
            <a:endParaRPr sz="14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Normalization</a:t>
            </a:r>
            <a:endParaRPr>
              <a:solidFill>
                <a:srgbClr val="CC0000"/>
              </a:solidFill>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4CCCC"/>
              </a:buClr>
              <a:buSzPts val="1800"/>
              <a:buChar char="❖"/>
            </a:pPr>
            <a:r>
              <a:rPr lang="es">
                <a:solidFill>
                  <a:srgbClr val="F4CCCC"/>
                </a:solidFill>
              </a:rPr>
              <a:t>Esta fórmula utiliza los dos hechos siguientes: (i) si X es una variable aleatoria con una función de distribución acumulativa continua F, entonces F (X) se distribuye uniformemente en [0,1] (ii) si U es una variable aleatoria con distribución en [0,1] entonces G ^ {- 1} (U) tiene distribución G</a:t>
            </a:r>
            <a:endParaRPr>
              <a:solidFill>
                <a:srgbClr val="F4CCCC"/>
              </a:solidFill>
            </a:endParaRPr>
          </a:p>
          <a:p>
            <a:pPr indent="-342900" lvl="0" marL="457200" rtl="0" algn="l">
              <a:spcBef>
                <a:spcPts val="0"/>
              </a:spcBef>
              <a:spcAft>
                <a:spcPts val="0"/>
              </a:spcAft>
              <a:buClr>
                <a:srgbClr val="434343"/>
              </a:buClr>
              <a:buSzPts val="1800"/>
              <a:buChar char="❖"/>
            </a:pPr>
            <a:r>
              <a:rPr lang="es">
                <a:solidFill>
                  <a:srgbClr val="434343"/>
                </a:solidFill>
              </a:rPr>
              <a:t>.Al realizar una transformación de rango, una transformación de cuantiles suaviza distribuciones inusuales y está menos influenciada por valores atípicos que los métodos de escala. Sin embargo, distorsiona las correlaciones y distancias dentro y entre entidades.</a:t>
            </a:r>
            <a:endParaRPr>
              <a:solidFill>
                <a:srgbClr val="434343"/>
              </a:solidFill>
            </a:endParaRPr>
          </a:p>
          <a:p>
            <a:pPr indent="-342900" lvl="0" marL="457200" rtl="0" algn="l">
              <a:spcBef>
                <a:spcPts val="0"/>
              </a:spcBef>
              <a:spcAft>
                <a:spcPts val="0"/>
              </a:spcAft>
              <a:buClr>
                <a:srgbClr val="F4CCCC"/>
              </a:buClr>
              <a:buSzPts val="1800"/>
              <a:buChar char="❖"/>
            </a:pPr>
            <a:r>
              <a:rPr b="1" lang="es" sz="1050">
                <a:solidFill>
                  <a:srgbClr val="F4CCCC"/>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QuantileTransformer</a:t>
            </a:r>
            <a:r>
              <a:rPr lang="es" sz="1200">
                <a:solidFill>
                  <a:srgbClr val="F4CCCC"/>
                </a:solidFill>
                <a:highlight>
                  <a:srgbClr val="FFFFFF"/>
                </a:highlight>
                <a:latin typeface="Roboto"/>
                <a:ea typeface="Roboto"/>
                <a:cs typeface="Roboto"/>
                <a:sym typeface="Roboto"/>
              </a:rPr>
              <a:t> </a:t>
            </a:r>
            <a:r>
              <a:rPr lang="es">
                <a:solidFill>
                  <a:srgbClr val="F4CCCC"/>
                </a:solidFill>
              </a:rPr>
              <a:t>proporciona una transformación no paramétrica para asignar los datos a una distribución uniforme con valores entre 0 y 1:</a:t>
            </a:r>
            <a:endParaRPr>
              <a:solidFill>
                <a:srgbClr val="F4CCCC"/>
              </a:solidFill>
            </a:endParaRPr>
          </a:p>
          <a:p>
            <a:pPr indent="0" lvl="0" marL="457200" rtl="0" algn="l">
              <a:spcBef>
                <a:spcPts val="1200"/>
              </a:spcBef>
              <a:spcAft>
                <a:spcPts val="0"/>
              </a:spcAft>
              <a:buNone/>
            </a:pPr>
            <a:r>
              <a:t/>
            </a:r>
            <a:endParaRPr/>
          </a:p>
          <a:p>
            <a:pPr indent="0" lvl="0" marL="0" rtl="0" algn="l">
              <a:lnSpc>
                <a:spcPct val="95000"/>
              </a:lnSpc>
              <a:spcBef>
                <a:spcPts val="1200"/>
              </a:spcBef>
              <a:spcAft>
                <a:spcPts val="0"/>
              </a:spcAft>
              <a:buSzPts val="275"/>
              <a:buNone/>
            </a:pPr>
            <a:r>
              <a:t/>
            </a:r>
            <a:endParaRPr sz="1300">
              <a:solidFill>
                <a:srgbClr val="212529"/>
              </a:solidFill>
              <a:highlight>
                <a:srgbClr val="FFFFFF"/>
              </a:highlight>
              <a:latin typeface="Roboto"/>
              <a:ea typeface="Roboto"/>
              <a:cs typeface="Roboto"/>
              <a:sym typeface="Roboto"/>
            </a:endParaRPr>
          </a:p>
          <a:p>
            <a:pPr indent="0" lvl="0" marL="0" rtl="0" algn="l">
              <a:lnSpc>
                <a:spcPct val="95000"/>
              </a:lnSpc>
              <a:spcBef>
                <a:spcPts val="1200"/>
              </a:spcBef>
              <a:spcAft>
                <a:spcPts val="1200"/>
              </a:spcAft>
              <a:buSzPts val="275"/>
              <a:buNone/>
            </a:pPr>
            <a:r>
              <a:t/>
            </a:r>
            <a:endParaRPr sz="14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Normalization</a:t>
            </a:r>
            <a:endParaRPr>
              <a:solidFill>
                <a:srgbClr val="CC0000"/>
              </a:solidFill>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4CCCC"/>
              </a:buClr>
              <a:buSzPts val="1800"/>
              <a:buChar char="❖"/>
            </a:pPr>
            <a:r>
              <a:rPr lang="es">
                <a:solidFill>
                  <a:srgbClr val="F4CCCC"/>
                </a:solidFill>
              </a:rPr>
              <a:t>Esta fórmula utiliza los dos hechos siguientes: (i) si X es una variable aleatoria con una función de distribución acumulativa continua F, entonces F (X) se distribuye uniformemente en [0,1] (ii) si U es una variable aleatoria con distribución en [0,1] entonces G ^ {- 1} (U) tiene distribución G</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.Al realizar una transformación de rango, una transformación de cuantiles suaviza distribuciones inusuales y está menos influenciada por valores atípicos que los métodos de escala. Sin embargo, distorsiona las correlaciones y distancias dentro y entre entidades.</a:t>
            </a:r>
            <a:endParaRPr>
              <a:solidFill>
                <a:srgbClr val="F4CCCC"/>
              </a:solidFill>
            </a:endParaRPr>
          </a:p>
          <a:p>
            <a:pPr indent="-342900" lvl="0" marL="457200" rtl="0" algn="l">
              <a:spcBef>
                <a:spcPts val="0"/>
              </a:spcBef>
              <a:spcAft>
                <a:spcPts val="0"/>
              </a:spcAft>
              <a:buClr>
                <a:srgbClr val="434343"/>
              </a:buClr>
              <a:buSzPts val="1800"/>
              <a:buChar char="❖"/>
            </a:pPr>
            <a:r>
              <a:rPr b="1" lang="es" sz="1050">
                <a:solidFill>
                  <a:srgbClr val="4A86E8"/>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QuantileTransformer</a:t>
            </a:r>
            <a:r>
              <a:rPr lang="es" sz="1200">
                <a:solidFill>
                  <a:srgbClr val="434343"/>
                </a:solidFill>
                <a:highlight>
                  <a:srgbClr val="FFFFFF"/>
                </a:highlight>
                <a:latin typeface="Roboto"/>
                <a:ea typeface="Roboto"/>
                <a:cs typeface="Roboto"/>
                <a:sym typeface="Roboto"/>
              </a:rPr>
              <a:t> </a:t>
            </a:r>
            <a:r>
              <a:rPr lang="es">
                <a:solidFill>
                  <a:srgbClr val="434343"/>
                </a:solidFill>
              </a:rPr>
              <a:t>proporciona una transformación no paramétrica para asignar los datos a una distribución uniforme con valores entre 0 y 1:</a:t>
            </a:r>
            <a:endParaRPr>
              <a:solidFill>
                <a:srgbClr val="434343"/>
              </a:solidFill>
            </a:endParaRPr>
          </a:p>
          <a:p>
            <a:pPr indent="0" lvl="0" marL="457200" rtl="0" algn="l">
              <a:spcBef>
                <a:spcPts val="1200"/>
              </a:spcBef>
              <a:spcAft>
                <a:spcPts val="0"/>
              </a:spcAft>
              <a:buNone/>
            </a:pPr>
            <a:r>
              <a:t/>
            </a:r>
            <a:endParaRPr/>
          </a:p>
          <a:p>
            <a:pPr indent="0" lvl="0" marL="0" rtl="0" algn="l">
              <a:lnSpc>
                <a:spcPct val="95000"/>
              </a:lnSpc>
              <a:spcBef>
                <a:spcPts val="1200"/>
              </a:spcBef>
              <a:spcAft>
                <a:spcPts val="0"/>
              </a:spcAft>
              <a:buSzPts val="275"/>
              <a:buNone/>
            </a:pPr>
            <a:r>
              <a:t/>
            </a:r>
            <a:endParaRPr sz="1300">
              <a:solidFill>
                <a:srgbClr val="212529"/>
              </a:solidFill>
              <a:highlight>
                <a:srgbClr val="FFFFFF"/>
              </a:highlight>
              <a:latin typeface="Roboto"/>
              <a:ea typeface="Roboto"/>
              <a:cs typeface="Roboto"/>
              <a:sym typeface="Roboto"/>
            </a:endParaRPr>
          </a:p>
          <a:p>
            <a:pPr indent="0" lvl="0" marL="0" rtl="0" algn="l">
              <a:lnSpc>
                <a:spcPct val="95000"/>
              </a:lnSpc>
              <a:spcBef>
                <a:spcPts val="1200"/>
              </a:spcBef>
              <a:spcAft>
                <a:spcPts val="1200"/>
              </a:spcAft>
              <a:buSzPts val="275"/>
              <a:buNone/>
            </a:pPr>
            <a:r>
              <a:t/>
            </a:r>
            <a:endParaRPr sz="145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Power transformations</a:t>
            </a:r>
            <a:endParaRPr>
              <a:solidFill>
                <a:srgbClr val="CC0000"/>
              </a:solidFill>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Las transformaciones de potencia son una familia de transformaciones paramétricas que tienen como objetivo mapear datos de cualquier distribución lo más cerca posible de una distribución gaussiana.</a:t>
            </a:r>
            <a:endParaRPr/>
          </a:p>
          <a:p>
            <a:pPr indent="-342900" lvl="0" marL="457200" rtl="0" algn="l">
              <a:spcBef>
                <a:spcPts val="0"/>
              </a:spcBef>
              <a:spcAft>
                <a:spcPts val="0"/>
              </a:spcAft>
              <a:buSzPts val="1800"/>
              <a:buChar char="❖"/>
            </a:pPr>
            <a:r>
              <a:rPr lang="es"/>
              <a:t>La transformación de Yeo-Johnson y la de Box-Cox son</a:t>
            </a:r>
            <a:endParaRPr/>
          </a:p>
        </p:txBody>
      </p:sp>
      <p:pic>
        <p:nvPicPr>
          <p:cNvPr id="175" name="Google Shape;175;p30"/>
          <p:cNvPicPr preferRelativeResize="0"/>
          <p:nvPr/>
        </p:nvPicPr>
        <p:blipFill>
          <a:blip r:embed="rId3">
            <a:alphaModFix/>
          </a:blip>
          <a:stretch>
            <a:fillRect/>
          </a:stretch>
        </p:blipFill>
        <p:spPr>
          <a:xfrm>
            <a:off x="47450" y="2657923"/>
            <a:ext cx="9144003" cy="19109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Power transformations</a:t>
            </a:r>
            <a:endParaRPr>
              <a:solidFill>
                <a:srgbClr val="CC0000"/>
              </a:solidFill>
            </a:endParaRPr>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050">
                <a:solidFill>
                  <a:srgbClr val="212529"/>
                </a:solidFill>
                <a:latin typeface="Courier New"/>
                <a:ea typeface="Courier New"/>
                <a:cs typeface="Courier New"/>
                <a:sym typeface="Courier New"/>
              </a:rPr>
              <a:t>bc </a:t>
            </a:r>
            <a:r>
              <a:rPr lang="es" sz="1050">
                <a:latin typeface="Courier New"/>
                <a:ea typeface="Courier New"/>
                <a:cs typeface="Courier New"/>
                <a:sym typeface="Courier New"/>
              </a:rPr>
              <a:t>=</a:t>
            </a:r>
            <a:r>
              <a:rPr lang="es" sz="1050">
                <a:solidFill>
                  <a:srgbClr val="212529"/>
                </a:solidFill>
                <a:uFill>
                  <a:noFill/>
                </a:uFill>
                <a:latin typeface="Courier New"/>
                <a:ea typeface="Courier New"/>
                <a:cs typeface="Courier New"/>
                <a:sym typeface="Courier New"/>
                <a:hlinkClick r:id="rId3">
                  <a:extLst>
                    <a:ext uri="{A12FA001-AC4F-418D-AE19-62706E023703}">
                      <ahyp:hlinkClr val="tx"/>
                    </a:ext>
                  </a:extLst>
                </a:hlinkClick>
              </a:rPr>
              <a:t> </a:t>
            </a:r>
            <a:r>
              <a:rPr lang="es" sz="1050" u="sng">
                <a:solidFill>
                  <a:srgbClr val="2878A2"/>
                </a:solidFill>
                <a:latin typeface="Courier New"/>
                <a:ea typeface="Courier New"/>
                <a:cs typeface="Courier New"/>
                <a:sym typeface="Courier New"/>
                <a:hlinkClick r:id="rId4">
                  <a:extLst>
                    <a:ext uri="{A12FA001-AC4F-418D-AE19-62706E023703}">
                      <ahyp:hlinkClr val="tx"/>
                    </a:ext>
                  </a:extLst>
                </a:hlinkClick>
              </a:rPr>
              <a:t>PowerTransformer</a:t>
            </a:r>
            <a:r>
              <a:rPr lang="es" sz="1050">
                <a:solidFill>
                  <a:srgbClr val="212529"/>
                </a:solidFill>
                <a:latin typeface="Courier New"/>
                <a:ea typeface="Courier New"/>
                <a:cs typeface="Courier New"/>
                <a:sym typeface="Courier New"/>
              </a:rPr>
              <a:t>(method</a:t>
            </a:r>
            <a:r>
              <a:rPr lang="es" sz="1050">
                <a:latin typeface="Courier New"/>
                <a:ea typeface="Courier New"/>
                <a:cs typeface="Courier New"/>
                <a:sym typeface="Courier New"/>
              </a:rPr>
              <a:t>=</a:t>
            </a:r>
            <a:r>
              <a:rPr lang="es" sz="1050">
                <a:solidFill>
                  <a:srgbClr val="4070A0"/>
                </a:solidFill>
                <a:latin typeface="Courier New"/>
                <a:ea typeface="Courier New"/>
                <a:cs typeface="Courier New"/>
                <a:sym typeface="Courier New"/>
              </a:rPr>
              <a:t>'box-cox'</a:t>
            </a:r>
            <a:r>
              <a:rPr lang="es" sz="1050">
                <a:solidFill>
                  <a:srgbClr val="212529"/>
                </a:solidFill>
                <a:latin typeface="Courier New"/>
                <a:ea typeface="Courier New"/>
                <a:cs typeface="Courier New"/>
                <a:sym typeface="Courier New"/>
              </a:rPr>
              <a:t>)</a:t>
            </a:r>
            <a:endParaRPr sz="1050">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s" sz="1050">
                <a:solidFill>
                  <a:srgbClr val="212529"/>
                </a:solidFill>
                <a:latin typeface="Courier New"/>
                <a:ea typeface="Courier New"/>
                <a:cs typeface="Courier New"/>
                <a:sym typeface="Courier New"/>
              </a:rPr>
              <a:t>yj </a:t>
            </a:r>
            <a:r>
              <a:rPr lang="es" sz="1050">
                <a:latin typeface="Courier New"/>
                <a:ea typeface="Courier New"/>
                <a:cs typeface="Courier New"/>
                <a:sym typeface="Courier New"/>
              </a:rPr>
              <a:t>=</a:t>
            </a:r>
            <a:r>
              <a:rPr lang="es" sz="1050">
                <a:solidFill>
                  <a:srgbClr val="212529"/>
                </a:solidFill>
                <a:uFill>
                  <a:noFill/>
                </a:uFill>
                <a:latin typeface="Courier New"/>
                <a:ea typeface="Courier New"/>
                <a:cs typeface="Courier New"/>
                <a:sym typeface="Courier New"/>
                <a:hlinkClick r:id="rId5">
                  <a:extLst>
                    <a:ext uri="{A12FA001-AC4F-418D-AE19-62706E023703}">
                      <ahyp:hlinkClr val="tx"/>
                    </a:ext>
                  </a:extLst>
                </a:hlinkClick>
              </a:rPr>
              <a:t> </a:t>
            </a:r>
            <a:r>
              <a:rPr lang="es" sz="1050" u="sng">
                <a:solidFill>
                  <a:srgbClr val="2878A2"/>
                </a:solidFill>
                <a:latin typeface="Courier New"/>
                <a:ea typeface="Courier New"/>
                <a:cs typeface="Courier New"/>
                <a:sym typeface="Courier New"/>
                <a:hlinkClick r:id="rId6">
                  <a:extLst>
                    <a:ext uri="{A12FA001-AC4F-418D-AE19-62706E023703}">
                      <ahyp:hlinkClr val="tx"/>
                    </a:ext>
                  </a:extLst>
                </a:hlinkClick>
              </a:rPr>
              <a:t>PowerTransformer</a:t>
            </a:r>
            <a:r>
              <a:rPr lang="es" sz="1050">
                <a:solidFill>
                  <a:srgbClr val="212529"/>
                </a:solidFill>
                <a:latin typeface="Courier New"/>
                <a:ea typeface="Courier New"/>
                <a:cs typeface="Courier New"/>
                <a:sym typeface="Courier New"/>
              </a:rPr>
              <a:t>(method</a:t>
            </a:r>
            <a:r>
              <a:rPr lang="es" sz="1050">
                <a:latin typeface="Courier New"/>
                <a:ea typeface="Courier New"/>
                <a:cs typeface="Courier New"/>
                <a:sym typeface="Courier New"/>
              </a:rPr>
              <a:t>=</a:t>
            </a:r>
            <a:r>
              <a:rPr lang="es" sz="1050">
                <a:solidFill>
                  <a:srgbClr val="4070A0"/>
                </a:solidFill>
                <a:latin typeface="Courier New"/>
                <a:ea typeface="Courier New"/>
                <a:cs typeface="Courier New"/>
                <a:sym typeface="Courier New"/>
              </a:rPr>
              <a:t>'yeo-johnson'</a:t>
            </a:r>
            <a:r>
              <a:rPr lang="es" sz="1050">
                <a:solidFill>
                  <a:srgbClr val="212529"/>
                </a:solidFill>
                <a:latin typeface="Courier New"/>
                <a:ea typeface="Courier New"/>
                <a:cs typeface="Courier New"/>
                <a:sym typeface="Courier New"/>
              </a:rPr>
              <a:t>)</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s" sz="1050">
                <a:solidFill>
                  <a:srgbClr val="212529"/>
                </a:solidFill>
                <a:latin typeface="Courier New"/>
                <a:ea typeface="Courier New"/>
                <a:cs typeface="Courier New"/>
                <a:sym typeface="Courier New"/>
              </a:rPr>
              <a:t>qr </a:t>
            </a:r>
            <a:r>
              <a:rPr lang="es" sz="1050">
                <a:latin typeface="Courier New"/>
                <a:ea typeface="Courier New"/>
                <a:cs typeface="Courier New"/>
                <a:sym typeface="Courier New"/>
              </a:rPr>
              <a:t>=</a:t>
            </a:r>
            <a:r>
              <a:rPr lang="es" sz="1050">
                <a:solidFill>
                  <a:srgbClr val="212529"/>
                </a:solidFill>
                <a:latin typeface="Courier New"/>
                <a:ea typeface="Courier New"/>
                <a:cs typeface="Courier New"/>
                <a:sym typeface="Courier New"/>
              </a:rPr>
              <a:t> QuantileTransformer(output_distribution</a:t>
            </a:r>
            <a:r>
              <a:rPr lang="es" sz="1050">
                <a:latin typeface="Courier New"/>
                <a:ea typeface="Courier New"/>
                <a:cs typeface="Courier New"/>
                <a:sym typeface="Courier New"/>
              </a:rPr>
              <a:t>=</a:t>
            </a:r>
            <a:r>
              <a:rPr lang="es" sz="1050">
                <a:solidFill>
                  <a:srgbClr val="4070A0"/>
                </a:solidFill>
                <a:latin typeface="Courier New"/>
                <a:ea typeface="Courier New"/>
                <a:cs typeface="Courier New"/>
                <a:sym typeface="Courier New"/>
              </a:rPr>
              <a:t>'normal'</a:t>
            </a:r>
            <a:endParaRPr sz="1050">
              <a:solidFill>
                <a:srgbClr val="4070A0"/>
              </a:solidFill>
              <a:latin typeface="Courier New"/>
              <a:ea typeface="Courier New"/>
              <a:cs typeface="Courier New"/>
              <a:sym typeface="Courier New"/>
            </a:endParaRPr>
          </a:p>
          <a:p>
            <a:pPr indent="0" lvl="0" marL="0" rtl="0" algn="l">
              <a:spcBef>
                <a:spcPts val="0"/>
              </a:spcBef>
              <a:spcAft>
                <a:spcPts val="0"/>
              </a:spcAft>
              <a:buNone/>
            </a:pPr>
            <a:r>
              <a:rPr lang="es" sz="1050">
                <a:solidFill>
                  <a:srgbClr val="212529"/>
                </a:solidFill>
                <a:latin typeface="Courier New"/>
                <a:ea typeface="Courier New"/>
                <a:cs typeface="Courier New"/>
                <a:sym typeface="Courier New"/>
              </a:rPr>
              <a:t>, random_state</a:t>
            </a:r>
            <a:r>
              <a:rPr lang="es" sz="1050">
                <a:latin typeface="Courier New"/>
                <a:ea typeface="Courier New"/>
                <a:cs typeface="Courier New"/>
                <a:sym typeface="Courier New"/>
              </a:rPr>
              <a:t>=</a:t>
            </a:r>
            <a:r>
              <a:rPr lang="es" sz="1050">
                <a:solidFill>
                  <a:srgbClr val="208050"/>
                </a:solidFill>
                <a:latin typeface="Courier New"/>
                <a:ea typeface="Courier New"/>
                <a:cs typeface="Courier New"/>
                <a:sym typeface="Courier New"/>
              </a:rPr>
              <a:t>0</a:t>
            </a:r>
            <a:r>
              <a:rPr lang="es" sz="1050">
                <a:solidFill>
                  <a:srgbClr val="212529"/>
                </a:solidFill>
                <a:latin typeface="Courier New"/>
                <a:ea typeface="Courier New"/>
                <a:cs typeface="Courier New"/>
                <a:sym typeface="Courier New"/>
              </a:rPr>
              <a:t>)</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t/>
            </a:r>
            <a:endParaRPr sz="1050">
              <a:solidFill>
                <a:srgbClr val="212529"/>
              </a:solidFill>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82" name="Google Shape;182;p31"/>
          <p:cNvPicPr preferRelativeResize="0"/>
          <p:nvPr/>
        </p:nvPicPr>
        <p:blipFill>
          <a:blip r:embed="rId7">
            <a:alphaModFix/>
          </a:blip>
          <a:stretch>
            <a:fillRect/>
          </a:stretch>
        </p:blipFill>
        <p:spPr>
          <a:xfrm>
            <a:off x="4861325" y="48375"/>
            <a:ext cx="42325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354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Escalar vs Normalizar, cuál es la diferencia?</a:t>
            </a:r>
            <a:endParaRPr>
              <a:solidFill>
                <a:srgbClr val="CC0000"/>
              </a:solidFill>
            </a:endParaRPr>
          </a:p>
        </p:txBody>
      </p:sp>
      <p:grpSp>
        <p:nvGrpSpPr>
          <p:cNvPr id="64" name="Google Shape;64;p14"/>
          <p:cNvGrpSpPr/>
          <p:nvPr/>
        </p:nvGrpSpPr>
        <p:grpSpPr>
          <a:xfrm>
            <a:off x="2105813" y="1169007"/>
            <a:ext cx="2594338" cy="3238635"/>
            <a:chOff x="2744034" y="1146343"/>
            <a:chExt cx="1827900" cy="2399700"/>
          </a:xfrm>
        </p:grpSpPr>
        <p:sp>
          <p:nvSpPr>
            <p:cNvPr id="65" name="Google Shape;65;p14"/>
            <p:cNvSpPr/>
            <p:nvPr/>
          </p:nvSpPr>
          <p:spPr>
            <a:xfrm rot="-5400000">
              <a:off x="2458134" y="1432243"/>
              <a:ext cx="2399700" cy="1827900"/>
            </a:xfrm>
            <a:prstGeom prst="rightArrowCallout">
              <a:avLst>
                <a:gd fmla="val 9283" name="adj1"/>
                <a:gd fmla="val 13570" name="adj2"/>
                <a:gd fmla="val 16082" name="adj3"/>
                <a:gd fmla="val 81236" name="adj4"/>
              </a:avLst>
            </a:prstGeom>
            <a:solidFill>
              <a:srgbClr val="F48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flipH="1">
              <a:off x="2832600" y="1686400"/>
              <a:ext cx="1649400" cy="1769700"/>
            </a:xfrm>
            <a:prstGeom prst="snip1Rect">
              <a:avLst>
                <a:gd fmla="val 0" name="adj"/>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nvSpPr>
          <p:spPr>
            <a:xfrm>
              <a:off x="2966450" y="1795520"/>
              <a:ext cx="13830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2300">
                  <a:solidFill>
                    <a:srgbClr val="FFFFFF"/>
                  </a:solidFill>
                  <a:latin typeface="Roboto"/>
                  <a:ea typeface="Roboto"/>
                  <a:cs typeface="Roboto"/>
                  <a:sym typeface="Roboto"/>
                </a:rPr>
                <a:t>Escalar</a:t>
              </a:r>
              <a:endParaRPr b="1" sz="23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t/>
              </a:r>
              <a:endParaRPr sz="1700">
                <a:solidFill>
                  <a:srgbClr val="FFFFFF"/>
                </a:solidFill>
                <a:latin typeface="Roboto"/>
                <a:ea typeface="Roboto"/>
                <a:cs typeface="Roboto"/>
                <a:sym typeface="Roboto"/>
              </a:endParaRPr>
            </a:p>
            <a:p>
              <a:pPr indent="0" lvl="0" marL="0" rtl="0" algn="ctr">
                <a:lnSpc>
                  <a:spcPct val="115000"/>
                </a:lnSpc>
                <a:spcBef>
                  <a:spcPts val="0"/>
                </a:spcBef>
                <a:spcAft>
                  <a:spcPts val="1600"/>
                </a:spcAft>
                <a:buNone/>
              </a:pPr>
              <a:r>
                <a:rPr lang="es" sz="1700">
                  <a:solidFill>
                    <a:srgbClr val="FFFFFF"/>
                  </a:solidFill>
                  <a:latin typeface="Roboto"/>
                  <a:ea typeface="Roboto"/>
                  <a:cs typeface="Roboto"/>
                  <a:sym typeface="Roboto"/>
                </a:rPr>
                <a:t>Escalar es cambiar el rango de una variable numérica.</a:t>
              </a:r>
              <a:endParaRPr sz="1700">
                <a:solidFill>
                  <a:srgbClr val="FFFFFF"/>
                </a:solidFill>
              </a:endParaRPr>
            </a:p>
          </p:txBody>
        </p:sp>
      </p:grpSp>
      <p:grpSp>
        <p:nvGrpSpPr>
          <p:cNvPr id="68" name="Google Shape;68;p14"/>
          <p:cNvGrpSpPr/>
          <p:nvPr/>
        </p:nvGrpSpPr>
        <p:grpSpPr>
          <a:xfrm>
            <a:off x="4700364" y="1777847"/>
            <a:ext cx="2594338" cy="3238635"/>
            <a:chOff x="4572084" y="1597469"/>
            <a:chExt cx="1827900" cy="2399700"/>
          </a:xfrm>
        </p:grpSpPr>
        <p:sp>
          <p:nvSpPr>
            <p:cNvPr id="69" name="Google Shape;69;p14"/>
            <p:cNvSpPr/>
            <p:nvPr/>
          </p:nvSpPr>
          <p:spPr>
            <a:xfrm rot="5400000">
              <a:off x="4286184" y="1883369"/>
              <a:ext cx="2399700" cy="1827900"/>
            </a:xfrm>
            <a:prstGeom prst="rightArrowCallout">
              <a:avLst>
                <a:gd fmla="val 9283" name="adj1"/>
                <a:gd fmla="val 13570" name="adj2"/>
                <a:gd fmla="val 16082" name="adj3"/>
                <a:gd fmla="val 81236" name="adj4"/>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flipH="1" rot="10800000">
              <a:off x="4662018" y="1687411"/>
              <a:ext cx="1649400" cy="1769700"/>
            </a:xfrm>
            <a:prstGeom prst="snip1Rect">
              <a:avLst>
                <a:gd fmla="val 0" name="adj"/>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nvSpPr>
          <p:spPr>
            <a:xfrm>
              <a:off x="4794425" y="1795520"/>
              <a:ext cx="13830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2300">
                  <a:solidFill>
                    <a:srgbClr val="FFFFFF"/>
                  </a:solidFill>
                  <a:latin typeface="Roboto"/>
                  <a:ea typeface="Roboto"/>
                  <a:cs typeface="Roboto"/>
                  <a:sym typeface="Roboto"/>
                </a:rPr>
                <a:t>Normalizar</a:t>
              </a:r>
              <a:endParaRPr b="1" sz="23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t/>
              </a:r>
              <a:endParaRPr sz="800">
                <a:solidFill>
                  <a:srgbClr val="FFFFFF"/>
                </a:solidFill>
                <a:latin typeface="Roboto"/>
                <a:ea typeface="Roboto"/>
                <a:cs typeface="Roboto"/>
                <a:sym typeface="Roboto"/>
              </a:endParaRPr>
            </a:p>
            <a:p>
              <a:pPr indent="0" lvl="0" marL="0" rtl="0" algn="ctr">
                <a:lnSpc>
                  <a:spcPct val="115000"/>
                </a:lnSpc>
                <a:spcBef>
                  <a:spcPts val="0"/>
                </a:spcBef>
                <a:spcAft>
                  <a:spcPts val="1600"/>
                </a:spcAft>
                <a:buNone/>
              </a:pPr>
              <a:r>
                <a:rPr lang="es" sz="1700">
                  <a:solidFill>
                    <a:srgbClr val="FFFFFF"/>
                  </a:solidFill>
                  <a:latin typeface="Roboto"/>
                  <a:ea typeface="Roboto"/>
                  <a:cs typeface="Roboto"/>
                  <a:sym typeface="Roboto"/>
                </a:rPr>
                <a:t>Normalizar es cambiar la forma de la distribución de una variable </a:t>
              </a:r>
              <a:r>
                <a:rPr lang="es" sz="1700">
                  <a:solidFill>
                    <a:srgbClr val="FFFFFF"/>
                  </a:solidFill>
                  <a:latin typeface="Roboto"/>
                  <a:ea typeface="Roboto"/>
                  <a:cs typeface="Roboto"/>
                  <a:sym typeface="Roboto"/>
                </a:rPr>
                <a:t>numérica</a:t>
              </a:r>
              <a:r>
                <a:rPr lang="es" sz="1700">
                  <a:solidFill>
                    <a:srgbClr val="FFFFFF"/>
                  </a:solidFill>
                  <a:latin typeface="Roboto"/>
                  <a:ea typeface="Roboto"/>
                  <a:cs typeface="Roboto"/>
                  <a:sym typeface="Roboto"/>
                </a:rPr>
                <a:t> </a:t>
              </a:r>
              <a:r>
                <a:rPr lang="es" sz="1700">
                  <a:solidFill>
                    <a:srgbClr val="FFFFFF"/>
                  </a:solidFill>
                  <a:latin typeface="Roboto"/>
                  <a:ea typeface="Roboto"/>
                  <a:cs typeface="Roboto"/>
                  <a:sym typeface="Roboto"/>
                </a:rPr>
                <a:t>.</a:t>
              </a:r>
              <a:endParaRPr sz="1700">
                <a:solidFill>
                  <a:srgbClr val="FFFFFF"/>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Normalization ( llevar a norma unitaria)</a:t>
            </a:r>
            <a:endParaRPr>
              <a:solidFill>
                <a:srgbClr val="CC0000"/>
              </a:solidFill>
            </a:endParaRPr>
          </a:p>
        </p:txBody>
      </p:sp>
      <p:sp>
        <p:nvSpPr>
          <p:cNvPr id="188" name="Google Shape;18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s"/>
              <a:t>La normalización es el proceso de escalar muestras individuales para tener una norma unitaria. </a:t>
            </a:r>
            <a:endParaRPr/>
          </a:p>
          <a:p>
            <a:pPr indent="-342900" lvl="0" marL="457200" rtl="0" algn="l">
              <a:spcBef>
                <a:spcPts val="0"/>
              </a:spcBef>
              <a:spcAft>
                <a:spcPts val="0"/>
              </a:spcAft>
              <a:buClr>
                <a:srgbClr val="F4CCCC"/>
              </a:buClr>
              <a:buSzPts val="1800"/>
              <a:buChar char="❖"/>
            </a:pPr>
            <a:r>
              <a:rPr lang="es">
                <a:solidFill>
                  <a:srgbClr val="F4CCCC"/>
                </a:solidFill>
              </a:rPr>
              <a:t>Este proceso puede ser útil si planea utilizar una forma cuadrática como el producto punto o cualquier otro núcleo para cuantificar la similitud de cualquier par de muestras.</a:t>
            </a:r>
            <a:endParaRPr sz="2100">
              <a:solidFill>
                <a:srgbClr val="F4CCCC"/>
              </a:solidFill>
              <a:highlight>
                <a:srgbClr val="F8F9FA"/>
              </a:highlight>
              <a:latin typeface="Arial"/>
              <a:ea typeface="Arial"/>
              <a:cs typeface="Arial"/>
              <a:sym typeface="Arial"/>
            </a:endParaRPr>
          </a:p>
          <a:p>
            <a:pPr indent="-342900" lvl="0" marL="457200" rtl="0" algn="l">
              <a:spcBef>
                <a:spcPts val="0"/>
              </a:spcBef>
              <a:spcAft>
                <a:spcPts val="0"/>
              </a:spcAft>
              <a:buClr>
                <a:srgbClr val="F4CCCC"/>
              </a:buClr>
              <a:buSzPts val="1800"/>
              <a:buChar char="❖"/>
            </a:pPr>
            <a:r>
              <a:rPr lang="es">
                <a:solidFill>
                  <a:srgbClr val="F4CCCC"/>
                </a:solidFill>
              </a:rPr>
              <a:t>La función </a:t>
            </a:r>
            <a:r>
              <a:rPr b="1" lang="es" sz="1550">
                <a:solidFill>
                  <a:srgbClr val="F4CCCC"/>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normalize</a:t>
            </a:r>
            <a:r>
              <a:rPr lang="es" sz="1200">
                <a:solidFill>
                  <a:srgbClr val="F4CCCC"/>
                </a:solidFill>
                <a:highlight>
                  <a:srgbClr val="FFFFFF"/>
                </a:highlight>
                <a:latin typeface="Roboto"/>
                <a:ea typeface="Roboto"/>
                <a:cs typeface="Roboto"/>
                <a:sym typeface="Roboto"/>
              </a:rPr>
              <a:t> </a:t>
            </a:r>
            <a:r>
              <a:rPr lang="es">
                <a:solidFill>
                  <a:srgbClr val="F4CCCC"/>
                </a:solidFill>
              </a:rPr>
              <a:t> proporciona una manera rápida y fácil de realizar esta operación en un único conjunto de datos similar a una matriz, ya sea usando las normas l1, l2 o max</a:t>
            </a:r>
            <a:endParaRPr>
              <a:solidFill>
                <a:srgbClr val="F4CCCC"/>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Normalization ( llevar a norma unitaria)</a:t>
            </a:r>
            <a:endParaRPr>
              <a:solidFill>
                <a:srgbClr val="CC0000"/>
              </a:solidFill>
            </a:endParaRPr>
          </a:p>
        </p:txBody>
      </p:sp>
      <p:sp>
        <p:nvSpPr>
          <p:cNvPr id="194" name="Google Shape;19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F4CCCC"/>
              </a:buClr>
              <a:buSzPts val="1800"/>
              <a:buChar char="❖"/>
            </a:pPr>
            <a:r>
              <a:rPr lang="es">
                <a:solidFill>
                  <a:srgbClr val="F4CCCC"/>
                </a:solidFill>
              </a:rPr>
              <a:t>La normalización es el proceso de escalar muestras individuales para tener una norma unitaria. </a:t>
            </a:r>
            <a:endParaRPr>
              <a:solidFill>
                <a:srgbClr val="F4CCCC"/>
              </a:solidFill>
            </a:endParaRPr>
          </a:p>
          <a:p>
            <a:pPr indent="-342900" lvl="0" marL="457200" rtl="0" algn="l">
              <a:spcBef>
                <a:spcPts val="0"/>
              </a:spcBef>
              <a:spcAft>
                <a:spcPts val="0"/>
              </a:spcAft>
              <a:buSzPts val="1800"/>
              <a:buChar char="❖"/>
            </a:pPr>
            <a:r>
              <a:rPr lang="es"/>
              <a:t>Este proceso puede ser útil si planea utilizar una forma cuadrática como el producto punto o cualquier otro núcleo para cuantificar la similitud de cualquier par de muestras.</a:t>
            </a:r>
            <a:endParaRPr sz="2100">
              <a:solidFill>
                <a:srgbClr val="202124"/>
              </a:solidFill>
              <a:highlight>
                <a:srgbClr val="F8F9FA"/>
              </a:highlight>
              <a:latin typeface="Arial"/>
              <a:ea typeface="Arial"/>
              <a:cs typeface="Arial"/>
              <a:sym typeface="Arial"/>
            </a:endParaRPr>
          </a:p>
          <a:p>
            <a:pPr indent="-342900" lvl="0" marL="457200" rtl="0" algn="l">
              <a:spcBef>
                <a:spcPts val="0"/>
              </a:spcBef>
              <a:spcAft>
                <a:spcPts val="0"/>
              </a:spcAft>
              <a:buClr>
                <a:srgbClr val="F4CCCC"/>
              </a:buClr>
              <a:buSzPts val="1800"/>
              <a:buChar char="❖"/>
            </a:pPr>
            <a:r>
              <a:rPr lang="es">
                <a:solidFill>
                  <a:srgbClr val="F4CCCC"/>
                </a:solidFill>
              </a:rPr>
              <a:t>La función </a:t>
            </a:r>
            <a:r>
              <a:rPr b="1" lang="es" sz="1550">
                <a:solidFill>
                  <a:srgbClr val="F4CCCC"/>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normalize</a:t>
            </a:r>
            <a:r>
              <a:rPr lang="es" sz="1200">
                <a:solidFill>
                  <a:srgbClr val="F4CCCC"/>
                </a:solidFill>
                <a:highlight>
                  <a:srgbClr val="FFFFFF"/>
                </a:highlight>
                <a:latin typeface="Roboto"/>
                <a:ea typeface="Roboto"/>
                <a:cs typeface="Roboto"/>
                <a:sym typeface="Roboto"/>
              </a:rPr>
              <a:t> </a:t>
            </a:r>
            <a:r>
              <a:rPr lang="es">
                <a:solidFill>
                  <a:srgbClr val="F4CCCC"/>
                </a:solidFill>
              </a:rPr>
              <a:t> proporciona una manera rápida y fácil de realizar esta operación en un único conjunto de datos similar a una matriz, ya sea usando las normas l1, l2 o max</a:t>
            </a:r>
            <a:endParaRPr>
              <a:solidFill>
                <a:srgbClr val="F4CCCC"/>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Normalization ( llevar a norma unitaria)</a:t>
            </a:r>
            <a:endParaRPr>
              <a:solidFill>
                <a:srgbClr val="CC0000"/>
              </a:solidFill>
            </a:endParaRPr>
          </a:p>
        </p:txBody>
      </p:sp>
      <p:sp>
        <p:nvSpPr>
          <p:cNvPr id="200" name="Google Shape;20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F4CCCC"/>
              </a:buClr>
              <a:buSzPts val="1800"/>
              <a:buChar char="❖"/>
            </a:pPr>
            <a:r>
              <a:rPr lang="es">
                <a:solidFill>
                  <a:srgbClr val="F4CCCC"/>
                </a:solidFill>
              </a:rPr>
              <a:t>La normalización es el proceso de escalar muestras individuales para tener una norma unitaria. </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Este proceso puede ser útil si planea utilizar una forma cuadrática como el producto punto o cualquier otro núcleo para cuantificar la similitud de cualquier par de muestras.</a:t>
            </a:r>
            <a:endParaRPr sz="2100">
              <a:solidFill>
                <a:srgbClr val="F4CCCC"/>
              </a:solidFill>
              <a:highlight>
                <a:srgbClr val="F8F9FA"/>
              </a:highlight>
              <a:latin typeface="Arial"/>
              <a:ea typeface="Arial"/>
              <a:cs typeface="Arial"/>
              <a:sym typeface="Arial"/>
            </a:endParaRPr>
          </a:p>
          <a:p>
            <a:pPr indent="-342900" lvl="0" marL="457200" rtl="0" algn="l">
              <a:spcBef>
                <a:spcPts val="0"/>
              </a:spcBef>
              <a:spcAft>
                <a:spcPts val="0"/>
              </a:spcAft>
              <a:buSzPts val="1800"/>
              <a:buChar char="❖"/>
            </a:pPr>
            <a:r>
              <a:rPr lang="es"/>
              <a:t>La función </a:t>
            </a:r>
            <a:r>
              <a:rPr b="1" lang="es" sz="1550">
                <a:solidFill>
                  <a:srgbClr val="2878A2"/>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normalize</a:t>
            </a:r>
            <a:r>
              <a:rPr lang="es" sz="1200">
                <a:solidFill>
                  <a:srgbClr val="212529"/>
                </a:solidFill>
                <a:highlight>
                  <a:srgbClr val="FFFFFF"/>
                </a:highlight>
                <a:latin typeface="Roboto"/>
                <a:ea typeface="Roboto"/>
                <a:cs typeface="Roboto"/>
                <a:sym typeface="Roboto"/>
              </a:rPr>
              <a:t> </a:t>
            </a:r>
            <a:r>
              <a:rPr lang="es"/>
              <a:t> proporciona una manera rápida y fácil de realizar esta operación en un único conjunto de datos similar a una matriz, ya sea usando las normas l1, l2 o max</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Escalado</a:t>
            </a:r>
            <a:endParaRPr>
              <a:solidFill>
                <a:srgbClr val="CC0000"/>
              </a:solidFill>
            </a:endParaRPr>
          </a:p>
        </p:txBody>
      </p:sp>
      <p:sp>
        <p:nvSpPr>
          <p:cNvPr id="77" name="Google Shape;7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A72A1E"/>
              </a:buClr>
              <a:buSzPts val="1800"/>
              <a:buChar char="❖"/>
            </a:pPr>
            <a:r>
              <a:rPr lang="es"/>
              <a:t>El escalado implica transformar los datos para que ajusten a una escala determinada, como 0-100 o [0,1]. </a:t>
            </a:r>
            <a:endParaRPr/>
          </a:p>
          <a:p>
            <a:pPr indent="-342900" lvl="0" marL="457200" rtl="0" algn="l">
              <a:spcBef>
                <a:spcPts val="0"/>
              </a:spcBef>
              <a:spcAft>
                <a:spcPts val="0"/>
              </a:spcAft>
              <a:buClr>
                <a:srgbClr val="F4CCCC"/>
              </a:buClr>
              <a:buSzPts val="1800"/>
              <a:buChar char="❖"/>
            </a:pPr>
            <a:r>
              <a:rPr lang="es">
                <a:solidFill>
                  <a:srgbClr val="F4CCCC"/>
                </a:solidFill>
              </a:rPr>
              <a:t>Es importante escalar los datos antes de usar métodos basados en distancias, como </a:t>
            </a:r>
            <a:r>
              <a:rPr lang="es">
                <a:solidFill>
                  <a:srgbClr val="F4CCCC"/>
                </a:solidFill>
              </a:rPr>
              <a:t>Support</a:t>
            </a:r>
            <a:r>
              <a:rPr lang="es">
                <a:solidFill>
                  <a:srgbClr val="F4CCCC"/>
                </a:solidFill>
              </a:rPr>
              <a:t> Vector Machines o K nearest neighbors. </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Por ejemplo, si se tienen precios de productos en yens y en dolares, un dolar son </a:t>
            </a:r>
            <a:r>
              <a:rPr lang="es">
                <a:solidFill>
                  <a:srgbClr val="F4CCCC"/>
                </a:solidFill>
              </a:rPr>
              <a:t>más</a:t>
            </a:r>
            <a:r>
              <a:rPr lang="es">
                <a:solidFill>
                  <a:srgbClr val="F4CCCC"/>
                </a:solidFill>
              </a:rPr>
              <a:t> de 100 yens, pero estos algoritmos consideran el cambio en una unidad igual para ambas </a:t>
            </a:r>
            <a:r>
              <a:rPr lang="es">
                <a:solidFill>
                  <a:srgbClr val="F4CCCC"/>
                </a:solidFill>
              </a:rPr>
              <a:t>características</a:t>
            </a:r>
            <a:r>
              <a:rPr lang="es">
                <a:solidFill>
                  <a:srgbClr val="F4CCCC"/>
                </a:solidFill>
              </a:rPr>
              <a:t>.</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Escalando, las variables pasan a ser pesadas de la misma forma</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Sklearn tiene los métodos MinMaxScaler y MaxAbsScaler </a:t>
            </a:r>
            <a:endParaRPr>
              <a:solidFill>
                <a:srgbClr val="F4CCC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Escalado</a:t>
            </a:r>
            <a:endParaRPr>
              <a:solidFill>
                <a:srgbClr val="CC0000"/>
              </a:solidFill>
            </a:endParaRPr>
          </a:p>
        </p:txBody>
      </p:sp>
      <p:sp>
        <p:nvSpPr>
          <p:cNvPr id="83" name="Google Shape;8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4CCCC"/>
              </a:buClr>
              <a:buSzPts val="1800"/>
              <a:buChar char="❖"/>
            </a:pPr>
            <a:r>
              <a:rPr lang="es">
                <a:solidFill>
                  <a:srgbClr val="F4CCCC"/>
                </a:solidFill>
              </a:rPr>
              <a:t>El escalado implica transformar los datos para que ajusten a una escala determinada, como 0-100 o [0,1]. </a:t>
            </a:r>
            <a:endParaRPr>
              <a:solidFill>
                <a:srgbClr val="F4CCCC"/>
              </a:solidFill>
            </a:endParaRPr>
          </a:p>
          <a:p>
            <a:pPr indent="-342900" lvl="0" marL="457200" rtl="0" algn="l">
              <a:spcBef>
                <a:spcPts val="0"/>
              </a:spcBef>
              <a:spcAft>
                <a:spcPts val="0"/>
              </a:spcAft>
              <a:buClr>
                <a:srgbClr val="A72A1E"/>
              </a:buClr>
              <a:buSzPts val="1800"/>
              <a:buChar char="❖"/>
            </a:pPr>
            <a:r>
              <a:rPr lang="es"/>
              <a:t>Es importante escalar los datos antes de usar métodos basados en distancias, como Support Vector Machines o K nearest neighbors. </a:t>
            </a:r>
            <a:endParaRPr/>
          </a:p>
          <a:p>
            <a:pPr indent="-342900" lvl="0" marL="457200" rtl="0" algn="l">
              <a:spcBef>
                <a:spcPts val="0"/>
              </a:spcBef>
              <a:spcAft>
                <a:spcPts val="0"/>
              </a:spcAft>
              <a:buClr>
                <a:srgbClr val="F4CCCC"/>
              </a:buClr>
              <a:buSzPts val="1800"/>
              <a:buChar char="❖"/>
            </a:pPr>
            <a:r>
              <a:rPr lang="es">
                <a:solidFill>
                  <a:srgbClr val="F4CCCC"/>
                </a:solidFill>
              </a:rPr>
              <a:t>Por ejemplo, si se tienen precios de productos en yens y en dolares, un dolar son más de 100 yens, pero estos algoritmos consideran el cambio en una unidad igual para ambas características.</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Escalando, las variables pasan a ser pesadas de la misma forma</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Sklearn tiene los métodos MinMaxScaler y MaxAbsScaler </a:t>
            </a:r>
            <a:endParaRPr>
              <a:solidFill>
                <a:srgbClr val="F4CC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Escalado</a:t>
            </a:r>
            <a:endParaRPr>
              <a:solidFill>
                <a:srgbClr val="CC0000"/>
              </a:solidFill>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4CCCC"/>
              </a:buClr>
              <a:buSzPts val="1800"/>
              <a:buChar char="❖"/>
            </a:pPr>
            <a:r>
              <a:rPr lang="es">
                <a:solidFill>
                  <a:srgbClr val="F4CCCC"/>
                </a:solidFill>
              </a:rPr>
              <a:t>El escalado implica transformar los datos para que ajusten a una escala determinada, como 0-100 o [0,1]. </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Es importante escalar los datos antes de usar métodos basados en distancias, como Support Vector Machines o K nearest neighbors. </a:t>
            </a:r>
            <a:endParaRPr>
              <a:solidFill>
                <a:srgbClr val="F4CCCC"/>
              </a:solidFill>
            </a:endParaRPr>
          </a:p>
          <a:p>
            <a:pPr indent="-342900" lvl="0" marL="457200" rtl="0" algn="l">
              <a:spcBef>
                <a:spcPts val="0"/>
              </a:spcBef>
              <a:spcAft>
                <a:spcPts val="0"/>
              </a:spcAft>
              <a:buClr>
                <a:srgbClr val="A72A1E"/>
              </a:buClr>
              <a:buSzPts val="1800"/>
              <a:buChar char="❖"/>
            </a:pPr>
            <a:r>
              <a:rPr lang="es"/>
              <a:t>Por ejemplo, si se tienen precios de productos en yens y en dolares, un dolar son más de 100 yens, pero estos algoritmos consideran el cambio en una unidad igual para ambas características.</a:t>
            </a:r>
            <a:endParaRPr/>
          </a:p>
          <a:p>
            <a:pPr indent="-342900" lvl="0" marL="457200" rtl="0" algn="l">
              <a:spcBef>
                <a:spcPts val="0"/>
              </a:spcBef>
              <a:spcAft>
                <a:spcPts val="0"/>
              </a:spcAft>
              <a:buClr>
                <a:srgbClr val="F4CCCC"/>
              </a:buClr>
              <a:buSzPts val="1800"/>
              <a:buChar char="❖"/>
            </a:pPr>
            <a:r>
              <a:rPr lang="es">
                <a:solidFill>
                  <a:srgbClr val="F4CCCC"/>
                </a:solidFill>
              </a:rPr>
              <a:t>Escalando, las variables pasan a ser pesadas de la misma forma</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Sklearn tiene los métodos MinMaxScaler y MaxAbsScaler </a:t>
            </a:r>
            <a:endParaRPr>
              <a:solidFill>
                <a:srgbClr val="F4CC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Escalado</a:t>
            </a:r>
            <a:endParaRPr>
              <a:solidFill>
                <a:srgbClr val="CC0000"/>
              </a:solidFill>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4CCCC"/>
              </a:buClr>
              <a:buSzPts val="1800"/>
              <a:buChar char="❖"/>
            </a:pPr>
            <a:r>
              <a:rPr lang="es">
                <a:solidFill>
                  <a:srgbClr val="F4CCCC"/>
                </a:solidFill>
              </a:rPr>
              <a:t>El escalado implica transformar los datos para que ajusten a una escala determinada, como 0-100 o [0,1]. </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Es importante escalar los datos antes de usar métodos basados en distancias, como Support Vector Machines o K nearest neighbors. </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Por ejemplo, si se tienen precios de productos en yens y en dolares, un dolar son más de 100 yens, pero estos algoritmos consideran el cambio en una unidad igual para ambas características.</a:t>
            </a:r>
            <a:endParaRPr>
              <a:solidFill>
                <a:srgbClr val="F4CCCC"/>
              </a:solidFill>
            </a:endParaRPr>
          </a:p>
          <a:p>
            <a:pPr indent="-342900" lvl="0" marL="457200" rtl="0" algn="l">
              <a:spcBef>
                <a:spcPts val="0"/>
              </a:spcBef>
              <a:spcAft>
                <a:spcPts val="0"/>
              </a:spcAft>
              <a:buClr>
                <a:srgbClr val="A72A1E"/>
              </a:buClr>
              <a:buSzPts val="1800"/>
              <a:buChar char="❖"/>
            </a:pPr>
            <a:r>
              <a:rPr lang="es"/>
              <a:t>Escalando, las variables pasan a ser pesadas de la misma forma</a:t>
            </a:r>
            <a:endParaRPr/>
          </a:p>
          <a:p>
            <a:pPr indent="-342900" lvl="0" marL="457200" rtl="0" algn="l">
              <a:spcBef>
                <a:spcPts val="0"/>
              </a:spcBef>
              <a:spcAft>
                <a:spcPts val="0"/>
              </a:spcAft>
              <a:buClr>
                <a:srgbClr val="F4CCCC"/>
              </a:buClr>
              <a:buSzPts val="1800"/>
              <a:buChar char="❖"/>
            </a:pPr>
            <a:r>
              <a:rPr lang="es">
                <a:solidFill>
                  <a:srgbClr val="F4CCCC"/>
                </a:solidFill>
              </a:rPr>
              <a:t>Sklearn tiene los métodos MinMaxScaler y MaxAbsScaler </a:t>
            </a:r>
            <a:endParaRPr>
              <a:solidFill>
                <a:srgbClr val="F4CC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Escalado</a:t>
            </a:r>
            <a:endParaRPr>
              <a:solidFill>
                <a:srgbClr val="CC0000"/>
              </a:solidFill>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4CCCC"/>
              </a:buClr>
              <a:buSzPts val="1800"/>
              <a:buChar char="❖"/>
            </a:pPr>
            <a:r>
              <a:rPr lang="es">
                <a:solidFill>
                  <a:srgbClr val="F4CCCC"/>
                </a:solidFill>
              </a:rPr>
              <a:t>El escalado implica transformar los datos para que ajusten a una escala determinada, como 0-100 o [0,1]. </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Es importante escalar los datos antes de usar métodos basados en distancias, como Support Vector Machines o K nearest neighbors. </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Por ejemplo, si se tienen precios de productos en yens y en dolares, un dolar son más de 100 yens, pero estos algoritmos consideran el cambio en una unidad igual para ambas características.</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Escalando, las variables pasan a ser pesadas de la misma forma</a:t>
            </a:r>
            <a:endParaRPr>
              <a:solidFill>
                <a:srgbClr val="F4CCCC"/>
              </a:solidFill>
            </a:endParaRPr>
          </a:p>
          <a:p>
            <a:pPr indent="-342900" lvl="0" marL="457200" rtl="0" algn="l">
              <a:spcBef>
                <a:spcPts val="0"/>
              </a:spcBef>
              <a:spcAft>
                <a:spcPts val="0"/>
              </a:spcAft>
              <a:buClr>
                <a:srgbClr val="A72A1E"/>
              </a:buClr>
              <a:buSzPts val="1800"/>
              <a:buChar char="❖"/>
            </a:pPr>
            <a:r>
              <a:rPr lang="es"/>
              <a:t>Sklearn tiene los métodos MinMaxScaler y MaxAbsScaler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54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MinMaxScaler vs MaxAbsScaler</a:t>
            </a:r>
            <a:endParaRPr>
              <a:solidFill>
                <a:srgbClr val="CC0000"/>
              </a:solidFill>
            </a:endParaRPr>
          </a:p>
        </p:txBody>
      </p:sp>
      <p:grpSp>
        <p:nvGrpSpPr>
          <p:cNvPr id="107" name="Google Shape;107;p20"/>
          <p:cNvGrpSpPr/>
          <p:nvPr/>
        </p:nvGrpSpPr>
        <p:grpSpPr>
          <a:xfrm>
            <a:off x="2105937" y="1169000"/>
            <a:ext cx="2828858" cy="3238635"/>
            <a:chOff x="2744034" y="1146343"/>
            <a:chExt cx="1827900" cy="2399700"/>
          </a:xfrm>
        </p:grpSpPr>
        <p:sp>
          <p:nvSpPr>
            <p:cNvPr id="108" name="Google Shape;108;p20"/>
            <p:cNvSpPr/>
            <p:nvPr/>
          </p:nvSpPr>
          <p:spPr>
            <a:xfrm rot="-5400000">
              <a:off x="2458134" y="1432243"/>
              <a:ext cx="2399700" cy="1827900"/>
            </a:xfrm>
            <a:prstGeom prst="rightArrowCallout">
              <a:avLst>
                <a:gd fmla="val 9283" name="adj1"/>
                <a:gd fmla="val 13570" name="adj2"/>
                <a:gd fmla="val 16082" name="adj3"/>
                <a:gd fmla="val 81236" name="adj4"/>
              </a:avLst>
            </a:prstGeom>
            <a:solidFill>
              <a:srgbClr val="F48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p:nvPr/>
          </p:nvSpPr>
          <p:spPr>
            <a:xfrm flipH="1">
              <a:off x="2832600" y="1686400"/>
              <a:ext cx="1649400" cy="1769700"/>
            </a:xfrm>
            <a:prstGeom prst="snip1Rect">
              <a:avLst>
                <a:gd fmla="val 0" name="adj"/>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txBox="1"/>
            <p:nvPr/>
          </p:nvSpPr>
          <p:spPr>
            <a:xfrm>
              <a:off x="2966450" y="1795520"/>
              <a:ext cx="13830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2300">
                  <a:solidFill>
                    <a:srgbClr val="FFFFFF"/>
                  </a:solidFill>
                  <a:latin typeface="Roboto"/>
                  <a:ea typeface="Roboto"/>
                  <a:cs typeface="Roboto"/>
                  <a:sym typeface="Roboto"/>
                </a:rPr>
                <a:t>MinMaxScaler</a:t>
              </a:r>
              <a:endParaRPr b="1" sz="23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t/>
              </a:r>
              <a:endParaRPr sz="1700">
                <a:solidFill>
                  <a:srgbClr val="FFFFFF"/>
                </a:solidFill>
                <a:latin typeface="Roboto"/>
                <a:ea typeface="Roboto"/>
                <a:cs typeface="Roboto"/>
                <a:sym typeface="Roboto"/>
              </a:endParaRPr>
            </a:p>
            <a:p>
              <a:pPr indent="0" lvl="0" marL="0" rtl="0" algn="ctr">
                <a:lnSpc>
                  <a:spcPct val="115000"/>
                </a:lnSpc>
                <a:spcBef>
                  <a:spcPts val="0"/>
                </a:spcBef>
                <a:spcAft>
                  <a:spcPts val="1600"/>
                </a:spcAft>
                <a:buNone/>
              </a:pPr>
              <a:r>
                <a:rPr lang="es" sz="1700">
                  <a:solidFill>
                    <a:srgbClr val="FFFFFF"/>
                  </a:solidFill>
                  <a:latin typeface="Roboto"/>
                  <a:ea typeface="Roboto"/>
                  <a:cs typeface="Roboto"/>
                  <a:sym typeface="Roboto"/>
                </a:rPr>
                <a:t>datos transformados a un rango fijo</a:t>
              </a:r>
              <a:endParaRPr sz="1700">
                <a:solidFill>
                  <a:srgbClr val="FFFFFF"/>
                </a:solidFill>
              </a:endParaRPr>
            </a:p>
          </p:txBody>
        </p:sp>
      </p:grpSp>
      <p:grpSp>
        <p:nvGrpSpPr>
          <p:cNvPr id="111" name="Google Shape;111;p20"/>
          <p:cNvGrpSpPr/>
          <p:nvPr/>
        </p:nvGrpSpPr>
        <p:grpSpPr>
          <a:xfrm>
            <a:off x="4935026" y="1777839"/>
            <a:ext cx="2828858" cy="3238635"/>
            <a:chOff x="4572084" y="1597469"/>
            <a:chExt cx="1827900" cy="2399700"/>
          </a:xfrm>
        </p:grpSpPr>
        <p:sp>
          <p:nvSpPr>
            <p:cNvPr id="112" name="Google Shape;112;p20"/>
            <p:cNvSpPr/>
            <p:nvPr/>
          </p:nvSpPr>
          <p:spPr>
            <a:xfrm rot="5400000">
              <a:off x="4286184" y="1883369"/>
              <a:ext cx="2399700" cy="1827900"/>
            </a:xfrm>
            <a:prstGeom prst="rightArrowCallout">
              <a:avLst>
                <a:gd fmla="val 9283" name="adj1"/>
                <a:gd fmla="val 13570" name="adj2"/>
                <a:gd fmla="val 16082" name="adj3"/>
                <a:gd fmla="val 81236" name="adj4"/>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flipH="1" rot="10800000">
              <a:off x="4662018" y="1687411"/>
              <a:ext cx="1649400" cy="1769700"/>
            </a:xfrm>
            <a:prstGeom prst="snip1Rect">
              <a:avLst>
                <a:gd fmla="val 0" name="adj"/>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txBox="1"/>
            <p:nvPr/>
          </p:nvSpPr>
          <p:spPr>
            <a:xfrm>
              <a:off x="4794425" y="1795520"/>
              <a:ext cx="13830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2300">
                  <a:solidFill>
                    <a:srgbClr val="FFFFFF"/>
                  </a:solidFill>
                  <a:latin typeface="Roboto"/>
                  <a:ea typeface="Roboto"/>
                  <a:cs typeface="Roboto"/>
                  <a:sym typeface="Roboto"/>
                </a:rPr>
                <a:t>MaxAbsScaler</a:t>
              </a:r>
              <a:endParaRPr b="1" sz="23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t/>
              </a:r>
              <a:endParaRPr sz="800">
                <a:solidFill>
                  <a:srgbClr val="FFFFFF"/>
                </a:solidFill>
                <a:latin typeface="Roboto"/>
                <a:ea typeface="Roboto"/>
                <a:cs typeface="Roboto"/>
                <a:sym typeface="Roboto"/>
              </a:endParaRPr>
            </a:p>
            <a:p>
              <a:pPr indent="0" lvl="0" marL="0" rtl="0" algn="ctr">
                <a:lnSpc>
                  <a:spcPct val="115000"/>
                </a:lnSpc>
                <a:spcBef>
                  <a:spcPts val="0"/>
                </a:spcBef>
                <a:spcAft>
                  <a:spcPts val="1600"/>
                </a:spcAft>
                <a:buNone/>
              </a:pPr>
              <a:r>
                <a:rPr lang="es" sz="1700">
                  <a:solidFill>
                    <a:schemeClr val="lt1"/>
                  </a:solidFill>
                  <a:latin typeface="Roboto"/>
                  <a:ea typeface="Roboto"/>
                  <a:cs typeface="Roboto"/>
                  <a:sym typeface="Roboto"/>
                </a:rPr>
                <a:t>datos transformados tales que el </a:t>
              </a:r>
              <a:r>
                <a:rPr lang="es" sz="1700">
                  <a:solidFill>
                    <a:srgbClr val="FFFFFF"/>
                  </a:solidFill>
                  <a:latin typeface="Roboto"/>
                  <a:ea typeface="Roboto"/>
                  <a:cs typeface="Roboto"/>
                  <a:sym typeface="Roboto"/>
                </a:rPr>
                <a:t>valor absoluto máximo es uno</a:t>
              </a:r>
              <a:endParaRPr sz="1700">
                <a:solidFill>
                  <a:srgbClr val="FFFFFF"/>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MinMaxScaler vs MaxAbsScaler</a:t>
            </a:r>
            <a:endParaRPr>
              <a:solidFill>
                <a:srgbClr val="CC0000"/>
              </a:solidFill>
            </a:endParaRPr>
          </a:p>
          <a:p>
            <a:pPr indent="0" lvl="0" marL="0" rtl="0" algn="l">
              <a:spcBef>
                <a:spcPts val="0"/>
              </a:spcBef>
              <a:spcAft>
                <a:spcPts val="0"/>
              </a:spcAft>
              <a:buNone/>
            </a:pPr>
            <a:r>
              <a:t/>
            </a:r>
            <a:endParaRPr>
              <a:solidFill>
                <a:srgbClr val="CC0000"/>
              </a:solidFill>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s" sz="1595">
                <a:solidFill>
                  <a:srgbClr val="212529"/>
                </a:solidFill>
                <a:highlight>
                  <a:srgbClr val="FFFFFF"/>
                </a:highlight>
                <a:latin typeface="Roboto"/>
                <a:ea typeface="Roboto"/>
                <a:cs typeface="Roboto"/>
                <a:sym typeface="Roboto"/>
              </a:rPr>
              <a:t> </a:t>
            </a:r>
            <a:r>
              <a:rPr b="1" lang="es" sz="1595">
                <a:solidFill>
                  <a:srgbClr val="2878A2"/>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MinMaxScaler</a:t>
            </a:r>
            <a:r>
              <a:rPr lang="es" sz="1595">
                <a:solidFill>
                  <a:srgbClr val="212529"/>
                </a:solidFill>
                <a:highlight>
                  <a:srgbClr val="FFFFFF"/>
                </a:highlight>
                <a:latin typeface="Roboto"/>
                <a:ea typeface="Roboto"/>
                <a:cs typeface="Roboto"/>
                <a:sym typeface="Roboto"/>
              </a:rPr>
              <a:t> </a:t>
            </a:r>
            <a:r>
              <a:rPr lang="es" sz="1595"/>
              <a:t>La motivación para usar esta escala incluye la solidez contra las desviaciones estándar muy pequeñas en las variables y la preservación de entradas cero en datos ralos.</a:t>
            </a:r>
            <a:endParaRPr sz="1595">
              <a:solidFill>
                <a:srgbClr val="212529"/>
              </a:solidFill>
              <a:highlight>
                <a:srgbClr val="FFFFFF"/>
              </a:highlight>
              <a:latin typeface="Roboto"/>
              <a:ea typeface="Roboto"/>
              <a:cs typeface="Roboto"/>
              <a:sym typeface="Roboto"/>
            </a:endParaRPr>
          </a:p>
          <a:p>
            <a:pPr indent="0" lvl="0" marL="0" rtl="0" algn="l">
              <a:lnSpc>
                <a:spcPct val="95000"/>
              </a:lnSpc>
              <a:spcBef>
                <a:spcPts val="1200"/>
              </a:spcBef>
              <a:spcAft>
                <a:spcPts val="0"/>
              </a:spcAft>
              <a:buSzPts val="852"/>
              <a:buNone/>
            </a:pPr>
            <a:r>
              <a:rPr b="1" lang="es" sz="1595" u="sng">
                <a:solidFill>
                  <a:srgbClr val="F4CCCC"/>
                </a:solidFill>
                <a:highlight>
                  <a:srgbClr val="FFFFFF"/>
                </a:highlight>
                <a:latin typeface="Courier New"/>
                <a:ea typeface="Courier New"/>
                <a:cs typeface="Courier New"/>
                <a:sym typeface="Courier New"/>
                <a:hlinkClick r:id="rId4">
                  <a:extLst>
                    <a:ext uri="{A12FA001-AC4F-418D-AE19-62706E023703}">
                      <ahyp:hlinkClr val="tx"/>
                    </a:ext>
                  </a:extLst>
                </a:hlinkClick>
              </a:rPr>
              <a:t>MaxAbsScaler</a:t>
            </a:r>
            <a:r>
              <a:rPr lang="es" sz="1595">
                <a:solidFill>
                  <a:srgbClr val="F4CCCC"/>
                </a:solidFill>
                <a:highlight>
                  <a:srgbClr val="FFFFFF"/>
                </a:highlight>
                <a:latin typeface="Roboto"/>
                <a:ea typeface="Roboto"/>
                <a:cs typeface="Roboto"/>
                <a:sym typeface="Roboto"/>
              </a:rPr>
              <a:t> </a:t>
            </a:r>
            <a:r>
              <a:rPr lang="es" sz="1595">
                <a:solidFill>
                  <a:srgbClr val="F4CCCC"/>
                </a:solidFill>
              </a:rPr>
              <a:t>funciona de manera muy similar, pero escala forzando los datos al rango [-1, 1], dividiendo por el valor máximo (absoluto) en cada característica. Está destinado a datos que ya están centrados en cero o datos ralos.</a:t>
            </a:r>
            <a:endParaRPr sz="1595">
              <a:solidFill>
                <a:srgbClr val="F4CCCC"/>
              </a:solidFill>
              <a:highlight>
                <a:srgbClr val="F8F9FA"/>
              </a:highlight>
              <a:latin typeface="Arial"/>
              <a:ea typeface="Arial"/>
              <a:cs typeface="Arial"/>
              <a:sym typeface="Arial"/>
            </a:endParaRPr>
          </a:p>
          <a:p>
            <a:pPr indent="0" lvl="0" marL="0" rtl="0" algn="l">
              <a:lnSpc>
                <a:spcPct val="95000"/>
              </a:lnSpc>
              <a:spcBef>
                <a:spcPts val="1200"/>
              </a:spcBef>
              <a:spcAft>
                <a:spcPts val="0"/>
              </a:spcAft>
              <a:buSzPts val="852"/>
              <a:buNone/>
            </a:pPr>
            <a:r>
              <a:rPr lang="es" sz="1595">
                <a:solidFill>
                  <a:srgbClr val="F4CCCC"/>
                </a:solidFill>
              </a:rPr>
              <a:t>Centrar datos ralos destruiría la estructura de dispersión de los datos y, por lo tanto, rara vez es algo sensato. Sin embargo, puede tener sentido escalar entradas ralas, especialmente si las variables están en escalas diferentes.</a:t>
            </a:r>
            <a:endParaRPr sz="1595">
              <a:solidFill>
                <a:srgbClr val="F4CCCC"/>
              </a:solidFill>
              <a:highlight>
                <a:srgbClr val="FFFFFF"/>
              </a:highlight>
              <a:latin typeface="Roboto"/>
              <a:ea typeface="Roboto"/>
              <a:cs typeface="Roboto"/>
              <a:sym typeface="Roboto"/>
            </a:endParaRPr>
          </a:p>
          <a:p>
            <a:pPr indent="0" lvl="0" marL="0" rtl="0" algn="l">
              <a:lnSpc>
                <a:spcPct val="95000"/>
              </a:lnSpc>
              <a:spcBef>
                <a:spcPts val="1200"/>
              </a:spcBef>
              <a:spcAft>
                <a:spcPts val="0"/>
              </a:spcAft>
              <a:buSzPts val="852"/>
              <a:buNone/>
            </a:pPr>
            <a:r>
              <a:rPr b="1" lang="es" sz="1595">
                <a:solidFill>
                  <a:srgbClr val="F4CCCC"/>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MaxAbsScaler</a:t>
            </a:r>
            <a:r>
              <a:rPr lang="es" sz="1595">
                <a:solidFill>
                  <a:srgbClr val="F4CCCC"/>
                </a:solidFill>
                <a:highlight>
                  <a:srgbClr val="FFFFFF"/>
                </a:highlight>
                <a:latin typeface="Roboto"/>
                <a:ea typeface="Roboto"/>
                <a:cs typeface="Roboto"/>
                <a:sym typeface="Roboto"/>
              </a:rPr>
              <a:t> </a:t>
            </a:r>
            <a:r>
              <a:rPr lang="es" sz="1595">
                <a:solidFill>
                  <a:srgbClr val="F4CCCC"/>
                </a:solidFill>
              </a:rPr>
              <a:t>fue diseñado específicamente para escalar datos ralos y es la forma recomendada de hacerlo</a:t>
            </a:r>
            <a:endParaRPr sz="1595">
              <a:solidFill>
                <a:srgbClr val="F4CCCC"/>
              </a:solidFill>
              <a:highlight>
                <a:srgbClr val="F8F9FA"/>
              </a:highlight>
              <a:latin typeface="Arial"/>
              <a:ea typeface="Arial"/>
              <a:cs typeface="Arial"/>
              <a:sym typeface="Arial"/>
            </a:endParaRPr>
          </a:p>
          <a:p>
            <a:pPr indent="0" lvl="0" marL="0" rtl="0" algn="l">
              <a:lnSpc>
                <a:spcPct val="95000"/>
              </a:lnSpc>
              <a:spcBef>
                <a:spcPts val="1200"/>
              </a:spcBef>
              <a:spcAft>
                <a:spcPts val="0"/>
              </a:spcAft>
              <a:buSzPts val="852"/>
              <a:buNone/>
            </a:pPr>
            <a:r>
              <a:t/>
            </a:r>
            <a:endParaRPr sz="1285">
              <a:solidFill>
                <a:srgbClr val="212529"/>
              </a:solidFill>
              <a:highlight>
                <a:srgbClr val="FFFFFF"/>
              </a:highlight>
              <a:latin typeface="Roboto"/>
              <a:ea typeface="Roboto"/>
              <a:cs typeface="Roboto"/>
              <a:sym typeface="Roboto"/>
            </a:endParaRPr>
          </a:p>
          <a:p>
            <a:pPr indent="0" lvl="0" marL="0" rtl="0" algn="l">
              <a:lnSpc>
                <a:spcPct val="95000"/>
              </a:lnSpc>
              <a:spcBef>
                <a:spcPts val="1200"/>
              </a:spcBef>
              <a:spcAft>
                <a:spcPts val="1200"/>
              </a:spcAft>
              <a:buSzPts val="852"/>
              <a:buNone/>
            </a:pPr>
            <a:r>
              <a:t/>
            </a:r>
            <a:endParaRPr sz="930">
              <a:solidFill>
                <a:srgbClr val="212529"/>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