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Average"/>
      <p:regular r:id="rId50"/>
    </p:embeddedFon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-regular.fntdata"/><Relationship Id="rId50" Type="http://schemas.openxmlformats.org/officeDocument/2006/relationships/font" Target="fonts/Average-regular.fntdata"/><Relationship Id="rId52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322e0c72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322e0c72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322e0c72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322e0c72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3680582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3680582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\mathbf{w}^*={\arg\min}_{\mathbf{w}}L(\mathbf{w})={\arg\min}_{\mathbf{w}}\frac{1}{N} \sum_{i=1}^N \ell(f_{\mathbf{w}}(\mathbf{x}_i), y_i)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6805829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36805829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\begin{align*}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\nabla_{\mathbf{w}}L(\mathbf{w})\equiv\begin{pmatrix}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\frac{\partial L(\mathbf{w})}{\partial w_1}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\vdots\\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\frac{\partial L(\mathbf{w})}{\partial w_n}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\end{pmatrix}&amp;=\nabla_{\mathbf{w}}\frac{1}{N}\sum_{i=1}^N \ell(f_{\mathbf{w}}(\mathbf{x}_i), y_i)\\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&amp;=\frac{1}{N}\sum_{i=1}^N \nabla_{\mathbf{w}}\left[ \frac{1}{2}{\left( \mathbf{w}^T\mathbf{x}_i - y_i \right)}^2\right ]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&amp;=\frac{1}{N}\sum_{i=1}^N {\left( \mathbf{w}^T\mathbf{x}_i - y_i \right)}\mathbf{x}_i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\end{align*}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6805829e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36805829e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b5a5ef34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b5a5ef34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bd0993c4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bd0993c4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bd0993c4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bd0993c4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bd0993c4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bd0993c4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322e0c72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322e0c72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c8e9960fc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c8e9960fc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322e0c72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322e0c72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d0993c4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d0993c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bd0993c4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bd0993c4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bd0993c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bd0993c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bd0993c4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bd0993c4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bd0993c43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bd0993c43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322e0c72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322e0c72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322e0c72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322e0c72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322e0c72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322e0c72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22e0c72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322e0c72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853cc8e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853cc8e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322e0c72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322e0c72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322e0c72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322e0c72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322e0c72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322e0c72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322e0c72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322e0c72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322e0c72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322e0c72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322e0c72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322e0c72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322e0c72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322e0c72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322e0c72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322e0c72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322e0c72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322e0c72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322e0c72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322e0c72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bd0993c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bd0993c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322e0c72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322e0c72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322e0c72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322e0c72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322e0c72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322e0c72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322e0c72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322e0c72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322e0c72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322e0c72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8e9960fc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8e9960fc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8e9960fc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8e9960fc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322e0c7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322e0c7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322e0c72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322e0c7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8e9960fc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8e9960fc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aprendizaje automático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#3. Funciones de costo y optimización. Árboles de decisión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594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Descenso de gradiente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Conjunto de pares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/>
              <a:t>η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Repetir hasta converger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s" sz="1800"/>
              <a:t>η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∇</a:t>
            </a:r>
            <a:r>
              <a:rPr b="1"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; D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Retornar último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aseline="-25000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594482" y="257175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Descenso de gradiente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Conjunto de pares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)}, i=1,...,N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/>
              <a:t>η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Repetir hasta converger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s" sz="1800"/>
              <a:t>η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∇</a:t>
            </a:r>
            <a:r>
              <a:rPr b="1"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; D)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Retornar último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aseline="-25000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958900" y="2690475"/>
            <a:ext cx="3680400" cy="2178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Convergencia: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 hay cambio (norma del gradiente menor a un épsilon)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número de iteraciones (</a:t>
            </a:r>
            <a:r>
              <a:rPr i="1" lang="es" sz="1800"/>
              <a:t>early stopping</a:t>
            </a:r>
            <a:r>
              <a:rPr lang="es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Datos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={(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)},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/>
              <a:t>=1, …, N, 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Modelo lineal</a:t>
            </a:r>
            <a:r>
              <a:rPr lang="es" sz="1800"/>
              <a:t> (parametrización):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/>
              <a:t>(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) = 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/>
              <a:t>T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Función de costo error cuadrático</a:t>
            </a:r>
            <a:r>
              <a:rPr lang="es" sz="1800"/>
              <a:t>: </a:t>
            </a:r>
            <a:r>
              <a:rPr i="1" lang="es" sz="1800"/>
              <a:t>ℓ</a:t>
            </a:r>
            <a:r>
              <a:rPr lang="es" sz="1800"/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/>
              <a:t>(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),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) = ½(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/>
              <a:t>(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) -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)</a:t>
            </a:r>
            <a:r>
              <a:rPr baseline="30000" lang="es" sz="1800"/>
              <a:t>2 </a:t>
            </a:r>
            <a:r>
              <a:rPr lang="es" sz="1800"/>
              <a:t>= ½(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/>
              <a:t>T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 -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)</a:t>
            </a:r>
            <a:r>
              <a:rPr baseline="30000" lang="es" sz="1800"/>
              <a:t>2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Problema a resolver: 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Paso de actualización:   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(t+1)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← 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s" sz="1800"/>
              <a:t>η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∇</a:t>
            </a:r>
            <a:r>
              <a:rPr b="1"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(t)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; D)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50" name="Google Shape;150;p24"/>
          <p:cNvCxnSpPr/>
          <p:nvPr/>
        </p:nvCxnSpPr>
        <p:spPr>
          <a:xfrm>
            <a:off x="5181189" y="4795348"/>
            <a:ext cx="1100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900" y="3199025"/>
            <a:ext cx="6071551" cy="8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4937451" y="4739189"/>
            <a:ext cx="158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0000"/>
                </a:solidFill>
              </a:rPr>
              <a:t>gradiente</a:t>
            </a:r>
            <a:endParaRPr b="1"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Gradiente</a:t>
            </a:r>
            <a:r>
              <a:rPr baseline="30000" lang="es" sz="1800"/>
              <a:t>(*)</a:t>
            </a:r>
            <a:r>
              <a:rPr lang="es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25"/>
          <p:cNvSpPr txBox="1"/>
          <p:nvPr/>
        </p:nvSpPr>
        <p:spPr>
          <a:xfrm>
            <a:off x="24300" y="4758600"/>
            <a:ext cx="420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666666"/>
                </a:solidFill>
              </a:rPr>
              <a:t>(*) </a:t>
            </a:r>
            <a:r>
              <a:rPr lang="es" sz="1300">
                <a:solidFill>
                  <a:srgbClr val="666666"/>
                </a:solidFill>
              </a:rPr>
              <a:t>The Matrix Cookbook, </a:t>
            </a:r>
            <a:r>
              <a:rPr lang="es" sz="1300">
                <a:solidFill>
                  <a:srgbClr val="666666"/>
                </a:solidFill>
              </a:rPr>
              <a:t>https://www2.imm.dtu.dk/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-5400000">
            <a:off x="6920126" y="2850398"/>
            <a:ext cx="168600" cy="118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6043896" y="3536095"/>
            <a:ext cx="191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0000"/>
                </a:solidFill>
              </a:rPr>
              <a:t>error de predicción 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0000"/>
                </a:solidFill>
              </a:rPr>
              <a:t>(salida)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7618915" y="3536091"/>
            <a:ext cx="158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0000"/>
                </a:solidFill>
              </a:rPr>
              <a:t>variable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0000"/>
                </a:solidFill>
              </a:rPr>
              <a:t>(entrada)</a:t>
            </a:r>
            <a:endParaRPr b="1" sz="1300">
              <a:solidFill>
                <a:srgbClr val="FF0000"/>
              </a:solidFill>
            </a:endParaRPr>
          </a:p>
        </p:txBody>
      </p:sp>
      <p:cxnSp>
        <p:nvCxnSpPr>
          <p:cNvPr id="162" name="Google Shape;162;p25"/>
          <p:cNvCxnSpPr/>
          <p:nvPr/>
        </p:nvCxnSpPr>
        <p:spPr>
          <a:xfrm>
            <a:off x="7917400" y="3279250"/>
            <a:ext cx="288300" cy="24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862" y="675186"/>
            <a:ext cx="5972704" cy="2772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5"/>
          <p:cNvGrpSpPr/>
          <p:nvPr/>
        </p:nvGrpSpPr>
        <p:grpSpPr>
          <a:xfrm>
            <a:off x="1088825" y="1900875"/>
            <a:ext cx="2880162" cy="2547218"/>
            <a:chOff x="897925" y="1474125"/>
            <a:chExt cx="2880162" cy="2547218"/>
          </a:xfrm>
        </p:grpSpPr>
        <p:pic>
          <p:nvPicPr>
            <p:cNvPr id="165" name="Google Shape;16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7925" y="1474125"/>
              <a:ext cx="2459950" cy="2490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5"/>
            <p:cNvSpPr/>
            <p:nvPr/>
          </p:nvSpPr>
          <p:spPr>
            <a:xfrm>
              <a:off x="1516100" y="3717239"/>
              <a:ext cx="134700" cy="168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1446329" y="3621143"/>
              <a:ext cx="4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aseline="-25000" lang="e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2735300" y="3519918"/>
              <a:ext cx="134700" cy="168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3149991" y="2167462"/>
              <a:ext cx="134700" cy="454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2717591" y="3339507"/>
              <a:ext cx="44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aseline="-25000" lang="es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25"/>
            <p:cNvSpPr txBox="1"/>
            <p:nvPr/>
          </p:nvSpPr>
          <p:spPr>
            <a:xfrm>
              <a:off x="3064987" y="2312725"/>
              <a:ext cx="71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">
                  <a:latin typeface="Times New Roman"/>
                  <a:ea typeface="Times New Roman"/>
                  <a:cs typeface="Times New Roman"/>
                  <a:sym typeface="Times New Roman"/>
                </a:rPr>
                <a:t>L(</a:t>
              </a:r>
              <a:r>
                <a:rPr b="1" i="1" lang="es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es"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72" name="Google Shape;172;p25"/>
          <p:cNvCxnSpPr/>
          <p:nvPr/>
        </p:nvCxnSpPr>
        <p:spPr>
          <a:xfrm>
            <a:off x="2335925" y="3784625"/>
            <a:ext cx="224700" cy="3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3" name="Google Shape;173;p25"/>
          <p:cNvCxnSpPr/>
          <p:nvPr/>
        </p:nvCxnSpPr>
        <p:spPr>
          <a:xfrm flipH="1">
            <a:off x="2167400" y="3807100"/>
            <a:ext cx="202200" cy="2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5"/>
          <p:cNvCxnSpPr/>
          <p:nvPr/>
        </p:nvCxnSpPr>
        <p:spPr>
          <a:xfrm>
            <a:off x="2380825" y="3807100"/>
            <a:ext cx="325800" cy="13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5" name="Google Shape;175;p25"/>
          <p:cNvSpPr/>
          <p:nvPr/>
        </p:nvSpPr>
        <p:spPr>
          <a:xfrm>
            <a:off x="2526825" y="4166450"/>
            <a:ext cx="202200" cy="13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2437550" y="4036625"/>
            <a:ext cx="8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Times New Roman"/>
                <a:ea typeface="Times New Roman"/>
                <a:cs typeface="Times New Roman"/>
                <a:sym typeface="Times New Roman"/>
              </a:rPr>
              <a:t>∇</a:t>
            </a:r>
            <a:r>
              <a:rPr b="1" baseline="-25000" lang="es" sz="13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s" sz="1300">
                <a:latin typeface="Times New Roman"/>
                <a:ea typeface="Times New Roman"/>
                <a:cs typeface="Times New Roman"/>
                <a:sym typeface="Times New Roman"/>
              </a:rPr>
              <a:t>L(</a:t>
            </a:r>
            <a:r>
              <a:rPr b="1" i="1" lang="es" sz="13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s" sz="13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451625" y="257175"/>
            <a:ext cx="77994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Entrada: 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Conjunto de pares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)}, i=1,...,N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/>
              <a:t>Una tasa de aprendizaje </a:t>
            </a:r>
            <a:r>
              <a:rPr i="1" lang="es" sz="1800"/>
              <a:t>η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Algoritmo: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Inicializar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Repetir hasta converger:</a:t>
            </a:r>
            <a:br>
              <a:rPr lang="es" sz="1800"/>
            </a:br>
            <a:br>
              <a:rPr lang="es" sz="1800"/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Retornar último 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aseline="-25000"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89" y="3593650"/>
            <a:ext cx="4207300" cy="6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Descenso de gradiente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¿La solución es única?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¿Depende del punto de inicio?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25219" l="24240" r="27316" t="10756"/>
          <a:stretch/>
        </p:blipFill>
        <p:spPr>
          <a:xfrm>
            <a:off x="3921375" y="849138"/>
            <a:ext cx="3228000" cy="3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F</a:t>
            </a:r>
            <a:r>
              <a:rPr b="1" lang="es" sz="2400">
                <a:solidFill>
                  <a:srgbClr val="980000"/>
                </a:solidFill>
              </a:rPr>
              <a:t>unciones y conjuntos convexos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</a:t>
            </a:r>
            <a:r>
              <a:rPr b="1" lang="es" sz="1800"/>
              <a:t>función</a:t>
            </a:r>
            <a:r>
              <a:rPr lang="es" sz="1800"/>
              <a:t>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 es </a:t>
            </a:r>
            <a:r>
              <a:rPr b="1" lang="es" sz="1800"/>
              <a:t>convexa</a:t>
            </a:r>
            <a:r>
              <a:rPr lang="es" sz="1800"/>
              <a:t> si para cualquier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/>
              <a:t> en el dominio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,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</a:t>
            </a:r>
            <a:r>
              <a:rPr b="1" lang="es" sz="1800"/>
              <a:t>conjunto</a:t>
            </a:r>
            <a:r>
              <a:rPr lang="es" sz="1800"/>
              <a:t>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" sz="1800"/>
              <a:t> es </a:t>
            </a:r>
            <a:r>
              <a:rPr b="1" lang="es" sz="1800"/>
              <a:t>convexo</a:t>
            </a:r>
            <a:r>
              <a:rPr lang="es" sz="1800"/>
              <a:t> si para </a:t>
            </a:r>
            <a:br>
              <a:rPr lang="es" sz="1800"/>
            </a:br>
            <a:r>
              <a:rPr lang="es" sz="1800"/>
              <a:t>cualquier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/>
              <a:t> en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s" sz="1800"/>
              <a:t>,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Intuitivamente la función tiene forma</a:t>
            </a:r>
            <a:br>
              <a:rPr lang="es" sz="1800"/>
            </a:br>
            <a:r>
              <a:rPr lang="es" sz="1800"/>
              <a:t>de "cuenco"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41020" r="0" t="38732"/>
          <a:stretch/>
        </p:blipFill>
        <p:spPr>
          <a:xfrm>
            <a:off x="5011475" y="2222375"/>
            <a:ext cx="3980126" cy="2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150" y="1716638"/>
            <a:ext cx="57816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013" y="3250813"/>
            <a:ext cx="20097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 de funciones convexas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suma no negativa de funciones convexas es convexa</a:t>
            </a:r>
            <a:endParaRPr sz="1800"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19904" l="0" r="0" t="22551"/>
          <a:stretch/>
        </p:blipFill>
        <p:spPr>
          <a:xfrm>
            <a:off x="405600" y="1243750"/>
            <a:ext cx="8332799" cy="27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14351" l="0" r="0" t="17211"/>
          <a:stretch/>
        </p:blipFill>
        <p:spPr>
          <a:xfrm>
            <a:off x="533400" y="689100"/>
            <a:ext cx="8077200" cy="28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 de funciones convexas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Porque es importante?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Los puntos críticos (derivada=0) son todos mínimos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Descenso de gradiente encuentra la solución óptima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Elección de la tasa de aprendizaje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tasa de aprendizaje determina la</a:t>
            </a:r>
            <a:br>
              <a:rPr lang="es" sz="1800"/>
            </a:br>
            <a:r>
              <a:rPr lang="es" sz="1800"/>
              <a:t>velocidad de convergencia.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Muchas estrategias de adaptación</a:t>
            </a:r>
            <a:br>
              <a:rPr lang="es" sz="1800"/>
            </a:br>
            <a:r>
              <a:rPr lang="es" sz="1800"/>
              <a:t>(</a:t>
            </a:r>
            <a:r>
              <a:rPr i="1" lang="es" sz="1800"/>
              <a:t>momentum</a:t>
            </a:r>
            <a:r>
              <a:rPr lang="es" sz="1800"/>
              <a:t>, </a:t>
            </a:r>
            <a:r>
              <a:rPr i="1" lang="es" sz="1800"/>
              <a:t>scheduling</a:t>
            </a:r>
            <a:r>
              <a:rPr lang="es" sz="1800"/>
              <a:t>, etc).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hiperparámetro más importante </a:t>
            </a:r>
            <a:br>
              <a:rPr lang="es" sz="1800"/>
            </a:br>
            <a:r>
              <a:rPr lang="es" sz="1800"/>
              <a:t>junto con el número máximo de </a:t>
            </a:r>
            <a:br>
              <a:rPr lang="es" sz="1800"/>
            </a:br>
            <a:r>
              <a:rPr lang="es" sz="1800"/>
              <a:t>iteraciones / épocas.</a:t>
            </a:r>
            <a:endParaRPr sz="1800"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450" y="868200"/>
            <a:ext cx="4659124" cy="395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442075" y="266100"/>
            <a:ext cx="73518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polinomial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Función de predicción lineal: </a:t>
            </a:r>
            <a:endParaRPr b="1"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Función de costo</a:t>
            </a:r>
            <a:r>
              <a:rPr lang="es" sz="1600"/>
              <a:t>: error cuadrático</a:t>
            </a:r>
            <a:br>
              <a:rPr lang="es" sz="1600"/>
            </a:br>
            <a:r>
              <a:rPr lang="es" sz="1600"/>
              <a:t>medida del error en la predicción de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s" sz="1600"/>
              <a:t> mediante </a:t>
            </a:r>
            <a: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  <a:t>y(x; w)</a:t>
            </a: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s" sz="1600"/>
              <a:t>Admite una solución en forma cerrada</a:t>
            </a:r>
            <a:br>
              <a:rPr i="1"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00" y="3042725"/>
            <a:ext cx="3023794" cy="80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21697" t="0"/>
          <a:stretch/>
        </p:blipFill>
        <p:spPr>
          <a:xfrm>
            <a:off x="1386277" y="1366225"/>
            <a:ext cx="4221800" cy="8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2649" y="525400"/>
            <a:ext cx="2669424" cy="196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108" y="2654071"/>
            <a:ext cx="2613965" cy="196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trabajo en aprendizaje supervisado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Obtener un conjunto de pares de entrenamiento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" sz="1800"/>
              <a:t>={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)},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=1, ..., N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Elegir una parametrización para el modelo predictivo,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Elegir una función de costo,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ℓ</a:t>
            </a:r>
            <a:r>
              <a:rPr lang="es" sz="1800"/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y, f</a:t>
            </a:r>
            <a:r>
              <a:rPr b="1"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)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Resolver el problema de aprendizaje</a:t>
            </a:r>
            <a:br>
              <a:rPr lang="es" sz="1800"/>
            </a:br>
            <a:br>
              <a:rPr lang="es" sz="1800"/>
            </a:b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Evaluar, ajustar parámetros (</a:t>
            </a:r>
            <a:r>
              <a:rPr i="1" lang="es" sz="1800"/>
              <a:t>λ</a:t>
            </a:r>
            <a:r>
              <a:rPr lang="es" sz="1800"/>
              <a:t>, </a:t>
            </a:r>
            <a:r>
              <a:rPr i="1" lang="es" sz="1800"/>
              <a:t>η</a:t>
            </a:r>
            <a:r>
              <a:rPr lang="es" sz="1800"/>
              <a:t>, T</a:t>
            </a:r>
            <a:r>
              <a:rPr baseline="-25000" lang="es" sz="1800"/>
              <a:t>max</a:t>
            </a:r>
            <a:r>
              <a:rPr lang="es" sz="1800"/>
              <a:t>, etc.), volver a iterar ...</a:t>
            </a:r>
            <a:endParaRPr sz="1800"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475" y="3264625"/>
            <a:ext cx="4737700" cy="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13778"/>
          <a:stretch/>
        </p:blipFill>
        <p:spPr>
          <a:xfrm>
            <a:off x="1108300" y="819150"/>
            <a:ext cx="6927400" cy="417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Definición del modelo predictivo (parametrización)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12595"/>
          <a:stretch/>
        </p:blipFill>
        <p:spPr>
          <a:xfrm>
            <a:off x="1052350" y="762000"/>
            <a:ext cx="70393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Definición de función de costo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34"/>
          <p:cNvSpPr/>
          <p:nvPr/>
        </p:nvSpPr>
        <p:spPr>
          <a:xfrm>
            <a:off x="1181100" y="828675"/>
            <a:ext cx="2067000" cy="4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10039"/>
          <a:stretch/>
        </p:blipFill>
        <p:spPr>
          <a:xfrm>
            <a:off x="1400175" y="835275"/>
            <a:ext cx="6343650" cy="39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Ejemplo: regresión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0" r="0" t="10233"/>
          <a:stretch/>
        </p:blipFill>
        <p:spPr>
          <a:xfrm>
            <a:off x="1419225" y="864425"/>
            <a:ext cx="6305551" cy="39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398" y="2185781"/>
            <a:ext cx="2082200" cy="8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6774626" y="1856050"/>
            <a:ext cx="1569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verage"/>
                <a:ea typeface="Average"/>
                <a:cs typeface="Average"/>
                <a:sym typeface="Average"/>
              </a:rPr>
              <a:t>Label encoding: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5">
            <a:alphaModFix/>
          </a:blip>
          <a:srcRect b="0" l="4591" r="4125" t="0"/>
          <a:stretch/>
        </p:blipFill>
        <p:spPr>
          <a:xfrm>
            <a:off x="8109624" y="1995280"/>
            <a:ext cx="849300" cy="1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Ejemplo: regresión lineal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idx="4294967295" type="ctrTitle"/>
          </p:nvPr>
        </p:nvSpPr>
        <p:spPr>
          <a:xfrm>
            <a:off x="671250" y="2222250"/>
            <a:ext cx="7801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 de </a:t>
            </a:r>
            <a:r>
              <a:rPr lang="es"/>
              <a:t>decisión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8"/>
          <p:cNvPicPr preferRelativeResize="0"/>
          <p:nvPr/>
        </p:nvPicPr>
        <p:blipFill rotWithShape="1">
          <a:blip r:embed="rId3">
            <a:alphaModFix/>
          </a:blip>
          <a:srcRect b="22636" l="35963" r="1274" t="20474"/>
          <a:stretch/>
        </p:blipFill>
        <p:spPr>
          <a:xfrm>
            <a:off x="5130850" y="1042998"/>
            <a:ext cx="4003624" cy="23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Árboles de decisión en </a:t>
            </a:r>
            <a:r>
              <a:rPr b="1" lang="es" sz="2400">
                <a:solidFill>
                  <a:srgbClr val="980000"/>
                </a:solidFill>
              </a:rPr>
              <a:t>clasificación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Cada nodo interno compara un atributo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rama por cada valor de atributo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i="1"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Cada hoja asigna una clase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clasificar un 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/>
              <a:t>, atravesar el árbol </a:t>
            </a:r>
            <a:br>
              <a:rPr lang="es" sz="1800"/>
            </a:br>
            <a:r>
              <a:rPr lang="es" sz="1800"/>
              <a:t>de tronco a hojas y devolver el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s" sz="1800"/>
              <a:t> asignado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Modelo interpretable!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10049" l="50765" r="0" t="16431"/>
          <a:stretch/>
        </p:blipFill>
        <p:spPr>
          <a:xfrm>
            <a:off x="4933944" y="1114425"/>
            <a:ext cx="3675149" cy="35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9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¿Qué funciones se pueden representar?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Pueden representar cualquier</a:t>
            </a:r>
            <a:br>
              <a:rPr lang="es" sz="1800"/>
            </a:br>
            <a:r>
              <a:rPr lang="es" sz="1800"/>
              <a:t>función de los atributos de entrada</a:t>
            </a:r>
            <a:endParaRPr baseline="-25000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funciones booleanas, un camino </a:t>
            </a:r>
            <a:br>
              <a:rPr lang="es" sz="1800"/>
            </a:br>
            <a:r>
              <a:rPr lang="es" sz="1800"/>
              <a:t>de tronco a hoja define una fila en la </a:t>
            </a:r>
            <a:br>
              <a:rPr lang="es" sz="1800"/>
            </a:br>
            <a:r>
              <a:rPr lang="es" sz="1800"/>
              <a:t>tabla de verdad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Puede requerir un número </a:t>
            </a:r>
            <a:br>
              <a:rPr lang="es" sz="1800"/>
            </a:br>
            <a:r>
              <a:rPr lang="es" sz="1800"/>
              <a:t>exponencial de nodos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Complejidad y aprendizaje</a:t>
            </a:r>
            <a:endParaRPr b="1" sz="2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Aprender el árbol de </a:t>
            </a:r>
            <a:r>
              <a:rPr lang="es" sz="1800"/>
              <a:t>decisión</a:t>
            </a:r>
            <a:r>
              <a:rPr lang="es" sz="1800"/>
              <a:t> más simple (más chico) es un problema NP-completo (Hyafil &amp; Rivest, 1976)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Debemos recurrir a heurísticas voraces (</a:t>
            </a:r>
            <a:r>
              <a:rPr i="1" lang="es" sz="1800"/>
              <a:t>greedy</a:t>
            </a:r>
            <a:r>
              <a:rPr lang="es" sz="1800"/>
              <a:t>)</a:t>
            </a:r>
            <a:br>
              <a:rPr lang="es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Comenzar con un árbol vacío</a:t>
            </a:r>
            <a:br>
              <a:rPr lang="es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Generar una partición usando </a:t>
            </a:r>
            <a:r>
              <a:rPr b="1" lang="es" sz="1800"/>
              <a:t>siguiente mejor atributo </a:t>
            </a:r>
            <a:br>
              <a:rPr lang="es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Paso anterior de forma recursiva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</a:t>
            </a:r>
            <a:r>
              <a:rPr b="1" lang="es" sz="2400">
                <a:solidFill>
                  <a:srgbClr val="980000"/>
                </a:solidFill>
              </a:rPr>
              <a:t>prendizaje de árboles de forma recursiva</a:t>
            </a:r>
            <a:endParaRPr b="1" sz="2400">
              <a:solidFill>
                <a:srgbClr val="98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/>
          </a:blip>
          <a:srcRect b="0" l="0" r="7278" t="14763"/>
          <a:stretch/>
        </p:blipFill>
        <p:spPr>
          <a:xfrm>
            <a:off x="893024" y="866775"/>
            <a:ext cx="68222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Regresión logística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Dados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{(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), … , 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es" sz="1800"/>
              <a:t>, </a:t>
            </a:r>
            <a:r>
              <a:rPr lang="es" sz="1800"/>
              <a:t>con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ϵℝ</a:t>
            </a:r>
            <a:r>
              <a:rPr baseline="30000" lang="e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ϵ{0, 1}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Modelo:   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p(y=1|x)=h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Función de costo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no lineal → </a:t>
            </a:r>
            <a:r>
              <a:rPr b="1" i="1" lang="es" sz="1800"/>
              <a:t>no admite solución en forma cerrada </a:t>
            </a:r>
            <a:endParaRPr b="1" i="1"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00" y="1125375"/>
            <a:ext cx="2746000" cy="21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938" y="2236075"/>
            <a:ext cx="24479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3875" y="3513425"/>
            <a:ext cx="54483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Paso recursivo</a:t>
            </a:r>
            <a:endParaRPr b="1" sz="2400">
              <a:solidFill>
                <a:srgbClr val="98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2" name="Google Shape;282;p42"/>
          <p:cNvPicPr preferRelativeResize="0"/>
          <p:nvPr/>
        </p:nvPicPr>
        <p:blipFill rotWithShape="1">
          <a:blip r:embed="rId3">
            <a:alphaModFix/>
          </a:blip>
          <a:srcRect b="3348" l="0" r="0" t="16727"/>
          <a:stretch/>
        </p:blipFill>
        <p:spPr>
          <a:xfrm>
            <a:off x="821100" y="962025"/>
            <a:ext cx="7501801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Particionado: elegir un buen atributo</a:t>
            </a:r>
            <a:endParaRPr b="1" sz="2400">
              <a:solidFill>
                <a:srgbClr val="98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8" name="Google Shape;288;p43"/>
          <p:cNvPicPr preferRelativeResize="0"/>
          <p:nvPr/>
        </p:nvPicPr>
        <p:blipFill rotWithShape="1">
          <a:blip r:embed="rId3">
            <a:alphaModFix/>
          </a:blip>
          <a:srcRect b="0" l="0" r="0" t="12595"/>
          <a:stretch/>
        </p:blipFill>
        <p:spPr>
          <a:xfrm>
            <a:off x="651125" y="762000"/>
            <a:ext cx="784175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3"/>
          <p:cNvSpPr txBox="1"/>
          <p:nvPr/>
        </p:nvSpPr>
        <p:spPr>
          <a:xfrm>
            <a:off x="933450" y="942975"/>
            <a:ext cx="48198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Preferiríamos partir usando X</a:t>
            </a:r>
            <a:r>
              <a:rPr baseline="-25000" lang="es" sz="1800"/>
              <a:t>1</a:t>
            </a:r>
            <a:r>
              <a:rPr lang="es" sz="1800"/>
              <a:t> o X</a:t>
            </a:r>
            <a:r>
              <a:rPr baseline="-25000" lang="es" sz="1800"/>
              <a:t>2</a:t>
            </a:r>
            <a:r>
              <a:rPr lang="es" sz="1800"/>
              <a:t>?</a:t>
            </a:r>
            <a:endParaRPr sz="1800"/>
          </a:p>
        </p:txBody>
      </p:sp>
      <p:sp>
        <p:nvSpPr>
          <p:cNvPr id="290" name="Google Shape;290;p43"/>
          <p:cNvSpPr txBox="1"/>
          <p:nvPr/>
        </p:nvSpPr>
        <p:spPr>
          <a:xfrm>
            <a:off x="1095375" y="3829050"/>
            <a:ext cx="4819800" cy="101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IDEA</a:t>
            </a:r>
            <a:r>
              <a:rPr lang="es" sz="1800"/>
              <a:t>: Usar las cuentas acumuladas en los nodos hoja para definir distribuciones de probabilidad y poder medir la incertidumbre 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Medida de incertidumbre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partición es buena si estamos “más seguros” de la clasificación después de haberla realizado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Determinística (indicatriz) = bueno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Uniforme = malo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¿Qué pasa con distribuciones intermedias?</a:t>
            </a:r>
            <a:endParaRPr sz="1800"/>
          </a:p>
        </p:txBody>
      </p:sp>
      <p:pic>
        <p:nvPicPr>
          <p:cNvPr id="296" name="Google Shape;296;p44"/>
          <p:cNvPicPr preferRelativeResize="0"/>
          <p:nvPr/>
        </p:nvPicPr>
        <p:blipFill rotWithShape="1">
          <a:blip r:embed="rId3">
            <a:alphaModFix/>
          </a:blip>
          <a:srcRect b="0" l="0" r="0" t="63386"/>
          <a:stretch/>
        </p:blipFill>
        <p:spPr>
          <a:xfrm>
            <a:off x="709400" y="3219450"/>
            <a:ext cx="7725201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Entropía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entropía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H(Y)</a:t>
            </a:r>
            <a:r>
              <a:rPr lang="es" sz="1800"/>
              <a:t> de una variable aleatoria discreta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b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 mayor incertidumbre, mayor entropía.</a:t>
            </a:r>
            <a:br>
              <a:rPr lang="es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Interpretación según </a:t>
            </a:r>
            <a:r>
              <a:rPr i="1" lang="es" sz="1800"/>
              <a:t>teoría de la información</a:t>
            </a:r>
            <a:r>
              <a:rPr lang="es" sz="1800"/>
              <a:t>:</a:t>
            </a:r>
            <a:br>
              <a:rPr lang="es" sz="1800"/>
            </a:br>
            <a:r>
              <a:rPr lang="es" sz="1800"/>
              <a:t>H(Y) es el número esperado de bits necesarios</a:t>
            </a:r>
            <a:br>
              <a:rPr lang="es" sz="1800"/>
            </a:br>
            <a:r>
              <a:rPr lang="es" sz="1800"/>
              <a:t>para codificar un valor aleatorio de Y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2" name="Google Shape;302;p45"/>
          <p:cNvPicPr preferRelativeResize="0"/>
          <p:nvPr/>
        </p:nvPicPr>
        <p:blipFill rotWithShape="1">
          <a:blip r:embed="rId3">
            <a:alphaModFix/>
          </a:blip>
          <a:srcRect b="61222" l="15817" r="11492" t="22634"/>
          <a:stretch/>
        </p:blipFill>
        <p:spPr>
          <a:xfrm>
            <a:off x="2187050" y="1389800"/>
            <a:ext cx="4509025" cy="6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 rotWithShape="1">
          <a:blip r:embed="rId3">
            <a:alphaModFix/>
          </a:blip>
          <a:srcRect b="0" l="53792" r="8192" t="37398"/>
          <a:stretch/>
        </p:blipFill>
        <p:spPr>
          <a:xfrm>
            <a:off x="5935975" y="1990725"/>
            <a:ext cx="2924176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Entropía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Entropía alta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Y proviene de una distribución más uniforme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Histograma chato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Muestras de Y son menos predecibles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Entropía baja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Y proviene de una distribución más variada (picos y valles)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Histogramas más “irregulares”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Muestras de Y son más predecibles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425" y="152400"/>
            <a:ext cx="663715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7"/>
          <p:cNvSpPr/>
          <p:nvPr/>
        </p:nvSpPr>
        <p:spPr>
          <a:xfrm>
            <a:off x="1771650" y="285750"/>
            <a:ext cx="3533700" cy="71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7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Ejemplo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Entropía condicional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Entropía condicional H(Y|X) de una v.a. Y condicionada a una v.a. X</a:t>
            </a:r>
            <a:endParaRPr sz="1800"/>
          </a:p>
        </p:txBody>
      </p:sp>
      <p:pic>
        <p:nvPicPr>
          <p:cNvPr id="321" name="Google Shape;321;p48"/>
          <p:cNvPicPr preferRelativeResize="0"/>
          <p:nvPr/>
        </p:nvPicPr>
        <p:blipFill rotWithShape="1">
          <a:blip r:embed="rId3">
            <a:alphaModFix/>
          </a:blip>
          <a:srcRect b="0" l="0" r="0" t="24800"/>
          <a:stretch/>
        </p:blipFill>
        <p:spPr>
          <a:xfrm>
            <a:off x="987250" y="1352550"/>
            <a:ext cx="71695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Ganancia de información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Decrecimiento de entropía (incertidumbre) luego de la partición</a:t>
            </a:r>
            <a:endParaRPr sz="1800"/>
          </a:p>
        </p:txBody>
      </p:sp>
      <p:pic>
        <p:nvPicPr>
          <p:cNvPr id="327" name="Google Shape;327;p49"/>
          <p:cNvPicPr preferRelativeResize="0"/>
          <p:nvPr/>
        </p:nvPicPr>
        <p:blipFill rotWithShape="1">
          <a:blip r:embed="rId3">
            <a:alphaModFix/>
          </a:blip>
          <a:srcRect b="0" l="0" r="0" t="25986"/>
          <a:stretch/>
        </p:blipFill>
        <p:spPr>
          <a:xfrm>
            <a:off x="1028700" y="1554900"/>
            <a:ext cx="7086600" cy="3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9"/>
          <p:cNvSpPr txBox="1"/>
          <p:nvPr/>
        </p:nvSpPr>
        <p:spPr>
          <a:xfrm>
            <a:off x="1724025" y="2609850"/>
            <a:ext cx="25431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Del ejemplo:</a:t>
            </a:r>
            <a:endParaRPr sz="1800"/>
          </a:p>
        </p:txBody>
      </p:sp>
      <p:sp>
        <p:nvSpPr>
          <p:cNvPr id="329" name="Google Shape;329;p49"/>
          <p:cNvSpPr txBox="1"/>
          <p:nvPr/>
        </p:nvSpPr>
        <p:spPr>
          <a:xfrm>
            <a:off x="3308125" y="3943350"/>
            <a:ext cx="23688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Elegimos X</a:t>
            </a:r>
            <a:r>
              <a:rPr baseline="-25000" lang="es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Aprendizaje de árboles de decisión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Comenzar con un árbol vacío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Generar una partición usando </a:t>
            </a:r>
            <a:r>
              <a:rPr b="1" lang="es" sz="1800"/>
              <a:t>siguiente mejor atributo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Usar, por ejemplo, ganancia de información:</a:t>
            </a:r>
            <a:br>
              <a:rPr lang="es" sz="1800"/>
            </a:br>
            <a:br>
              <a:rPr lang="es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Paso anterior de forma recursiva</a:t>
            </a:r>
            <a:endParaRPr sz="1800"/>
          </a:p>
        </p:txBody>
      </p:sp>
      <p:pic>
        <p:nvPicPr>
          <p:cNvPr id="335" name="Google Shape;335;p50"/>
          <p:cNvPicPr preferRelativeResize="0"/>
          <p:nvPr/>
        </p:nvPicPr>
        <p:blipFill rotWithShape="1">
          <a:blip r:embed="rId3">
            <a:alphaModFix/>
          </a:blip>
          <a:srcRect b="22118" l="17567" r="15408" t="66131"/>
          <a:stretch/>
        </p:blipFill>
        <p:spPr>
          <a:xfrm>
            <a:off x="1724025" y="2619375"/>
            <a:ext cx="5711299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Sobreajuste en</a:t>
            </a:r>
            <a:r>
              <a:rPr b="1" lang="es" sz="2400">
                <a:solidFill>
                  <a:srgbClr val="980000"/>
                </a:solidFill>
              </a:rPr>
              <a:t> árboles de decisión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error de entrenamiento es siempre cero (si no hay errores en las etiquetas)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Poca capacidad de generalización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 debe inducir algún sesgo a modelos más simples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Fijar un límite a la profundidad del árbol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Número mínimo de muestras en cada nodo hoja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etc …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Ensamble: Random Forests (bosques!) y boosted trees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y aprendizaje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problema típico en ML se puede escribir como: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"Aprender" significa resolver: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… y que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w*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1800"/>
              <a:t> pueda </a:t>
            </a:r>
            <a:r>
              <a:rPr b="1" lang="es" sz="1800"/>
              <a:t>generalizar</a:t>
            </a:r>
            <a:r>
              <a:rPr lang="es" sz="1800"/>
              <a:t> a ejemplos no vistos.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263" y="1636350"/>
            <a:ext cx="3324225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 flipH="1">
            <a:off x="4354200" y="2154950"/>
            <a:ext cx="54900" cy="48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3558300" y="2579511"/>
            <a:ext cx="19221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de predicción del par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5870675" y="2181550"/>
            <a:ext cx="363000" cy="46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5668350" y="2586200"/>
            <a:ext cx="2592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regularización para controlar el sobreajuste</a:t>
            </a:r>
            <a:r>
              <a:rPr i="1" lang="es"/>
              <a:t> (overfitting)</a:t>
            </a:r>
            <a:r>
              <a:rPr lang="es"/>
              <a:t>. No depende de las muestras (x,y)</a:t>
            </a:r>
            <a:endParaRPr baseline="-250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648" y="3983275"/>
            <a:ext cx="2023475" cy="35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 flipH="1">
            <a:off x="2488175" y="2154950"/>
            <a:ext cx="416400" cy="40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1564750" y="2509525"/>
            <a:ext cx="1881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función de los parámetros del modelo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2"/>
          <p:cNvPicPr preferRelativeResize="0"/>
          <p:nvPr/>
        </p:nvPicPr>
        <p:blipFill rotWithShape="1">
          <a:blip r:embed="rId3">
            <a:alphaModFix/>
          </a:blip>
          <a:srcRect b="3547" l="21706" r="3004" t="23608"/>
          <a:stretch/>
        </p:blipFill>
        <p:spPr>
          <a:xfrm>
            <a:off x="1695450" y="1218600"/>
            <a:ext cx="5600701" cy="35248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2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Entradas con valores reales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Existe un número infinito de posibles particiones!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Partición mediante umbrales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Árboles binarios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partir un atributo X a un valor </a:t>
            </a:r>
            <a:r>
              <a:rPr i="1" lang="es" sz="1800"/>
              <a:t>t</a:t>
            </a:r>
            <a:endParaRPr i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Una rama para x&lt;</a:t>
            </a:r>
            <a:r>
              <a:rPr i="1" lang="es" sz="1800"/>
              <a:t>t</a:t>
            </a:r>
            <a:endParaRPr i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Una rama para x≥</a:t>
            </a:r>
            <a:r>
              <a:rPr i="1" lang="es" sz="1800"/>
              <a:t>t</a:t>
            </a:r>
            <a:br>
              <a:rPr i="1" lang="es" sz="1800"/>
            </a:br>
            <a:endParaRPr i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 deben permitir particiones de un </a:t>
            </a:r>
            <a:br>
              <a:rPr lang="es" sz="1800"/>
            </a:br>
            <a:r>
              <a:rPr lang="es" sz="1800"/>
              <a:t>mismo atributo en distintos niveles de</a:t>
            </a:r>
            <a:br>
              <a:rPr lang="es" sz="1800"/>
            </a:br>
            <a:r>
              <a:rPr lang="es" sz="1800"/>
              <a:t>un mismo camino</a:t>
            </a:r>
            <a:endParaRPr sz="1800"/>
          </a:p>
        </p:txBody>
      </p:sp>
      <p:pic>
        <p:nvPicPr>
          <p:cNvPr id="352" name="Google Shape;352;p53"/>
          <p:cNvPicPr preferRelativeResize="0"/>
          <p:nvPr/>
        </p:nvPicPr>
        <p:blipFill rotWithShape="1">
          <a:blip r:embed="rId3">
            <a:alphaModFix/>
          </a:blip>
          <a:srcRect b="18895" l="56200" r="7296" t="27756"/>
          <a:stretch/>
        </p:blipFill>
        <p:spPr>
          <a:xfrm>
            <a:off x="5381625" y="1333500"/>
            <a:ext cx="2971799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 conjunto de </a:t>
            </a:r>
            <a:r>
              <a:rPr b="1" lang="es" sz="2400">
                <a:solidFill>
                  <a:srgbClr val="980000"/>
                </a:solidFill>
              </a:rPr>
              <a:t>posibles </a:t>
            </a:r>
            <a:r>
              <a:rPr b="1" lang="es" sz="2400">
                <a:solidFill>
                  <a:srgbClr val="980000"/>
                </a:solidFill>
              </a:rPr>
              <a:t>umbrales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Árboles binarios, atributo X</a:t>
            </a:r>
            <a:endParaRPr i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Una rama para x&lt;</a:t>
            </a:r>
            <a:r>
              <a:rPr i="1" lang="es" sz="1800"/>
              <a:t>t</a:t>
            </a:r>
            <a:endParaRPr i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Una rama para x≥</a:t>
            </a:r>
            <a:r>
              <a:rPr i="1" lang="es" sz="1800"/>
              <a:t>t</a:t>
            </a:r>
            <a:endParaRPr i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Explorar todos los valores posibles de </a:t>
            </a:r>
            <a:r>
              <a:rPr i="1" lang="es" sz="1800"/>
              <a:t>t</a:t>
            </a:r>
            <a:r>
              <a:rPr lang="es" sz="1800"/>
              <a:t> es intratable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Solo un número finito de valores es importante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Ordenar X de acuerdo a los valores del atributo {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/>
              <a:t>1</a:t>
            </a:r>
            <a:r>
              <a:rPr lang="es" sz="1800"/>
              <a:t>, …,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/>
              <a:t>N</a:t>
            </a:r>
            <a:r>
              <a:rPr lang="es" sz="1800"/>
              <a:t>}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Considerar puntos (umbrales) de la forma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/>
              <a:t>i</a:t>
            </a:r>
            <a:r>
              <a:rPr lang="es" sz="1800"/>
              <a:t>+(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/>
              <a:t>i+1</a:t>
            </a:r>
            <a:r>
              <a:rPr lang="es" sz="1800"/>
              <a:t>-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s" sz="1800"/>
              <a:t>i</a:t>
            </a:r>
            <a:r>
              <a:rPr lang="es" sz="1800"/>
              <a:t>)/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Considerar puntos (umbrales) entre muestras de clases distintas</a:t>
            </a:r>
            <a:endParaRPr sz="1800"/>
          </a:p>
        </p:txBody>
      </p:sp>
      <p:pic>
        <p:nvPicPr>
          <p:cNvPr id="358" name="Google Shape;358;p54"/>
          <p:cNvPicPr preferRelativeResize="0"/>
          <p:nvPr/>
        </p:nvPicPr>
        <p:blipFill rotWithShape="1">
          <a:blip r:embed="rId3">
            <a:alphaModFix/>
          </a:blip>
          <a:srcRect b="787" l="32136" r="24865" t="84842"/>
          <a:stretch/>
        </p:blipFill>
        <p:spPr>
          <a:xfrm>
            <a:off x="2643203" y="4181475"/>
            <a:ext cx="3901324" cy="87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Elegir el mejor umbral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Supongamos una variable</a:t>
            </a:r>
            <a:r>
              <a:rPr lang="es" sz="1800"/>
              <a:t> X y umbral </a:t>
            </a:r>
            <a:r>
              <a:rPr i="1" lang="es" sz="1800"/>
              <a:t>t</a:t>
            </a:r>
            <a:endParaRPr i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IG(Y|X:t) denota la ganancia de información para Y cuando particionamos X de acuerdo a </a:t>
            </a:r>
            <a:r>
              <a:rPr i="1" lang="es" sz="1800"/>
              <a:t>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Definimos:</a:t>
            </a:r>
            <a:br>
              <a:rPr lang="es" sz="1800"/>
            </a:br>
            <a:br>
              <a:rPr lang="es" sz="1800"/>
            </a:br>
            <a:br>
              <a:rPr lang="es" sz="1800"/>
            </a:br>
            <a:br>
              <a:rPr lang="es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Usamos IG</a:t>
            </a:r>
            <a:r>
              <a:rPr baseline="30000" lang="es" sz="1800"/>
              <a:t>*</a:t>
            </a:r>
            <a:r>
              <a:rPr lang="es" sz="1800"/>
              <a:t>(Y|X) con variables continuas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64" name="Google Shape;364;p55"/>
          <p:cNvPicPr preferRelativeResize="0"/>
          <p:nvPr/>
        </p:nvPicPr>
        <p:blipFill rotWithShape="1">
          <a:blip r:embed="rId3">
            <a:alphaModFix/>
          </a:blip>
          <a:srcRect b="22246" l="16960" r="11595" t="53345"/>
          <a:stretch/>
        </p:blipFill>
        <p:spPr>
          <a:xfrm>
            <a:off x="2066925" y="2657475"/>
            <a:ext cx="5581649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/>
        </p:nvSpPr>
        <p:spPr>
          <a:xfrm>
            <a:off x="442075" y="266100"/>
            <a:ext cx="827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Árboles de decisión. Resumen</a:t>
            </a:r>
            <a:endParaRPr b="1" sz="2400">
              <a:solidFill>
                <a:srgbClr val="98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Uno de los modelos más utilizados en la práctica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Fáciles de comprender, implementar y utilizar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Computacionalmente eficientes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Muchas variantes para selección de atributos basados en ganancia de información (ID3, C4.5, …)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Se pueden utilizar en regresión y para la estimación de densidades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Sobreajuste por definición!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Heurísticas para definir árboles más simples (</a:t>
            </a:r>
            <a:r>
              <a:rPr i="1" lang="es" sz="1800"/>
              <a:t>prunning</a:t>
            </a:r>
            <a:r>
              <a:rPr lang="es" sz="1800"/>
              <a:t>, </a:t>
            </a:r>
            <a:r>
              <a:rPr i="1" lang="es" sz="1800"/>
              <a:t>fixed depth</a:t>
            </a:r>
            <a:r>
              <a:rPr lang="es" sz="1800"/>
              <a:t>, </a:t>
            </a:r>
            <a:r>
              <a:rPr i="1" lang="es" sz="1800"/>
              <a:t>early stopping</a:t>
            </a:r>
            <a:r>
              <a:rPr lang="es" sz="1800"/>
              <a:t>, etc)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ensemble</a:t>
            </a:r>
            <a:r>
              <a:rPr lang="es" sz="1800"/>
              <a:t> de distintos árboles (eg. </a:t>
            </a:r>
            <a:r>
              <a:rPr i="1" lang="es" sz="1800"/>
              <a:t>random forests</a:t>
            </a:r>
            <a:r>
              <a:rPr lang="es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sin restricciones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Recordemos. Caso de funciones 1D,                         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 tiene un </a:t>
            </a:r>
            <a:r>
              <a:rPr b="1" lang="es" sz="1800"/>
              <a:t>punto estacionario</a:t>
            </a:r>
            <a:r>
              <a:rPr lang="es" sz="1800"/>
              <a:t> en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/>
              <a:t> cuando</a:t>
            </a:r>
            <a:br>
              <a:rPr lang="es" sz="1800"/>
            </a:br>
            <a:r>
              <a:rPr lang="es" sz="1800"/>
              <a:t> 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la derivada segunda determina el </a:t>
            </a:r>
            <a:r>
              <a:rPr b="1" lang="es" sz="1800"/>
              <a:t>tipo</a:t>
            </a:r>
            <a:r>
              <a:rPr lang="es" sz="1800"/>
              <a:t> de punto estacionario</a:t>
            </a:r>
            <a:endParaRPr sz="18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75" y="2932299"/>
            <a:ext cx="5131374" cy="20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938" y="1124838"/>
            <a:ext cx="15335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b="0" l="0" r="0" t="35963"/>
          <a:stretch/>
        </p:blipFill>
        <p:spPr>
          <a:xfrm>
            <a:off x="5922500" y="1570925"/>
            <a:ext cx="1289725" cy="5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sin restricciones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Recordemos. Caso de funciones nD,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/>
              <a:t> tiene un </a:t>
            </a:r>
            <a:r>
              <a:rPr b="1" lang="es" sz="1800"/>
              <a:t>punto estacionario</a:t>
            </a:r>
            <a:r>
              <a:rPr lang="es" sz="1800"/>
              <a:t> en </a:t>
            </a:r>
            <a:r>
              <a:rPr b="1" i="1" lang="es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" sz="1800"/>
              <a:t> cuando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el </a:t>
            </a:r>
            <a:r>
              <a:rPr b="1" lang="es" sz="1800"/>
              <a:t>tipo</a:t>
            </a:r>
            <a:r>
              <a:rPr lang="es" sz="1800"/>
              <a:t> de punto estacionario lo determina la matriz Hessiana</a:t>
            </a:r>
            <a:br>
              <a:rPr lang="es" sz="1800"/>
            </a:br>
            <a:r>
              <a:rPr lang="es" sz="1800"/>
              <a:t> </a:t>
            </a:r>
            <a:endParaRPr sz="18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438" y="1109313"/>
            <a:ext cx="16668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400" y="2093588"/>
            <a:ext cx="3965199" cy="6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375" y="3464900"/>
            <a:ext cx="4425851" cy="14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sin restricciones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el gradiente en un punto da la dirección de máximo crecimiento</a:t>
            </a:r>
            <a:br>
              <a:rPr lang="es" sz="1800"/>
            </a:br>
            <a:r>
              <a:rPr lang="es" sz="1800"/>
              <a:t> </a:t>
            </a:r>
            <a:endParaRPr sz="18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68" y="888550"/>
            <a:ext cx="43338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11027" y="754825"/>
            <a:ext cx="1008600" cy="3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, 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58186" y="3974525"/>
            <a:ext cx="447600" cy="4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783506" y="2571750"/>
            <a:ext cx="447600" cy="41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475" y="1388213"/>
            <a:ext cx="4454176" cy="22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662150" y="3447025"/>
            <a:ext cx="235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https://es.wikipedia.org/wiki/Gradiente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sin restricciones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528100"/>
            <a:ext cx="3771284" cy="224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510" y="1568322"/>
            <a:ext cx="3985765" cy="21626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0" y="4804800"/>
            <a:ext cx="771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https://towardsdatascience.com/why-visualize-gradient-descent-optimization-algorithms-a393806eee2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442075" y="266100"/>
            <a:ext cx="8275200" cy="4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980000"/>
                </a:solidFill>
              </a:rPr>
              <a:t>Optimización sin restricciones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Idea general de los métodos (iterativos) de descenso: partir de algún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w, </a:t>
            </a:r>
            <a:r>
              <a:rPr lang="es" sz="1800"/>
              <a:t>avanzar en direcciones de </a:t>
            </a:r>
            <a:r>
              <a:rPr i="1" lang="e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/>
              <a:t>decrecientes</a:t>
            </a:r>
            <a:endParaRPr sz="18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Variantes: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Descenso de gradiente:  </a:t>
            </a:r>
            <a:endParaRPr b="1"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Descenso de gradiente estocástico: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Newton-Raphson (segundo orden), etc.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r>
              <a:rPr lang="es" sz="1800"/>
              <a:t> </a:t>
            </a:r>
            <a:endParaRPr sz="18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2200263"/>
            <a:ext cx="3038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663" y="3777550"/>
            <a:ext cx="30384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9000" y="3386675"/>
            <a:ext cx="29908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