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Average"/>
      <p:regular r:id="rId38"/>
    </p:embeddedFont>
    <p:embeddedFont>
      <p:font typeface="Oswald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swald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bold.fntdata"/><Relationship Id="rId12" Type="http://schemas.openxmlformats.org/officeDocument/2006/relationships/slide" Target="slides/slide6.xml"/><Relationship Id="rId34" Type="http://schemas.openxmlformats.org/officeDocument/2006/relationships/font" Target="fonts/Roboto-regular.fntdata"/><Relationship Id="rId15" Type="http://schemas.openxmlformats.org/officeDocument/2006/relationships/slide" Target="slides/slide9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8.xml"/><Relationship Id="rId36" Type="http://schemas.openxmlformats.org/officeDocument/2006/relationships/font" Target="fonts/Roboto-italic.fntdata"/><Relationship Id="rId17" Type="http://schemas.openxmlformats.org/officeDocument/2006/relationships/slide" Target="slides/slide11.xml"/><Relationship Id="rId39" Type="http://schemas.openxmlformats.org/officeDocument/2006/relationships/font" Target="fonts/Oswald-regular.fntdata"/><Relationship Id="rId16" Type="http://schemas.openxmlformats.org/officeDocument/2006/relationships/slide" Target="slides/slide10.xml"/><Relationship Id="rId38" Type="http://schemas.openxmlformats.org/officeDocument/2006/relationships/font" Target="fonts/Average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1dd0310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1dd0310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41dd0310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41dd0310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41dd0310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41dd0310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41dd0310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41dd0310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41dd0310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e41dd0310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41dd0310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41dd0310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41dd0310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41dd0310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41dd0310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e41dd0310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41dd0310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e41dd0310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41dd0310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e41dd0310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41dd031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41dd031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e41dd03101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e41dd0310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41dd03101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e41dd03101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41dd03101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41dd03101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e41dd03101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e41dd03101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e41dd03101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e41dd03101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e41dd03101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e41dd03101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e41dd03101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e41dd03101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e41dd03101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e41dd03101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41dd0310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41dd0310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41dd0310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41dd0310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41dd0310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41dd0310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41dd0310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41dd0310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41dd0310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41dd0310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41dd0310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41dd0310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ca911f23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ca911f23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0" name="Google Shape;100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19.png"/><Relationship Id="rId6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al aprendizaje automático</a:t>
            </a:r>
            <a:endParaRPr/>
          </a:p>
        </p:txBody>
      </p:sp>
      <p:sp>
        <p:nvSpPr>
          <p:cNvPr id="118" name="Google Shape;118;p2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#4. Técnicas de Validación. </a:t>
            </a:r>
            <a:br>
              <a:rPr lang="es"/>
            </a:br>
            <a:r>
              <a:rPr lang="es"/>
              <a:t>Métricas y medidas de performance</a:t>
            </a:r>
            <a:endParaRPr/>
          </a:p>
        </p:txBody>
      </p:sp>
      <p:sp>
        <p:nvSpPr>
          <p:cNvPr id="119" name="Google Shape;119;p25"/>
          <p:cNvSpPr txBox="1"/>
          <p:nvPr/>
        </p:nvSpPr>
        <p:spPr>
          <a:xfrm>
            <a:off x="6185100" y="4692325"/>
            <a:ext cx="29589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Slides: D. Page, P. Flach, Y. Chen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/>
          <p:nvPr/>
        </p:nvSpPr>
        <p:spPr>
          <a:xfrm>
            <a:off x="7271850" y="4753300"/>
            <a:ext cx="345900" cy="24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4"/>
          <p:cNvSpPr txBox="1"/>
          <p:nvPr/>
        </p:nvSpPr>
        <p:spPr>
          <a:xfrm>
            <a:off x="442075" y="266100"/>
            <a:ext cx="82752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Importancia de las métricas</a:t>
            </a:r>
            <a:endParaRPr b="1" sz="2400">
              <a:solidFill>
                <a:srgbClr val="98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La función de costo es solo un </a:t>
            </a:r>
            <a:r>
              <a:rPr i="1" lang="es" sz="1800"/>
              <a:t>proxy</a:t>
            </a:r>
            <a:r>
              <a:rPr lang="es" sz="1800"/>
              <a:t> al problema en el mundo real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Las métricas ayudan a capturar objetivos reales en forma cuantitativa (no todos los errores son iguales)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Ayudan a la organización el trabajo de los equipos en función de los requerimientos del problema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Permiten cuantificar diferencias en: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performance deseada vs modelo base 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performance deseada vs actual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evolución en el tiempo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Deberían ser el objetivo del entrenamiento, pero a veces es difícil.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/>
          <p:nvPr/>
        </p:nvSpPr>
        <p:spPr>
          <a:xfrm>
            <a:off x="7271850" y="4753300"/>
            <a:ext cx="345900" cy="24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5"/>
          <p:cNvSpPr txBox="1"/>
          <p:nvPr/>
        </p:nvSpPr>
        <p:spPr>
          <a:xfrm>
            <a:off x="442075" y="266100"/>
            <a:ext cx="82752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Clasificación binaria</a:t>
            </a:r>
            <a:endParaRPr b="1" sz="2400">
              <a:solidFill>
                <a:srgbClr val="98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Entrada: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s" sz="1800"/>
              <a:t>, salida: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s" sz="1800"/>
              <a:t> (valores 0/1 o -1/+1)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Predicción del modelo: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ŷ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Dos tipos de modelos: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Modelos que predicen directamente una variable categórica (kNN, árboles de decisión)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Modelos que predicen un puntaje (</a:t>
            </a:r>
            <a:r>
              <a:rPr i="1" lang="es" sz="1800"/>
              <a:t>score</a:t>
            </a:r>
            <a:r>
              <a:rPr lang="es" sz="1800"/>
              <a:t>) (SVM, regresión logística)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s" sz="1800"/>
              <a:t>Se necesita elegir un umbral (func. de decisión)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s" sz="1800"/>
              <a:t>Nos enfocaremos en esta última clase de modelos. Los anteriores se pueden ver como un caso especial.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/>
          <p:nvPr/>
        </p:nvSpPr>
        <p:spPr>
          <a:xfrm>
            <a:off x="7271850" y="4753300"/>
            <a:ext cx="345900" cy="24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6"/>
          <p:cNvSpPr txBox="1"/>
          <p:nvPr/>
        </p:nvSpPr>
        <p:spPr>
          <a:xfrm>
            <a:off x="442075" y="266100"/>
            <a:ext cx="82752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Modelos basados en </a:t>
            </a:r>
            <a:r>
              <a:rPr b="1" i="1" lang="es" sz="2400">
                <a:solidFill>
                  <a:srgbClr val="980000"/>
                </a:solidFill>
              </a:rPr>
              <a:t>scores</a:t>
            </a:r>
            <a:endParaRPr b="1" sz="2400">
              <a:solidFill>
                <a:srgbClr val="98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2" name="Google Shape;192;p36"/>
          <p:cNvPicPr preferRelativeResize="0"/>
          <p:nvPr/>
        </p:nvPicPr>
        <p:blipFill rotWithShape="1">
          <a:blip r:embed="rId3">
            <a:alphaModFix/>
          </a:blip>
          <a:srcRect b="0" l="0" r="0" t="12010"/>
          <a:stretch/>
        </p:blipFill>
        <p:spPr>
          <a:xfrm>
            <a:off x="918875" y="862325"/>
            <a:ext cx="7306249" cy="418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6"/>
          <p:cNvSpPr/>
          <p:nvPr/>
        </p:nvSpPr>
        <p:spPr>
          <a:xfrm>
            <a:off x="3627400" y="2178700"/>
            <a:ext cx="4649400" cy="248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/>
          <p:nvPr/>
        </p:nvSpPr>
        <p:spPr>
          <a:xfrm>
            <a:off x="7271850" y="4753300"/>
            <a:ext cx="345900" cy="24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7"/>
          <p:cNvSpPr txBox="1"/>
          <p:nvPr/>
        </p:nvSpPr>
        <p:spPr>
          <a:xfrm>
            <a:off x="442075" y="266100"/>
            <a:ext cx="82752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Umbral ⟶ clasificador ⟶ métrica puntual</a:t>
            </a:r>
            <a:endParaRPr b="1" sz="2400">
              <a:solidFill>
                <a:srgbClr val="98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b="2343" l="0" r="54485" t="0"/>
          <a:stretch/>
        </p:blipFill>
        <p:spPr>
          <a:xfrm>
            <a:off x="381200" y="897625"/>
            <a:ext cx="4545166" cy="385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/>
          <p:nvPr/>
        </p:nvSpPr>
        <p:spPr>
          <a:xfrm>
            <a:off x="7271850" y="4753300"/>
            <a:ext cx="345900" cy="24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8"/>
          <p:cNvSpPr txBox="1"/>
          <p:nvPr/>
        </p:nvSpPr>
        <p:spPr>
          <a:xfrm>
            <a:off x="442075" y="266100"/>
            <a:ext cx="82752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Matriz de confusión</a:t>
            </a:r>
            <a:endParaRPr b="1" sz="2400">
              <a:solidFill>
                <a:srgbClr val="98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b="6217" l="0" r="66042" t="0"/>
          <a:stretch/>
        </p:blipFill>
        <p:spPr>
          <a:xfrm>
            <a:off x="388675" y="878875"/>
            <a:ext cx="3687101" cy="377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8"/>
          <p:cNvSpPr txBox="1"/>
          <p:nvPr/>
        </p:nvSpPr>
        <p:spPr>
          <a:xfrm>
            <a:off x="4245075" y="909650"/>
            <a:ext cx="44721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la suma total es fija (muestra)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la suma por columnas es fija (muestras por clase)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la calidad del modelo y el valor de umbral deciden el agrupamiento de filas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queremos que los elementos diagonales tengan valores grandes y los no diagonales valores chicos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/>
          <p:nvPr/>
        </p:nvSpPr>
        <p:spPr>
          <a:xfrm>
            <a:off x="7271850" y="4753300"/>
            <a:ext cx="345900" cy="24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9"/>
          <p:cNvSpPr txBox="1"/>
          <p:nvPr/>
        </p:nvSpPr>
        <p:spPr>
          <a:xfrm>
            <a:off x="442075" y="266100"/>
            <a:ext cx="82752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Matriz de confusión</a:t>
            </a:r>
            <a:endParaRPr b="1" sz="2400">
              <a:solidFill>
                <a:srgbClr val="98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15" name="Google Shape;215;p39"/>
          <p:cNvPicPr preferRelativeResize="0"/>
          <p:nvPr/>
        </p:nvPicPr>
        <p:blipFill rotWithShape="1">
          <a:blip r:embed="rId3">
            <a:alphaModFix/>
          </a:blip>
          <a:srcRect b="6217" l="0" r="66042" t="0"/>
          <a:stretch/>
        </p:blipFill>
        <p:spPr>
          <a:xfrm>
            <a:off x="388675" y="878875"/>
            <a:ext cx="3687101" cy="377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9"/>
          <p:cNvSpPr txBox="1"/>
          <p:nvPr/>
        </p:nvSpPr>
        <p:spPr>
          <a:xfrm>
            <a:off x="4245175" y="1913891"/>
            <a:ext cx="44721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i="1" lang="es" sz="1800">
                <a:latin typeface="Roboto"/>
                <a:ea typeface="Roboto"/>
                <a:cs typeface="Roboto"/>
                <a:sym typeface="Roboto"/>
              </a:rPr>
              <a:t>true positives </a:t>
            </a:r>
            <a:r>
              <a:rPr lang="es" sz="1800">
                <a:latin typeface="Roboto"/>
                <a:ea typeface="Roboto"/>
                <a:cs typeface="Roboto"/>
                <a:sym typeface="Roboto"/>
              </a:rPr>
              <a:t>(TP) = 9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i="1" lang="es" sz="1800">
                <a:latin typeface="Roboto"/>
                <a:ea typeface="Roboto"/>
                <a:cs typeface="Roboto"/>
                <a:sym typeface="Roboto"/>
              </a:rPr>
              <a:t>true negatives</a:t>
            </a:r>
            <a:r>
              <a:rPr lang="es" sz="1800">
                <a:latin typeface="Roboto"/>
                <a:ea typeface="Roboto"/>
                <a:cs typeface="Roboto"/>
                <a:sym typeface="Roboto"/>
              </a:rPr>
              <a:t> (TN) = 8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i="1" lang="es" sz="1800">
                <a:latin typeface="Roboto"/>
                <a:ea typeface="Roboto"/>
                <a:cs typeface="Roboto"/>
                <a:sym typeface="Roboto"/>
              </a:rPr>
              <a:t>false positives</a:t>
            </a:r>
            <a:r>
              <a:rPr lang="es" sz="1800">
                <a:latin typeface="Roboto"/>
                <a:ea typeface="Roboto"/>
                <a:cs typeface="Roboto"/>
                <a:sym typeface="Roboto"/>
              </a:rPr>
              <a:t> (FP) = 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i="1" lang="es" sz="1800">
                <a:latin typeface="Roboto"/>
                <a:ea typeface="Roboto"/>
                <a:cs typeface="Roboto"/>
                <a:sym typeface="Roboto"/>
              </a:rPr>
              <a:t>false negatives</a:t>
            </a:r>
            <a:r>
              <a:rPr lang="es" sz="1800">
                <a:latin typeface="Roboto"/>
                <a:ea typeface="Roboto"/>
                <a:cs typeface="Roboto"/>
                <a:sym typeface="Roboto"/>
              </a:rPr>
              <a:t> (FN) = 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/>
          <p:nvPr/>
        </p:nvSpPr>
        <p:spPr>
          <a:xfrm>
            <a:off x="7271850" y="4753300"/>
            <a:ext cx="345900" cy="24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452438"/>
            <a:ext cx="5638800" cy="4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1"/>
          <p:cNvSpPr/>
          <p:nvPr/>
        </p:nvSpPr>
        <p:spPr>
          <a:xfrm>
            <a:off x="7271850" y="4753300"/>
            <a:ext cx="345900" cy="24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41"/>
          <p:cNvSpPr txBox="1"/>
          <p:nvPr/>
        </p:nvSpPr>
        <p:spPr>
          <a:xfrm>
            <a:off x="442075" y="266100"/>
            <a:ext cx="82752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Métricas puntuales: exactitud (</a:t>
            </a:r>
            <a:r>
              <a:rPr b="1" i="1" lang="es" sz="2400">
                <a:solidFill>
                  <a:srgbClr val="980000"/>
                </a:solidFill>
              </a:rPr>
              <a:t>accuracy</a:t>
            </a:r>
            <a:r>
              <a:rPr b="1" lang="es" sz="2400">
                <a:solidFill>
                  <a:srgbClr val="980000"/>
                </a:solidFill>
              </a:rPr>
              <a:t>)</a:t>
            </a:r>
            <a:endParaRPr b="1" sz="2400">
              <a:solidFill>
                <a:srgbClr val="98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9" name="Google Shape;229;p41"/>
          <p:cNvSpPr txBox="1"/>
          <p:nvPr/>
        </p:nvSpPr>
        <p:spPr>
          <a:xfrm>
            <a:off x="4245175" y="2675891"/>
            <a:ext cx="4472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acc=(TP+TN)/(TP+FP+TN+FN)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equivalente al costo 0/1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0" name="Google Shape;23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4070" y="1228939"/>
            <a:ext cx="287655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063" y="922836"/>
            <a:ext cx="3533775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/>
          <p:nvPr/>
        </p:nvSpPr>
        <p:spPr>
          <a:xfrm>
            <a:off x="7271850" y="4753300"/>
            <a:ext cx="345900" cy="24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2"/>
          <p:cNvSpPr txBox="1"/>
          <p:nvPr/>
        </p:nvSpPr>
        <p:spPr>
          <a:xfrm>
            <a:off x="442075" y="266100"/>
            <a:ext cx="82752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Métricas puntuales: precisión</a:t>
            </a:r>
            <a:endParaRPr b="1" sz="2400">
              <a:solidFill>
                <a:srgbClr val="98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8" name="Google Shape;238;p42"/>
          <p:cNvSpPr txBox="1"/>
          <p:nvPr/>
        </p:nvSpPr>
        <p:spPr>
          <a:xfrm>
            <a:off x="4245175" y="2675891"/>
            <a:ext cx="44721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Prec</a:t>
            </a:r>
            <a:r>
              <a:rPr lang="es" sz="1800">
                <a:latin typeface="Roboto"/>
                <a:ea typeface="Roboto"/>
                <a:cs typeface="Roboto"/>
                <a:sym typeface="Roboto"/>
              </a:rPr>
              <a:t>=TP/(TP+FP)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Prec 100% = todos bajo el umbral salvo el de score más alto (siempre que sea correcto)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9" name="Google Shape;23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8709" y="1181095"/>
            <a:ext cx="3352800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063" y="912318"/>
            <a:ext cx="3457575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/>
          <p:nvPr/>
        </p:nvSpPr>
        <p:spPr>
          <a:xfrm>
            <a:off x="7271850" y="4753300"/>
            <a:ext cx="345900" cy="24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43"/>
          <p:cNvSpPr txBox="1"/>
          <p:nvPr/>
        </p:nvSpPr>
        <p:spPr>
          <a:xfrm>
            <a:off x="442075" y="266100"/>
            <a:ext cx="82752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Métricas puntuales: sensitividad (</a:t>
            </a:r>
            <a:r>
              <a:rPr b="1" i="1" lang="es" sz="2400">
                <a:solidFill>
                  <a:srgbClr val="980000"/>
                </a:solidFill>
              </a:rPr>
              <a:t>recall</a:t>
            </a:r>
            <a:r>
              <a:rPr b="1" lang="es" sz="2400">
                <a:solidFill>
                  <a:srgbClr val="980000"/>
                </a:solidFill>
              </a:rPr>
              <a:t>)</a:t>
            </a:r>
            <a:endParaRPr b="1" sz="2400">
              <a:solidFill>
                <a:srgbClr val="98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7" name="Google Shape;247;p43"/>
          <p:cNvSpPr txBox="1"/>
          <p:nvPr/>
        </p:nvSpPr>
        <p:spPr>
          <a:xfrm>
            <a:off x="4245175" y="2675891"/>
            <a:ext cx="4472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Recall</a:t>
            </a:r>
            <a:r>
              <a:rPr lang="es" sz="1800">
                <a:latin typeface="Roboto"/>
                <a:ea typeface="Roboto"/>
                <a:cs typeface="Roboto"/>
                <a:sym typeface="Roboto"/>
              </a:rPr>
              <a:t>=TP/(TP+FN)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Recall 100% = todos los puntos por encima del umbral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8" name="Google Shape;24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84" y="987759"/>
            <a:ext cx="3448050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">
            <a:off x="4374648" y="1260983"/>
            <a:ext cx="3933825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6"/>
          <p:cNvPicPr preferRelativeResize="0"/>
          <p:nvPr/>
        </p:nvPicPr>
        <p:blipFill rotWithShape="1">
          <a:blip r:embed="rId3">
            <a:alphaModFix/>
          </a:blip>
          <a:srcRect b="0" l="15190" r="19641" t="20521"/>
          <a:stretch/>
        </p:blipFill>
        <p:spPr>
          <a:xfrm>
            <a:off x="2262232" y="1208050"/>
            <a:ext cx="4313837" cy="393545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6"/>
          <p:cNvSpPr/>
          <p:nvPr/>
        </p:nvSpPr>
        <p:spPr>
          <a:xfrm>
            <a:off x="7271850" y="4753300"/>
            <a:ext cx="345900" cy="24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6"/>
          <p:cNvSpPr txBox="1"/>
          <p:nvPr/>
        </p:nvSpPr>
        <p:spPr>
          <a:xfrm>
            <a:off x="442075" y="266100"/>
            <a:ext cx="82752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Conjunto de test</a:t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¿</a:t>
            </a:r>
            <a:r>
              <a:rPr lang="es" sz="1800"/>
              <a:t>Cómo obtener una estimación insesgada de la </a:t>
            </a:r>
            <a:r>
              <a:rPr i="1" lang="es" sz="1800"/>
              <a:t>performance</a:t>
            </a:r>
            <a:r>
              <a:rPr lang="es" sz="1800"/>
              <a:t> del modelo?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4"/>
          <p:cNvSpPr/>
          <p:nvPr/>
        </p:nvSpPr>
        <p:spPr>
          <a:xfrm>
            <a:off x="7271850" y="4753300"/>
            <a:ext cx="345900" cy="24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4"/>
          <p:cNvSpPr txBox="1"/>
          <p:nvPr/>
        </p:nvSpPr>
        <p:spPr>
          <a:xfrm>
            <a:off x="442075" y="266100"/>
            <a:ext cx="82752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Métricas puntuales: F1-score</a:t>
            </a:r>
            <a:endParaRPr b="1" sz="2400">
              <a:solidFill>
                <a:srgbClr val="98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56" name="Google Shape;25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71" y="1033577"/>
            <a:ext cx="3400425" cy="355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">
            <a:off x="4374648" y="1260983"/>
            <a:ext cx="393382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10742" y="1276932"/>
            <a:ext cx="5905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02838" y="3032200"/>
            <a:ext cx="4704223" cy="6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5"/>
          <p:cNvSpPr/>
          <p:nvPr/>
        </p:nvSpPr>
        <p:spPr>
          <a:xfrm>
            <a:off x="7271850" y="4753300"/>
            <a:ext cx="345900" cy="24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45"/>
          <p:cNvSpPr txBox="1"/>
          <p:nvPr/>
        </p:nvSpPr>
        <p:spPr>
          <a:xfrm>
            <a:off x="442075" y="266100"/>
            <a:ext cx="82752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Métricas puntuales: cambio del umbral</a:t>
            </a:r>
            <a:endParaRPr b="1" sz="2400">
              <a:solidFill>
                <a:srgbClr val="98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66" name="Google Shape;26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063" y="1085975"/>
            <a:ext cx="3476625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45"/>
          <p:cNvSpPr txBox="1"/>
          <p:nvPr/>
        </p:nvSpPr>
        <p:spPr>
          <a:xfrm>
            <a:off x="4473775" y="3133091"/>
            <a:ext cx="447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# umbrales efectivos = # ejemplos + 1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8" name="Google Shape;268;p45"/>
          <p:cNvPicPr preferRelativeResize="0"/>
          <p:nvPr/>
        </p:nvPicPr>
        <p:blipFill rotWithShape="1">
          <a:blip r:embed="rId4">
            <a:alphaModFix/>
          </a:blip>
          <a:srcRect b="0" l="0" r="21923" t="0"/>
          <a:stretch/>
        </p:blipFill>
        <p:spPr>
          <a:xfrm>
            <a:off x="4245175" y="1338250"/>
            <a:ext cx="3896826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5"/>
          <p:cNvPicPr preferRelativeResize="0"/>
          <p:nvPr/>
        </p:nvPicPr>
        <p:blipFill rotWithShape="1">
          <a:blip r:embed="rId4">
            <a:alphaModFix/>
          </a:blip>
          <a:srcRect b="0" l="88523" r="0" t="0"/>
          <a:stretch/>
        </p:blipFill>
        <p:spPr>
          <a:xfrm>
            <a:off x="8107564" y="1338250"/>
            <a:ext cx="5728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6"/>
          <p:cNvSpPr/>
          <p:nvPr/>
        </p:nvSpPr>
        <p:spPr>
          <a:xfrm>
            <a:off x="7271850" y="4753300"/>
            <a:ext cx="345900" cy="24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375" y="347500"/>
            <a:ext cx="7853258" cy="444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6"/>
          <p:cNvSpPr/>
          <p:nvPr/>
        </p:nvSpPr>
        <p:spPr>
          <a:xfrm>
            <a:off x="808575" y="415534"/>
            <a:ext cx="1729500" cy="24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7"/>
          <p:cNvSpPr/>
          <p:nvPr/>
        </p:nvSpPr>
        <p:spPr>
          <a:xfrm>
            <a:off x="7271850" y="4753300"/>
            <a:ext cx="345900" cy="24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47"/>
          <p:cNvSpPr txBox="1"/>
          <p:nvPr/>
        </p:nvSpPr>
        <p:spPr>
          <a:xfrm>
            <a:off x="442075" y="266100"/>
            <a:ext cx="82752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Métricas resumen: curvas ROC (rotada)</a:t>
            </a:r>
            <a:endParaRPr b="1" sz="2400">
              <a:solidFill>
                <a:srgbClr val="98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83" name="Google Shape;283;p47"/>
          <p:cNvPicPr preferRelativeResize="0"/>
          <p:nvPr/>
        </p:nvPicPr>
        <p:blipFill rotWithShape="1">
          <a:blip r:embed="rId3">
            <a:alphaModFix/>
          </a:blip>
          <a:srcRect b="0" l="0" r="0" t="6032"/>
          <a:stretch/>
        </p:blipFill>
        <p:spPr>
          <a:xfrm>
            <a:off x="77125" y="979450"/>
            <a:ext cx="6158975" cy="3906524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7"/>
          <p:cNvSpPr txBox="1"/>
          <p:nvPr/>
        </p:nvSpPr>
        <p:spPr>
          <a:xfrm>
            <a:off x="6114975" y="979450"/>
            <a:ext cx="3029100" cy="98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300">
                <a:latin typeface="Roboto"/>
                <a:ea typeface="Roboto"/>
                <a:cs typeface="Roboto"/>
                <a:sym typeface="Roboto"/>
              </a:rPr>
              <a:t>specificity</a:t>
            </a:r>
            <a:r>
              <a:rPr lang="es" sz="1300">
                <a:latin typeface="Roboto"/>
                <a:ea typeface="Roboto"/>
                <a:cs typeface="Roboto"/>
                <a:sym typeface="Roboto"/>
              </a:rPr>
              <a:t>=tnr=TN/Neg=TN/(TN+FP)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300">
                <a:latin typeface="Roboto"/>
                <a:ea typeface="Roboto"/>
                <a:cs typeface="Roboto"/>
                <a:sym typeface="Roboto"/>
              </a:rPr>
              <a:t>sensitivity</a:t>
            </a:r>
            <a:r>
              <a:rPr lang="es" sz="1300">
                <a:latin typeface="Roboto"/>
                <a:ea typeface="Roboto"/>
                <a:cs typeface="Roboto"/>
                <a:sym typeface="Roboto"/>
              </a:rPr>
              <a:t>=tpr=TP/Pos=TP/(TP+FN)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Roboto"/>
                <a:ea typeface="Roboto"/>
                <a:cs typeface="Roboto"/>
                <a:sym typeface="Roboto"/>
              </a:rPr>
              <a:t>métrica AUC=área bajo la curva ROC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47"/>
          <p:cNvSpPr txBox="1"/>
          <p:nvPr/>
        </p:nvSpPr>
        <p:spPr>
          <a:xfrm>
            <a:off x="3793500" y="4753300"/>
            <a:ext cx="5350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ROC=Receiver Operating Characteristic</a:t>
            </a:r>
            <a:endParaRPr sz="1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47"/>
          <p:cNvSpPr txBox="1"/>
          <p:nvPr/>
        </p:nvSpPr>
        <p:spPr>
          <a:xfrm rot="2143599">
            <a:off x="2804665" y="2655893"/>
            <a:ext cx="1638926" cy="3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Roboto"/>
                <a:ea typeface="Roboto"/>
                <a:cs typeface="Roboto"/>
                <a:sym typeface="Roboto"/>
              </a:rPr>
              <a:t>random guessing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8"/>
          <p:cNvSpPr/>
          <p:nvPr/>
        </p:nvSpPr>
        <p:spPr>
          <a:xfrm>
            <a:off x="7271850" y="4753300"/>
            <a:ext cx="345900" cy="24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8"/>
          <p:cNvSpPr txBox="1"/>
          <p:nvPr/>
        </p:nvSpPr>
        <p:spPr>
          <a:xfrm>
            <a:off x="442075" y="266100"/>
            <a:ext cx="82752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Métricas resumen: curvas PR</a:t>
            </a:r>
            <a:endParaRPr b="1" sz="2400">
              <a:solidFill>
                <a:srgbClr val="98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3" name="Google Shape;293;p48"/>
          <p:cNvSpPr txBox="1"/>
          <p:nvPr/>
        </p:nvSpPr>
        <p:spPr>
          <a:xfrm>
            <a:off x="6114975" y="979450"/>
            <a:ext cx="3029100" cy="98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300">
                <a:latin typeface="Roboto"/>
                <a:ea typeface="Roboto"/>
                <a:cs typeface="Roboto"/>
                <a:sym typeface="Roboto"/>
              </a:rPr>
              <a:t>precision</a:t>
            </a:r>
            <a:r>
              <a:rPr lang="es" sz="1300">
                <a:latin typeface="Roboto"/>
                <a:ea typeface="Roboto"/>
                <a:cs typeface="Roboto"/>
                <a:sym typeface="Roboto"/>
              </a:rPr>
              <a:t>=TP/(pos predichos)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300">
                <a:latin typeface="Roboto"/>
                <a:ea typeface="Roboto"/>
                <a:cs typeface="Roboto"/>
                <a:sym typeface="Roboto"/>
              </a:rPr>
              <a:t>recall</a:t>
            </a:r>
            <a:r>
              <a:rPr lang="es" sz="1300">
                <a:latin typeface="Roboto"/>
                <a:ea typeface="Roboto"/>
                <a:cs typeface="Roboto"/>
                <a:sym typeface="Roboto"/>
              </a:rPr>
              <a:t>=TP/(pos verdaderos)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Roboto"/>
                <a:ea typeface="Roboto"/>
                <a:cs typeface="Roboto"/>
                <a:sym typeface="Roboto"/>
              </a:rPr>
              <a:t>AUPR=área bajo la curva PR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48"/>
          <p:cNvSpPr txBox="1"/>
          <p:nvPr/>
        </p:nvSpPr>
        <p:spPr>
          <a:xfrm>
            <a:off x="3793500" y="4753300"/>
            <a:ext cx="5350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</a:t>
            </a:r>
            <a:r>
              <a:rPr lang="es"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=Precision-Recall</a:t>
            </a:r>
            <a:endParaRPr sz="1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5" name="Google Shape;29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75" y="959075"/>
            <a:ext cx="5876776" cy="378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8"/>
          <p:cNvSpPr txBox="1"/>
          <p:nvPr/>
        </p:nvSpPr>
        <p:spPr>
          <a:xfrm>
            <a:off x="1921941" y="2702671"/>
            <a:ext cx="4116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300">
                <a:latin typeface="Roboto"/>
                <a:ea typeface="Roboto"/>
                <a:cs typeface="Roboto"/>
                <a:sym typeface="Roboto"/>
              </a:rPr>
              <a:t>fracción de muestras positivas en el dataset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7" name="Google Shape;297;p48"/>
          <p:cNvCxnSpPr/>
          <p:nvPr/>
        </p:nvCxnSpPr>
        <p:spPr>
          <a:xfrm rot="10800000">
            <a:off x="1415087" y="2773900"/>
            <a:ext cx="4502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9"/>
          <p:cNvSpPr/>
          <p:nvPr/>
        </p:nvSpPr>
        <p:spPr>
          <a:xfrm>
            <a:off x="7271850" y="4753300"/>
            <a:ext cx="345900" cy="24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9"/>
          <p:cNvSpPr txBox="1"/>
          <p:nvPr/>
        </p:nvSpPr>
        <p:spPr>
          <a:xfrm>
            <a:off x="442075" y="266100"/>
            <a:ext cx="82752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Curvas ROC y PR en validación cruzada</a:t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Opción 1: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Asumir que magnitudes de los </a:t>
            </a:r>
            <a:r>
              <a:rPr i="1" lang="es" sz="1800"/>
              <a:t>scores</a:t>
            </a:r>
            <a:r>
              <a:rPr lang="es" sz="1800"/>
              <a:t> son comparables entre corridas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Acumular predicciones de todas las corridas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Trazar la curva usando predicciones acumuladas</a:t>
            </a:r>
            <a:br>
              <a:rPr lang="es" sz="1800"/>
            </a:b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Opción 2: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Trazar las curvas individuales para cada partición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Considerar la “curva promedio”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0"/>
          <p:cNvSpPr/>
          <p:nvPr/>
        </p:nvSpPr>
        <p:spPr>
          <a:xfrm>
            <a:off x="7271850" y="4753300"/>
            <a:ext cx="345900" cy="24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50"/>
          <p:cNvSpPr txBox="1"/>
          <p:nvPr/>
        </p:nvSpPr>
        <p:spPr>
          <a:xfrm>
            <a:off x="442075" y="266100"/>
            <a:ext cx="82752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Resumen c</a:t>
            </a:r>
            <a:r>
              <a:rPr b="1" lang="es" sz="2400">
                <a:solidFill>
                  <a:srgbClr val="980000"/>
                </a:solidFill>
              </a:rPr>
              <a:t>urvas ROC y PR</a:t>
            </a:r>
            <a:endParaRPr b="1" sz="2400">
              <a:solidFill>
                <a:srgbClr val="98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Permiten evaluación cuantitativa a distintos niveles de “confianza”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Asumen problemas binarios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Se pueden resumir en medidas del tipo “área bajo la curva”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Las curvas ROC son insensibles a cambios en la distribución de clases en el conjunto de test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Las curvas PR muestran la fracción de las predicciones que son FP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Las curvas PR son útiles en problemas con una proporción de muestras negativas muy alta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Permiten determinar umbrales óptimos para distintos puntos de operación</a:t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1"/>
          <p:cNvSpPr/>
          <p:nvPr/>
        </p:nvSpPr>
        <p:spPr>
          <a:xfrm>
            <a:off x="7271850" y="4753300"/>
            <a:ext cx="345900" cy="24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51"/>
          <p:cNvSpPr txBox="1"/>
          <p:nvPr/>
        </p:nvSpPr>
        <p:spPr>
          <a:xfrm>
            <a:off x="442075" y="266100"/>
            <a:ext cx="84534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Problemas multiclase</a:t>
            </a:r>
            <a:endParaRPr b="1" sz="2400">
              <a:solidFill>
                <a:srgbClr val="98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Problema con N clases =&gt; matriz de confusión de NxN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La mayoría de las métricas se analizan como N problemas binarios (OVA)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El desbalance crece con el </a:t>
            </a:r>
            <a:br>
              <a:rPr lang="es" sz="1800"/>
            </a:br>
            <a:r>
              <a:rPr lang="es" sz="1800"/>
              <a:t>número de clases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Variantes multiclase de métricas AUC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micro vs. macro average</a:t>
            </a:r>
            <a:endParaRPr sz="1800"/>
          </a:p>
        </p:txBody>
      </p:sp>
      <p:pic>
        <p:nvPicPr>
          <p:cNvPr id="316" name="Google Shape;316;p51"/>
          <p:cNvPicPr preferRelativeResize="0"/>
          <p:nvPr/>
        </p:nvPicPr>
        <p:blipFill rotWithShape="1">
          <a:blip r:embed="rId3">
            <a:alphaModFix/>
          </a:blip>
          <a:srcRect b="9611" l="17376" r="16429" t="21829"/>
          <a:stretch/>
        </p:blipFill>
        <p:spPr>
          <a:xfrm>
            <a:off x="5073175" y="1841775"/>
            <a:ext cx="3822374" cy="309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/>
          <p:nvPr/>
        </p:nvSpPr>
        <p:spPr>
          <a:xfrm>
            <a:off x="7271850" y="4753300"/>
            <a:ext cx="345900" cy="24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7"/>
          <p:cNvSpPr txBox="1"/>
          <p:nvPr/>
        </p:nvSpPr>
        <p:spPr>
          <a:xfrm>
            <a:off x="442075" y="266100"/>
            <a:ext cx="82752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C</a:t>
            </a:r>
            <a:r>
              <a:rPr b="1" lang="es" sz="2400">
                <a:solidFill>
                  <a:srgbClr val="980000"/>
                </a:solidFill>
              </a:rPr>
              <a:t>onjunto de test</a:t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¿</a:t>
            </a:r>
            <a:r>
              <a:rPr lang="es" sz="1800"/>
              <a:t>Cómo obtener una estimación insesgada de la </a:t>
            </a:r>
            <a:r>
              <a:rPr i="1" lang="es" sz="1800"/>
              <a:t>performance</a:t>
            </a:r>
            <a:r>
              <a:rPr lang="es" sz="1800"/>
              <a:t> del modelo?</a:t>
            </a:r>
            <a:br>
              <a:rPr lang="es" sz="1800"/>
            </a:b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Durante el aprendizaje el modelo no debe acceder bajo ningún motivo a datos del conjunto de test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En métodos transductivos se puede permitir acceso a los datos crudos 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s" sz="1800"/>
              <a:t>) pero no a las anotaciones 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s" sz="1800"/>
              <a:t>)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Si las anotaciones del conjunto de test influencian de </a:t>
            </a:r>
            <a:r>
              <a:rPr b="1" lang="es" sz="1800"/>
              <a:t>cualquier manera</a:t>
            </a:r>
            <a:r>
              <a:rPr lang="es" sz="1800"/>
              <a:t> el aprendizaje, las estimaciones de performance estarán sesgadas. 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/>
          <p:nvPr/>
        </p:nvSpPr>
        <p:spPr>
          <a:xfrm>
            <a:off x="7271850" y="4753300"/>
            <a:ext cx="345900" cy="24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8"/>
          <p:cNvSpPr txBox="1"/>
          <p:nvPr/>
        </p:nvSpPr>
        <p:spPr>
          <a:xfrm>
            <a:off x="442075" y="266100"/>
            <a:ext cx="82752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C</a:t>
            </a:r>
            <a:r>
              <a:rPr b="1" lang="es" sz="2400">
                <a:solidFill>
                  <a:srgbClr val="980000"/>
                </a:solidFill>
              </a:rPr>
              <a:t>onjunto(s) de validación</a:t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¿</a:t>
            </a:r>
            <a:r>
              <a:rPr lang="es" sz="1800"/>
              <a:t>Cómo obtener una estimación insesgada de la </a:t>
            </a:r>
            <a:r>
              <a:rPr i="1" lang="es" sz="1800"/>
              <a:t>performance</a:t>
            </a:r>
            <a:r>
              <a:rPr lang="es" sz="1800"/>
              <a:t> del modelo </a:t>
            </a:r>
            <a:r>
              <a:rPr b="1" lang="es" sz="1800"/>
              <a:t>durante el entrenamiento</a:t>
            </a:r>
            <a:r>
              <a:rPr lang="es" sz="1800"/>
              <a:t>? (ajuste de hiperparámetros)</a:t>
            </a:r>
            <a:br>
              <a:rPr lang="es" sz="1800"/>
            </a:br>
            <a:endParaRPr sz="1800"/>
          </a:p>
        </p:txBody>
      </p:sp>
      <p:pic>
        <p:nvPicPr>
          <p:cNvPr id="139" name="Google Shape;139;p28"/>
          <p:cNvPicPr preferRelativeResize="0"/>
          <p:nvPr/>
        </p:nvPicPr>
        <p:blipFill rotWithShape="1">
          <a:blip r:embed="rId3">
            <a:alphaModFix/>
          </a:blip>
          <a:srcRect b="10913" l="0" r="0" t="24239"/>
          <a:stretch/>
        </p:blipFill>
        <p:spPr>
          <a:xfrm>
            <a:off x="1383825" y="1910750"/>
            <a:ext cx="6376351" cy="30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/>
          <p:nvPr/>
        </p:nvSpPr>
        <p:spPr>
          <a:xfrm>
            <a:off x="7271850" y="4753300"/>
            <a:ext cx="345900" cy="24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9"/>
          <p:cNvSpPr txBox="1"/>
          <p:nvPr/>
        </p:nvSpPr>
        <p:spPr>
          <a:xfrm>
            <a:off x="442075" y="266100"/>
            <a:ext cx="82752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Limitación de usar solo un conjunto de train/test</a:t>
            </a:r>
            <a:endParaRPr b="1" sz="2400">
              <a:solidFill>
                <a:srgbClr val="98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Los datos pueden ser insuficientes para crear conjuntos de entrenamiento y test lo suficientemente grandes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Un conjunto de test grande nos da una mejor medida de la performance del modelo (menor varianza)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Un conjunto de entrenamiento grande es más representativo del universo de entradas posibles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Un solo conjunto de entrenamiento no nos da información sobre la sensibilidad del modelo ante cambios en los conjuntos de entrada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/>
          <p:nvPr/>
        </p:nvSpPr>
        <p:spPr>
          <a:xfrm>
            <a:off x="7271850" y="4753300"/>
            <a:ext cx="345900" cy="24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0"/>
          <p:cNvSpPr txBox="1"/>
          <p:nvPr/>
        </p:nvSpPr>
        <p:spPr>
          <a:xfrm>
            <a:off x="442075" y="266100"/>
            <a:ext cx="82752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Remuestreo aleatorio</a:t>
            </a:r>
            <a:endParaRPr b="1" sz="2400">
              <a:solidFill>
                <a:srgbClr val="98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podemos abordar el segundo punto mediante remuestreo</a:t>
            </a:r>
            <a:endParaRPr sz="1800"/>
          </a:p>
        </p:txBody>
      </p:sp>
      <p:pic>
        <p:nvPicPr>
          <p:cNvPr id="152" name="Google Shape;152;p30"/>
          <p:cNvPicPr preferRelativeResize="0"/>
          <p:nvPr/>
        </p:nvPicPr>
        <p:blipFill rotWithShape="1">
          <a:blip r:embed="rId3">
            <a:alphaModFix/>
          </a:blip>
          <a:srcRect b="0" l="0" r="0" t="29696"/>
          <a:stretch/>
        </p:blipFill>
        <p:spPr>
          <a:xfrm>
            <a:off x="1015600" y="1385525"/>
            <a:ext cx="6888199" cy="361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/>
          <p:nvPr/>
        </p:nvSpPr>
        <p:spPr>
          <a:xfrm>
            <a:off x="7271850" y="4753300"/>
            <a:ext cx="345900" cy="24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31"/>
          <p:cNvPicPr preferRelativeResize="0"/>
          <p:nvPr/>
        </p:nvPicPr>
        <p:blipFill rotWithShape="1">
          <a:blip r:embed="rId3">
            <a:alphaModFix/>
          </a:blip>
          <a:srcRect b="5673" l="0" r="29962" t="26858"/>
          <a:stretch/>
        </p:blipFill>
        <p:spPr>
          <a:xfrm>
            <a:off x="1956575" y="1607725"/>
            <a:ext cx="4824125" cy="347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1"/>
          <p:cNvSpPr txBox="1"/>
          <p:nvPr/>
        </p:nvSpPr>
        <p:spPr>
          <a:xfrm>
            <a:off x="442075" y="266100"/>
            <a:ext cx="82752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M</a:t>
            </a:r>
            <a:r>
              <a:rPr b="1" lang="es" sz="2400">
                <a:solidFill>
                  <a:srgbClr val="980000"/>
                </a:solidFill>
              </a:rPr>
              <a:t>uestreo estratificado</a:t>
            </a:r>
            <a:endParaRPr b="1" sz="2400">
              <a:solidFill>
                <a:srgbClr val="98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Podemos requerir que las proporciones de clases se mantengan en cada subconjunto</a:t>
            </a:r>
            <a:endParaRPr sz="1800"/>
          </a:p>
        </p:txBody>
      </p:sp>
      <p:sp>
        <p:nvSpPr>
          <p:cNvPr id="160" name="Google Shape;160;p31"/>
          <p:cNvSpPr/>
          <p:nvPr/>
        </p:nvSpPr>
        <p:spPr>
          <a:xfrm>
            <a:off x="5334425" y="3986775"/>
            <a:ext cx="1605900" cy="109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/>
          <p:nvPr/>
        </p:nvSpPr>
        <p:spPr>
          <a:xfrm>
            <a:off x="7271850" y="4753300"/>
            <a:ext cx="345900" cy="24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2"/>
          <p:cNvSpPr txBox="1"/>
          <p:nvPr/>
        </p:nvSpPr>
        <p:spPr>
          <a:xfrm>
            <a:off x="442075" y="266100"/>
            <a:ext cx="82752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Validación cruzada (</a:t>
            </a:r>
            <a:r>
              <a:rPr b="1" i="1" lang="es" sz="2400">
                <a:solidFill>
                  <a:srgbClr val="980000"/>
                </a:solidFill>
              </a:rPr>
              <a:t>cross validation</a:t>
            </a:r>
            <a:r>
              <a:rPr b="1" lang="es" sz="2400">
                <a:solidFill>
                  <a:srgbClr val="980000"/>
                </a:solidFill>
              </a:rPr>
              <a:t>)</a:t>
            </a:r>
            <a:endParaRPr b="1" sz="2400">
              <a:solidFill>
                <a:srgbClr val="98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podemos considerar conjuntos de validación independientes y obtener una estimación respecto de la sensibilidad</a:t>
            </a:r>
            <a:endParaRPr sz="1800"/>
          </a:p>
        </p:txBody>
      </p:sp>
      <p:sp>
        <p:nvSpPr>
          <p:cNvPr id="167" name="Google Shape;167;p32"/>
          <p:cNvSpPr/>
          <p:nvPr/>
        </p:nvSpPr>
        <p:spPr>
          <a:xfrm>
            <a:off x="5334425" y="3986775"/>
            <a:ext cx="1605900" cy="109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32"/>
          <p:cNvPicPr preferRelativeResize="0"/>
          <p:nvPr/>
        </p:nvPicPr>
        <p:blipFill rotWithShape="1">
          <a:blip r:embed="rId3">
            <a:alphaModFix/>
          </a:blip>
          <a:srcRect b="7587" l="0" r="3984" t="29912"/>
          <a:stretch/>
        </p:blipFill>
        <p:spPr>
          <a:xfrm>
            <a:off x="1220450" y="1690950"/>
            <a:ext cx="6582226" cy="32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idx="4294967295" type="ctrTitle"/>
          </p:nvPr>
        </p:nvSpPr>
        <p:spPr>
          <a:xfrm>
            <a:off x="671250" y="2222250"/>
            <a:ext cx="7801500" cy="6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Métricas (clasificación)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