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38446133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938446133d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38446133d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938446133d_0_3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38446133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938446133d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38446133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38446133d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f84631c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3f84631c3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38446133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938446133d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8446133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938446133d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38446133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938446133d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38446133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938446133d_0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5163c3e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95163c3e7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38446133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938446133d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e69dca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3e69dca7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e69dca7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3e69dca7f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f84631c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3f84631c3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ff3dbfd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ff3dbf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38446133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938446133d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f84631c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3f84631c3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38446133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938446133d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f84631c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3f84631c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38446133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938446133d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38446133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38446133d_0_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8446133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38446133d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8446133d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938446133d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38446133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938446133d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38446133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938446133d_0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b145d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3bb145d3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7"/>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1" name="Google Shape;91;p23"/>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4"/>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5" name="Google Shape;95;p24"/>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2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8"/>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7" name="Shape 11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8" name="Shape 118"/>
        <p:cNvGrpSpPr/>
        <p:nvPr/>
      </p:nvGrpSpPr>
      <p:grpSpPr>
        <a:xfrm>
          <a:off x="0" y="0"/>
          <a:ext cx="0" cy="0"/>
          <a:chOff x="0" y="0"/>
          <a:chExt cx="0" cy="0"/>
        </a:xfrm>
      </p:grpSpPr>
      <p:sp>
        <p:nvSpPr>
          <p:cNvPr id="119" name="Google Shape;119;p30"/>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30"/>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31"/>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31"/>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4" name="Google Shape;124;p31"/>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34"/>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2" name="Google Shape;132;p34"/>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3" name="Google Shape;133;p34"/>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5"/>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7" name="Google Shape;137;p35"/>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8" name="Google Shape;138;p35"/>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36"/>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2" name="Google Shape;142;p36"/>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3" name="Google Shape;143;p36"/>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37"/>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7" name="Google Shape;147;p37"/>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3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38"/>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1" name="Google Shape;151;p38"/>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2" name="Google Shape;152;p38"/>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3" name="Google Shape;153;p38"/>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3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39"/>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7" name="Google Shape;157;p39"/>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8" name="Google Shape;158;p39"/>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9" name="Google Shape;159;p39"/>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0" name="Google Shape;160;p39"/>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1" name="Google Shape;161;p39"/>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rtl="0" algn="ctr">
              <a:spcBef>
                <a:spcPts val="0"/>
              </a:spcBef>
              <a:spcAft>
                <a:spcPts val="0"/>
              </a:spcAft>
              <a:buSzPts val="3600"/>
              <a:buFont typeface="Raleway"/>
              <a:buNone/>
              <a:defRPr b="1" sz="3600">
                <a:latin typeface="Raleway"/>
                <a:ea typeface="Raleway"/>
                <a:cs typeface="Raleway"/>
                <a:sym typeface="Raleway"/>
              </a:defRPr>
            </a:lvl1pPr>
            <a:lvl2pPr lvl="1" rtl="0" algn="ctr">
              <a:spcBef>
                <a:spcPts val="0"/>
              </a:spcBef>
              <a:spcAft>
                <a:spcPts val="0"/>
              </a:spcAft>
              <a:buSzPts val="3600"/>
              <a:buFont typeface="Raleway"/>
              <a:buNone/>
              <a:defRPr b="1" sz="3600">
                <a:latin typeface="Raleway"/>
                <a:ea typeface="Raleway"/>
                <a:cs typeface="Raleway"/>
                <a:sym typeface="Raleway"/>
              </a:defRPr>
            </a:lvl2pPr>
            <a:lvl3pPr lvl="2" rtl="0" algn="ctr">
              <a:spcBef>
                <a:spcPts val="0"/>
              </a:spcBef>
              <a:spcAft>
                <a:spcPts val="0"/>
              </a:spcAft>
              <a:buSzPts val="3600"/>
              <a:buFont typeface="Raleway"/>
              <a:buNone/>
              <a:defRPr b="1" sz="3600">
                <a:latin typeface="Raleway"/>
                <a:ea typeface="Raleway"/>
                <a:cs typeface="Raleway"/>
                <a:sym typeface="Raleway"/>
              </a:defRPr>
            </a:lvl3pPr>
            <a:lvl4pPr lvl="3" rtl="0" algn="ctr">
              <a:spcBef>
                <a:spcPts val="0"/>
              </a:spcBef>
              <a:spcAft>
                <a:spcPts val="0"/>
              </a:spcAft>
              <a:buSzPts val="3600"/>
              <a:buFont typeface="Raleway"/>
              <a:buNone/>
              <a:defRPr b="1" sz="3600">
                <a:latin typeface="Raleway"/>
                <a:ea typeface="Raleway"/>
                <a:cs typeface="Raleway"/>
                <a:sym typeface="Raleway"/>
              </a:defRPr>
            </a:lvl4pPr>
            <a:lvl5pPr lvl="4" rtl="0" algn="ctr">
              <a:spcBef>
                <a:spcPts val="0"/>
              </a:spcBef>
              <a:spcAft>
                <a:spcPts val="0"/>
              </a:spcAft>
              <a:buSzPts val="3600"/>
              <a:buFont typeface="Raleway"/>
              <a:buNone/>
              <a:defRPr b="1" sz="3600">
                <a:latin typeface="Raleway"/>
                <a:ea typeface="Raleway"/>
                <a:cs typeface="Raleway"/>
                <a:sym typeface="Raleway"/>
              </a:defRPr>
            </a:lvl5pPr>
            <a:lvl6pPr lvl="5" rtl="0" algn="ctr">
              <a:spcBef>
                <a:spcPts val="0"/>
              </a:spcBef>
              <a:spcAft>
                <a:spcPts val="0"/>
              </a:spcAft>
              <a:buSzPts val="3600"/>
              <a:buFont typeface="Raleway"/>
              <a:buNone/>
              <a:defRPr b="1" sz="3600">
                <a:latin typeface="Raleway"/>
                <a:ea typeface="Raleway"/>
                <a:cs typeface="Raleway"/>
                <a:sym typeface="Raleway"/>
              </a:defRPr>
            </a:lvl6pPr>
            <a:lvl7pPr lvl="6" rtl="0" algn="ctr">
              <a:spcBef>
                <a:spcPts val="0"/>
              </a:spcBef>
              <a:spcAft>
                <a:spcPts val="0"/>
              </a:spcAft>
              <a:buSzPts val="3600"/>
              <a:buFont typeface="Raleway"/>
              <a:buNone/>
              <a:defRPr b="1" sz="3600">
                <a:latin typeface="Raleway"/>
                <a:ea typeface="Raleway"/>
                <a:cs typeface="Raleway"/>
                <a:sym typeface="Raleway"/>
              </a:defRPr>
            </a:lvl7pPr>
            <a:lvl8pPr lvl="7" rtl="0" algn="ctr">
              <a:spcBef>
                <a:spcPts val="0"/>
              </a:spcBef>
              <a:spcAft>
                <a:spcPts val="0"/>
              </a:spcAft>
              <a:buSzPts val="3600"/>
              <a:buFont typeface="Raleway"/>
              <a:buNone/>
              <a:defRPr b="1" sz="3600">
                <a:latin typeface="Raleway"/>
                <a:ea typeface="Raleway"/>
                <a:cs typeface="Raleway"/>
                <a:sym typeface="Raleway"/>
              </a:defRPr>
            </a:lvl8pPr>
            <a:lvl9pPr lvl="8" rtl="0" algn="ctr">
              <a:spcBef>
                <a:spcPts val="0"/>
              </a:spcBef>
              <a:spcAft>
                <a:spcPts val="0"/>
              </a:spcAft>
              <a:buSzPts val="3600"/>
              <a:buFont typeface="Raleway"/>
              <a:buNone/>
              <a:defRPr b="1" sz="3600">
                <a:latin typeface="Raleway"/>
                <a:ea typeface="Raleway"/>
                <a:cs typeface="Raleway"/>
                <a:sym typeface="Raleway"/>
              </a:defRPr>
            </a:lvl9pPr>
          </a:lstStyle>
          <a:p/>
        </p:txBody>
      </p:sp>
      <p:sp>
        <p:nvSpPr>
          <p:cNvPr id="164" name="Google Shape;16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90320" y="4863240"/>
            <a:ext cx="568332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4278240" y="2751120"/>
            <a:ext cx="587160" cy="360"/>
          </a:xfrm>
          <a:custGeom>
            <a:rect b="b" l="l" r="r" t="t"/>
            <a:pathLst>
              <a:path extrusionOk="0" h="21600" w="21600">
                <a:moveTo>
                  <a:pt x="0" y="0"/>
                </a:moveTo>
                <a:lnTo>
                  <a:pt x="21600" y="21600"/>
                </a:lnTo>
              </a:path>
            </a:pathLst>
          </a:custGeom>
          <a:noFill/>
          <a:ln cap="flat" cmpd="sng" w="76300">
            <a:solidFill>
              <a:srgbClr val="4285F4"/>
            </a:solidFill>
            <a:prstDash val="solid"/>
            <a:round/>
            <a:headEnd len="sm" w="sm" type="none"/>
            <a:tailEnd len="sm" w="sm" type="none"/>
          </a:ln>
        </p:spPr>
      </p:sp>
      <p:sp>
        <p:nvSpPr>
          <p:cNvPr id="7" name="Google Shape;7;p1"/>
          <p:cNvSpPr txBox="1"/>
          <p:nvPr>
            <p:ph type="title"/>
          </p:nvPr>
        </p:nvSpPr>
        <p:spPr>
          <a:xfrm>
            <a:off x="311760" y="595800"/>
            <a:ext cx="8520120" cy="1957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1" name="Google Shape;61;p14"/>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27"/>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3" name="Google Shape;113;p27"/>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drive.google.com/file/d/11QuysswsupF5LCOsNm6GSiAiAnVnIP3Q/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1"/>
          <p:cNvSpPr txBox="1"/>
          <p:nvPr/>
        </p:nvSpPr>
        <p:spPr>
          <a:xfrm>
            <a:off x="311750" y="595800"/>
            <a:ext cx="8520000" cy="232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US" sz="5400">
                <a:solidFill>
                  <a:srgbClr val="FF5722"/>
                </a:solidFill>
                <a:latin typeface="Alfa Slab One"/>
                <a:ea typeface="Alfa Slab One"/>
                <a:cs typeface="Alfa Slab One"/>
                <a:sym typeface="Alfa Slab One"/>
              </a:rPr>
              <a:t>Intro Clustering</a:t>
            </a:r>
            <a:endParaRPr sz="5400">
              <a:solidFill>
                <a:srgbClr val="FF5722"/>
              </a:solidFill>
              <a:latin typeface="Alfa Slab One"/>
              <a:ea typeface="Alfa Slab One"/>
              <a:cs typeface="Alfa Slab One"/>
              <a:sym typeface="Alfa Slab One"/>
            </a:endParaRPr>
          </a:p>
          <a:p>
            <a:pPr indent="0" lvl="0" marL="0" marR="0" rtl="0" algn="ctr">
              <a:lnSpc>
                <a:spcPct val="100000"/>
              </a:lnSpc>
              <a:spcBef>
                <a:spcPts val="0"/>
              </a:spcBef>
              <a:spcAft>
                <a:spcPts val="0"/>
              </a:spcAft>
              <a:buNone/>
            </a:pPr>
            <a:r>
              <a:rPr lang="en-US" sz="5400">
                <a:solidFill>
                  <a:srgbClr val="FF5722"/>
                </a:solidFill>
                <a:latin typeface="Alfa Slab One"/>
                <a:ea typeface="Alfa Slab One"/>
                <a:cs typeface="Alfa Slab One"/>
                <a:sym typeface="Alfa Slab One"/>
              </a:rPr>
              <a:t>Análisis de conglomerados</a:t>
            </a:r>
            <a:endParaRPr sz="5400">
              <a:solidFill>
                <a:srgbClr val="FF5722"/>
              </a:solidFill>
              <a:latin typeface="Alfa Slab One"/>
              <a:ea typeface="Alfa Slab One"/>
              <a:cs typeface="Alfa Slab One"/>
              <a:sym typeface="Alfa Slab One"/>
            </a:endParaRPr>
          </a:p>
        </p:txBody>
      </p:sp>
      <p:sp>
        <p:nvSpPr>
          <p:cNvPr id="170" name="Google Shape;170;p41"/>
          <p:cNvSpPr txBox="1"/>
          <p:nvPr/>
        </p:nvSpPr>
        <p:spPr>
          <a:xfrm>
            <a:off x="311760" y="3546840"/>
            <a:ext cx="8520000" cy="73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400" u="none" cap="none" strike="noStrike">
                <a:solidFill>
                  <a:srgbClr val="666666"/>
                </a:solidFill>
                <a:latin typeface="Proxima Nova"/>
                <a:ea typeface="Proxima Nova"/>
                <a:cs typeface="Proxima Nova"/>
                <a:sym typeface="Proxima Nova"/>
              </a:rPr>
              <a:t>Diplomatura en Ciencia de Datos, </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400" u="none" cap="none" strike="noStrike">
                <a:solidFill>
                  <a:srgbClr val="666666"/>
                </a:solidFill>
                <a:latin typeface="Proxima Nova"/>
                <a:ea typeface="Proxima Nova"/>
                <a:cs typeface="Proxima Nova"/>
                <a:sym typeface="Proxima Nova"/>
              </a:rPr>
              <a:t>Aprendizaje Automático y sus Aplicaciones</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en-US" sz="2400">
                <a:solidFill>
                  <a:srgbClr val="666666"/>
                </a:solidFill>
                <a:latin typeface="Proxima Nova"/>
                <a:ea typeface="Proxima Nova"/>
                <a:cs typeface="Proxima Nova"/>
                <a:sym typeface="Proxima Nova"/>
              </a:rPr>
              <a:t>julio 2022-</a:t>
            </a:r>
            <a:r>
              <a:rPr b="0" i="0" lang="en-US" sz="2400" u="none" cap="none" strike="noStrike">
                <a:solidFill>
                  <a:srgbClr val="666666"/>
                </a:solidFill>
                <a:latin typeface="Proxima Nova"/>
                <a:ea typeface="Proxima Nova"/>
                <a:cs typeface="Proxima Nova"/>
                <a:sym typeface="Proxima Nova"/>
              </a:rPr>
              <a:t>FaMAF-UNC</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rgbClr val="FF5722"/>
                </a:solidFill>
                <a:latin typeface="Alfa Slab One"/>
                <a:ea typeface="Alfa Slab One"/>
                <a:cs typeface="Alfa Slab One"/>
                <a:sym typeface="Alfa Slab One"/>
              </a:rPr>
              <a:t>Datos agrupados según algún criterio</a:t>
            </a:r>
            <a:endParaRPr b="0" i="0" sz="3000" u="none" cap="none" strike="noStrike">
              <a:solidFill>
                <a:srgbClr val="000000"/>
              </a:solidFill>
              <a:latin typeface="Arial"/>
              <a:ea typeface="Arial"/>
              <a:cs typeface="Arial"/>
              <a:sym typeface="Arial"/>
            </a:endParaRPr>
          </a:p>
        </p:txBody>
      </p:sp>
      <p:pic>
        <p:nvPicPr>
          <p:cNvPr id="231" name="Google Shape;231;p50"/>
          <p:cNvPicPr preferRelativeResize="0"/>
          <p:nvPr/>
        </p:nvPicPr>
        <p:blipFill>
          <a:blip r:embed="rId3">
            <a:alphaModFix/>
          </a:blip>
          <a:stretch>
            <a:fillRect/>
          </a:stretch>
        </p:blipFill>
        <p:spPr>
          <a:xfrm>
            <a:off x="1343025" y="1211958"/>
            <a:ext cx="5597604" cy="3183842"/>
          </a:xfrm>
          <a:prstGeom prst="rect">
            <a:avLst/>
          </a:prstGeom>
          <a:noFill/>
          <a:ln>
            <a:noFill/>
          </a:ln>
        </p:spPr>
      </p:pic>
      <p:sp>
        <p:nvSpPr>
          <p:cNvPr id="232" name="Google Shape;232;p50"/>
          <p:cNvSpPr/>
          <p:nvPr/>
        </p:nvSpPr>
        <p:spPr>
          <a:xfrm>
            <a:off x="1343025" y="25955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0"/>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Datos</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pic>
        <p:nvPicPr>
          <p:cNvPr id="239" name="Google Shape;239;p51"/>
          <p:cNvPicPr preferRelativeResize="0"/>
          <p:nvPr/>
        </p:nvPicPr>
        <p:blipFill>
          <a:blip r:embed="rId3">
            <a:alphaModFix/>
          </a:blip>
          <a:stretch>
            <a:fillRect/>
          </a:stretch>
        </p:blipFill>
        <p:spPr>
          <a:xfrm>
            <a:off x="152400" y="1169760"/>
            <a:ext cx="8307260" cy="3821339"/>
          </a:xfrm>
          <a:prstGeom prst="rect">
            <a:avLst/>
          </a:prstGeom>
          <a:noFill/>
          <a:ln>
            <a:noFill/>
          </a:ln>
        </p:spPr>
      </p:pic>
      <p:sp>
        <p:nvSpPr>
          <p:cNvPr id="240" name="Google Shape;240;p51"/>
          <p:cNvSpPr/>
          <p:nvPr/>
        </p:nvSpPr>
        <p:spPr>
          <a:xfrm>
            <a:off x="4666150" y="1157575"/>
            <a:ext cx="465300" cy="369900"/>
          </a:xfrm>
          <a:prstGeom prst="ellipse">
            <a:avLst/>
          </a:prstGeom>
          <a:noFill/>
          <a:ln cap="flat" cmpd="sng" w="9525">
            <a:solidFill>
              <a:srgbClr val="FF5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2"/>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¿Cómo es el espacio? ¿Cómo represento mis objetos y objetivos?</a:t>
            </a:r>
            <a:endParaRPr sz="3000">
              <a:solidFill>
                <a:srgbClr val="FF5722"/>
              </a:solidFill>
              <a:latin typeface="Alfa Slab One"/>
              <a:ea typeface="Alfa Slab One"/>
              <a:cs typeface="Alfa Slab One"/>
              <a:sym typeface="Alfa Slab One"/>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sp>
        <p:nvSpPr>
          <p:cNvPr id="246" name="Google Shape;246;p52"/>
          <p:cNvSpPr txBox="1"/>
          <p:nvPr/>
        </p:nvSpPr>
        <p:spPr>
          <a:xfrm>
            <a:off x="311760" y="1426210"/>
            <a:ext cx="8520000" cy="34161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Es multi dimensional?</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Mis datos son naturalmente categóricos? ordinales? </a:t>
            </a:r>
            <a:r>
              <a:rPr lang="en-US" sz="1800">
                <a:solidFill>
                  <a:srgbClr val="808080"/>
                </a:solidFill>
                <a:highlight>
                  <a:srgbClr val="FFFFFF"/>
                </a:highlight>
                <a:latin typeface="Proxima Nova"/>
                <a:ea typeface="Proxima Nova"/>
                <a:cs typeface="Proxima Nova"/>
                <a:sym typeface="Proxima Nova"/>
              </a:rPr>
              <a:t>continuos</a:t>
            </a:r>
            <a:r>
              <a:rPr lang="en-US" sz="1800">
                <a:solidFill>
                  <a:srgbClr val="808080"/>
                </a:solidFill>
                <a:highlight>
                  <a:srgbClr val="FFFFFF"/>
                </a:highlight>
                <a:latin typeface="Proxima Nova"/>
                <a:ea typeface="Proxima Nova"/>
                <a:cs typeface="Proxima Nova"/>
                <a:sym typeface="Proxima Nova"/>
              </a:rPr>
              <a:t>?</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Tengo información que me permita decir que debería encontrar grupos compactos?</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No se nada y quiero usar clustering en forma exploratoria</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¿Cómo se calculan las similaridades entre objetos en este espacio?</a:t>
            </a:r>
            <a:endParaRPr i="0" sz="3000" u="none" cap="none" strike="noStrike">
              <a:solidFill>
                <a:srgbClr val="FF5722"/>
              </a:solidFill>
              <a:latin typeface="Alfa Slab One"/>
              <a:ea typeface="Alfa Slab One"/>
              <a:cs typeface="Alfa Slab One"/>
              <a:sym typeface="Alfa Slab One"/>
            </a:endParaRPr>
          </a:p>
        </p:txBody>
      </p:sp>
      <p:sp>
        <p:nvSpPr>
          <p:cNvPr id="252" name="Google Shape;252;p53"/>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Es un espacio </a:t>
            </a:r>
            <a:r>
              <a:rPr lang="en-US" sz="1800">
                <a:solidFill>
                  <a:srgbClr val="666666"/>
                </a:solidFill>
                <a:latin typeface="Proxima Nova"/>
                <a:ea typeface="Proxima Nova"/>
                <a:cs typeface="Proxima Nova"/>
                <a:sym typeface="Proxima Nova"/>
              </a:rPr>
              <a:t>Euclídeo</a:t>
            </a:r>
            <a:r>
              <a:rPr lang="en-US" sz="1800">
                <a:solidFill>
                  <a:srgbClr val="666666"/>
                </a:solidFill>
                <a:latin typeface="Proxima Nova"/>
                <a:ea typeface="Proxima Nova"/>
                <a:cs typeface="Proxima Nova"/>
                <a:sym typeface="Proxima Nova"/>
              </a:rPr>
              <a:t>? Métrica usual anda bien? Conviene usar otro tipo de medidas? ángulos en vez de distancias?</a:t>
            </a:r>
            <a:endParaRPr sz="1800">
              <a:solidFill>
                <a:srgbClr val="666666"/>
              </a:solidFill>
              <a:latin typeface="Proxima Nova"/>
              <a:ea typeface="Proxima Nova"/>
              <a:cs typeface="Proxima Nova"/>
              <a:sym typeface="Proxima Nova"/>
            </a:endParaRPr>
          </a:p>
          <a:p>
            <a:pPr indent="-342900"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No es un espacio Euclídeo? Similaridades? Matriz de afinidad?</a:t>
            </a:r>
            <a:endParaRPr sz="1800">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lang="en-US" sz="1800" u="sng">
                <a:solidFill>
                  <a:srgbClr val="666666"/>
                </a:solidFill>
                <a:latin typeface="Proxima Nova"/>
                <a:ea typeface="Proxima Nova"/>
                <a:cs typeface="Proxima Nova"/>
                <a:sym typeface="Proxima Nova"/>
              </a:rPr>
              <a:t>Entender mi espacio</a:t>
            </a:r>
            <a:r>
              <a:rPr lang="en-US" sz="1800">
                <a:solidFill>
                  <a:srgbClr val="666666"/>
                </a:solidFill>
                <a:latin typeface="Proxima Nova"/>
                <a:ea typeface="Proxima Nova"/>
                <a:cs typeface="Proxima Nova"/>
                <a:sym typeface="Proxima Nova"/>
              </a:rPr>
              <a:t> me ayuda a elegir un método más razonable.</a:t>
            </a:r>
            <a:endParaRPr sz="1800">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Si mi método más razonable no me da nada, quizás sea porque no hay nada para ver...</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Notebook</a:t>
            </a:r>
            <a:endParaRPr b="0" i="0" sz="3000" u="none" cap="none" strike="noStrike">
              <a:solidFill>
                <a:srgbClr val="000000"/>
              </a:solidFill>
              <a:latin typeface="Arial"/>
              <a:ea typeface="Arial"/>
              <a:cs typeface="Arial"/>
              <a:sym typeface="Arial"/>
            </a:endParaRPr>
          </a:p>
        </p:txBody>
      </p:sp>
      <p:sp>
        <p:nvSpPr>
          <p:cNvPr id="258" name="Google Shape;258;p54"/>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000"/>
              </a:spcBef>
              <a:spcAft>
                <a:spcPts val="0"/>
              </a:spcAft>
              <a:buNone/>
            </a:pPr>
            <a:r>
              <a:rPr lang="en-US" sz="1650" u="sng">
                <a:solidFill>
                  <a:schemeClr val="hlink"/>
                </a:solidFill>
                <a:highlight>
                  <a:srgbClr val="FFFFFF"/>
                </a:highlight>
                <a:latin typeface="Proxima Nova"/>
                <a:ea typeface="Proxima Nova"/>
                <a:cs typeface="Proxima Nova"/>
                <a:sym typeface="Proxima Nova"/>
                <a:hlinkClick r:id="rId3"/>
              </a:rPr>
              <a:t>ntb_clustering_1_fifa2019_Colab.ipynb</a:t>
            </a:r>
            <a:endParaRPr sz="1800">
              <a:solidFill>
                <a:srgbClr val="808080"/>
              </a:solidFill>
              <a:highlight>
                <a:srgbClr val="FFFF00"/>
              </a:highlight>
              <a:latin typeface="Proxima Nova"/>
              <a:ea typeface="Proxima Nova"/>
              <a:cs typeface="Proxima Nova"/>
              <a:sym typeface="Proxima Nova"/>
            </a:endParaRPr>
          </a:p>
          <a:p>
            <a:pPr indent="0" lvl="0" marL="914400" marR="190500" rtl="0" algn="l">
              <a:spcBef>
                <a:spcPts val="100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Cuestiones cruciales</a:t>
            </a:r>
            <a:endParaRPr b="0" i="0" sz="3000" u="none" cap="none" strike="noStrike">
              <a:solidFill>
                <a:srgbClr val="000000"/>
              </a:solidFill>
              <a:latin typeface="Arial"/>
              <a:ea typeface="Arial"/>
              <a:cs typeface="Arial"/>
              <a:sym typeface="Arial"/>
            </a:endParaRPr>
          </a:p>
        </p:txBody>
      </p:sp>
      <p:sp>
        <p:nvSpPr>
          <p:cNvPr id="264" name="Google Shape;264;p55"/>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es el espacio? ¿Cómo represento mis problemas?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se calcula la distancia (o semejanza) en este espacio?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¿Conozco </a:t>
            </a:r>
            <a:r>
              <a:rPr lang="en-US" sz="1800">
                <a:solidFill>
                  <a:srgbClr val="666666"/>
                </a:solidFill>
                <a:latin typeface="Proxima Nova"/>
                <a:ea typeface="Proxima Nova"/>
                <a:cs typeface="Proxima Nova"/>
                <a:sym typeface="Proxima Nova"/>
              </a:rPr>
              <a:t>c</a:t>
            </a:r>
            <a:r>
              <a:rPr b="0" i="0" lang="en-US" sz="1800" u="none" cap="none" strike="noStrike">
                <a:solidFill>
                  <a:srgbClr val="666666"/>
                </a:solidFill>
                <a:latin typeface="Proxima Nova"/>
                <a:ea typeface="Proxima Nova"/>
                <a:cs typeface="Proxima Nova"/>
                <a:sym typeface="Proxima Nova"/>
              </a:rPr>
              <a:t>u</a:t>
            </a:r>
            <a:r>
              <a:rPr lang="en-US" sz="1800">
                <a:solidFill>
                  <a:srgbClr val="666666"/>
                </a:solidFill>
                <a:latin typeface="Proxima Nova"/>
                <a:ea typeface="Proxima Nova"/>
                <a:cs typeface="Proxima Nova"/>
                <a:sym typeface="Proxima Nova"/>
              </a:rPr>
              <a:t>á</a:t>
            </a:r>
            <a:r>
              <a:rPr b="0" i="0" lang="en-US" sz="1800" u="none" cap="none" strike="noStrike">
                <a:solidFill>
                  <a:srgbClr val="666666"/>
                </a:solidFill>
                <a:latin typeface="Proxima Nova"/>
                <a:ea typeface="Proxima Nova"/>
                <a:cs typeface="Proxima Nova"/>
                <a:sym typeface="Proxima Nova"/>
              </a:rPr>
              <a:t>ntos clusters quiero distinguir?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¿Qué distribución tienen estos clusters? ¿Gaussiana?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¿Busco una estructura jerárquica o plana?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veo qué hay en cada cluster?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evalúo la bondad de cada solución?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a:solidFill>
                  <a:srgbClr val="FF5722"/>
                </a:solidFill>
                <a:latin typeface="Alfa Slab One"/>
                <a:ea typeface="Alfa Slab One"/>
                <a:cs typeface="Alfa Slab One"/>
                <a:sym typeface="Alfa Slab One"/>
              </a:rPr>
              <a:t>Medidas de similaridad</a:t>
            </a:r>
            <a:endParaRPr b="1" i="0" sz="3000" u="none" cap="none" strike="noStrike">
              <a:solidFill>
                <a:srgbClr val="FF5722"/>
              </a:solidFill>
              <a:latin typeface="Alfa Slab One"/>
              <a:ea typeface="Alfa Slab One"/>
              <a:cs typeface="Alfa Slab One"/>
              <a:sym typeface="Alfa Slab One"/>
            </a:endParaRPr>
          </a:p>
        </p:txBody>
      </p:sp>
      <p:sp>
        <p:nvSpPr>
          <p:cNvPr id="270" name="Google Shape;270;p56"/>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A la hora de calcular la similaridad entre dos objetos</a:t>
            </a:r>
            <a:endParaRPr sz="1800">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no hace falta usar todas las variables</a:t>
            </a:r>
            <a:endParaRPr sz="1800">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hay que tener cuidado con las magnitudes de cada variable</a:t>
            </a:r>
            <a:endParaRPr sz="1800">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latin typeface="Proxima Nova"/>
                <a:ea typeface="Proxima Nova"/>
                <a:cs typeface="Proxima Nova"/>
                <a:sym typeface="Proxima Nova"/>
              </a:rPr>
              <a:t>No será posible que todas las variables tengan valores similares dentro de un mismo grupo, por lo que habrá que usar una medida de similaridad global entre elementos de un mismo grupo. </a:t>
            </a:r>
            <a:endParaRPr sz="1800">
              <a:solidFill>
                <a:srgbClr val="80808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t/>
            </a:r>
            <a:endParaRPr sz="900">
              <a:solidFill>
                <a:srgbClr val="003365"/>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Entender el contexto </a:t>
            </a:r>
            <a:endParaRPr i="0" sz="3000" u="none" cap="none" strike="noStrike">
              <a:solidFill>
                <a:srgbClr val="FF5722"/>
              </a:solidFill>
              <a:latin typeface="Alfa Slab One"/>
              <a:ea typeface="Alfa Slab One"/>
              <a:cs typeface="Alfa Slab One"/>
              <a:sym typeface="Alfa Slab One"/>
            </a:endParaRPr>
          </a:p>
        </p:txBody>
      </p:sp>
      <p:sp>
        <p:nvSpPr>
          <p:cNvPr id="276" name="Google Shape;276;p57"/>
          <p:cNvSpPr txBox="1"/>
          <p:nvPr/>
        </p:nvSpPr>
        <p:spPr>
          <a:xfrm>
            <a:off x="311750" y="1304750"/>
            <a:ext cx="8717400" cy="341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Tengo claro cuantos clusters quiero distinguir?</a:t>
            </a:r>
            <a:br>
              <a:rPr lang="en-US" sz="1800">
                <a:solidFill>
                  <a:srgbClr val="808080"/>
                </a:solidFill>
                <a:highlight>
                  <a:schemeClr val="lt1"/>
                </a:highlight>
                <a:latin typeface="Proxima Nova"/>
                <a:ea typeface="Proxima Nova"/>
                <a:cs typeface="Proxima Nova"/>
                <a:sym typeface="Proxima Nova"/>
              </a:rPr>
            </a:br>
            <a:endParaRPr sz="1800">
              <a:solidFill>
                <a:srgbClr val="808080"/>
              </a:solidFill>
              <a:highlight>
                <a:schemeClr val="lt1"/>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Tengo información? Hice varios experimentos? tengo varias databases de días diferentes y locales diferentes?</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Interacción con el experto de dominio!</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Clustering exploratorio, debo estudiar los distintos agrupamientos para distintos números de clusters.</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Considerar distintas técnicas para encontrar el mejor modelo de agrupamiento.</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¿Busco una estructura jerárquica o plana?</a:t>
            </a:r>
            <a:endParaRPr i="0" sz="3000" u="none" cap="none" strike="noStrike">
              <a:solidFill>
                <a:srgbClr val="FF5722"/>
              </a:solidFill>
              <a:latin typeface="Alfa Slab One"/>
              <a:ea typeface="Alfa Slab One"/>
              <a:cs typeface="Alfa Slab One"/>
              <a:sym typeface="Alfa Slab One"/>
            </a:endParaRPr>
          </a:p>
        </p:txBody>
      </p:sp>
      <p:sp>
        <p:nvSpPr>
          <p:cNvPr id="282" name="Google Shape;282;p58"/>
          <p:cNvSpPr txBox="1"/>
          <p:nvPr/>
        </p:nvSpPr>
        <p:spPr>
          <a:xfrm>
            <a:off x="312010" y="172741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Si mis clusters están anidados, tengo una estructura muy fuerte que explica los datos</a:t>
            </a:r>
            <a:endParaRPr sz="1800">
              <a:solidFill>
                <a:srgbClr val="808080"/>
              </a:solidFill>
              <a:highlight>
                <a:srgbClr val="FFFFFF"/>
              </a:highlight>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Si mis clusters son estructuras cercanas, las une sin remedio</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Estructura plana: </a:t>
            </a:r>
            <a:r>
              <a:rPr b="0" i="0" lang="en-US" sz="3000" u="none" cap="none" strike="noStrike">
                <a:solidFill>
                  <a:srgbClr val="FF5722"/>
                </a:solidFill>
                <a:latin typeface="Alfa Slab One"/>
                <a:ea typeface="Alfa Slab One"/>
                <a:cs typeface="Alfa Slab One"/>
                <a:sym typeface="Alfa Slab One"/>
              </a:rPr>
              <a:t>K-means por ejempl</a:t>
            </a:r>
            <a:r>
              <a:rPr lang="en-US" sz="3000">
                <a:solidFill>
                  <a:srgbClr val="FF5722"/>
                </a:solidFill>
                <a:latin typeface="Alfa Slab One"/>
                <a:ea typeface="Alfa Slab One"/>
                <a:cs typeface="Alfa Slab One"/>
                <a:sym typeface="Alfa Slab One"/>
              </a:rPr>
              <a:t>o</a:t>
            </a:r>
            <a:endParaRPr b="0" i="0" sz="3000" u="none" cap="none" strike="noStrike">
              <a:solidFill>
                <a:srgbClr val="000000"/>
              </a:solidFill>
              <a:latin typeface="Arial"/>
              <a:ea typeface="Arial"/>
              <a:cs typeface="Arial"/>
              <a:sym typeface="Arial"/>
            </a:endParaRPr>
          </a:p>
        </p:txBody>
      </p:sp>
      <p:pic>
        <p:nvPicPr>
          <p:cNvPr id="288" name="Google Shape;288;p59"/>
          <p:cNvPicPr preferRelativeResize="0"/>
          <p:nvPr/>
        </p:nvPicPr>
        <p:blipFill>
          <a:blip r:embed="rId3">
            <a:alphaModFix/>
          </a:blip>
          <a:stretch>
            <a:fillRect/>
          </a:stretch>
        </p:blipFill>
        <p:spPr>
          <a:xfrm>
            <a:off x="1577200" y="881075"/>
            <a:ext cx="7400126" cy="4557150"/>
          </a:xfrm>
          <a:prstGeom prst="rect">
            <a:avLst/>
          </a:prstGeom>
          <a:noFill/>
          <a:ln>
            <a:noFill/>
          </a:ln>
        </p:spPr>
      </p:pic>
      <p:sp>
        <p:nvSpPr>
          <p:cNvPr id="289" name="Google Shape;289;p59"/>
          <p:cNvSpPr txBox="1"/>
          <p:nvPr/>
        </p:nvSpPr>
        <p:spPr>
          <a:xfrm>
            <a:off x="312000" y="840357"/>
            <a:ext cx="8520000" cy="931200"/>
          </a:xfrm>
          <a:prstGeom prst="rect">
            <a:avLst/>
          </a:prstGeom>
          <a:noFill/>
          <a:ln>
            <a:noFill/>
          </a:ln>
        </p:spPr>
        <p:txBody>
          <a:bodyPr anchorCtr="0" anchor="t" bIns="91425" lIns="91425" spcFirstLastPara="1" rIns="91425" wrap="square" tIns="91425">
            <a:noAutofit/>
          </a:bodyPr>
          <a:lstStyle/>
          <a:p>
            <a:pPr indent="-342900" lvl="0" marL="457200" rtl="0" algn="l">
              <a:spcBef>
                <a:spcPts val="2200"/>
              </a:spcBef>
              <a:spcAft>
                <a:spcPts val="0"/>
              </a:spcAft>
              <a:buClr>
                <a:srgbClr val="666666"/>
              </a:buClr>
              <a:buSzPts val="1800"/>
              <a:buFont typeface="Proxima Nova"/>
              <a:buChar char="-"/>
            </a:pPr>
            <a:r>
              <a:rPr lang="en-US" sz="1800">
                <a:solidFill>
                  <a:schemeClr val="dk1"/>
                </a:solidFill>
                <a:highlight>
                  <a:srgbClr val="FFFFFF"/>
                </a:highlight>
                <a:latin typeface="Proxima Nova"/>
                <a:ea typeface="Proxima Nova"/>
                <a:cs typeface="Proxima Nova"/>
                <a:sym typeface="Proxima Nova"/>
              </a:rPr>
              <a:t>Usa</a:t>
            </a:r>
            <a:r>
              <a:rPr lang="en-US" sz="1800">
                <a:solidFill>
                  <a:schemeClr val="dk1"/>
                </a:solidFill>
                <a:highlight>
                  <a:srgbClr val="FFFFFF"/>
                </a:highlight>
                <a:latin typeface="Proxima Nova"/>
                <a:ea typeface="Proxima Nova"/>
                <a:cs typeface="Proxima Nova"/>
                <a:sym typeface="Proxima Nova"/>
              </a:rPr>
              <a:t> distancia, sin considerar densidades ni distribuciones de probabilidad.</a:t>
            </a:r>
            <a:endParaRPr sz="1800">
              <a:solidFill>
                <a:schemeClr val="dk1"/>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2"/>
          <p:cNvSpPr txBox="1"/>
          <p:nvPr/>
        </p:nvSpPr>
        <p:spPr>
          <a:xfrm>
            <a:off x="311750" y="1533350"/>
            <a:ext cx="8782500" cy="24648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Intuición</a:t>
            </a:r>
            <a:r>
              <a:rPr lang="en-US" sz="1800">
                <a:solidFill>
                  <a:srgbClr val="FFFFFF"/>
                </a:solidFill>
                <a:latin typeface="Proxima Nova"/>
                <a:ea typeface="Proxima Nova"/>
                <a:cs typeface="Proxima Nova"/>
                <a:sym typeface="Proxima Nova"/>
              </a:rPr>
              <a:t> general de clustering</a:t>
            </a:r>
            <a:endParaRPr sz="1800">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lang="en-US" sz="1800">
                <a:solidFill>
                  <a:srgbClr val="FFFFFF"/>
                </a:solidFill>
                <a:latin typeface="Proxima Nova"/>
                <a:ea typeface="Proxima Nova"/>
                <a:cs typeface="Proxima Nova"/>
                <a:sym typeface="Proxima Nova"/>
              </a:rPr>
              <a:t>Conocimiento de los </a:t>
            </a:r>
            <a:r>
              <a:rPr lang="en-US" sz="1800" u="sng">
                <a:solidFill>
                  <a:srgbClr val="FFFFFF"/>
                </a:solidFill>
                <a:latin typeface="Proxima Nova"/>
                <a:ea typeface="Proxima Nova"/>
                <a:cs typeface="Proxima Nova"/>
                <a:sym typeface="Proxima Nova"/>
              </a:rPr>
              <a:t>Datos</a:t>
            </a:r>
            <a:r>
              <a:rPr lang="en-US" sz="1800">
                <a:solidFill>
                  <a:srgbClr val="FFFFFF"/>
                </a:solidFill>
                <a:latin typeface="Proxima Nova"/>
                <a:ea typeface="Proxima Nova"/>
                <a:cs typeface="Proxima Nova"/>
                <a:sym typeface="Proxima Nova"/>
              </a:rPr>
              <a:t> e Información Relevante al problema</a:t>
            </a:r>
            <a:endParaRPr sz="1800">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lang="en-US" sz="1800">
                <a:solidFill>
                  <a:srgbClr val="FFFFFF"/>
                </a:solidFill>
                <a:latin typeface="Proxima Nova"/>
                <a:ea typeface="Proxima Nova"/>
                <a:cs typeface="Proxima Nova"/>
                <a:sym typeface="Proxima Nova"/>
              </a:rPr>
              <a:t>Importancia del </a:t>
            </a:r>
            <a:r>
              <a:rPr lang="en-US" sz="1800" u="sng">
                <a:solidFill>
                  <a:srgbClr val="FFFFFF"/>
                </a:solidFill>
                <a:latin typeface="Proxima Nova"/>
                <a:ea typeface="Proxima Nova"/>
                <a:cs typeface="Proxima Nova"/>
                <a:sym typeface="Proxima Nova"/>
              </a:rPr>
              <a:t>conocimiento de dominio</a:t>
            </a:r>
            <a:endParaRPr sz="1800" u="sng">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Similaridad y/o Distancia</a:t>
            </a:r>
            <a:r>
              <a:rPr lang="en-US" sz="1800">
                <a:solidFill>
                  <a:srgbClr val="FFFFFF"/>
                </a:solidFill>
                <a:latin typeface="Proxima Nova"/>
                <a:ea typeface="Proxima Nova"/>
                <a:cs typeface="Proxima Nova"/>
                <a:sym typeface="Proxima Nova"/>
              </a:rPr>
              <a:t> entre datos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Algoritmos</a:t>
            </a:r>
            <a:r>
              <a:rPr lang="en-US" sz="1800">
                <a:solidFill>
                  <a:srgbClr val="FFFFFF"/>
                </a:solidFill>
                <a:latin typeface="Proxima Nova"/>
                <a:ea typeface="Proxima Nova"/>
                <a:cs typeface="Proxima Nova"/>
                <a:sym typeface="Proxima Nova"/>
              </a:rPr>
              <a:t> de agrupamiento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Evaluación</a:t>
            </a:r>
            <a:r>
              <a:rPr lang="en-US" sz="1800">
                <a:solidFill>
                  <a:srgbClr val="FFFFFF"/>
                </a:solidFill>
                <a:latin typeface="Proxima Nova"/>
                <a:ea typeface="Proxima Nova"/>
                <a:cs typeface="Proxima Nova"/>
                <a:sym typeface="Proxima Nova"/>
              </a:rPr>
              <a:t> de resultados: </a:t>
            </a:r>
            <a:r>
              <a:rPr lang="en-US" sz="1800">
                <a:solidFill>
                  <a:schemeClr val="lt1"/>
                </a:solidFill>
                <a:latin typeface="Proxima Nova"/>
                <a:ea typeface="Proxima Nova"/>
                <a:cs typeface="Proxima Nova"/>
                <a:sym typeface="Proxima Nova"/>
              </a:rPr>
              <a:t>Visualización, Medidas y relevancia: utilidad o impacto</a:t>
            </a:r>
            <a:endParaRPr sz="1800">
              <a:solidFill>
                <a:srgbClr val="FFFFFF"/>
              </a:solidFill>
              <a:latin typeface="Proxima Nova"/>
              <a:ea typeface="Proxima Nova"/>
              <a:cs typeface="Proxima Nova"/>
              <a:sym typeface="Proxima Nova"/>
            </a:endParaRPr>
          </a:p>
        </p:txBody>
      </p:sp>
      <p:sp>
        <p:nvSpPr>
          <p:cNvPr id="176" name="Google Shape;176;p42"/>
          <p:cNvSpPr txBox="1"/>
          <p:nvPr/>
        </p:nvSpPr>
        <p:spPr>
          <a:xfrm>
            <a:off x="490320" y="297840"/>
            <a:ext cx="4827300" cy="77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800">
                <a:solidFill>
                  <a:srgbClr val="FFFFFF"/>
                </a:solidFill>
                <a:latin typeface="Alfa Slab One"/>
                <a:ea typeface="Alfa Slab One"/>
                <a:cs typeface="Alfa Slab One"/>
                <a:sym typeface="Alfa Slab One"/>
              </a:rPr>
              <a:t>Mapa-Rece</a:t>
            </a:r>
            <a:r>
              <a:rPr b="0" i="0" lang="en-US" sz="4800" u="none" cap="none" strike="noStrike">
                <a:solidFill>
                  <a:srgbClr val="FFFFFF"/>
                </a:solidFill>
                <a:latin typeface="Alfa Slab One"/>
                <a:ea typeface="Alfa Slab One"/>
                <a:cs typeface="Alfa Slab One"/>
                <a:sym typeface="Alfa Slab One"/>
              </a:rPr>
              <a:t>ta</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US" sz="3000" strike="noStrike">
                <a:solidFill>
                  <a:srgbClr val="FF5722"/>
                </a:solidFill>
                <a:latin typeface="Alfa Slab One"/>
                <a:ea typeface="Alfa Slab One"/>
                <a:cs typeface="Alfa Slab One"/>
                <a:sym typeface="Alfa Slab One"/>
              </a:rPr>
              <a:t>Clustering jerárquico</a:t>
            </a:r>
            <a:endParaRPr b="0" sz="3000" strike="noStrike">
              <a:solidFill>
                <a:srgbClr val="000000"/>
              </a:solidFill>
              <a:latin typeface="Arial"/>
              <a:ea typeface="Arial"/>
              <a:cs typeface="Arial"/>
              <a:sym typeface="Arial"/>
            </a:endParaRPr>
          </a:p>
        </p:txBody>
      </p:sp>
      <p:sp>
        <p:nvSpPr>
          <p:cNvPr id="295" name="Google Shape;295;p60"/>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None/>
            </a:pPr>
            <a:r>
              <a:rPr b="0" lang="en-US" sz="1800" strike="noStrike">
                <a:solidFill>
                  <a:srgbClr val="666666"/>
                </a:solidFill>
                <a:latin typeface="Proxima Nova"/>
                <a:ea typeface="Proxima Nova"/>
                <a:cs typeface="Proxima Nova"/>
                <a:sym typeface="Proxima Nova"/>
              </a:rPr>
              <a:t>Algoritmos jerárquicos que generan una </a:t>
            </a:r>
            <a:endParaRPr b="0" sz="18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lang="en-US" sz="1800" strike="noStrike">
                <a:solidFill>
                  <a:srgbClr val="666666"/>
                </a:solidFill>
                <a:latin typeface="Proxima Nova"/>
                <a:ea typeface="Proxima Nova"/>
                <a:cs typeface="Proxima Nova"/>
                <a:sym typeface="Proxima Nova"/>
              </a:rPr>
              <a:t>taxonomía jerárquica de clusters (dendrograma)</a:t>
            </a:r>
            <a:endParaRPr b="0" sz="1800"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b="0" lang="en-US" sz="1800" strike="noStrike">
                <a:solidFill>
                  <a:srgbClr val="666666"/>
                </a:solidFill>
                <a:latin typeface="Proxima Nova"/>
                <a:ea typeface="Proxima Nova"/>
                <a:cs typeface="Proxima Nova"/>
                <a:sym typeface="Proxima Nova"/>
              </a:rPr>
              <a:t>Interpretación más rica</a:t>
            </a:r>
            <a:endParaRPr b="0" sz="1800"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lang="en-US" sz="1800" strike="noStrike">
                <a:solidFill>
                  <a:srgbClr val="666666"/>
                </a:solidFill>
                <a:latin typeface="Proxima Nova"/>
                <a:ea typeface="Proxima Nova"/>
                <a:cs typeface="Proxima Nova"/>
                <a:sym typeface="Proxima Nova"/>
              </a:rPr>
              <a:t>Más difícil de interpretar</a:t>
            </a:r>
            <a:endParaRPr b="0" sz="1800" strike="noStrike">
              <a:solidFill>
                <a:srgbClr val="000000"/>
              </a:solidFill>
              <a:latin typeface="Arial"/>
              <a:ea typeface="Arial"/>
              <a:cs typeface="Arial"/>
              <a:sym typeface="Arial"/>
            </a:endParaRPr>
          </a:p>
        </p:txBody>
      </p:sp>
      <p:sp>
        <p:nvSpPr>
          <p:cNvPr id="296" name="Google Shape;296;p60"/>
          <p:cNvSpPr/>
          <p:nvPr/>
        </p:nvSpPr>
        <p:spPr>
          <a:xfrm>
            <a:off x="4695120" y="1801800"/>
            <a:ext cx="3051000" cy="3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0"/>
          <p:cNvSpPr/>
          <p:nvPr/>
        </p:nvSpPr>
        <p:spPr>
          <a:xfrm>
            <a:off x="486792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298" name="Google Shape;298;p60"/>
          <p:cNvSpPr/>
          <p:nvPr/>
        </p:nvSpPr>
        <p:spPr>
          <a:xfrm>
            <a:off x="521316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299" name="Google Shape;299;p60"/>
          <p:cNvSpPr/>
          <p:nvPr/>
        </p:nvSpPr>
        <p:spPr>
          <a:xfrm>
            <a:off x="5558760" y="3912480"/>
            <a:ext cx="378" cy="86578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0" name="Google Shape;300;p60"/>
          <p:cNvSpPr/>
          <p:nvPr/>
        </p:nvSpPr>
        <p:spPr>
          <a:xfrm>
            <a:off x="59040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1" name="Google Shape;301;p60"/>
          <p:cNvSpPr/>
          <p:nvPr/>
        </p:nvSpPr>
        <p:spPr>
          <a:xfrm>
            <a:off x="62496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2" name="Google Shape;302;p60"/>
          <p:cNvSpPr/>
          <p:nvPr/>
        </p:nvSpPr>
        <p:spPr>
          <a:xfrm>
            <a:off x="6594840" y="3696120"/>
            <a:ext cx="378" cy="108216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3" name="Google Shape;303;p60"/>
          <p:cNvSpPr/>
          <p:nvPr/>
        </p:nvSpPr>
        <p:spPr>
          <a:xfrm>
            <a:off x="6940440" y="3317040"/>
            <a:ext cx="378" cy="146124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4" name="Google Shape;304;p60"/>
          <p:cNvSpPr/>
          <p:nvPr/>
        </p:nvSpPr>
        <p:spPr>
          <a:xfrm>
            <a:off x="72856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5" name="Google Shape;305;p60"/>
          <p:cNvSpPr/>
          <p:nvPr/>
        </p:nvSpPr>
        <p:spPr>
          <a:xfrm>
            <a:off x="76312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6" name="Google Shape;306;p60"/>
          <p:cNvSpPr/>
          <p:nvPr/>
        </p:nvSpPr>
        <p:spPr>
          <a:xfrm>
            <a:off x="4867920" y="450792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7" name="Google Shape;307;p60"/>
          <p:cNvSpPr/>
          <p:nvPr/>
        </p:nvSpPr>
        <p:spPr>
          <a:xfrm>
            <a:off x="5904000" y="434556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8" name="Google Shape;308;p60"/>
          <p:cNvSpPr/>
          <p:nvPr/>
        </p:nvSpPr>
        <p:spPr>
          <a:xfrm>
            <a:off x="7285680" y="412920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9" name="Google Shape;309;p60"/>
          <p:cNvSpPr/>
          <p:nvPr/>
        </p:nvSpPr>
        <p:spPr>
          <a:xfrm>
            <a:off x="5040720" y="3912480"/>
            <a:ext cx="378" cy="595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0" name="Google Shape;310;p60"/>
          <p:cNvSpPr/>
          <p:nvPr/>
        </p:nvSpPr>
        <p:spPr>
          <a:xfrm>
            <a:off x="5040720" y="391248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1" name="Google Shape;311;p60"/>
          <p:cNvSpPr/>
          <p:nvPr/>
        </p:nvSpPr>
        <p:spPr>
          <a:xfrm>
            <a:off x="6076800" y="369612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2" name="Google Shape;312;p60"/>
          <p:cNvSpPr/>
          <p:nvPr/>
        </p:nvSpPr>
        <p:spPr>
          <a:xfrm>
            <a:off x="6076800" y="369612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3" name="Google Shape;313;p60"/>
          <p:cNvSpPr/>
          <p:nvPr/>
        </p:nvSpPr>
        <p:spPr>
          <a:xfrm>
            <a:off x="6307200" y="331704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4" name="Google Shape;314;p60"/>
          <p:cNvSpPr/>
          <p:nvPr/>
        </p:nvSpPr>
        <p:spPr>
          <a:xfrm>
            <a:off x="6307200" y="3317040"/>
            <a:ext cx="63250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5" name="Google Shape;315;p60"/>
          <p:cNvSpPr/>
          <p:nvPr/>
        </p:nvSpPr>
        <p:spPr>
          <a:xfrm>
            <a:off x="7458480" y="2938320"/>
            <a:ext cx="378" cy="119053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6" name="Google Shape;316;p60"/>
          <p:cNvSpPr/>
          <p:nvPr/>
        </p:nvSpPr>
        <p:spPr>
          <a:xfrm>
            <a:off x="6594840" y="293832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7" name="Google Shape;317;p60"/>
          <p:cNvSpPr/>
          <p:nvPr/>
        </p:nvSpPr>
        <p:spPr>
          <a:xfrm>
            <a:off x="6594840" y="2938320"/>
            <a:ext cx="862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8" name="Google Shape;318;p60"/>
          <p:cNvSpPr/>
          <p:nvPr/>
        </p:nvSpPr>
        <p:spPr>
          <a:xfrm>
            <a:off x="6998040" y="250524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9" name="Google Shape;319;p60"/>
          <p:cNvSpPr/>
          <p:nvPr/>
        </p:nvSpPr>
        <p:spPr>
          <a:xfrm>
            <a:off x="5270760" y="2505240"/>
            <a:ext cx="378" cy="140686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0" name="Google Shape;320;p60"/>
          <p:cNvSpPr/>
          <p:nvPr/>
        </p:nvSpPr>
        <p:spPr>
          <a:xfrm>
            <a:off x="5270760" y="2505240"/>
            <a:ext cx="1726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1" name="Google Shape;321;p60"/>
          <p:cNvSpPr/>
          <p:nvPr/>
        </p:nvSpPr>
        <p:spPr>
          <a:xfrm>
            <a:off x="6134400" y="22345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2" name="Google Shape;322;p60"/>
          <p:cNvSpPr/>
          <p:nvPr/>
        </p:nvSpPr>
        <p:spPr>
          <a:xfrm>
            <a:off x="481032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0"/>
          <p:cNvSpPr/>
          <p:nvPr/>
        </p:nvSpPr>
        <p:spPr>
          <a:xfrm>
            <a:off x="51555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0"/>
          <p:cNvSpPr/>
          <p:nvPr/>
        </p:nvSpPr>
        <p:spPr>
          <a:xfrm>
            <a:off x="55011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0"/>
          <p:cNvSpPr/>
          <p:nvPr/>
        </p:nvSpPr>
        <p:spPr>
          <a:xfrm>
            <a:off x="58464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0"/>
          <p:cNvSpPr/>
          <p:nvPr/>
        </p:nvSpPr>
        <p:spPr>
          <a:xfrm>
            <a:off x="61920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0"/>
          <p:cNvSpPr/>
          <p:nvPr/>
        </p:nvSpPr>
        <p:spPr>
          <a:xfrm>
            <a:off x="65372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0"/>
          <p:cNvSpPr/>
          <p:nvPr/>
        </p:nvSpPr>
        <p:spPr>
          <a:xfrm>
            <a:off x="68828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0"/>
          <p:cNvSpPr/>
          <p:nvPr/>
        </p:nvSpPr>
        <p:spPr>
          <a:xfrm>
            <a:off x="72280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0"/>
          <p:cNvSpPr/>
          <p:nvPr/>
        </p:nvSpPr>
        <p:spPr>
          <a:xfrm>
            <a:off x="75736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Semejanza</a:t>
            </a:r>
            <a:r>
              <a:rPr lang="en-US" sz="3000">
                <a:solidFill>
                  <a:srgbClr val="FF5722"/>
                </a:solidFill>
                <a:latin typeface="Alfa Slab One"/>
                <a:ea typeface="Alfa Slab One"/>
                <a:cs typeface="Alfa Slab One"/>
                <a:sym typeface="Alfa Slab One"/>
              </a:rPr>
              <a:t>s, </a:t>
            </a:r>
            <a:r>
              <a:rPr b="0" i="0" lang="en-US" sz="3000" u="none" cap="none" strike="noStrike">
                <a:solidFill>
                  <a:srgbClr val="FF5722"/>
                </a:solidFill>
                <a:latin typeface="Alfa Slab One"/>
                <a:ea typeface="Alfa Slab One"/>
                <a:cs typeface="Alfa Slab One"/>
                <a:sym typeface="Alfa Slab One"/>
              </a:rPr>
              <a:t>Distancia</a:t>
            </a:r>
            <a:r>
              <a:rPr lang="en-US" sz="3000">
                <a:solidFill>
                  <a:srgbClr val="FF5722"/>
                </a:solidFill>
                <a:latin typeface="Alfa Slab One"/>
                <a:ea typeface="Alfa Slab One"/>
                <a:cs typeface="Alfa Slab One"/>
                <a:sym typeface="Alfa Slab One"/>
              </a:rPr>
              <a:t>s y Afinidades</a:t>
            </a:r>
            <a:endParaRPr b="0" i="0" sz="3000" u="none" cap="none" strike="noStrike">
              <a:solidFill>
                <a:srgbClr val="000000"/>
              </a:solidFill>
              <a:latin typeface="Arial"/>
              <a:ea typeface="Arial"/>
              <a:cs typeface="Arial"/>
              <a:sym typeface="Arial"/>
            </a:endParaRPr>
          </a:p>
        </p:txBody>
      </p:sp>
      <p:sp>
        <p:nvSpPr>
          <p:cNvPr id="336" name="Google Shape;336;p61"/>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La semejanza debería acercarse a las causas latentes</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documentos: semántica</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clientes: motivación para las compras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imágenes: objetos físicos que representan</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propiedades inmobiliarias: elementos que otorgan valor</a:t>
            </a:r>
            <a:endParaRPr b="0" i="0" sz="1800" u="none" cap="none" strike="noStrike">
              <a:solidFill>
                <a:srgbClr val="666666"/>
              </a:solidFill>
              <a:latin typeface="Proxima Nova"/>
              <a:ea typeface="Proxima Nova"/>
              <a:cs typeface="Proxima Nova"/>
              <a:sym typeface="Proxima Nova"/>
            </a:endParaRPr>
          </a:p>
          <a:p>
            <a:pPr indent="0" lvl="0" marL="9144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Idealmente, debería calcularse de forma independiente para cada dimensión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42" name="Google Shape;342;p62"/>
          <p:cNvSpPr txBox="1"/>
          <p:nvPr/>
        </p:nvSpPr>
        <p:spPr>
          <a:xfrm>
            <a:off x="311750" y="1457153"/>
            <a:ext cx="8520000" cy="228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Visualización es una pesadilla. Rápido de correr, lento de analizar!!!</a:t>
            </a:r>
            <a:endParaRPr sz="1800">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43" name="Google Shape;343;p62"/>
          <p:cNvPicPr preferRelativeResize="0"/>
          <p:nvPr/>
        </p:nvPicPr>
        <p:blipFill rotWithShape="1">
          <a:blip r:embed="rId3">
            <a:alphaModFix/>
          </a:blip>
          <a:srcRect b="26148" l="3670" r="0" t="17398"/>
          <a:stretch/>
        </p:blipFill>
        <p:spPr>
          <a:xfrm>
            <a:off x="2683575" y="2523150"/>
            <a:ext cx="3831800" cy="22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63"/>
          <p:cNvGrpSpPr/>
          <p:nvPr/>
        </p:nvGrpSpPr>
        <p:grpSpPr>
          <a:xfrm>
            <a:off x="714707" y="2026997"/>
            <a:ext cx="4250224" cy="2999213"/>
            <a:chOff x="280775" y="1289075"/>
            <a:chExt cx="3769600" cy="2731275"/>
          </a:xfrm>
        </p:grpSpPr>
        <p:pic>
          <p:nvPicPr>
            <p:cNvPr id="349" name="Google Shape;349;p63"/>
            <p:cNvPicPr preferRelativeResize="0"/>
            <p:nvPr/>
          </p:nvPicPr>
          <p:blipFill rotWithShape="1">
            <a:blip r:embed="rId3">
              <a:alphaModFix/>
            </a:blip>
            <a:srcRect b="10060" l="3071" r="55701" t="14638"/>
            <a:stretch/>
          </p:blipFill>
          <p:spPr>
            <a:xfrm>
              <a:off x="280775" y="1289075"/>
              <a:ext cx="3769600" cy="2731275"/>
            </a:xfrm>
            <a:prstGeom prst="rect">
              <a:avLst/>
            </a:prstGeom>
            <a:noFill/>
            <a:ln>
              <a:noFill/>
            </a:ln>
          </p:spPr>
        </p:pic>
        <p:sp>
          <p:nvSpPr>
            <p:cNvPr id="350" name="Google Shape;350;p63"/>
            <p:cNvSpPr/>
            <p:nvPr/>
          </p:nvSpPr>
          <p:spPr>
            <a:xfrm>
              <a:off x="1531575" y="19272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3"/>
            <p:cNvSpPr/>
            <p:nvPr/>
          </p:nvSpPr>
          <p:spPr>
            <a:xfrm>
              <a:off x="3534250" y="16974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6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Embeddings</a:t>
            </a:r>
            <a:endParaRPr b="0" i="0" sz="3000" u="none" cap="none" strike="noStrike">
              <a:solidFill>
                <a:srgbClr val="000000"/>
              </a:solidFill>
              <a:latin typeface="Arial"/>
              <a:ea typeface="Arial"/>
              <a:cs typeface="Arial"/>
              <a:sym typeface="Arial"/>
            </a:endParaRPr>
          </a:p>
        </p:txBody>
      </p:sp>
      <p:sp>
        <p:nvSpPr>
          <p:cNvPr id="353" name="Google Shape;353;p6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99"/>
              </a:spcBef>
              <a:spcAft>
                <a:spcPts val="0"/>
              </a:spcAft>
              <a:buClr>
                <a:schemeClr val="dk1"/>
              </a:buClr>
              <a:buFont typeface="Arial"/>
              <a:buNone/>
            </a:pPr>
            <a:r>
              <a:t/>
            </a:r>
            <a:endParaRPr sz="1800">
              <a:solidFill>
                <a:srgbClr val="FF5722"/>
              </a:solidFill>
              <a:latin typeface="Alfa Slab One"/>
              <a:ea typeface="Alfa Slab One"/>
              <a:cs typeface="Alfa Slab One"/>
              <a:sym typeface="Alfa Slab One"/>
            </a:endParaRPr>
          </a:p>
          <a:p>
            <a:pPr indent="-342900" lvl="0" marL="457200" marR="0" rtl="0" algn="l">
              <a:lnSpc>
                <a:spcPct val="115000"/>
              </a:lnSpc>
              <a:spcBef>
                <a:spcPts val="1599"/>
              </a:spcBef>
              <a:spcAft>
                <a:spcPts val="0"/>
              </a:spcAft>
              <a:buClr>
                <a:srgbClr val="666666"/>
              </a:buClr>
              <a:buSzPts val="1800"/>
              <a:buFont typeface="Proxima Nova"/>
              <a:buChar char="-"/>
            </a:pPr>
            <a:r>
              <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1599"/>
              </a:spcBef>
              <a:spcAft>
                <a:spcPts val="0"/>
              </a:spcAft>
              <a:buNone/>
            </a:pPr>
            <a:r>
              <a:t/>
            </a:r>
            <a:endParaRPr sz="1800">
              <a:solidFill>
                <a:srgbClr val="666666"/>
              </a:solidFill>
              <a:latin typeface="Proxima Nova"/>
              <a:ea typeface="Proxima Nova"/>
              <a:cs typeface="Proxima Nova"/>
              <a:sym typeface="Proxima Nova"/>
            </a:endParaRPr>
          </a:p>
        </p:txBody>
      </p:sp>
      <p:pic>
        <p:nvPicPr>
          <p:cNvPr id="354" name="Google Shape;354;p63"/>
          <p:cNvPicPr preferRelativeResize="0"/>
          <p:nvPr/>
        </p:nvPicPr>
        <p:blipFill rotWithShape="1">
          <a:blip r:embed="rId3">
            <a:alphaModFix/>
          </a:blip>
          <a:srcRect b="27281" l="58773" r="0" t="18178"/>
          <a:stretch/>
        </p:blipFill>
        <p:spPr>
          <a:xfrm>
            <a:off x="3479290" y="1454975"/>
            <a:ext cx="5325774" cy="279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60" name="Google Shape;360;p64"/>
          <p:cNvSpPr txBox="1"/>
          <p:nvPr/>
        </p:nvSpPr>
        <p:spPr>
          <a:xfrm>
            <a:off x="311750" y="3285950"/>
            <a:ext cx="8765100" cy="177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Proyecciones en espacios de menor dimensión ayudan a visualizar los resultados.</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Proyecciones, transformaciones  </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Principal component analysis (PCA),</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t-distributed Stochastic Neighbor Embedding (t-SNE)</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61" name="Google Shape;361;p64"/>
          <p:cNvPicPr preferRelativeResize="0"/>
          <p:nvPr/>
        </p:nvPicPr>
        <p:blipFill>
          <a:blip r:embed="rId3">
            <a:alphaModFix/>
          </a:blip>
          <a:stretch>
            <a:fillRect/>
          </a:stretch>
        </p:blipFill>
        <p:spPr>
          <a:xfrm>
            <a:off x="62475" y="1630650"/>
            <a:ext cx="4040125" cy="1731500"/>
          </a:xfrm>
          <a:prstGeom prst="rect">
            <a:avLst/>
          </a:prstGeom>
          <a:noFill/>
          <a:ln>
            <a:noFill/>
          </a:ln>
        </p:spPr>
      </p:pic>
      <p:pic>
        <p:nvPicPr>
          <p:cNvPr id="362" name="Google Shape;362;p64"/>
          <p:cNvPicPr preferRelativeResize="0"/>
          <p:nvPr/>
        </p:nvPicPr>
        <p:blipFill rotWithShape="1">
          <a:blip r:embed="rId4">
            <a:alphaModFix/>
          </a:blip>
          <a:srcRect b="34631" l="1725" r="10701" t="30886"/>
          <a:stretch/>
        </p:blipFill>
        <p:spPr>
          <a:xfrm>
            <a:off x="3693000" y="1131350"/>
            <a:ext cx="5383749" cy="2334300"/>
          </a:xfrm>
          <a:prstGeom prst="rect">
            <a:avLst/>
          </a:prstGeom>
          <a:noFill/>
          <a:ln>
            <a:noFill/>
          </a:ln>
        </p:spPr>
      </p:pic>
      <p:pic>
        <p:nvPicPr>
          <p:cNvPr id="363" name="Google Shape;363;p64"/>
          <p:cNvPicPr preferRelativeResize="0"/>
          <p:nvPr/>
        </p:nvPicPr>
        <p:blipFill>
          <a:blip r:embed="rId5">
            <a:alphaModFix/>
          </a:blip>
          <a:stretch>
            <a:fillRect/>
          </a:stretch>
        </p:blipFill>
        <p:spPr>
          <a:xfrm>
            <a:off x="3700875" y="2937375"/>
            <a:ext cx="3492749" cy="44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65"/>
          <p:cNvPicPr preferRelativeResize="0"/>
          <p:nvPr/>
        </p:nvPicPr>
        <p:blipFill>
          <a:blip r:embed="rId3">
            <a:alphaModFix/>
          </a:blip>
          <a:stretch>
            <a:fillRect/>
          </a:stretch>
        </p:blipFill>
        <p:spPr>
          <a:xfrm>
            <a:off x="3000425" y="1015109"/>
            <a:ext cx="6143576" cy="4033716"/>
          </a:xfrm>
          <a:prstGeom prst="rect">
            <a:avLst/>
          </a:prstGeom>
          <a:noFill/>
          <a:ln>
            <a:noFill/>
          </a:ln>
        </p:spPr>
      </p:pic>
      <p:sp>
        <p:nvSpPr>
          <p:cNvPr id="369" name="Google Shape;369;p65"/>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70" name="Google Shape;370;p65"/>
          <p:cNvSpPr txBox="1"/>
          <p:nvPr/>
        </p:nvSpPr>
        <p:spPr>
          <a:xfrm>
            <a:off x="107225" y="1436850"/>
            <a:ext cx="28932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666666"/>
                </a:solidFill>
                <a:latin typeface="Proxima Nova"/>
                <a:ea typeface="Proxima Nova"/>
                <a:cs typeface="Proxima Nova"/>
                <a:sym typeface="Proxima Nova"/>
              </a:rPr>
              <a:t>Spectral embedding </a:t>
            </a:r>
            <a:endParaRPr b="1"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71" name="Google Shape;371;p65"/>
          <p:cNvPicPr preferRelativeResize="0"/>
          <p:nvPr/>
        </p:nvPicPr>
        <p:blipFill>
          <a:blip r:embed="rId4">
            <a:alphaModFix/>
          </a:blip>
          <a:stretch>
            <a:fillRect/>
          </a:stretch>
        </p:blipFill>
        <p:spPr>
          <a:xfrm>
            <a:off x="43275" y="4461375"/>
            <a:ext cx="3492749" cy="44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Datos categóricos o mixtos</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pic>
        <p:nvPicPr>
          <p:cNvPr id="377" name="Google Shape;377;p66"/>
          <p:cNvPicPr preferRelativeResize="0"/>
          <p:nvPr/>
        </p:nvPicPr>
        <p:blipFill rotWithShape="1">
          <a:blip r:embed="rId3">
            <a:alphaModFix/>
          </a:blip>
          <a:srcRect b="0" l="0" r="0" t="0"/>
          <a:stretch/>
        </p:blipFill>
        <p:spPr>
          <a:xfrm>
            <a:off x="790075" y="1152575"/>
            <a:ext cx="5924499" cy="2725276"/>
          </a:xfrm>
          <a:prstGeom prst="rect">
            <a:avLst/>
          </a:prstGeom>
          <a:noFill/>
          <a:ln>
            <a:noFill/>
          </a:ln>
        </p:spPr>
      </p:pic>
      <p:sp>
        <p:nvSpPr>
          <p:cNvPr id="378" name="Google Shape;378;p66"/>
          <p:cNvSpPr/>
          <p:nvPr/>
        </p:nvSpPr>
        <p:spPr>
          <a:xfrm>
            <a:off x="4666150" y="1157575"/>
            <a:ext cx="465300" cy="369900"/>
          </a:xfrm>
          <a:prstGeom prst="ellipse">
            <a:avLst/>
          </a:prstGeom>
          <a:noFill/>
          <a:ln cap="flat" cmpd="sng" w="9525">
            <a:solidFill>
              <a:srgbClr val="FF5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6"/>
          <p:cNvSpPr txBox="1"/>
          <p:nvPr/>
        </p:nvSpPr>
        <p:spPr>
          <a:xfrm>
            <a:off x="838200" y="4267200"/>
            <a:ext cx="46887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Análisis Descriptivo de cada grupo encontrado</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Tabla de contingencia grupos vs. alguna categórica</a:t>
            </a:r>
            <a:endParaRPr sz="105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spcBef>
                <a:spcPts val="1100"/>
              </a:spcBef>
              <a:spcAft>
                <a:spcPts val="0"/>
              </a:spcAft>
              <a:buNone/>
            </a:pPr>
            <a:r>
              <a:rPr b="1" lang="en-US" sz="3000">
                <a:solidFill>
                  <a:srgbClr val="FF5722"/>
                </a:solidFill>
                <a:highlight>
                  <a:schemeClr val="lt1"/>
                </a:highlight>
                <a:latin typeface="Alfa Slab One"/>
                <a:ea typeface="Alfa Slab One"/>
                <a:cs typeface="Alfa Slab One"/>
                <a:sym typeface="Alfa Slab One"/>
              </a:rPr>
              <a:t>Cómo evalúo la bondad de cada solución</a:t>
            </a:r>
            <a:endParaRPr b="1" i="0" sz="3000" u="none" cap="none" strike="noStrike">
              <a:solidFill>
                <a:srgbClr val="FF5722"/>
              </a:solidFill>
              <a:latin typeface="Alfa Slab One"/>
              <a:ea typeface="Alfa Slab One"/>
              <a:cs typeface="Alfa Slab One"/>
              <a:sym typeface="Alfa Slab One"/>
            </a:endParaRPr>
          </a:p>
        </p:txBody>
      </p:sp>
      <p:sp>
        <p:nvSpPr>
          <p:cNvPr id="385" name="Google Shape;385;p67"/>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Experto de Dominio, utilidad, relevancia</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Comparación de métodos</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Rand measure</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Mutual Information score</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Contingency Matrix</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Silhouette</a:t>
            </a:r>
            <a:endParaRPr sz="1800">
              <a:solidFill>
                <a:srgbClr val="808080"/>
              </a:solidFill>
              <a:highlight>
                <a:schemeClr val="lt1"/>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Para un método fijo, </a:t>
            </a:r>
            <a:endParaRPr sz="1800">
              <a:solidFill>
                <a:srgbClr val="808080"/>
              </a:solidFill>
              <a:highlight>
                <a:schemeClr val="lt1"/>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Elbow method</a:t>
            </a:r>
            <a:endParaRPr sz="1800">
              <a:solidFill>
                <a:srgbClr val="808080"/>
              </a:solidFill>
              <a:highlight>
                <a:schemeClr val="lt1"/>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BIC, AIC</a:t>
            </a:r>
            <a:endParaRPr sz="1800">
              <a:solidFill>
                <a:srgbClr val="808080"/>
              </a:solidFill>
              <a:highlight>
                <a:schemeClr val="lt1"/>
              </a:highlight>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rgbClr val="808080"/>
              </a:solidFill>
              <a:highlight>
                <a:schemeClr val="lt1"/>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Cómo funciona clustering</a:t>
            </a:r>
            <a:endParaRPr b="0" i="0" sz="3000" u="none" cap="none" strike="noStrike">
              <a:solidFill>
                <a:srgbClr val="000000"/>
              </a:solidFill>
              <a:latin typeface="Arial"/>
              <a:ea typeface="Arial"/>
              <a:cs typeface="Arial"/>
              <a:sym typeface="Arial"/>
            </a:endParaRPr>
          </a:p>
        </p:txBody>
      </p:sp>
      <p:sp>
        <p:nvSpPr>
          <p:cNvPr id="182" name="Google Shape;182;p4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Agrupar objetos semejantes, parecidos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i="0" lang="en-US" sz="1800" u="sng" cap="none" strike="noStrike">
                <a:solidFill>
                  <a:srgbClr val="666666"/>
                </a:solidFill>
                <a:latin typeface="Proxima Nova"/>
                <a:ea typeface="Proxima Nova"/>
                <a:cs typeface="Proxima Nova"/>
                <a:sym typeface="Proxima Nova"/>
              </a:rPr>
              <a:t>Entrada</a:t>
            </a:r>
            <a:r>
              <a:rPr i="0" lang="en-US" sz="1800" u="none" cap="none" strike="noStrike">
                <a:solidFill>
                  <a:srgbClr val="666666"/>
                </a:solidFill>
                <a:latin typeface="Proxima Nova"/>
                <a:ea typeface="Proxima Nova"/>
                <a:cs typeface="Proxima Nova"/>
                <a:sym typeface="Proxima Nova"/>
              </a:rPr>
              <a:t>:</a:t>
            </a:r>
            <a:r>
              <a:rPr b="0" i="0" lang="en-US" sz="1800" u="none" cap="none" strike="noStrike">
                <a:solidFill>
                  <a:srgbClr val="666666"/>
                </a:solidFill>
                <a:latin typeface="Proxima Nova"/>
                <a:ea typeface="Proxima Nova"/>
                <a:cs typeface="Proxima Nova"/>
                <a:sym typeface="Proxima Nova"/>
              </a:rPr>
              <a:t> n objetos o individuo</a:t>
            </a:r>
            <a:r>
              <a:rPr lang="en-US" sz="1800">
                <a:solidFill>
                  <a:srgbClr val="666666"/>
                </a:solidFill>
                <a:latin typeface="Proxima Nova"/>
                <a:ea typeface="Proxima Nova"/>
                <a:cs typeface="Proxima Nova"/>
                <a:sym typeface="Proxima Nova"/>
              </a:rPr>
              <a:t>s</a:t>
            </a:r>
            <a:r>
              <a:rPr b="0" i="0" lang="en-US" sz="1800" u="none" cap="none" strike="noStrike">
                <a:solidFill>
                  <a:srgbClr val="666666"/>
                </a:solidFill>
                <a:latin typeface="Proxima Nova"/>
                <a:ea typeface="Proxima Nova"/>
                <a:cs typeface="Proxima Nova"/>
                <a:sym typeface="Proxima Nova"/>
              </a:rPr>
              <a:t> en un espacio </a:t>
            </a:r>
            <a:r>
              <a:rPr lang="en-US" sz="1800">
                <a:solidFill>
                  <a:srgbClr val="666666"/>
                </a:solidFill>
                <a:latin typeface="Proxima Nova"/>
                <a:ea typeface="Proxima Nova"/>
                <a:cs typeface="Proxima Nova"/>
                <a:sym typeface="Proxima Nova"/>
              </a:rPr>
              <a:t>m</a:t>
            </a:r>
            <a:r>
              <a:rPr b="0" i="0" lang="en-US" sz="1800" u="none" cap="none" strike="noStrike">
                <a:solidFill>
                  <a:srgbClr val="666666"/>
                </a:solidFill>
                <a:latin typeface="Proxima Nova"/>
                <a:ea typeface="Proxima Nova"/>
                <a:cs typeface="Proxima Nova"/>
                <a:sym typeface="Proxima Nova"/>
              </a:rPr>
              <a:t>-dimensional:</a:t>
            </a:r>
            <a:br>
              <a:rPr b="0" i="0" lang="en-US" sz="1800" u="none" cap="none" strike="noStrike">
                <a:solidFill>
                  <a:srgbClr val="666666"/>
                </a:solidFill>
                <a:latin typeface="Proxima Nova"/>
                <a:ea typeface="Proxima Nova"/>
                <a:cs typeface="Proxima Nova"/>
                <a:sym typeface="Proxima Nova"/>
              </a:rPr>
            </a:br>
            <a:r>
              <a:rPr lang="en-US" sz="1800">
                <a:solidFill>
                  <a:srgbClr val="666666"/>
                </a:solidFill>
                <a:latin typeface="Proxima Nova"/>
                <a:ea typeface="Proxima Nova"/>
                <a:cs typeface="Proxima Nova"/>
                <a:sym typeface="Proxima Nova"/>
              </a:rPr>
              <a:t>X en R</a:t>
            </a:r>
            <a:r>
              <a:rPr baseline="30000" lang="en-US" sz="1800">
                <a:solidFill>
                  <a:srgbClr val="666666"/>
                </a:solidFill>
                <a:latin typeface="Proxima Nova"/>
                <a:ea typeface="Proxima Nova"/>
                <a:cs typeface="Proxima Nova"/>
                <a:sym typeface="Proxima Nova"/>
              </a:rPr>
              <a:t>nxm</a:t>
            </a:r>
            <a:r>
              <a:rPr lang="en-US" sz="1800">
                <a:solidFill>
                  <a:srgbClr val="666666"/>
                </a:solidFill>
                <a:latin typeface="Proxima Nova"/>
                <a:ea typeface="Proxima Nova"/>
                <a:cs typeface="Proxima Nova"/>
                <a:sym typeface="Proxima Nova"/>
              </a:rPr>
              <a:t>, cada fila representa un objeto  (vector con m valores)</a:t>
            </a:r>
            <a:endParaRPr sz="1800">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sng" cap="none" strike="noStrike">
                <a:solidFill>
                  <a:srgbClr val="666666"/>
                </a:solidFill>
                <a:latin typeface="Proxima Nova"/>
                <a:ea typeface="Proxima Nova"/>
                <a:cs typeface="Proxima Nova"/>
                <a:sym typeface="Proxima Nova"/>
              </a:rPr>
              <a:t>Salida</a:t>
            </a:r>
            <a:r>
              <a:rPr b="0" i="0" lang="en-US" sz="1800" u="none" cap="none" strike="noStrike">
                <a:solidFill>
                  <a:srgbClr val="666666"/>
                </a:solidFill>
                <a:latin typeface="Proxima Nova"/>
                <a:ea typeface="Proxima Nova"/>
                <a:cs typeface="Proxima Nova"/>
                <a:sym typeface="Proxima Nova"/>
              </a:rPr>
              <a:t>: una </a:t>
            </a:r>
            <a:r>
              <a:rPr b="1" i="0" lang="en-US" sz="1800" u="none" cap="none" strike="noStrike">
                <a:solidFill>
                  <a:srgbClr val="666666"/>
                </a:solidFill>
                <a:latin typeface="Proxima Nova"/>
                <a:ea typeface="Proxima Nova"/>
                <a:cs typeface="Proxima Nova"/>
                <a:sym typeface="Proxima Nova"/>
              </a:rPr>
              <a:t>solución </a:t>
            </a:r>
            <a:r>
              <a:rPr b="0" i="0" lang="en-US" sz="1800" u="none" cap="none" strike="noStrike">
                <a:solidFill>
                  <a:srgbClr val="666666"/>
                </a:solidFill>
                <a:latin typeface="Proxima Nova"/>
                <a:ea typeface="Proxima Nova"/>
                <a:cs typeface="Proxima Nova"/>
                <a:sym typeface="Proxima Nova"/>
              </a:rPr>
              <a:t>con </a:t>
            </a:r>
            <a:r>
              <a:rPr lang="en-US" sz="1800">
                <a:solidFill>
                  <a:srgbClr val="666666"/>
                </a:solidFill>
                <a:latin typeface="Proxima Nova"/>
                <a:ea typeface="Proxima Nova"/>
                <a:cs typeface="Proxima Nova"/>
                <a:sym typeface="Proxima Nova"/>
              </a:rPr>
              <a:t>conglomerados</a:t>
            </a:r>
            <a:r>
              <a:rPr b="0" i="0" lang="en-US" sz="1800" u="none" cap="none" strike="noStrike">
                <a:solidFill>
                  <a:srgbClr val="666666"/>
                </a:solidFill>
                <a:latin typeface="Proxima Nova"/>
                <a:ea typeface="Proxima Nova"/>
                <a:cs typeface="Proxima Nova"/>
                <a:sym typeface="Proxima Nova"/>
              </a:rPr>
              <a:t> (</a:t>
            </a:r>
            <a:r>
              <a:rPr b="1" i="0" lang="en-US" sz="1800" u="none" cap="none" strike="noStrike">
                <a:solidFill>
                  <a:srgbClr val="666666"/>
                </a:solidFill>
                <a:latin typeface="Proxima Nova"/>
                <a:ea typeface="Proxima Nova"/>
                <a:cs typeface="Proxima Nova"/>
                <a:sym typeface="Proxima Nova"/>
              </a:rPr>
              <a:t>clusters</a:t>
            </a:r>
            <a:r>
              <a:rPr b="0" i="0" lang="en-US" sz="1800" u="none" cap="none" strike="noStrike">
                <a:solidFill>
                  <a:srgbClr val="666666"/>
                </a:solidFill>
                <a:latin typeface="Proxima Nova"/>
                <a:ea typeface="Proxima Nova"/>
                <a:cs typeface="Proxima Nova"/>
                <a:sym typeface="Proxima Nova"/>
              </a:rPr>
              <a:t>) de objetos </a:t>
            </a:r>
            <a:r>
              <a:rPr lang="en-US" sz="1800">
                <a:solidFill>
                  <a:srgbClr val="666666"/>
                </a:solidFill>
                <a:latin typeface="Proxima Nova"/>
                <a:ea typeface="Proxima Nova"/>
                <a:cs typeface="Proxima Nova"/>
                <a:sym typeface="Proxima Nova"/>
              </a:rPr>
              <a:t>semejantes</a:t>
            </a:r>
            <a:br>
              <a:rPr lang="en-US" sz="1800">
                <a:solidFill>
                  <a:srgbClr val="666666"/>
                </a:solidFill>
                <a:latin typeface="Proxima Nova"/>
                <a:ea typeface="Proxima Nova"/>
                <a:cs typeface="Proxima Nova"/>
                <a:sym typeface="Proxima Nova"/>
              </a:rPr>
            </a:br>
            <a:r>
              <a:rPr lang="en-US" sz="1800">
                <a:solidFill>
                  <a:srgbClr val="666666"/>
                </a:solidFill>
                <a:latin typeface="Proxima Nova"/>
                <a:ea typeface="Proxima Nova"/>
                <a:cs typeface="Proxima Nova"/>
                <a:sym typeface="Proxima Nova"/>
              </a:rPr>
              <a:t>(</a:t>
            </a:r>
            <a:r>
              <a:rPr b="0" i="0" lang="en-US" sz="1800" u="none" cap="none" strike="noStrike">
                <a:solidFill>
                  <a:srgbClr val="666666"/>
                </a:solidFill>
                <a:latin typeface="Proxima Nova"/>
                <a:ea typeface="Proxima Nova"/>
                <a:cs typeface="Proxima Nova"/>
                <a:sym typeface="Proxima Nova"/>
              </a:rPr>
              <a:t>semejantes → cercanos en el espacio o similares)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minimiza la distancia entre los objetos de un mismo </a:t>
            </a:r>
            <a:r>
              <a:rPr lang="en-US" sz="1800">
                <a:solidFill>
                  <a:srgbClr val="666666"/>
                </a:solidFill>
                <a:latin typeface="Proxima Nova"/>
                <a:ea typeface="Proxima Nova"/>
                <a:cs typeface="Proxima Nova"/>
                <a:sym typeface="Proxima Nova"/>
              </a:rPr>
              <a:t>conglomerado</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maximiza la distancia entre los objetos de distintos </a:t>
            </a:r>
            <a:r>
              <a:rPr lang="en-US" sz="1800">
                <a:solidFill>
                  <a:srgbClr val="666666"/>
                </a:solidFill>
                <a:latin typeface="Proxima Nova"/>
                <a:ea typeface="Proxima Nova"/>
                <a:cs typeface="Proxima Nova"/>
                <a:sym typeface="Proxima Nova"/>
              </a:rPr>
              <a:t>conglomerados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188" name="Google Shape;188;p44"/>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189" name="Google Shape;189;p44"/>
          <p:cNvPicPr preferRelativeResize="0"/>
          <p:nvPr/>
        </p:nvPicPr>
        <p:blipFill rotWithShape="1">
          <a:blip r:embed="rId3">
            <a:alphaModFix/>
          </a:blip>
          <a:srcRect b="0" l="0" r="0" t="0"/>
          <a:stretch/>
        </p:blipFill>
        <p:spPr>
          <a:xfrm>
            <a:off x="328680" y="1134000"/>
            <a:ext cx="4447080" cy="4009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195" name="Google Shape;195;p45"/>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196" name="Google Shape;196;p45"/>
          <p:cNvPicPr preferRelativeResize="0"/>
          <p:nvPr/>
        </p:nvPicPr>
        <p:blipFill rotWithShape="1">
          <a:blip r:embed="rId3">
            <a:alphaModFix/>
          </a:blip>
          <a:srcRect b="0" l="0" r="48843" t="0"/>
          <a:stretch/>
        </p:blipFill>
        <p:spPr>
          <a:xfrm>
            <a:off x="162275" y="1658125"/>
            <a:ext cx="2752852" cy="291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202" name="Google Shape;202;p46"/>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203" name="Google Shape;203;p46"/>
          <p:cNvPicPr preferRelativeResize="0"/>
          <p:nvPr/>
        </p:nvPicPr>
        <p:blipFill>
          <a:blip r:embed="rId3">
            <a:alphaModFix/>
          </a:blip>
          <a:stretch>
            <a:fillRect/>
          </a:stretch>
        </p:blipFill>
        <p:spPr>
          <a:xfrm>
            <a:off x="162275" y="1658135"/>
            <a:ext cx="5381400" cy="2910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209" name="Google Shape;209;p47"/>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210" name="Google Shape;210;p47"/>
          <p:cNvPicPr preferRelativeResize="0"/>
          <p:nvPr/>
        </p:nvPicPr>
        <p:blipFill>
          <a:blip r:embed="rId3">
            <a:alphaModFix/>
          </a:blip>
          <a:stretch>
            <a:fillRect/>
          </a:stretch>
        </p:blipFill>
        <p:spPr>
          <a:xfrm>
            <a:off x="311750" y="2260110"/>
            <a:ext cx="5381399" cy="2308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rgbClr val="FF5722"/>
                </a:solidFill>
                <a:latin typeface="Alfa Slab One"/>
                <a:ea typeface="Alfa Slab One"/>
                <a:cs typeface="Alfa Slab One"/>
                <a:sym typeface="Alfa Slab One"/>
              </a:rPr>
              <a:t>Cómo funciona clustering</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sp>
        <p:nvSpPr>
          <p:cNvPr id="216" name="Google Shape;216;p48"/>
          <p:cNvSpPr txBox="1"/>
          <p:nvPr/>
        </p:nvSpPr>
        <p:spPr>
          <a:xfrm>
            <a:off x="2095500" y="1140450"/>
            <a:ext cx="7048500" cy="17817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1100"/>
              </a:spcBef>
              <a:spcAft>
                <a:spcPts val="0"/>
              </a:spcAft>
              <a:buClr>
                <a:srgbClr val="808080"/>
              </a:buClr>
              <a:buSzPts val="1650"/>
              <a:buChar char="●"/>
            </a:pPr>
            <a:r>
              <a:rPr lang="en-US" sz="1650">
                <a:solidFill>
                  <a:srgbClr val="808080"/>
                </a:solidFill>
                <a:highlight>
                  <a:srgbClr val="FFFFFF"/>
                </a:highlight>
              </a:rPr>
              <a:t>Se minimiza la distancia entre los objetos de un mismo grupo</a:t>
            </a:r>
            <a:endParaRPr sz="1650">
              <a:solidFill>
                <a:srgbClr val="808080"/>
              </a:solidFill>
              <a:highlight>
                <a:srgbClr val="FFFFFF"/>
              </a:highlight>
            </a:endParaRPr>
          </a:p>
          <a:p>
            <a:pPr indent="-333375" lvl="0" marL="457200" rtl="0" algn="l">
              <a:lnSpc>
                <a:spcPct val="115000"/>
              </a:lnSpc>
              <a:spcBef>
                <a:spcPts val="0"/>
              </a:spcBef>
              <a:spcAft>
                <a:spcPts val="0"/>
              </a:spcAft>
              <a:buClr>
                <a:srgbClr val="808080"/>
              </a:buClr>
              <a:buSzPts val="1650"/>
              <a:buChar char="●"/>
            </a:pPr>
            <a:r>
              <a:rPr lang="en-US" sz="1650">
                <a:solidFill>
                  <a:srgbClr val="808080"/>
                </a:solidFill>
                <a:highlight>
                  <a:srgbClr val="FFFFFF"/>
                </a:highlight>
              </a:rPr>
              <a:t>Se maximiza la distancia entre los objetos de distintos clusters</a:t>
            </a:r>
            <a:endParaRPr sz="1650">
              <a:solidFill>
                <a:srgbClr val="808080"/>
              </a:solidFill>
              <a:highlight>
                <a:srgbClr val="FFFFFF"/>
              </a:highlight>
            </a:endParaRPr>
          </a:p>
          <a:p>
            <a:pPr indent="-333375" lvl="0" marL="457200" rtl="0" algn="l">
              <a:lnSpc>
                <a:spcPct val="115000"/>
              </a:lnSpc>
              <a:spcBef>
                <a:spcPts val="0"/>
              </a:spcBef>
              <a:spcAft>
                <a:spcPts val="0"/>
              </a:spcAft>
              <a:buClr>
                <a:srgbClr val="808080"/>
              </a:buClr>
              <a:buSzPts val="1650"/>
              <a:buChar char="●"/>
            </a:pPr>
            <a:r>
              <a:rPr lang="en-US" sz="1650">
                <a:solidFill>
                  <a:srgbClr val="808080"/>
                </a:solidFill>
                <a:highlight>
                  <a:srgbClr val="FFFFFF"/>
                </a:highlight>
              </a:rPr>
              <a:t>(</a:t>
            </a:r>
            <a:r>
              <a:rPr lang="en-US" sz="1800">
                <a:solidFill>
                  <a:srgbClr val="666666"/>
                </a:solidFill>
                <a:latin typeface="Proxima Nova"/>
                <a:ea typeface="Proxima Nova"/>
                <a:cs typeface="Proxima Nova"/>
                <a:sym typeface="Proxima Nova"/>
              </a:rPr>
              <a:t>Los centros de cada conglomerado son los </a:t>
            </a:r>
            <a:r>
              <a:rPr b="1" lang="en-US" sz="1800">
                <a:solidFill>
                  <a:srgbClr val="666666"/>
                </a:solidFill>
                <a:latin typeface="Proxima Nova"/>
                <a:ea typeface="Proxima Nova"/>
                <a:cs typeface="Proxima Nova"/>
                <a:sym typeface="Proxima Nova"/>
              </a:rPr>
              <a:t>centroides)</a:t>
            </a:r>
            <a:endParaRPr sz="1650">
              <a:solidFill>
                <a:srgbClr val="808080"/>
              </a:solidFill>
              <a:highlight>
                <a:srgbClr val="FFFFFF"/>
              </a:highlight>
            </a:endParaRPr>
          </a:p>
          <a:p>
            <a:pPr indent="0" lvl="0" marL="0" marR="0" rtl="0" algn="l">
              <a:lnSpc>
                <a:spcPct val="115000"/>
              </a:lnSpc>
              <a:spcBef>
                <a:spcPts val="700"/>
              </a:spcBef>
              <a:spcAft>
                <a:spcPts val="0"/>
              </a:spcAft>
              <a:buNone/>
            </a:pPr>
            <a:r>
              <a:t/>
            </a:r>
            <a:endParaRPr sz="1800">
              <a:solidFill>
                <a:srgbClr val="666666"/>
              </a:solidFill>
              <a:latin typeface="Proxima Nova"/>
              <a:ea typeface="Proxima Nova"/>
              <a:cs typeface="Proxima Nova"/>
              <a:sym typeface="Proxima Nova"/>
            </a:endParaRPr>
          </a:p>
        </p:txBody>
      </p:sp>
      <p:pic>
        <p:nvPicPr>
          <p:cNvPr id="217" name="Google Shape;217;p48"/>
          <p:cNvPicPr preferRelativeResize="0"/>
          <p:nvPr/>
        </p:nvPicPr>
        <p:blipFill>
          <a:blip r:embed="rId3">
            <a:alphaModFix/>
          </a:blip>
          <a:stretch>
            <a:fillRect/>
          </a:stretch>
        </p:blipFill>
        <p:spPr>
          <a:xfrm>
            <a:off x="311750" y="1083850"/>
            <a:ext cx="6379575" cy="39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Mis Datos…</a:t>
            </a:r>
            <a:endParaRPr b="0" i="0" sz="3000" u="none" cap="none" strike="noStrike">
              <a:solidFill>
                <a:srgbClr val="000000"/>
              </a:solidFill>
              <a:latin typeface="Arial"/>
              <a:ea typeface="Arial"/>
              <a:cs typeface="Arial"/>
              <a:sym typeface="Arial"/>
            </a:endParaRPr>
          </a:p>
        </p:txBody>
      </p:sp>
      <p:pic>
        <p:nvPicPr>
          <p:cNvPr id="223" name="Google Shape;223;p49"/>
          <p:cNvPicPr preferRelativeResize="0"/>
          <p:nvPr/>
        </p:nvPicPr>
        <p:blipFill rotWithShape="1">
          <a:blip r:embed="rId3">
            <a:alphaModFix/>
          </a:blip>
          <a:srcRect b="54983" l="0" r="0" t="0"/>
          <a:stretch/>
        </p:blipFill>
        <p:spPr>
          <a:xfrm>
            <a:off x="1343025" y="1211950"/>
            <a:ext cx="5638624" cy="1443750"/>
          </a:xfrm>
          <a:prstGeom prst="rect">
            <a:avLst/>
          </a:prstGeom>
          <a:noFill/>
          <a:ln>
            <a:noFill/>
          </a:ln>
        </p:spPr>
      </p:pic>
      <p:sp>
        <p:nvSpPr>
          <p:cNvPr id="224" name="Google Shape;224;p49"/>
          <p:cNvSpPr/>
          <p:nvPr/>
        </p:nvSpPr>
        <p:spPr>
          <a:xfrm>
            <a:off x="1800225" y="2595575"/>
            <a:ext cx="45459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¿Cómo los agrupo?</a:t>
            </a:r>
            <a:endParaRPr sz="1900"/>
          </a:p>
        </p:txBody>
      </p:sp>
      <p:sp>
        <p:nvSpPr>
          <p:cNvPr id="225" name="Google Shape;225;p49"/>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