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Proxima Nova"/>
      <p:regular r:id="rId76"/>
      <p:bold r:id="rId77"/>
      <p:italic r:id="rId78"/>
      <p:boldItalic r:id="rId79"/>
    </p:embeddedFont>
    <p:embeddedFont>
      <p:font typeface="Alfa Slab One"/>
      <p:regular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roximaNova-bold.fntdata"/><Relationship Id="rId32" Type="http://schemas.openxmlformats.org/officeDocument/2006/relationships/slide" Target="slides/slide26.xml"/><Relationship Id="rId76" Type="http://schemas.openxmlformats.org/officeDocument/2006/relationships/font" Target="fonts/ProximaNova-regular.fntdata"/><Relationship Id="rId35" Type="http://schemas.openxmlformats.org/officeDocument/2006/relationships/slide" Target="slides/slide29.xml"/><Relationship Id="rId79" Type="http://schemas.openxmlformats.org/officeDocument/2006/relationships/font" Target="fonts/ProximaNova-boldItalic.fntdata"/><Relationship Id="rId34" Type="http://schemas.openxmlformats.org/officeDocument/2006/relationships/slide" Target="slides/slide28.xml"/><Relationship Id="rId78" Type="http://schemas.openxmlformats.org/officeDocument/2006/relationships/font" Target="fonts/ProximaNova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0ffc088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90ffc08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f73dcf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ef73dcf2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69616e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f69616ea7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04ecbfd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f04ecbf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f69616e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5f69616ea7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f69616e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5f69616ea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f69616e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5f69616ea7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ef73dc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5ef73dcf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f69616e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5f69616ea7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04ecbf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f04ecbfd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f73dcf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5ef73dcf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f69616e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5f69616ea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69616e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5f69616ea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f69616e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5f69616ea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f69616e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5f69616ea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f69616e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5f69616ea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f69616e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5f69616ea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f69616e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5f69616ea7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f69616e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5f69616ea7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f69616e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5f69616ea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69616e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5f69616ea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f69616e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5f69616ea7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f69616e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5f69616ea7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f04ecbf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ef04ecbfd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f69616ea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5f69616ea7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ef73dcf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5ef73dcf2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ef73dcf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5ef73dcf2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f04ecb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ef04ecbf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f04ecbf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ef04ecbfd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US"/>
              <a:t> 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US"/>
              <a:t> 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ages.cs.wisc.edu/~jerryzhu/pub/sslchicago09.pdf" TargetMode="External"/><Relationship Id="rId4" Type="http://schemas.openxmlformats.org/officeDocument/2006/relationships/hyperlink" Target="https://weasul.github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atasciencemilan.medium.com/weakly-supervised-learning-introduction-and-best-practic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9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Valeria Rulloni,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agosto 2022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de aprendizaje semi-supervisado </a:t>
            </a:r>
            <a:endParaRPr/>
          </a:p>
        </p:txBody>
      </p:sp>
      <p:sp>
        <p:nvSpPr>
          <p:cNvPr id="234" name="Google Shape;234;p4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Auto-aprendizaje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generativos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Propagación por grafos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Otros: SVM3, Ladder Networks, Positive Unlabelled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Activo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por Refuerzos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 tareas de pretexto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Autoaprendizaje (self-learning)</a:t>
            </a:r>
            <a:br>
              <a:rPr lang="en-US" sz="1800"/>
            </a:b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(bootstrapping)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autoaprendizaje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n mejores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647950"/>
            <a:ext cx="8096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240" y="444960"/>
            <a:ext cx="5973480" cy="4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680" y="386280"/>
            <a:ext cx="5747040" cy="47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Amplificación del error)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Amplificación del error) ← estrategias correctivas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 ← estrategias complementarias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saber más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buen tutorial de Jerry Zhu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http://pages.cs.wisc.edu/~jerryzhu/pub/sslchicago09.pdf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Xiaojin Zhu and Andrew B. Goldberg. Introduction to Semi-Supervised Learning. Morgan &amp; Claypool, 2009.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 más reciente: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First Workshop on Weakly Supervised Learning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Co-aprendizaje (co-training)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Combinar estrategias complementarias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Aprendedores complementarios sobre diferentes facetas de un mismo objeto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 web / producto: imagen y texto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Entidades nombradas: palabra y contexto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co-aprendizaje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</a:t>
            </a: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dos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clasificadores </a:t>
            </a: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complementarios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los clasificadores sobre datos no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¿Eliminar datos etiquetados automáticamente del conjunto de entrenamiento?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confianza, uno solo, ambos?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Donde los dos clasificadores estén de acuerdo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co-aprendizaje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problemas no se dividen bien en facetas disjuntas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posible que un solo clasificador usando ambas facetas tenga mejor desempeño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3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el tutorial: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generativos con gaussianas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Maximum Likelihood Estimation y Expectation Maximization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560" y="686520"/>
            <a:ext cx="4457520" cy="42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568800"/>
            <a:ext cx="4599000" cy="436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080" y="516960"/>
            <a:ext cx="4649760" cy="45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200" y="578520"/>
            <a:ext cx="4448880" cy="448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Maximizar diferentes parámetros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" y="1152360"/>
            <a:ext cx="716256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Cuánto podemos aprender?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free lunch!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pocas cosas, ganamos poca información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muchas cosas, nos podemos equivocar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Mixtura de gaussianas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Modelos más complejos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modelo simple no lo captura bien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680" y="1152360"/>
            <a:ext cx="4594680" cy="379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Relacionado: cluster-and-label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280" y="1017720"/>
            <a:ext cx="65833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modelos generativos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 fundamento matemático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obtiene un modelo generativo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la asunción está mal, el error es grande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4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basados en grafos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00" y="1222200"/>
            <a:ext cx="4057200" cy="327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80" y="1387440"/>
            <a:ext cx="4057200" cy="31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40" y="1284120"/>
            <a:ext cx="7200720" cy="315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78"/>
          <p:cNvPicPr preferRelativeResize="0"/>
          <p:nvPr/>
        </p:nvPicPr>
        <p:blipFill rotWithShape="1">
          <a:blip r:embed="rId3">
            <a:alphaModFix/>
          </a:blip>
          <a:srcRect b="38683" l="3408" r="0" t="0"/>
          <a:stretch/>
        </p:blipFill>
        <p:spPr>
          <a:xfrm>
            <a:off x="159480" y="2085480"/>
            <a:ext cx="8831880" cy="148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 b="0" l="0" r="0" t="22588"/>
          <a:stretch/>
        </p:blipFill>
        <p:spPr>
          <a:xfrm>
            <a:off x="-152400" y="1228850"/>
            <a:ext cx="9407349" cy="34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3"/>
          <p:cNvSpPr txBox="1"/>
          <p:nvPr/>
        </p:nvSpPr>
        <p:spPr>
          <a:xfrm>
            <a:off x="633675" y="4780625"/>
            <a:ext cx="8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https://datasciencemilan.medium.com/weakly-supervised-learning-introduction-and-best-practices</a:t>
            </a:r>
            <a:endParaRPr/>
          </a:p>
        </p:txBody>
      </p:sp>
      <p:sp>
        <p:nvSpPr>
          <p:cNvPr id="190" name="Google Shape;190;p4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conseguir más datos etiquetados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480" y="889200"/>
            <a:ext cx="6076440" cy="419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0"/>
          <p:cNvSpPr txBox="1"/>
          <p:nvPr/>
        </p:nvSpPr>
        <p:spPr>
          <a:xfrm>
            <a:off x="314280" y="20898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8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Semi-supervised Support Vector Machines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Ladder Networks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Unlabelled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8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40" y="424800"/>
            <a:ext cx="8182440" cy="45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25" y="965500"/>
            <a:ext cx="5787625" cy="41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3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Ladder Networks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4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Positive Unlabelled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59" name="Google Shape;45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19188"/>
            <a:ext cx="809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5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¿Supervisado, semi-supervisado, no supervisado?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activo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los ejemplos que, de tener etiqueta manual, maximizarían el rendimiento del clasificador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oráculo (humano) etiqueta los ejemplos, y se incorporan a los datos etiquetados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ejemplos maximizan aprendizaje? Con mayor incertidumbre? Más representativos?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con self-learning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por refuerzos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Alcanzar un objetivo lejano a través de pasos que no sabemos si son acertados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videojuegos, armar un mueble, tratamiento de leucemia...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Aprendiendo una política que nos lleve hasta el objetivo a través de los pasos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aprender de los errores: asociar penalizaciones o recompensas a cada paso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no supervisado, el objetivo está definido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supervisado, no todos los eventos están asociados a una clase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una forma de semi-supervisado?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 problema supervisado, semi-supervisado, no 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ejemplos iniciales influencian el comportamiento de los nuevos casos!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 aprender de datos etiquetados y no etiquetados, para obtener: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Menos overfitting, mejor generalización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capacidad para tratar ejemplos no vistos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También: usar datos etiquetados para mejorar algoritmos no supervisados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4"/>
          <p:cNvGrpSpPr/>
          <p:nvPr/>
        </p:nvGrpSpPr>
        <p:grpSpPr>
          <a:xfrm>
            <a:off x="5637600" y="864360"/>
            <a:ext cx="2657640" cy="807420"/>
            <a:chOff x="5637600" y="864360"/>
            <a:chExt cx="2657640" cy="807420"/>
          </a:xfrm>
        </p:grpSpPr>
        <p:sp>
          <p:nvSpPr>
            <p:cNvPr id="198" name="Google Shape;198;p44"/>
            <p:cNvSpPr/>
            <p:nvPr/>
          </p:nvSpPr>
          <p:spPr>
            <a:xfrm>
              <a:off x="5637600" y="940680"/>
              <a:ext cx="2248800" cy="731100"/>
            </a:xfrm>
            <a:prstGeom prst="wedgeRectCallout">
              <a:avLst>
                <a:gd fmla="val -58920" name="adj1"/>
                <a:gd fmla="val 86071" name="adj2"/>
              </a:avLst>
            </a:prstGeom>
            <a:solidFill>
              <a:srgbClr val="FFFFFF"/>
            </a:solidFill>
            <a:ln cap="flat" cmpd="sng" w="190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5662440" y="864360"/>
              <a:ext cx="2632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Promesa: mejorar la performance gratis!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44"/>
          <p:cNvGrpSpPr/>
          <p:nvPr/>
        </p:nvGrpSpPr>
        <p:grpSpPr>
          <a:xfrm>
            <a:off x="6482520" y="407160"/>
            <a:ext cx="2871240" cy="504120"/>
            <a:chOff x="6482520" y="407160"/>
            <a:chExt cx="2871240" cy="504120"/>
          </a:xfrm>
        </p:grpSpPr>
        <p:sp>
          <p:nvSpPr>
            <p:cNvPr id="201" name="Google Shape;201;p44"/>
            <p:cNvSpPr/>
            <p:nvPr/>
          </p:nvSpPr>
          <p:spPr>
            <a:xfrm>
              <a:off x="6482520" y="454680"/>
              <a:ext cx="2430000" cy="456600"/>
            </a:xfrm>
            <a:prstGeom prst="wedgeRectCallout">
              <a:avLst>
                <a:gd fmla="val -100419" name="adj1"/>
                <a:gd fmla="val 219282" name="adj2"/>
              </a:avLst>
            </a:prstGeom>
            <a:solidFill>
              <a:srgbClr val="FFFFFF"/>
            </a:solidFill>
            <a:ln cap="flat" cmpd="sng" w="190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6509160" y="407160"/>
              <a:ext cx="2844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Fundamento cognitivo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datos no etiquetados, inventar una etiqueta presente en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con estas etiquetas inventadas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clasificador que obtenemos nos provee un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este espacio está configurado con otra perspectiva sobre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proyección a este espacio se puede integrar muy fácilmente en el preproceso de datos para aprendizaje supervisado o no supervisado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especialmente útil en redes neuronales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9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etiquetados: 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pescado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_ come pescado 	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_ come pescado 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gato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_ pescado 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come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_ 	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pescado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dado un contexto, predecir la palabra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9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dada la palabra, predecir el contexto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9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 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9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integración 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los nuevos ejemplos, los paso por el clasificador y los llevo hasta la penúltima capa. Su representación vectorial ya no es la del vector inicial (muy dimensional y ralo) sino la del vector de la penúltima capa (poco dimensional y denso)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4" name="Google Shape;524;p9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9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9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97"/>
          <p:cNvSpPr/>
          <p:nvPr/>
        </p:nvSpPr>
        <p:spPr>
          <a:xfrm>
            <a:off x="4207712" y="1730774"/>
            <a:ext cx="1215425" cy="2841225"/>
          </a:xfrm>
          <a:custGeom>
            <a:rect b="b" l="l" r="r" t="t"/>
            <a:pathLst>
              <a:path extrusionOk="0" h="113649" w="48617">
                <a:moveTo>
                  <a:pt x="39187" y="4028"/>
                </a:moveTo>
                <a:cubicBezTo>
                  <a:pt x="29684" y="-194"/>
                  <a:pt x="13624" y="-2990"/>
                  <a:pt x="8041" y="5783"/>
                </a:cubicBezTo>
                <a:cubicBezTo>
                  <a:pt x="-1640" y="20997"/>
                  <a:pt x="144" y="41269"/>
                  <a:pt x="144" y="59302"/>
                </a:cubicBezTo>
                <a:cubicBezTo>
                  <a:pt x="144" y="66619"/>
                  <a:pt x="1022" y="73919"/>
                  <a:pt x="1022" y="81236"/>
                </a:cubicBezTo>
                <a:cubicBezTo>
                  <a:pt x="1022" y="85924"/>
                  <a:pt x="-702" y="91372"/>
                  <a:pt x="1899" y="95273"/>
                </a:cubicBezTo>
                <a:cubicBezTo>
                  <a:pt x="3814" y="98144"/>
                  <a:pt x="6980" y="100266"/>
                  <a:pt x="10234" y="101415"/>
                </a:cubicBezTo>
                <a:cubicBezTo>
                  <a:pt x="17643" y="104030"/>
                  <a:pt x="15148" y="101240"/>
                  <a:pt x="15937" y="102292"/>
                </a:cubicBezTo>
                <a:cubicBezTo>
                  <a:pt x="18858" y="106188"/>
                  <a:pt x="20767" y="112570"/>
                  <a:pt x="25588" y="113259"/>
                </a:cubicBezTo>
                <a:cubicBezTo>
                  <a:pt x="32867" y="114300"/>
                  <a:pt x="43355" y="113256"/>
                  <a:pt x="46644" y="106679"/>
                </a:cubicBezTo>
                <a:cubicBezTo>
                  <a:pt x="49273" y="101421"/>
                  <a:pt x="48399" y="95010"/>
                  <a:pt x="48399" y="89132"/>
                </a:cubicBezTo>
                <a:cubicBezTo>
                  <a:pt x="48399" y="73823"/>
                  <a:pt x="44656" y="58742"/>
                  <a:pt x="43135" y="43509"/>
                </a:cubicBezTo>
                <a:cubicBezTo>
                  <a:pt x="42140" y="33547"/>
                  <a:pt x="41589" y="23496"/>
                  <a:pt x="39625" y="13679"/>
                </a:cubicBezTo>
                <a:cubicBezTo>
                  <a:pt x="38943" y="10271"/>
                  <a:pt x="40103" y="5141"/>
                  <a:pt x="36993" y="359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6" name="Google Shape;546;p98"/>
          <p:cNvPicPr preferRelativeResize="0"/>
          <p:nvPr/>
        </p:nvPicPr>
        <p:blipFill rotWithShape="1">
          <a:blip r:embed="rId3">
            <a:alphaModFix/>
          </a:blip>
          <a:srcRect b="0" l="0" r="20660" t="0"/>
          <a:stretch/>
        </p:blipFill>
        <p:spPr>
          <a:xfrm>
            <a:off x="3079782" y="1086450"/>
            <a:ext cx="5751969" cy="4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ayudan los datos no etiquetados?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400" y="1573560"/>
            <a:ext cx="5800320" cy="27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3" name="Google Shape;55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9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0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1" name="Google Shape;5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00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63" name="Google Shape;563;p100"/>
          <p:cNvSpPr/>
          <p:nvPr/>
        </p:nvSpPr>
        <p:spPr>
          <a:xfrm>
            <a:off x="2904113" y="3145705"/>
            <a:ext cx="1253825" cy="608450"/>
          </a:xfrm>
          <a:custGeom>
            <a:rect b="b" l="l" r="r" t="t"/>
            <a:pathLst>
              <a:path extrusionOk="0" h="24338" w="50153">
                <a:moveTo>
                  <a:pt x="49655" y="7530"/>
                </a:moveTo>
                <a:cubicBezTo>
                  <a:pt x="39317" y="3653"/>
                  <a:pt x="28234" y="950"/>
                  <a:pt x="17193" y="950"/>
                </a:cubicBezTo>
                <a:cubicBezTo>
                  <a:pt x="13537" y="950"/>
                  <a:pt x="9269" y="-1076"/>
                  <a:pt x="6226" y="950"/>
                </a:cubicBezTo>
                <a:cubicBezTo>
                  <a:pt x="1107" y="4359"/>
                  <a:pt x="-970" y="12531"/>
                  <a:pt x="523" y="18497"/>
                </a:cubicBezTo>
                <a:cubicBezTo>
                  <a:pt x="1749" y="23394"/>
                  <a:pt x="10540" y="19904"/>
                  <a:pt x="15438" y="21129"/>
                </a:cubicBezTo>
                <a:cubicBezTo>
                  <a:pt x="22864" y="22986"/>
                  <a:pt x="30596" y="23761"/>
                  <a:pt x="38250" y="23761"/>
                </a:cubicBezTo>
                <a:cubicBezTo>
                  <a:pt x="41470" y="23761"/>
                  <a:pt x="45325" y="25255"/>
                  <a:pt x="47901" y="23323"/>
                </a:cubicBezTo>
                <a:cubicBezTo>
                  <a:pt x="52236" y="20072"/>
                  <a:pt x="48778" y="12510"/>
                  <a:pt x="48778" y="709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0" name="Google Shape;57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01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72" name="Google Shape;572;p101"/>
          <p:cNvSpPr/>
          <p:nvPr/>
        </p:nvSpPr>
        <p:spPr>
          <a:xfrm>
            <a:off x="3282298" y="1874580"/>
            <a:ext cx="2293900" cy="428475"/>
          </a:xfrm>
          <a:custGeom>
            <a:rect b="b" l="l" r="r" t="t"/>
            <a:pathLst>
              <a:path extrusionOk="0" h="17139" w="91756">
                <a:moveTo>
                  <a:pt x="45934" y="1347"/>
                </a:moveTo>
                <a:cubicBezTo>
                  <a:pt x="36298" y="658"/>
                  <a:pt x="26642" y="31"/>
                  <a:pt x="16981" y="31"/>
                </a:cubicBezTo>
                <a:cubicBezTo>
                  <a:pt x="11939" y="31"/>
                  <a:pt x="4759" y="-92"/>
                  <a:pt x="2505" y="4418"/>
                </a:cubicBezTo>
                <a:cubicBezTo>
                  <a:pt x="924" y="7582"/>
                  <a:pt x="-1312" y="12445"/>
                  <a:pt x="1189" y="14946"/>
                </a:cubicBezTo>
                <a:cubicBezTo>
                  <a:pt x="3877" y="17634"/>
                  <a:pt x="8792" y="14946"/>
                  <a:pt x="12594" y="14946"/>
                </a:cubicBezTo>
                <a:cubicBezTo>
                  <a:pt x="23416" y="14946"/>
                  <a:pt x="34343" y="13857"/>
                  <a:pt x="45057" y="15385"/>
                </a:cubicBezTo>
                <a:cubicBezTo>
                  <a:pt x="54629" y="16750"/>
                  <a:pt x="64341" y="17139"/>
                  <a:pt x="74009" y="17139"/>
                </a:cubicBezTo>
                <a:cubicBezTo>
                  <a:pt x="80364" y="17139"/>
                  <a:pt x="90016" y="15848"/>
                  <a:pt x="91556" y="9682"/>
                </a:cubicBezTo>
                <a:cubicBezTo>
                  <a:pt x="92358" y="6472"/>
                  <a:pt x="87677" y="3709"/>
                  <a:pt x="84538" y="2663"/>
                </a:cubicBezTo>
                <a:cubicBezTo>
                  <a:pt x="71633" y="-1637"/>
                  <a:pt x="57343" y="1786"/>
                  <a:pt x="43741" y="178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Transfer learning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de aplicación: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datos etiquetados del Dominio 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pocos o ningún dato etiquetado del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Dominio A y el Dominio B tienen algunos puntos en común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modelo en el Dominio 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ese modelo en 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posiblemente, reentrenar (fine-tuning) el modelo del Dominio A con algunos ejemplos del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Weak supervision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de menor calidad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en batch (clusters, comunidades)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parte de no expertos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del dominio para automatizar el etiquetado con patrones conocidos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transfer learning, self-learning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Supervisado → No supervisado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datos etiquetados para mejorar algoritmos no supervisados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Constrained Clustering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K-nn con etiquetas de usuarios, etiquetas de items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parte de los datos para evaluación (test)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→ tenemos pocos datos!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datos para evaluación es costoso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evaluación es todavía más anecdótica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podemos hacer?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cross-validation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monitoreo manual de los datos nuevos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graficar cómo evoluciona la distribución de población alrededor de los testigos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7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¿Qué nos llevamos de todo esto?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Takeaways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0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semisupervisado (o levemente supervisado) es muy ingenieril: aplicar </a:t>
            </a:r>
            <a:r>
              <a:rPr b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intuiciones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encontrar una buena forma de resolver problemas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tratar de poner en juego lo que sabemos sobre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explotar las propiedades de las herramientas que ya tenemos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optimizar el esfuerzo del experto de dominio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Vocabulario sobre aprendizaje semisupervisado (y levemente supervisado)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Algunas buenas ideas, y sus limitaciones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Asunciones equivocadas… empeoran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440" y="1017720"/>
            <a:ext cx="46267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Notación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311750" y="1152350"/>
            <a:ext cx="8653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entrada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etiqueta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 		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 : X → Y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 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)= {(x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,y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)}</a:t>
            </a:r>
            <a:endParaRPr i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 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l+1:n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disponibles durante entrenamiento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normalmente: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 &lt;&lt; 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test					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baseline="-25000"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n+1: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NO disponibles durante entrenamiento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disjuntos vs. conjuntos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conjuntamente vs. concatenar módulos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