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EB Garamon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EBGaramond-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EBGaramon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9baebfe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9baebfe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fdabb86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fdabb86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fdabb86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fdabb86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fdabb86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fdabb86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efdabb86f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efdabb86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fdabb86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efdabb86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efa4b26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efa4b26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efa4b260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efa4b26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efa4b26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efa4b26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efa4b26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efa4b26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fa4b26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fa4b26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fa4b26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efa4b26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f2363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f2363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9baebf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9baebf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9baebfe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9baebfe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9baebfeb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9baebfeb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baebfe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9baebfe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fdabb86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fdabb86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9baebfe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9baebfe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fdabb8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efdabb8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028000" cy="15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Detección de Fraude de Tarjeta de Crédito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8400"/>
            <a:ext cx="201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34"/>
              <a:buFont typeface="Arial"/>
              <a:buNone/>
            </a:pPr>
            <a:r>
              <a:rPr b="1" i="1" lang="es" sz="1918">
                <a:solidFill>
                  <a:schemeClr val="accent2"/>
                </a:solidFill>
              </a:rPr>
              <a:t>Integrantes del Grupo: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Baulina, David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Carabajal,Javier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Folonier, Hugo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Tula , Melani</a:t>
            </a:r>
            <a:endParaRPr b="1" i="1" sz="1918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000" y="260700"/>
            <a:ext cx="5318500" cy="1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8350" y="2571750"/>
            <a:ext cx="3991376" cy="24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7800" y="2972250"/>
            <a:ext cx="1575058" cy="8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050" y="1311475"/>
            <a:ext cx="3267050" cy="356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176475" y="136075"/>
            <a:ext cx="27570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0212"/>
              <a:buFont typeface="Arial"/>
              <a:buNone/>
            </a:pPr>
            <a:r>
              <a:rPr b="1" lang="es" sz="1566">
                <a:latin typeface="EB Garamond"/>
                <a:ea typeface="EB Garamond"/>
                <a:cs typeface="EB Garamond"/>
                <a:sym typeface="EB Garamond"/>
              </a:rPr>
              <a:t>Comparación</a:t>
            </a:r>
            <a:r>
              <a:rPr b="1" lang="es" sz="1566">
                <a:latin typeface="EB Garamond"/>
                <a:ea typeface="EB Garamond"/>
                <a:cs typeface="EB Garamond"/>
                <a:sym typeface="EB Garamond"/>
              </a:rPr>
              <a:t> de modelos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298825" y="1487500"/>
            <a:ext cx="79341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dk1"/>
                </a:solidFill>
              </a:rPr>
              <a:t>Modelos No Supervisados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99950" y="137725"/>
            <a:ext cx="3000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Modelos No</a:t>
            </a:r>
            <a:r>
              <a:rPr lang="es" sz="2200">
                <a:solidFill>
                  <a:schemeClr val="dk1"/>
                </a:solidFill>
              </a:rPr>
              <a:t> </a:t>
            </a: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Supervisados</a:t>
            </a:r>
            <a:r>
              <a:rPr lang="es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Isolation Forest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K-means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Gaussian Mixture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981478" y="810075"/>
            <a:ext cx="3311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Tratamiento de datos</a:t>
            </a:r>
            <a:endParaRPr sz="19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663675" y="1281975"/>
            <a:ext cx="3729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 todos los modelos utilizamos un 80% de los datos como trainer dejando un 20% para test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Métricas</a:t>
            </a: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utilizadas 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Accuracy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Precisión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Recall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F1-Score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99950" y="4082125"/>
            <a:ext cx="5290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Como en el caso de modelos supervisados, la idea es aproximarnos a la resolución del problema teniendo en cuenta una variedad de estrategias.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0" y="94375"/>
            <a:ext cx="283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Isolation Forest: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146925" y="375550"/>
            <a:ext cx="3000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Al igual que en Random Forest, un modelo Isolation Forest está formado por la combinación de múltiples árboles llamados isolation trees.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050" y="34775"/>
            <a:ext cx="5391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50" y="2191375"/>
            <a:ext cx="3449107" cy="2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375550" y="380125"/>
            <a:ext cx="1526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Kmeans: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171400" y="751100"/>
            <a:ext cx="3061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Es un método de agrupamiento k grupos en el que cada observación pertenece al grupo cuyo valor medio es más cercano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300" y="152400"/>
            <a:ext cx="52482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025" y="2189600"/>
            <a:ext cx="3384084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0" y="94375"/>
            <a:ext cx="27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Gaussian Mixture: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146925" y="375550"/>
            <a:ext cx="32901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Es un modelo probabilístico el cual puede entenderse como una generalización de Kmeans en la cual de asignar cada observación a un único cluster, se obtiene una distribución probabilidad de pertenencia a cada uno.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425" y="152400"/>
            <a:ext cx="524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25" y="2324100"/>
            <a:ext cx="345548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2457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Resultados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11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type="title"/>
          </p:nvPr>
        </p:nvSpPr>
        <p:spPr>
          <a:xfrm>
            <a:off x="245750" y="445025"/>
            <a:ext cx="128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Resultados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2962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type="title"/>
          </p:nvPr>
        </p:nvSpPr>
        <p:spPr>
          <a:xfrm>
            <a:off x="221275" y="436875"/>
            <a:ext cx="19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Resultados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2962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type="title"/>
          </p:nvPr>
        </p:nvSpPr>
        <p:spPr>
          <a:xfrm>
            <a:off x="252875" y="499200"/>
            <a:ext cx="15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Resultados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75" y="2010324"/>
            <a:ext cx="9033101" cy="31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175" y="383725"/>
            <a:ext cx="2893075" cy="16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76950" y="850138"/>
            <a:ext cx="3571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Modelos</a:t>
            </a:r>
            <a:r>
              <a:rPr lang="es" sz="2200"/>
              <a:t> </a:t>
            </a: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Supervisados</a:t>
            </a:r>
            <a:r>
              <a:rPr lang="es" sz="2200"/>
              <a:t>:</a:t>
            </a:r>
            <a:endParaRPr sz="2200"/>
          </a:p>
          <a:p>
            <a:pPr indent="-31813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s" sz="1566">
                <a:latin typeface="EB Garamond"/>
                <a:ea typeface="EB Garamond"/>
                <a:cs typeface="EB Garamond"/>
                <a:sym typeface="EB Garamond"/>
              </a:rPr>
              <a:t>XGBoost</a:t>
            </a:r>
            <a:endParaRPr sz="1566">
              <a:latin typeface="EB Garamond"/>
              <a:ea typeface="EB Garamond"/>
              <a:cs typeface="EB Garamond"/>
              <a:sym typeface="EB Garamond"/>
            </a:endParaRPr>
          </a:p>
          <a:p>
            <a:pPr indent="-31813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s" sz="1566">
                <a:latin typeface="EB Garamond"/>
                <a:ea typeface="EB Garamond"/>
                <a:cs typeface="EB Garamond"/>
                <a:sym typeface="EB Garamond"/>
              </a:rPr>
              <a:t>Logistic Regression</a:t>
            </a:r>
            <a:endParaRPr sz="1566">
              <a:latin typeface="EB Garamond"/>
              <a:ea typeface="EB Garamond"/>
              <a:cs typeface="EB Garamond"/>
              <a:sym typeface="EB Garamond"/>
            </a:endParaRPr>
          </a:p>
          <a:p>
            <a:pPr indent="-31813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s" sz="1566">
                <a:latin typeface="EB Garamond"/>
                <a:ea typeface="EB Garamond"/>
                <a:cs typeface="EB Garamond"/>
                <a:sym typeface="EB Garamond"/>
              </a:rPr>
              <a:t>Random Forest</a:t>
            </a:r>
            <a:endParaRPr sz="1733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278675" y="2478875"/>
            <a:ext cx="2520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Métricas</a:t>
            </a: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utilizadas</a:t>
            </a:r>
            <a:endParaRPr sz="2166">
              <a:solidFill>
                <a:schemeClr val="dk1"/>
              </a:solidFill>
            </a:endParaRPr>
          </a:p>
          <a:p>
            <a:pPr indent="-328083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Precisión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Recall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Roc Auc</a:t>
            </a:r>
            <a:endParaRPr sz="19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73735">
            <a:off x="99975" y="3724525"/>
            <a:ext cx="2226475" cy="9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71338">
            <a:off x="4361540" y="2786884"/>
            <a:ext cx="1902977" cy="105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12313">
            <a:off x="3656874" y="635878"/>
            <a:ext cx="1830255" cy="82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245750" y="445025"/>
            <a:ext cx="160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Resultados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0" y="1330775"/>
            <a:ext cx="4649175" cy="36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Conclusiones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98125"/>
            <a:ext cx="60375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Durante la realización de este proyecto , surgieron ciertos problemas técnicos tales como: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El dataset desde el punto de vista de la curación de datos ya se encuentra curado y procesado.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Por la propia naturaleza del problema (pagos fraudulentos sobre pagos “reales”) es un dataset con muchas desviaciones, mostrando muchas diferencias en las distribuciones.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La mayor parte de las features del dataset poseen poco valor </a:t>
            </a: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semántico</a:t>
            </a: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 y refieren solo a PCAs.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Obtener nuevas features a partir de la variable </a:t>
            </a:r>
            <a:r>
              <a:rPr b="1" lang="es" sz="1400">
                <a:solidFill>
                  <a:schemeClr val="dk1"/>
                </a:solidFill>
                <a:highlight>
                  <a:srgbClr val="FFFFFF"/>
                </a:highlight>
              </a:rPr>
              <a:t>time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21475" y="592925"/>
            <a:ext cx="4772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Tratamiento de datos</a:t>
            </a:r>
            <a:endParaRPr sz="19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8575" y="1250150"/>
            <a:ext cx="57864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 todos los modelos utilizamos un 70% de los datos como trainer dejando un 30% para test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Variables seleccionadas: 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Amount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last_hour_fraud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V11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V20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8600" y="3164675"/>
            <a:ext cx="4671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Problemáticas:</a:t>
            </a:r>
            <a:endParaRPr b="1" sz="2466">
              <a:solidFill>
                <a:schemeClr val="dk1"/>
              </a:solidFill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Datos Sin Balancer vs Datos Balanceados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Método de Balanceado NearMiss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5" y="1117873"/>
            <a:ext cx="3878125" cy="39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14300" y="257100"/>
            <a:ext cx="2635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Logistic Regression sin balancea</a:t>
            </a:r>
            <a:r>
              <a:rPr lang="es" sz="1100"/>
              <a:t>r</a:t>
            </a:r>
            <a:endParaRPr sz="11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424" y="2861099"/>
            <a:ext cx="4910125" cy="19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3449" y="38024"/>
            <a:ext cx="3329297" cy="25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808"/>
            <a:ext cx="4051600" cy="37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52400" y="152400"/>
            <a:ext cx="300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LogisticRegression Balanceado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425" y="87000"/>
            <a:ext cx="3877250" cy="31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075" y="3395250"/>
            <a:ext cx="4051601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750"/>
            <a:ext cx="3405199" cy="32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2400" y="261250"/>
            <a:ext cx="2571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 sin balancea</a:t>
            </a:r>
            <a:r>
              <a:rPr lang="es"/>
              <a:t>r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0249" y="3061599"/>
            <a:ext cx="4225349" cy="16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5950" y="261250"/>
            <a:ext cx="3237800" cy="23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05125" y="316000"/>
            <a:ext cx="2005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 balanceado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31463"/>
            <a:ext cx="4278275" cy="14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75" y="948049"/>
            <a:ext cx="4117376" cy="39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6000"/>
            <a:ext cx="3913825" cy="2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75" y="930725"/>
            <a:ext cx="3764400" cy="3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95275" y="152400"/>
            <a:ext cx="2931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Random Forest sin balancear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025" y="220700"/>
            <a:ext cx="3647675" cy="29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3025" y="3355499"/>
            <a:ext cx="4890975" cy="16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274425" y="445025"/>
            <a:ext cx="275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Random Forest </a:t>
            </a: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Balanceado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750" y="214575"/>
            <a:ext cx="3829050" cy="29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50" y="1017725"/>
            <a:ext cx="393107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7475" y="3269175"/>
            <a:ext cx="4478326" cy="15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