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26"/>
  </p:notesMasterIdLst>
  <p:sldIdLst>
    <p:sldId id="256" r:id="rId3"/>
    <p:sldId id="262" r:id="rId4"/>
    <p:sldId id="261" r:id="rId5"/>
    <p:sldId id="295" r:id="rId6"/>
    <p:sldId id="268" r:id="rId7"/>
    <p:sldId id="377" r:id="rId8"/>
    <p:sldId id="368" r:id="rId9"/>
    <p:sldId id="369" r:id="rId10"/>
    <p:sldId id="339" r:id="rId11"/>
    <p:sldId id="281" r:id="rId12"/>
    <p:sldId id="340" r:id="rId13"/>
    <p:sldId id="373" r:id="rId14"/>
    <p:sldId id="374" r:id="rId15"/>
    <p:sldId id="371" r:id="rId16"/>
    <p:sldId id="372" r:id="rId17"/>
    <p:sldId id="352" r:id="rId18"/>
    <p:sldId id="362" r:id="rId19"/>
    <p:sldId id="363" r:id="rId20"/>
    <p:sldId id="364" r:id="rId21"/>
    <p:sldId id="351" r:id="rId22"/>
    <p:sldId id="365" r:id="rId23"/>
    <p:sldId id="375" r:id="rId24"/>
    <p:sldId id="376" r:id="rId2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823"/>
    <a:srgbClr val="7E17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83905" autoAdjust="0"/>
  </p:normalViewPr>
  <p:slideViewPr>
    <p:cSldViewPr snapToGrid="0">
      <p:cViewPr varScale="1">
        <p:scale>
          <a:sx n="72" d="100"/>
          <a:sy n="72" d="100"/>
        </p:scale>
        <p:origin x="1013" y="53"/>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t>2020-03-18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t>‹#›</a:t>
            </a:fld>
            <a:endParaRPr lang="ko-KR" altLang="en-US"/>
          </a:p>
        </p:txBody>
      </p:sp>
    </p:spTree>
    <p:extLst>
      <p:ext uri="{BB962C8B-B14F-4D97-AF65-F5344CB8AC3E}">
        <p14:creationId xmlns:p14="http://schemas.microsoft.com/office/powerpoint/2010/main" val="40153463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joining us.  I’m Heather and with me today are Zach, Victor and Nick.  We work for Airbnb in the analytics department and have been asked by the marketing team to help develop a recommendation for targeted marketing.  Throughout today’s presentation we will walk you through how we assessed our current data to come to our final recommendation.  With that being said let’s go ahead and get started.</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a:t>
            </a:fld>
            <a:endParaRPr lang="ko-KR" altLang="en-US"/>
          </a:p>
        </p:txBody>
      </p:sp>
    </p:spTree>
    <p:extLst>
      <p:ext uri="{BB962C8B-B14F-4D97-AF65-F5344CB8AC3E}">
        <p14:creationId xmlns:p14="http://schemas.microsoft.com/office/powerpoint/2010/main" val="163773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a:t>
            </a:r>
          </a:p>
          <a:p>
            <a:r>
              <a:rPr lang="en-US" dirty="0"/>
              <a:t>Organization and purpose for the data elements.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12</a:t>
            </a:fld>
            <a:endParaRPr lang="ko-KR" altLang="en-US"/>
          </a:p>
        </p:txBody>
      </p:sp>
    </p:spTree>
    <p:extLst>
      <p:ext uri="{BB962C8B-B14F-4D97-AF65-F5344CB8AC3E}">
        <p14:creationId xmlns:p14="http://schemas.microsoft.com/office/powerpoint/2010/main" val="463454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a:t>
            </a:r>
          </a:p>
          <a:p>
            <a:r>
              <a:rPr lang="en-US" dirty="0"/>
              <a:t>Turning text data into numerical data.</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13</a:t>
            </a:fld>
            <a:endParaRPr lang="ko-KR" altLang="en-US"/>
          </a:p>
        </p:txBody>
      </p:sp>
    </p:spTree>
    <p:extLst>
      <p:ext uri="{BB962C8B-B14F-4D97-AF65-F5344CB8AC3E}">
        <p14:creationId xmlns:p14="http://schemas.microsoft.com/office/powerpoint/2010/main" val="224168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 to Collect: Costs that are ancillary to owning property in NY (i.e. broker’s fees, taxes, insurance, et. al.)</a:t>
            </a:r>
          </a:p>
          <a:p>
            <a:endParaRPr lang="en-US" dirty="0"/>
          </a:p>
          <a:p>
            <a:r>
              <a:rPr lang="en-US" dirty="0"/>
              <a:t>Alpha:</a:t>
            </a:r>
          </a:p>
          <a:p>
            <a:pPr marL="171450" indent="-171450">
              <a:buFontTx/>
              <a:buChar char="-"/>
            </a:pPr>
            <a:r>
              <a:rPr lang="en-US" dirty="0"/>
              <a:t>Minimum Number of Nights</a:t>
            </a:r>
          </a:p>
          <a:p>
            <a:pPr marL="171450" indent="-171450">
              <a:buFontTx/>
              <a:buChar char="-"/>
            </a:pPr>
            <a:r>
              <a:rPr lang="en-US" dirty="0"/>
              <a:t>Room Type</a:t>
            </a:r>
          </a:p>
          <a:p>
            <a:pPr marL="0" indent="0">
              <a:buFontTx/>
              <a:buNone/>
            </a:pPr>
            <a:r>
              <a:rPr lang="en-US" dirty="0"/>
              <a:t>Beta:</a:t>
            </a:r>
          </a:p>
          <a:p>
            <a:pPr marL="171450" indent="-171450">
              <a:buFontTx/>
              <a:buChar char="-"/>
            </a:pPr>
            <a:r>
              <a:rPr lang="en-US" dirty="0"/>
              <a:t>Neighborhood Groupings</a:t>
            </a:r>
          </a:p>
          <a:p>
            <a:pPr marL="171450" indent="-171450">
              <a:buFontTx/>
              <a:buChar char="-"/>
            </a:pPr>
            <a:r>
              <a:rPr lang="en-US" dirty="0"/>
              <a:t>Host Listing Counts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15</a:t>
            </a:fld>
            <a:endParaRPr lang="ko-KR" altLang="en-US"/>
          </a:p>
        </p:txBody>
      </p:sp>
    </p:spTree>
    <p:extLst>
      <p:ext uri="{BB962C8B-B14F-4D97-AF65-F5344CB8AC3E}">
        <p14:creationId xmlns:p14="http://schemas.microsoft.com/office/powerpoint/2010/main" val="288973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last review as a proxy for seasonality we can assess that rental volume is highest in the Summer, but that the price spread is consistent across all seasons.  The unknow factor is listings that have no last review dates.  For each of the next few views we did cap the price depicted at $500.  We has listings above this range, but they were in frequent in comparison and were spread across all locations with the bulk falling into unknown.</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16</a:t>
            </a:fld>
            <a:endParaRPr lang="ko-KR" altLang="en-US"/>
          </a:p>
        </p:txBody>
      </p:sp>
    </p:spTree>
    <p:extLst>
      <p:ext uri="{BB962C8B-B14F-4D97-AF65-F5344CB8AC3E}">
        <p14:creationId xmlns:p14="http://schemas.microsoft.com/office/powerpoint/2010/main" val="399767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here that Manhattan and Brooklyn have large amounts of listing at the max price evaluated of $500, specifically in the Private room and Entire home/apt type, represented by the largest, lightest circles.  Queens is a close follow with the amount of high priced listings of all types.  Staten Island has very consistent pricing for each type.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17</a:t>
            </a:fld>
            <a:endParaRPr lang="ko-KR" altLang="en-US"/>
          </a:p>
        </p:txBody>
      </p:sp>
    </p:spTree>
    <p:extLst>
      <p:ext uri="{BB962C8B-B14F-4D97-AF65-F5344CB8AC3E}">
        <p14:creationId xmlns:p14="http://schemas.microsoft.com/office/powerpoint/2010/main" val="2968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chart it doesn’t appear that there is any correlation with availability and price.  There are a lot of low price listing with low availability, but we don’t see the price increase necessarily as availability increases in a linear way.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18</a:t>
            </a:fld>
            <a:endParaRPr lang="ko-KR" altLang="en-US"/>
          </a:p>
        </p:txBody>
      </p:sp>
    </p:spTree>
    <p:extLst>
      <p:ext uri="{BB962C8B-B14F-4D97-AF65-F5344CB8AC3E}">
        <p14:creationId xmlns:p14="http://schemas.microsoft.com/office/powerpoint/2010/main" val="81013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impact to availability based on reviews, we again don’t see any strong correlation.  The bulk of the data seems to have low numbers of reviews, but we do see some points with high availability and high amounts of reviews in the far right corners.  The mean line depicted on the chart stays relatively flat as it travels the availability axis.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19</a:t>
            </a:fld>
            <a:endParaRPr lang="ko-KR" altLang="en-US"/>
          </a:p>
        </p:txBody>
      </p:sp>
    </p:spTree>
    <p:extLst>
      <p:ext uri="{BB962C8B-B14F-4D97-AF65-F5344CB8AC3E}">
        <p14:creationId xmlns:p14="http://schemas.microsoft.com/office/powerpoint/2010/main" val="2759789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20</a:t>
            </a:fld>
            <a:endParaRPr lang="ko-KR" altLang="en-US"/>
          </a:p>
        </p:txBody>
      </p:sp>
    </p:spTree>
    <p:extLst>
      <p:ext uri="{BB962C8B-B14F-4D97-AF65-F5344CB8AC3E}">
        <p14:creationId xmlns:p14="http://schemas.microsoft.com/office/powerpoint/2010/main" val="1643350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pPr marL="228600" indent="-228600">
              <a:buAutoNum type="arabicPeriod"/>
            </a:pPr>
            <a:r>
              <a:rPr lang="en-US" dirty="0"/>
              <a:t>Room type (whole house vs private room vs shared room) has the strongest effect on price, followed closely by location of rental property. Rental properties that provide the entire space to guests rent for substantially higher nightly rates than those that require guests to share some or all of the space with the host. Properties in Manhattan and Brooklyn consistently have higher nightly rates than those in Queens, Staten Island, or the Bronx. Renting out an entire space in Manhattan will be the most profitable way to utilize Airbnb in New York.</a:t>
            </a:r>
          </a:p>
          <a:p>
            <a:pPr marL="228600" indent="-228600">
              <a:buAutoNum type="arabicPeriod"/>
            </a:pPr>
            <a:r>
              <a:rPr lang="en-US" dirty="0"/>
              <a:t>Rooms with limited availability (30 or fewer days per year) have marginally higher average nightly rates than those available for more of the year, but the impact of availability on price is considerably less than that of location and room type.</a:t>
            </a:r>
          </a:p>
          <a:p>
            <a:pPr marL="228600" indent="-228600">
              <a:buAutoNum type="arabicPeriod"/>
            </a:pPr>
            <a:r>
              <a:rPr lang="en-US" dirty="0"/>
              <a:t>There is no discernable relationship between reviews and availability – properties that are available to rent year-round don’t have noticeably higher numbers of reviews than properties with limited availability.</a:t>
            </a:r>
          </a:p>
          <a:p>
            <a:pPr marL="228600" indent="-228600">
              <a:buAutoNum type="arabicPeriod"/>
            </a:pPr>
            <a:r>
              <a:rPr lang="en-US" dirty="0"/>
              <a:t>Rentals in the summer have the highest median nightly rate, while those in the winter have the lowest. To maximize profits, it’s best to be available during the summer.</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21</a:t>
            </a:fld>
            <a:endParaRPr lang="ko-KR" altLang="en-US"/>
          </a:p>
        </p:txBody>
      </p:sp>
    </p:spTree>
    <p:extLst>
      <p:ext uri="{BB962C8B-B14F-4D97-AF65-F5344CB8AC3E}">
        <p14:creationId xmlns:p14="http://schemas.microsoft.com/office/powerpoint/2010/main" val="664442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4"/>
              </a:buClr>
              <a:buFont typeface="Arial" panose="020B0604020202020204" pitchFamily="34" charset="0"/>
              <a:buChar char="&gt;"/>
            </a:pPr>
            <a:r>
              <a:rPr lang="en-US" altLang="ko-KR" sz="1200" dirty="0">
                <a:latin typeface="Arial" pitchFamily="34" charset="0"/>
                <a:cs typeface="Arial" pitchFamily="34" charset="0"/>
              </a:rPr>
              <a:t>That brings up to our recommendation which is to focus in on residence owners in Manhattan and Brooklyn.  We would recommend that the marketing material provide information directing the potential host to either rent out their entire space or a private room as opposed to a shared space.  We would also recommend targeting and early spring deployment so that the host can prepare and be ready for summer rentals.  We feel that pulling these levers will set </a:t>
            </a:r>
            <a:r>
              <a:rPr lang="en-US" altLang="ko-KR" sz="1200" dirty="0" err="1">
                <a:latin typeface="Arial" pitchFamily="34" charset="0"/>
                <a:cs typeface="Arial" pitchFamily="34" charset="0"/>
              </a:rPr>
              <a:t>airbnb</a:t>
            </a:r>
            <a:r>
              <a:rPr lang="en-US" altLang="ko-KR" sz="1200" dirty="0">
                <a:latin typeface="Arial" pitchFamily="34" charset="0"/>
                <a:cs typeface="Arial" pitchFamily="34" charset="0"/>
              </a:rPr>
              <a:t> for host growth success.</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22</a:t>
            </a:fld>
            <a:endParaRPr lang="ko-KR" altLang="en-US"/>
          </a:p>
        </p:txBody>
      </p:sp>
    </p:spTree>
    <p:extLst>
      <p:ext uri="{BB962C8B-B14F-4D97-AF65-F5344CB8AC3E}">
        <p14:creationId xmlns:p14="http://schemas.microsoft.com/office/powerpoint/2010/main" val="327339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today’s agenda we will go through the introduction, business questions, descriptive statics and visualizations, how to interpret our findings and finally our recommendation.</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a:t>
            </a:fld>
            <a:endParaRPr lang="ko-KR" altLang="en-US"/>
          </a:p>
        </p:txBody>
      </p:sp>
    </p:spTree>
    <p:extLst>
      <p:ext uri="{BB962C8B-B14F-4D97-AF65-F5344CB8AC3E}">
        <p14:creationId xmlns:p14="http://schemas.microsoft.com/office/powerpoint/2010/main" val="3836648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questions?   Thank you all for your time.</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23</a:t>
            </a:fld>
            <a:endParaRPr lang="ko-KR" altLang="en-US"/>
          </a:p>
        </p:txBody>
      </p:sp>
    </p:spTree>
    <p:extLst>
      <p:ext uri="{BB962C8B-B14F-4D97-AF65-F5344CB8AC3E}">
        <p14:creationId xmlns:p14="http://schemas.microsoft.com/office/powerpoint/2010/main" val="377142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start with our introduction</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3</a:t>
            </a:fld>
            <a:endParaRPr lang="ko-KR" altLang="en-US"/>
          </a:p>
        </p:txBody>
      </p:sp>
    </p:spTree>
    <p:extLst>
      <p:ext uri="{BB962C8B-B14F-4D97-AF65-F5344CB8AC3E}">
        <p14:creationId xmlns:p14="http://schemas.microsoft.com/office/powerpoint/2010/main" val="147017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lumMod val="75000"/>
                    <a:lumOff val="25000"/>
                  </a:schemeClr>
                </a:solidFill>
                <a:cs typeface="Arial" pitchFamily="34" charset="0"/>
              </a:rPr>
              <a:t>New York City is one of the top tourist destinations in the US and visitors have numerous options when it comes to lodging.  We want to make sure that </a:t>
            </a:r>
            <a:r>
              <a:rPr lang="en-US" altLang="ko-KR" dirty="0" err="1">
                <a:solidFill>
                  <a:schemeClr val="tx1">
                    <a:lumMod val="75000"/>
                    <a:lumOff val="25000"/>
                  </a:schemeClr>
                </a:solidFill>
                <a:cs typeface="Arial" pitchFamily="34" charset="0"/>
              </a:rPr>
              <a:t>airbnb</a:t>
            </a:r>
            <a:r>
              <a:rPr lang="en-US" altLang="ko-KR" dirty="0">
                <a:solidFill>
                  <a:schemeClr val="tx1">
                    <a:lumMod val="75000"/>
                    <a:lumOff val="25000"/>
                  </a:schemeClr>
                </a:solidFill>
                <a:cs typeface="Arial" pitchFamily="34" charset="0"/>
              </a:rPr>
              <a:t> makes their short list.  In order to achieve this we want to continue to increase our host options.    We set out to understand where to market to new hosts based on achieving the highest price for a rental.  This marketing would be direct mail to residences that met the optimal criteria.      </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4</a:t>
            </a:fld>
            <a:endParaRPr lang="ko-KR" altLang="en-US"/>
          </a:p>
        </p:txBody>
      </p:sp>
    </p:spTree>
    <p:extLst>
      <p:ext uri="{BB962C8B-B14F-4D97-AF65-F5344CB8AC3E}">
        <p14:creationId xmlns:p14="http://schemas.microsoft.com/office/powerpoint/2010/main" val="294356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almost 48,000 listing data points and focused on three primary criteria, Location which included Neighborhood group, Neighborhood, and host listing count, Property Type which includes Room type, Price, Availability and Minimum Nights, and Finally Reviews which includes Number of Reviews and last review date.</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5</a:t>
            </a:fld>
            <a:endParaRPr lang="ko-KR" altLang="en-US"/>
          </a:p>
        </p:txBody>
      </p:sp>
    </p:spTree>
    <p:extLst>
      <p:ext uri="{BB962C8B-B14F-4D97-AF65-F5344CB8AC3E}">
        <p14:creationId xmlns:p14="http://schemas.microsoft.com/office/powerpoint/2010/main" val="2372276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~48,000 New York City Air </a:t>
            </a:r>
            <a:r>
              <a:rPr lang="en-US" dirty="0" err="1"/>
              <a:t>BnB</a:t>
            </a:r>
            <a:r>
              <a:rPr lang="en-US" dirty="0"/>
              <a:t> listings: color based on Room Type; size based on Price.</a:t>
            </a:r>
          </a:p>
          <a:p>
            <a:endParaRPr lang="en-US" dirty="0"/>
          </a:p>
          <a:p>
            <a:r>
              <a:rPr lang="en-US" dirty="0"/>
              <a:t>9 points of interest are major tourist sites in neighborhoods that rank above average of the entire city (Statue of Liberty, World Trade Center, Brooklyn Bridge, Empire State Building, Grand Central Station, Times Square, Columbus Circle, The Metropolitan Museum of Art, The Cloisters)</a:t>
            </a:r>
          </a:p>
          <a:p>
            <a:r>
              <a:rPr lang="en-US" dirty="0"/>
              <a:t>	Neighborhood breakdowns on a following slide</a:t>
            </a:r>
          </a:p>
          <a:p>
            <a:r>
              <a:rPr lang="en-US" dirty="0"/>
              <a:t>Zooming in to Lower Manhattan accentuates larger sized coral colored points </a:t>
            </a:r>
            <a:r>
              <a:rPr lang="en-US" sz="1200" b="0" i="0" kern="1200" dirty="0">
                <a:solidFill>
                  <a:schemeClr val="tx1"/>
                </a:solidFill>
                <a:effectLst/>
                <a:latin typeface="+mn-lt"/>
                <a:ea typeface="+mn-ea"/>
                <a:cs typeface="+mn-cs"/>
              </a:rPr>
              <a:t>shows location and room type are the strongest factors affecting the price</a:t>
            </a:r>
          </a:p>
          <a:p>
            <a:endParaRPr lang="en-US" dirty="0"/>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6</a:t>
            </a:fld>
            <a:endParaRPr lang="ko-KR" altLang="en-US"/>
          </a:p>
        </p:txBody>
      </p:sp>
    </p:spTree>
    <p:extLst>
      <p:ext uri="{BB962C8B-B14F-4D97-AF65-F5344CB8AC3E}">
        <p14:creationId xmlns:p14="http://schemas.microsoft.com/office/powerpoint/2010/main" val="1412724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is based on Price up to $500 per night rate; still accounts for ~48,000 New York City Air </a:t>
            </a:r>
            <a:r>
              <a:rPr lang="en-US" dirty="0" err="1"/>
              <a:t>BnB</a:t>
            </a:r>
            <a:r>
              <a:rPr lang="en-US" dirty="0"/>
              <a:t> listings</a:t>
            </a:r>
          </a:p>
          <a:p>
            <a:endParaRPr lang="en-US" dirty="0"/>
          </a:p>
          <a:p>
            <a:r>
              <a:rPr lang="en-US" dirty="0"/>
              <a:t>Chose to use the sample of Price as color because that is the variable our business questions mainly address.</a:t>
            </a:r>
          </a:p>
          <a:p>
            <a:r>
              <a:rPr lang="en-US" dirty="0"/>
              <a:t>The Landmarks are in areas lighter/above the average  rate of $152</a:t>
            </a:r>
          </a:p>
          <a:p>
            <a:endParaRPr lang="en-US" dirty="0"/>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7</a:t>
            </a:fld>
            <a:endParaRPr lang="ko-KR" altLang="en-US"/>
          </a:p>
        </p:txBody>
      </p:sp>
    </p:spTree>
    <p:extLst>
      <p:ext uri="{BB962C8B-B14F-4D97-AF65-F5344CB8AC3E}">
        <p14:creationId xmlns:p14="http://schemas.microsoft.com/office/powerpoint/2010/main" val="302786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popular tourist attractions, with their neighborhood information:</a:t>
            </a:r>
          </a:p>
          <a:p>
            <a:r>
              <a:rPr lang="en-US" sz="1200" b="0" i="0" kern="1200" dirty="0">
                <a:solidFill>
                  <a:schemeClr val="tx1"/>
                </a:solidFill>
                <a:effectLst/>
                <a:latin typeface="+mn-lt"/>
                <a:ea typeface="+mn-ea"/>
                <a:cs typeface="+mn-cs"/>
              </a:rPr>
              <a:t>The data shows location and room type are the strongest factors affecting the price</a:t>
            </a:r>
          </a:p>
          <a:p>
            <a:r>
              <a:rPr lang="en-US" sz="1200" b="0" i="0" kern="1200" dirty="0">
                <a:solidFill>
                  <a:schemeClr val="tx1"/>
                </a:solidFill>
                <a:effectLst/>
                <a:latin typeface="+mn-lt"/>
                <a:ea typeface="+mn-ea"/>
                <a:cs typeface="+mn-cs"/>
              </a:rPr>
              <a:t>These landmarks are located in popular neighborhoods that follow the trend of a higher price per night rate when there is a majority of ”Entire Home or Apartment” room type.</a:t>
            </a:r>
          </a:p>
          <a:p>
            <a:r>
              <a:rPr lang="en-US" sz="1200" b="0" i="0" kern="1200" dirty="0">
                <a:solidFill>
                  <a:schemeClr val="tx1"/>
                </a:solidFill>
                <a:effectLst/>
                <a:latin typeface="+mn-lt"/>
                <a:ea typeface="+mn-ea"/>
                <a:cs typeface="+mn-cs"/>
              </a:rPr>
              <a:t>Inversely, the neighborhoods with more “Private Room” availability show a lower price per night rate.</a:t>
            </a:r>
          </a:p>
          <a:p>
            <a:r>
              <a:rPr lang="en-US" sz="1200" b="0" i="0" kern="1200" dirty="0">
                <a:solidFill>
                  <a:schemeClr val="tx1"/>
                </a:solidFill>
                <a:effectLst/>
                <a:latin typeface="+mn-lt"/>
                <a:ea typeface="+mn-ea"/>
                <a:cs typeface="+mn-cs"/>
              </a:rPr>
              <a:t>	The city overall is more evenly split between ”Entire Home or Apartment” vs “Private Room” , but this small sample of neighborhoods shows higher percentages of ”Entire Home or Apartment” in neighborhoods with average price rate much higher than the city-wide rates.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8</a:t>
            </a:fld>
            <a:endParaRPr lang="ko-KR" altLang="en-US"/>
          </a:p>
        </p:txBody>
      </p:sp>
    </p:spTree>
    <p:extLst>
      <p:ext uri="{BB962C8B-B14F-4D97-AF65-F5344CB8AC3E}">
        <p14:creationId xmlns:p14="http://schemas.microsoft.com/office/powerpoint/2010/main" val="3547784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identify where we want to target our direct marketing efforts we wanted to first answer some business questions do determine if there were factors that we could identify that directly impacted price.  These factors are seasonality, location and rental type, and availability.  In addition to the learnings around price we wanted to find out if reviews had an impact on availability.  We hope that by gaining insight on these factors we will be able to narrow in on where to market.</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10</a:t>
            </a:fld>
            <a:endParaRPr lang="ko-KR" altLang="en-US"/>
          </a:p>
        </p:txBody>
      </p:sp>
    </p:spTree>
    <p:extLst>
      <p:ext uri="{BB962C8B-B14F-4D97-AF65-F5344CB8AC3E}">
        <p14:creationId xmlns:p14="http://schemas.microsoft.com/office/powerpoint/2010/main" val="1639024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a:t>
            </a:r>
          </a:p>
          <a:p>
            <a:pPr lvl="0"/>
            <a:r>
              <a:rPr lang="en-US" altLang="ko-KR" dirty="0"/>
              <a:t>your subtitle here</a:t>
            </a:r>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p>
        </p:txBody>
      </p:sp>
      <p:pic>
        <p:nvPicPr>
          <p:cNvPr id="7" name="Picture 6" descr="A picture containing drawing, light&#10;&#10;Description automatically generated">
            <a:extLst>
              <a:ext uri="{FF2B5EF4-FFF2-40B4-BE49-F238E27FC236}">
                <a16:creationId xmlns:a16="http://schemas.microsoft.com/office/drawing/2014/main" id="{4E45F0F4-18ED-4202-8F62-83971A9877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277" y="2403975"/>
            <a:ext cx="5161499" cy="1801988"/>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8BC9076F-FC49-4EA6-8006-79AB1C64951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932318"/>
            <a:ext cx="2651464" cy="925682"/>
          </a:xfrm>
          <a:prstGeom prst="rect">
            <a:avLst/>
          </a:prstGeom>
        </p:spPr>
      </p:pic>
    </p:spTree>
    <p:extLst>
      <p:ext uri="{BB962C8B-B14F-4D97-AF65-F5344CB8AC3E}">
        <p14:creationId xmlns:p14="http://schemas.microsoft.com/office/powerpoint/2010/main" val="155276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extLst>
      <p:ext uri="{BB962C8B-B14F-4D97-AF65-F5344CB8AC3E}">
        <p14:creationId xmlns:p14="http://schemas.microsoft.com/office/powerpoint/2010/main" val="3306090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Oval Callout 37">
            <a:extLst>
              <a:ext uri="{FF2B5EF4-FFF2-40B4-BE49-F238E27FC236}">
                <a16:creationId xmlns:a16="http://schemas.microsoft.com/office/drawing/2014/main" id="{EA0AD969-7A0C-48B4-912D-A67AE18EE776}"/>
              </a:ext>
            </a:extLst>
          </p:cNvPr>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D1846F98-7C57-46DC-B27D-C8E8D0A59D51}"/>
              </a:ext>
            </a:extLst>
          </p:cNvPr>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171928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648006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0825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9" name="Picture 8" descr="A picture containing drawing, light&#10;&#10;Description automatically generated">
            <a:extLst>
              <a:ext uri="{FF2B5EF4-FFF2-40B4-BE49-F238E27FC236}">
                <a16:creationId xmlns:a16="http://schemas.microsoft.com/office/drawing/2014/main" id="{66976B79-CDD3-4BB8-9F66-16A53B64AA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90" y="2528006"/>
            <a:ext cx="5161499" cy="1801988"/>
          </a:xfrm>
          <a:prstGeom prst="rect">
            <a:avLst/>
          </a:prstGeom>
        </p:spPr>
      </p:pic>
    </p:spTree>
    <p:extLst>
      <p:ext uri="{BB962C8B-B14F-4D97-AF65-F5344CB8AC3E}">
        <p14:creationId xmlns:p14="http://schemas.microsoft.com/office/powerpoint/2010/main" val="16253046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descr="A picture containing drawing, light&#10;&#10;Description automatically generated">
            <a:extLst>
              <a:ext uri="{FF2B5EF4-FFF2-40B4-BE49-F238E27FC236}">
                <a16:creationId xmlns:a16="http://schemas.microsoft.com/office/drawing/2014/main" id="{2A800B93-4BC2-4402-81E1-218903A5500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3446" y="2528006"/>
            <a:ext cx="5161499" cy="1801988"/>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25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6EC05859-37B1-4C08-96BD-EB247E41E6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652538"/>
            <a:ext cx="2651464" cy="925682"/>
          </a:xfrm>
          <a:prstGeom prst="rect">
            <a:avLst/>
          </a:prstGeom>
        </p:spPr>
      </p:pic>
    </p:spTree>
    <p:extLst>
      <p:ext uri="{BB962C8B-B14F-4D97-AF65-F5344CB8AC3E}">
        <p14:creationId xmlns:p14="http://schemas.microsoft.com/office/powerpoint/2010/main" val="285819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28920367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430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1BC4A021-C076-4302-9579-2061CE6DBE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652538"/>
            <a:ext cx="2651464" cy="925682"/>
          </a:xfrm>
          <a:prstGeom prst="rect">
            <a:avLst/>
          </a:prstGeom>
        </p:spPr>
      </p:pic>
    </p:spTree>
    <p:extLst>
      <p:ext uri="{BB962C8B-B14F-4D97-AF65-F5344CB8AC3E}">
        <p14:creationId xmlns:p14="http://schemas.microsoft.com/office/powerpoint/2010/main" val="264600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540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7" r:id="rId3"/>
    <p:sldLayoutId id="2147483738" r:id="rId4"/>
    <p:sldLayoutId id="2147483739" r:id="rId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54" r:id="rId3"/>
    <p:sldLayoutId id="2147483688" r:id="rId4"/>
    <p:sldLayoutId id="2147483691" r:id="rId5"/>
    <p:sldLayoutId id="2147483700" r:id="rId6"/>
    <p:sldLayoutId id="2147483692" r:id="rId7"/>
    <p:sldLayoutId id="2147483697" r:id="rId8"/>
    <p:sldLayoutId id="2147483708" r:id="rId9"/>
    <p:sldLayoutId id="2147483656" r:id="rId10"/>
    <p:sldLayoutId id="2147483687" r:id="rId11"/>
    <p:sldLayoutId id="214748371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045" y="1244026"/>
            <a:ext cx="6015683" cy="1938890"/>
          </a:xfrm>
        </p:spPr>
        <p:txBody>
          <a:bodyPr>
            <a:noAutofit/>
          </a:bodyPr>
          <a:lstStyle/>
          <a:p>
            <a:r>
              <a:rPr lang="en-US" sz="6000" dirty="0"/>
              <a:t>New York Listings</a:t>
            </a:r>
          </a:p>
        </p:txBody>
      </p:sp>
      <p:sp>
        <p:nvSpPr>
          <p:cNvPr id="8" name="Rounded Rectangle 7"/>
          <p:cNvSpPr/>
          <p:nvPr/>
        </p:nvSpPr>
        <p:spPr>
          <a:xfrm>
            <a:off x="10314501" y="481374"/>
            <a:ext cx="1262227" cy="310203"/>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IST-687</a:t>
            </a:r>
            <a:endParaRPr lang="ko-KR" altLang="en-US" dirty="0"/>
          </a:p>
        </p:txBody>
      </p:sp>
      <p:sp>
        <p:nvSpPr>
          <p:cNvPr id="3" name="TextBox 2">
            <a:extLst>
              <a:ext uri="{FF2B5EF4-FFF2-40B4-BE49-F238E27FC236}">
                <a16:creationId xmlns:a16="http://schemas.microsoft.com/office/drawing/2014/main" id="{464EE0C1-9822-456B-BC31-7C1FE716FBAF}"/>
              </a:ext>
            </a:extLst>
          </p:cNvPr>
          <p:cNvSpPr txBox="1"/>
          <p:nvPr/>
        </p:nvSpPr>
        <p:spPr>
          <a:xfrm>
            <a:off x="9029700" y="3931512"/>
            <a:ext cx="415212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latin typeface="Arial Rounded MT Bold" panose="020F0704030504030204" pitchFamily="34" charset="0"/>
              </a:rPr>
              <a:t>Zachary Reisz</a:t>
            </a:r>
          </a:p>
          <a:p>
            <a:pPr marL="342900" indent="-342900">
              <a:buFont typeface="+mj-lt"/>
              <a:buAutoNum type="arabicPeriod"/>
            </a:pPr>
            <a:r>
              <a:rPr lang="en-US" sz="2800" dirty="0">
                <a:solidFill>
                  <a:schemeClr val="bg1"/>
                </a:solidFill>
                <a:latin typeface="Arial Rounded MT Bold" panose="020F0704030504030204" pitchFamily="34" charset="0"/>
              </a:rPr>
              <a:t>Victor Nunez</a:t>
            </a:r>
          </a:p>
          <a:p>
            <a:pPr marL="342900" indent="-342900">
              <a:buFont typeface="+mj-lt"/>
              <a:buAutoNum type="arabicPeriod"/>
            </a:pPr>
            <a:r>
              <a:rPr lang="en-US" sz="2800" dirty="0">
                <a:solidFill>
                  <a:schemeClr val="bg1"/>
                </a:solidFill>
                <a:latin typeface="Arial Rounded MT Bold" panose="020F0704030504030204" pitchFamily="34" charset="0"/>
              </a:rPr>
              <a:t>Nick Starr</a:t>
            </a:r>
          </a:p>
          <a:p>
            <a:pPr marL="342900" indent="-342900">
              <a:buFont typeface="+mj-lt"/>
              <a:buAutoNum type="arabicPeriod"/>
            </a:pPr>
            <a:r>
              <a:rPr lang="en-US" sz="2800" dirty="0">
                <a:solidFill>
                  <a:schemeClr val="bg1"/>
                </a:solidFill>
                <a:latin typeface="Arial Rounded MT Bold" panose="020F0704030504030204" pitchFamily="34" charset="0"/>
              </a:rPr>
              <a:t>Heather Ford</a:t>
            </a:r>
          </a:p>
          <a:p>
            <a:endParaRPr lang="en-US" sz="28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Business Questions</a:t>
            </a:r>
          </a:p>
        </p:txBody>
      </p:sp>
      <p:grpSp>
        <p:nvGrpSpPr>
          <p:cNvPr id="5" name="Group 18">
            <a:extLst>
              <a:ext uri="{FF2B5EF4-FFF2-40B4-BE49-F238E27FC236}">
                <a16:creationId xmlns:a16="http://schemas.microsoft.com/office/drawing/2014/main" id="{96449065-9CAA-49C2-90BE-4A834583E48F}"/>
              </a:ext>
            </a:extLst>
          </p:cNvPr>
          <p:cNvGrpSpPr/>
          <p:nvPr/>
        </p:nvGrpSpPr>
        <p:grpSpPr>
          <a:xfrm>
            <a:off x="4173925" y="1826572"/>
            <a:ext cx="3844150" cy="3933111"/>
            <a:chOff x="2805800" y="1639598"/>
            <a:chExt cx="3844150" cy="3933111"/>
          </a:xfrm>
        </p:grpSpPr>
        <p:sp>
          <p:nvSpPr>
            <p:cNvPr id="8" name="Block Arc 14">
              <a:extLst>
                <a:ext uri="{FF2B5EF4-FFF2-40B4-BE49-F238E27FC236}">
                  <a16:creationId xmlns:a16="http://schemas.microsoft.com/office/drawing/2014/main" id="{CB13A220-5697-4F5A-821F-708B8CA882F0}"/>
                </a:ext>
              </a:extLst>
            </p:cNvPr>
            <p:cNvSpPr/>
            <p:nvPr/>
          </p:nvSpPr>
          <p:spPr>
            <a:xfrm>
              <a:off x="2891333" y="1904854"/>
              <a:ext cx="3667855" cy="3667855"/>
            </a:xfrm>
            <a:prstGeom prst="blockArc">
              <a:avLst>
                <a:gd name="adj1" fmla="val 5393158"/>
                <a:gd name="adj2" fmla="val 1720847"/>
                <a:gd name="adj3" fmla="val 21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Rectangle 15">
              <a:extLst>
                <a:ext uri="{FF2B5EF4-FFF2-40B4-BE49-F238E27FC236}">
                  <a16:creationId xmlns:a16="http://schemas.microsoft.com/office/drawing/2014/main" id="{761A2927-E799-4264-93C9-3BAB452E5129}"/>
                </a:ext>
              </a:extLst>
            </p:cNvPr>
            <p:cNvSpPr/>
            <p:nvPr/>
          </p:nvSpPr>
          <p:spPr>
            <a:xfrm>
              <a:off x="4677191" y="4890845"/>
              <a:ext cx="88927" cy="6818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16">
              <a:extLst>
                <a:ext uri="{FF2B5EF4-FFF2-40B4-BE49-F238E27FC236}">
                  <a16:creationId xmlns:a16="http://schemas.microsoft.com/office/drawing/2014/main" id="{B423B2AE-1540-4B68-935C-BC29F288B2C9}"/>
                </a:ext>
              </a:extLst>
            </p:cNvPr>
            <p:cNvSpPr/>
            <p:nvPr/>
          </p:nvSpPr>
          <p:spPr>
            <a:xfrm>
              <a:off x="5950434" y="4366394"/>
              <a:ext cx="699516" cy="699516"/>
            </a:xfrm>
            <a:prstGeom prst="ellipse">
              <a:avLst/>
            </a:prstGeom>
            <a:solidFill>
              <a:schemeClr val="accent5"/>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50">
              <a:extLst>
                <a:ext uri="{FF2B5EF4-FFF2-40B4-BE49-F238E27FC236}">
                  <a16:creationId xmlns:a16="http://schemas.microsoft.com/office/drawing/2014/main" id="{B69BE9BE-2175-4ECC-8491-87C33AB9EE72}"/>
                </a:ext>
              </a:extLst>
            </p:cNvPr>
            <p:cNvSpPr/>
            <p:nvPr/>
          </p:nvSpPr>
          <p:spPr>
            <a:xfrm>
              <a:off x="4412588" y="1639598"/>
              <a:ext cx="699516" cy="699516"/>
            </a:xfrm>
            <a:prstGeom prst="ellipse">
              <a:avLst/>
            </a:prstGeom>
            <a:solidFill>
              <a:schemeClr val="accent3"/>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51">
              <a:extLst>
                <a:ext uri="{FF2B5EF4-FFF2-40B4-BE49-F238E27FC236}">
                  <a16:creationId xmlns:a16="http://schemas.microsoft.com/office/drawing/2014/main" id="{B36F2384-A383-40C6-BE9A-76F2F563A9B1}"/>
                </a:ext>
              </a:extLst>
            </p:cNvPr>
            <p:cNvSpPr/>
            <p:nvPr/>
          </p:nvSpPr>
          <p:spPr>
            <a:xfrm>
              <a:off x="2805800" y="2610376"/>
              <a:ext cx="699516" cy="699516"/>
            </a:xfrm>
            <a:prstGeom prst="ellipse">
              <a:avLst/>
            </a:prstGeom>
            <a:solidFill>
              <a:schemeClr val="accent2"/>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52">
              <a:extLst>
                <a:ext uri="{FF2B5EF4-FFF2-40B4-BE49-F238E27FC236}">
                  <a16:creationId xmlns:a16="http://schemas.microsoft.com/office/drawing/2014/main" id="{6E1C257C-2A6B-4FE3-B2A3-7DE47F11B71B}"/>
                </a:ext>
              </a:extLst>
            </p:cNvPr>
            <p:cNvSpPr/>
            <p:nvPr/>
          </p:nvSpPr>
          <p:spPr>
            <a:xfrm>
              <a:off x="2895523" y="4366394"/>
              <a:ext cx="699516" cy="699516"/>
            </a:xfrm>
            <a:prstGeom prst="ellipse">
              <a:avLst/>
            </a:prstGeom>
            <a:solidFill>
              <a:schemeClr val="accent1"/>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53">
              <a:extLst>
                <a:ext uri="{FF2B5EF4-FFF2-40B4-BE49-F238E27FC236}">
                  <a16:creationId xmlns:a16="http://schemas.microsoft.com/office/drawing/2014/main" id="{897270A4-CBB7-44FA-A53C-D76810DA4304}"/>
                </a:ext>
              </a:extLst>
            </p:cNvPr>
            <p:cNvSpPr/>
            <p:nvPr/>
          </p:nvSpPr>
          <p:spPr>
            <a:xfrm>
              <a:off x="5936696" y="2510253"/>
              <a:ext cx="699516" cy="699516"/>
            </a:xfrm>
            <a:prstGeom prst="ellipse">
              <a:avLst/>
            </a:prstGeom>
            <a:solidFill>
              <a:schemeClr val="accent4"/>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TextBox 25">
            <a:extLst>
              <a:ext uri="{FF2B5EF4-FFF2-40B4-BE49-F238E27FC236}">
                <a16:creationId xmlns:a16="http://schemas.microsoft.com/office/drawing/2014/main" id="{9005C107-2F49-4B69-B31C-7C5DA2D5B058}"/>
              </a:ext>
            </a:extLst>
          </p:cNvPr>
          <p:cNvSpPr txBox="1"/>
          <p:nvPr/>
        </p:nvSpPr>
        <p:spPr>
          <a:xfrm>
            <a:off x="8315350" y="2631486"/>
            <a:ext cx="3641228" cy="830997"/>
          </a:xfrm>
          <a:prstGeom prst="rect">
            <a:avLst/>
          </a:prstGeom>
          <a:noFill/>
        </p:spPr>
        <p:txBody>
          <a:bodyPr wrap="square" rtlCol="0">
            <a:spAutoFit/>
          </a:bodyPr>
          <a:lstStyle/>
          <a:p>
            <a:r>
              <a:rPr lang="en-US" altLang="ko-KR" sz="2400" b="1" dirty="0">
                <a:solidFill>
                  <a:schemeClr val="accent2"/>
                </a:solidFill>
                <a:cs typeface="Arial" pitchFamily="34" charset="0"/>
              </a:rPr>
              <a:t>What effect do reviews have on availability?</a:t>
            </a:r>
            <a:endParaRPr lang="ko-KR" altLang="en-US" sz="2400" b="1" dirty="0">
              <a:solidFill>
                <a:schemeClr val="accent2"/>
              </a:solidFill>
              <a:cs typeface="Arial" pitchFamily="34" charset="0"/>
            </a:endParaRPr>
          </a:p>
        </p:txBody>
      </p:sp>
      <p:sp>
        <p:nvSpPr>
          <p:cNvPr id="38" name="TextBox 37">
            <a:extLst>
              <a:ext uri="{FF2B5EF4-FFF2-40B4-BE49-F238E27FC236}">
                <a16:creationId xmlns:a16="http://schemas.microsoft.com/office/drawing/2014/main" id="{6D3AD5BE-32D4-45BA-A37D-1FF7D39B6FA2}"/>
              </a:ext>
            </a:extLst>
          </p:cNvPr>
          <p:cNvSpPr txBox="1"/>
          <p:nvPr/>
        </p:nvSpPr>
        <p:spPr>
          <a:xfrm>
            <a:off x="424543" y="4671403"/>
            <a:ext cx="3446878" cy="830997"/>
          </a:xfrm>
          <a:prstGeom prst="rect">
            <a:avLst/>
          </a:prstGeom>
          <a:noFill/>
        </p:spPr>
        <p:txBody>
          <a:bodyPr wrap="square" rtlCol="0">
            <a:spAutoFit/>
          </a:bodyPr>
          <a:lstStyle/>
          <a:p>
            <a:pPr algn="r"/>
            <a:r>
              <a:rPr lang="en-US" altLang="ko-KR" sz="2400" b="1" dirty="0">
                <a:solidFill>
                  <a:schemeClr val="accent5"/>
                </a:solidFill>
                <a:cs typeface="Arial" pitchFamily="34" charset="0"/>
              </a:rPr>
              <a:t>How does seasonality impact price?</a:t>
            </a:r>
            <a:endParaRPr lang="ko-KR" altLang="en-US" sz="2400" b="1" dirty="0">
              <a:solidFill>
                <a:schemeClr val="accent5"/>
              </a:solidFill>
              <a:cs typeface="Arial" pitchFamily="34" charset="0"/>
            </a:endParaRPr>
          </a:p>
        </p:txBody>
      </p:sp>
      <p:sp>
        <p:nvSpPr>
          <p:cNvPr id="41" name="Rectangle 9">
            <a:extLst>
              <a:ext uri="{FF2B5EF4-FFF2-40B4-BE49-F238E27FC236}">
                <a16:creationId xmlns:a16="http://schemas.microsoft.com/office/drawing/2014/main" id="{0E8A851B-E83B-4002-9CB7-6C12E206134A}"/>
              </a:ext>
            </a:extLst>
          </p:cNvPr>
          <p:cNvSpPr/>
          <p:nvPr/>
        </p:nvSpPr>
        <p:spPr>
          <a:xfrm>
            <a:off x="7500683" y="470500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TextBox 44">
            <a:extLst>
              <a:ext uri="{FF2B5EF4-FFF2-40B4-BE49-F238E27FC236}">
                <a16:creationId xmlns:a16="http://schemas.microsoft.com/office/drawing/2014/main" id="{D38E3D86-7CC2-4874-A083-5E31C7CC5991}"/>
              </a:ext>
            </a:extLst>
          </p:cNvPr>
          <p:cNvSpPr txBox="1"/>
          <p:nvPr/>
        </p:nvSpPr>
        <p:spPr>
          <a:xfrm>
            <a:off x="235422" y="2605673"/>
            <a:ext cx="3550466" cy="1200329"/>
          </a:xfrm>
          <a:prstGeom prst="rect">
            <a:avLst/>
          </a:prstGeom>
          <a:noFill/>
        </p:spPr>
        <p:txBody>
          <a:bodyPr wrap="square" rtlCol="0">
            <a:spAutoFit/>
          </a:bodyPr>
          <a:lstStyle/>
          <a:p>
            <a:pPr algn="r"/>
            <a:r>
              <a:rPr lang="en-US" altLang="ko-KR" sz="2400" b="1" dirty="0">
                <a:solidFill>
                  <a:schemeClr val="accent4"/>
                </a:solidFill>
                <a:cs typeface="Arial" pitchFamily="34" charset="0"/>
              </a:rPr>
              <a:t>How does location and room/whole house effect price?</a:t>
            </a:r>
            <a:endParaRPr lang="ko-KR" altLang="en-US" sz="2400" b="1" dirty="0">
              <a:solidFill>
                <a:schemeClr val="accent4"/>
              </a:solidFill>
              <a:cs typeface="Arial" pitchFamily="34" charset="0"/>
            </a:endParaRPr>
          </a:p>
        </p:txBody>
      </p:sp>
      <p:sp>
        <p:nvSpPr>
          <p:cNvPr id="48" name="TextBox 47">
            <a:extLst>
              <a:ext uri="{FF2B5EF4-FFF2-40B4-BE49-F238E27FC236}">
                <a16:creationId xmlns:a16="http://schemas.microsoft.com/office/drawing/2014/main" id="{FACB3B22-821F-4A95-B345-A7D21D59CBF8}"/>
              </a:ext>
            </a:extLst>
          </p:cNvPr>
          <p:cNvSpPr txBox="1"/>
          <p:nvPr/>
        </p:nvSpPr>
        <p:spPr>
          <a:xfrm>
            <a:off x="4316194" y="930205"/>
            <a:ext cx="3829098" cy="830997"/>
          </a:xfrm>
          <a:prstGeom prst="rect">
            <a:avLst/>
          </a:prstGeom>
          <a:noFill/>
        </p:spPr>
        <p:txBody>
          <a:bodyPr wrap="square" rtlCol="0">
            <a:spAutoFit/>
          </a:bodyPr>
          <a:lstStyle/>
          <a:p>
            <a:r>
              <a:rPr lang="en-US" altLang="ko-KR" sz="2400" b="1" dirty="0">
                <a:solidFill>
                  <a:schemeClr val="accent1"/>
                </a:solidFill>
                <a:cs typeface="Arial" pitchFamily="34" charset="0"/>
              </a:rPr>
              <a:t>What effect does availability have on price?</a:t>
            </a:r>
            <a:endParaRPr lang="ko-KR" altLang="en-US" sz="2400" b="1" dirty="0">
              <a:solidFill>
                <a:schemeClr val="accent1"/>
              </a:solidFill>
              <a:cs typeface="Arial" pitchFamily="34" charset="0"/>
            </a:endParaRPr>
          </a:p>
        </p:txBody>
      </p:sp>
      <p:pic>
        <p:nvPicPr>
          <p:cNvPr id="4" name="Picture 3" descr="A close up of a sign&#10;&#10;Description automatically generated">
            <a:extLst>
              <a:ext uri="{FF2B5EF4-FFF2-40B4-BE49-F238E27FC236}">
                <a16:creationId xmlns:a16="http://schemas.microsoft.com/office/drawing/2014/main" id="{E86A9E68-E739-423E-A737-FD2F8F6C1F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8593"/>
          <a:stretch/>
        </p:blipFill>
        <p:spPr>
          <a:xfrm>
            <a:off x="4903341" y="2529461"/>
            <a:ext cx="2371579" cy="2636284"/>
          </a:xfrm>
          <a:prstGeom prst="rect">
            <a:avLst/>
          </a:prstGeom>
        </p:spPr>
      </p:pic>
      <p:pic>
        <p:nvPicPr>
          <p:cNvPr id="18" name="Picture 17" descr="A picture containing drawing, light&#10;&#10;Description automatically generated">
            <a:extLst>
              <a:ext uri="{FF2B5EF4-FFF2-40B4-BE49-F238E27FC236}">
                <a16:creationId xmlns:a16="http://schemas.microsoft.com/office/drawing/2014/main" id="{2F93A144-7253-4C2F-91CE-955B123BB39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4280037" y="2867126"/>
            <a:ext cx="482464" cy="506456"/>
          </a:xfrm>
          <a:prstGeom prst="rect">
            <a:avLst/>
          </a:prstGeom>
        </p:spPr>
      </p:pic>
      <p:pic>
        <p:nvPicPr>
          <p:cNvPr id="19" name="Picture 18" descr="A picture containing drawing, light&#10;&#10;Description automatically generated">
            <a:extLst>
              <a:ext uri="{FF2B5EF4-FFF2-40B4-BE49-F238E27FC236}">
                <a16:creationId xmlns:a16="http://schemas.microsoft.com/office/drawing/2014/main" id="{DB41D590-1313-46CB-961C-A3A30B9903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4369253" y="4631788"/>
            <a:ext cx="482464" cy="506456"/>
          </a:xfrm>
          <a:prstGeom prst="rect">
            <a:avLst/>
          </a:prstGeom>
        </p:spPr>
      </p:pic>
      <p:pic>
        <p:nvPicPr>
          <p:cNvPr id="20" name="Picture 19" descr="A picture containing drawing, light&#10;&#10;Description automatically generated">
            <a:extLst>
              <a:ext uri="{FF2B5EF4-FFF2-40B4-BE49-F238E27FC236}">
                <a16:creationId xmlns:a16="http://schemas.microsoft.com/office/drawing/2014/main" id="{35ADEA32-5EF6-47B5-83C8-812DC2A34D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5889239" y="1890377"/>
            <a:ext cx="482464" cy="506456"/>
          </a:xfrm>
          <a:prstGeom prst="rect">
            <a:avLst/>
          </a:prstGeom>
        </p:spPr>
      </p:pic>
      <p:pic>
        <p:nvPicPr>
          <p:cNvPr id="21" name="Picture 20" descr="A picture containing drawing, light&#10;&#10;Description automatically generated">
            <a:extLst>
              <a:ext uri="{FF2B5EF4-FFF2-40B4-BE49-F238E27FC236}">
                <a16:creationId xmlns:a16="http://schemas.microsoft.com/office/drawing/2014/main" id="{71FB5F66-A5DC-40C8-8F93-B8A33EDACD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7423036" y="2793756"/>
            <a:ext cx="482464" cy="506456"/>
          </a:xfrm>
          <a:prstGeom prst="rect">
            <a:avLst/>
          </a:prstGeom>
        </p:spPr>
      </p:pic>
    </p:spTree>
    <p:extLst>
      <p:ext uri="{BB962C8B-B14F-4D97-AF65-F5344CB8AC3E}">
        <p14:creationId xmlns:p14="http://schemas.microsoft.com/office/powerpoint/2010/main" val="62577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58408" y="3060441"/>
            <a:ext cx="6733593" cy="765110"/>
          </a:xfrm>
        </p:spPr>
        <p:txBody>
          <a:bodyPr>
            <a:normAutofit fontScale="55000" lnSpcReduction="20000"/>
          </a:bodyPr>
          <a:lstStyle/>
          <a:p>
            <a:r>
              <a:rPr lang="en-US" dirty="0"/>
              <a:t>Descriptive Statistics &amp; Visualizations</a:t>
            </a:r>
          </a:p>
        </p:txBody>
      </p:sp>
    </p:spTree>
    <p:extLst>
      <p:ext uri="{BB962C8B-B14F-4D97-AF65-F5344CB8AC3E}">
        <p14:creationId xmlns:p14="http://schemas.microsoft.com/office/powerpoint/2010/main" val="282691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a:t>
            </a:r>
            <a:r>
              <a:rPr lang="en-US" dirty="0">
                <a:solidFill>
                  <a:prstClr val="black"/>
                </a:solidFill>
              </a:rPr>
              <a:t>Preparation</a:t>
            </a:r>
            <a:r>
              <a:rPr lang="en-US" dirty="0"/>
              <a:t>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974438" y="1382286"/>
            <a:ext cx="4871574" cy="1323439"/>
          </a:xfrm>
          <a:prstGeom prst="rect">
            <a:avLst/>
          </a:prstGeom>
          <a:noFill/>
        </p:spPr>
        <p:txBody>
          <a:bodyPr wrap="square" rtlCol="0">
            <a:spAutoFit/>
          </a:bodyPr>
          <a:lstStyle/>
          <a:p>
            <a:pPr lvl="0">
              <a:defRPr/>
            </a:pPr>
            <a:r>
              <a:rPr lang="en-US" sz="2000" b="1" dirty="0">
                <a:solidFill>
                  <a:prstClr val="black"/>
                </a:solidFill>
              </a:rPr>
              <a:t>Analysis Guided: </a:t>
            </a:r>
          </a:p>
          <a:p>
            <a:pPr lvl="0">
              <a:defRPr/>
            </a:pPr>
            <a:r>
              <a:rPr lang="en-US" sz="2000" dirty="0">
                <a:solidFill>
                  <a:prstClr val="black"/>
                </a:solidFill>
              </a:rPr>
              <a:t>Str(</a:t>
            </a:r>
            <a:r>
              <a:rPr lang="en-US" sz="2000" dirty="0" err="1">
                <a:solidFill>
                  <a:prstClr val="black"/>
                </a:solidFill>
              </a:rPr>
              <a:t>myData</a:t>
            </a:r>
            <a:r>
              <a:rPr lang="en-US" sz="2000" dirty="0">
                <a:solidFill>
                  <a:prstClr val="black"/>
                </a:solidFill>
              </a:rPr>
              <a:t>)</a:t>
            </a:r>
          </a:p>
          <a:p>
            <a:pPr lvl="0">
              <a:defRPr/>
            </a:pPr>
            <a:r>
              <a:rPr lang="en-US" sz="2000" dirty="0">
                <a:solidFill>
                  <a:prstClr val="black"/>
                </a:solidFill>
              </a:rPr>
              <a:t>Summary(</a:t>
            </a:r>
            <a:r>
              <a:rPr lang="en-US" sz="2000" dirty="0" err="1">
                <a:solidFill>
                  <a:prstClr val="black"/>
                </a:solidFill>
              </a:rPr>
              <a:t>myData</a:t>
            </a:r>
            <a:r>
              <a:rPr lang="en-US" sz="2000" dirty="0">
                <a:solidFill>
                  <a:prstClr val="black"/>
                </a:solidFill>
              </a:rPr>
              <a:t>)</a:t>
            </a:r>
          </a:p>
          <a:p>
            <a:pPr lvl="0">
              <a:defRPr/>
            </a:pPr>
            <a:endParaRPr lang="en-US" sz="2000" dirty="0">
              <a:solidFill>
                <a:prstClr val="black"/>
              </a:solidFill>
            </a:endParaRPr>
          </a:p>
        </p:txBody>
      </p:sp>
      <p:sp>
        <p:nvSpPr>
          <p:cNvPr id="8" name="TextBox 7">
            <a:extLst>
              <a:ext uri="{FF2B5EF4-FFF2-40B4-BE49-F238E27FC236}">
                <a16:creationId xmlns:a16="http://schemas.microsoft.com/office/drawing/2014/main" id="{17F6ECE3-4B39-4646-87AC-E0A270DB21CD}"/>
              </a:ext>
            </a:extLst>
          </p:cNvPr>
          <p:cNvSpPr txBox="1"/>
          <p:nvPr/>
        </p:nvSpPr>
        <p:spPr>
          <a:xfrm>
            <a:off x="1403047" y="1382286"/>
            <a:ext cx="5132172" cy="5170646"/>
          </a:xfrm>
          <a:prstGeom prst="rect">
            <a:avLst/>
          </a:prstGeom>
          <a:noFill/>
        </p:spPr>
        <p:txBody>
          <a:bodyPr wrap="square" rtlCol="0">
            <a:spAutoFit/>
          </a:bodyPr>
          <a:lstStyle/>
          <a:p>
            <a:pPr lvl="0">
              <a:defRPr/>
            </a:pPr>
            <a:r>
              <a:rPr lang="en-US" sz="2400" dirty="0">
                <a:solidFill>
                  <a:prstClr val="black"/>
                </a:solidFill>
              </a:rPr>
              <a:t>Dependent Variable:</a:t>
            </a:r>
          </a:p>
          <a:p>
            <a:pPr marL="285750" lvl="0" indent="-285750">
              <a:buFontTx/>
              <a:buChar char="-"/>
              <a:defRPr/>
            </a:pPr>
            <a:r>
              <a:rPr lang="en-US" sz="2400" dirty="0">
                <a:solidFill>
                  <a:prstClr val="black"/>
                </a:solidFill>
              </a:rPr>
              <a:t>Price</a:t>
            </a:r>
          </a:p>
          <a:p>
            <a:pPr marL="285750" lvl="0" indent="-285750">
              <a:buFontTx/>
              <a:buChar char="-"/>
              <a:defRPr/>
            </a:pPr>
            <a:endParaRPr lang="en-US" sz="2400" dirty="0">
              <a:solidFill>
                <a:prstClr val="black"/>
              </a:solidFill>
            </a:endParaRPr>
          </a:p>
          <a:p>
            <a:pPr lvl="0">
              <a:defRPr/>
            </a:pPr>
            <a:r>
              <a:rPr lang="en-US" sz="2400" dirty="0">
                <a:solidFill>
                  <a:prstClr val="black"/>
                </a:solidFill>
              </a:rPr>
              <a:t>Independent Variables:</a:t>
            </a:r>
          </a:p>
          <a:p>
            <a:pPr marL="285750" lvl="0" indent="-285750">
              <a:buFontTx/>
              <a:buChar char="-"/>
              <a:defRPr/>
            </a:pPr>
            <a:r>
              <a:rPr lang="en-US" sz="2400" dirty="0">
                <a:solidFill>
                  <a:prstClr val="black"/>
                </a:solidFill>
              </a:rPr>
              <a:t>Host ID</a:t>
            </a:r>
          </a:p>
          <a:p>
            <a:pPr marL="285750" lvl="0" indent="-285750">
              <a:buFontTx/>
              <a:buChar char="-"/>
              <a:defRPr/>
            </a:pPr>
            <a:r>
              <a:rPr lang="en-US" sz="2400" dirty="0">
                <a:solidFill>
                  <a:prstClr val="black"/>
                </a:solidFill>
              </a:rPr>
              <a:t>Room Type</a:t>
            </a:r>
          </a:p>
          <a:p>
            <a:pPr marL="285750" lvl="0" indent="-285750">
              <a:buFontTx/>
              <a:buChar char="-"/>
              <a:defRPr/>
            </a:pPr>
            <a:r>
              <a:rPr lang="en-US" sz="2400" dirty="0">
                <a:solidFill>
                  <a:prstClr val="black"/>
                </a:solidFill>
              </a:rPr>
              <a:t>Availability (daily)</a:t>
            </a:r>
          </a:p>
          <a:p>
            <a:pPr marL="285750" lvl="0" indent="-285750">
              <a:buFontTx/>
              <a:buChar char="-"/>
              <a:defRPr/>
            </a:pPr>
            <a:r>
              <a:rPr lang="en-US" sz="2400" dirty="0">
                <a:solidFill>
                  <a:prstClr val="black"/>
                </a:solidFill>
              </a:rPr>
              <a:t>Listing Count (by Host)</a:t>
            </a:r>
          </a:p>
          <a:p>
            <a:pPr marL="285750" lvl="0" indent="-285750">
              <a:buFontTx/>
              <a:buChar char="-"/>
              <a:defRPr/>
            </a:pPr>
            <a:r>
              <a:rPr lang="en-US" sz="2400" dirty="0">
                <a:solidFill>
                  <a:prstClr val="black"/>
                </a:solidFill>
              </a:rPr>
              <a:t>Minimum Nights</a:t>
            </a:r>
          </a:p>
          <a:p>
            <a:pPr marL="285750" lvl="0" indent="-285750">
              <a:buFontTx/>
              <a:buChar char="-"/>
              <a:defRPr/>
            </a:pPr>
            <a:r>
              <a:rPr lang="en-US" sz="2400" dirty="0">
                <a:solidFill>
                  <a:prstClr val="black"/>
                </a:solidFill>
              </a:rPr>
              <a:t>Number of Reviews</a:t>
            </a:r>
          </a:p>
          <a:p>
            <a:pPr marL="285750" lvl="0" indent="-285750">
              <a:buFontTx/>
              <a:buChar char="-"/>
              <a:defRPr/>
            </a:pPr>
            <a:r>
              <a:rPr lang="en-US" sz="2400" dirty="0">
                <a:solidFill>
                  <a:prstClr val="black"/>
                </a:solidFill>
              </a:rPr>
              <a:t>Reviews per Month</a:t>
            </a:r>
          </a:p>
          <a:p>
            <a:pPr marL="285750" lvl="0" indent="-285750">
              <a:buFontTx/>
              <a:buChar char="-"/>
              <a:defRPr/>
            </a:pPr>
            <a:r>
              <a:rPr lang="en-US" sz="2400" dirty="0">
                <a:solidFill>
                  <a:prstClr val="black"/>
                </a:solidFill>
              </a:rPr>
              <a:t>Neighborhood Group </a:t>
            </a:r>
          </a:p>
          <a:p>
            <a:pPr marL="285750" lvl="0" indent="-285750">
              <a:buFontTx/>
              <a:buChar char="-"/>
              <a:defRPr/>
            </a:pPr>
            <a:r>
              <a:rPr lang="en-US" sz="2400" dirty="0">
                <a:solidFill>
                  <a:prstClr val="black"/>
                </a:solidFill>
              </a:rPr>
              <a:t>Neighborhood</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3487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a:t>
            </a:r>
            <a:r>
              <a:rPr lang="en-US" dirty="0">
                <a:solidFill>
                  <a:prstClr val="black"/>
                </a:solidFill>
              </a:rPr>
              <a:t>Preparation</a:t>
            </a:r>
            <a:r>
              <a:rPr lang="en-US" dirty="0"/>
              <a:t>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621759" y="1382286"/>
            <a:ext cx="5682008" cy="1846659"/>
          </a:xfrm>
          <a:prstGeom prst="rect">
            <a:avLst/>
          </a:prstGeom>
          <a:noFill/>
        </p:spPr>
        <p:txBody>
          <a:bodyPr wrap="square" rtlCol="0">
            <a:spAutoFit/>
          </a:bodyPr>
          <a:lstStyle/>
          <a:p>
            <a:pPr lvl="0">
              <a:defRPr/>
            </a:pPr>
            <a:r>
              <a:rPr lang="en-US" sz="2000" b="1" dirty="0">
                <a:solidFill>
                  <a:prstClr val="black"/>
                </a:solidFill>
              </a:rPr>
              <a:t>Converting text Data to a categorical integer: </a:t>
            </a:r>
          </a:p>
          <a:p>
            <a:pPr lvl="0">
              <a:defRPr/>
            </a:pPr>
            <a:r>
              <a:rPr lang="en-US" sz="2000" dirty="0">
                <a:solidFill>
                  <a:prstClr val="black"/>
                </a:solidFill>
              </a:rPr>
              <a:t>transform(</a:t>
            </a:r>
            <a:r>
              <a:rPr lang="en-US" sz="2000" dirty="0" err="1">
                <a:solidFill>
                  <a:prstClr val="black"/>
                </a:solidFill>
              </a:rPr>
              <a:t>myData</a:t>
            </a:r>
            <a:r>
              <a:rPr lang="en-US" sz="2000" dirty="0">
                <a:solidFill>
                  <a:prstClr val="black"/>
                </a:solidFill>
              </a:rPr>
              <a:t>, </a:t>
            </a:r>
            <a:r>
              <a:rPr lang="en-US" sz="2000" dirty="0" err="1">
                <a:solidFill>
                  <a:prstClr val="black"/>
                </a:solidFill>
              </a:rPr>
              <a:t>neighbourhood_ID</a:t>
            </a:r>
            <a:r>
              <a:rPr lang="en-US" sz="2000" dirty="0">
                <a:solidFill>
                  <a:prstClr val="black"/>
                </a:solidFill>
              </a:rPr>
              <a:t>=</a:t>
            </a:r>
            <a:r>
              <a:rPr lang="en-US" sz="2000" dirty="0" err="1">
                <a:solidFill>
                  <a:prstClr val="black"/>
                </a:solidFill>
              </a:rPr>
              <a:t>as.numeric</a:t>
            </a:r>
            <a:endParaRPr lang="en-US" sz="2000" dirty="0">
              <a:solidFill>
                <a:prstClr val="black"/>
              </a:solidFill>
            </a:endParaRPr>
          </a:p>
          <a:p>
            <a:pPr lvl="0">
              <a:defRPr/>
            </a:pPr>
            <a:r>
              <a:rPr lang="en-US" sz="2000" dirty="0">
                <a:solidFill>
                  <a:prstClr val="black"/>
                </a:solidFill>
              </a:rPr>
              <a:t>	(interaction(</a:t>
            </a:r>
            <a:r>
              <a:rPr lang="en-US" sz="2000" dirty="0" err="1">
                <a:solidFill>
                  <a:prstClr val="black"/>
                </a:solidFill>
              </a:rPr>
              <a:t>myData$neighbourhood,drop</a:t>
            </a:r>
            <a:r>
              <a:rPr lang="en-US" sz="2000" dirty="0">
                <a:solidFill>
                  <a:prstClr val="black"/>
                </a:solidFill>
              </a:rPr>
              <a:t>=TRUE)))</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974438" y="1382286"/>
            <a:ext cx="4871574" cy="4093428"/>
          </a:xfrm>
          <a:prstGeom prst="rect">
            <a:avLst/>
          </a:prstGeom>
          <a:noFill/>
        </p:spPr>
        <p:txBody>
          <a:bodyPr wrap="square" rtlCol="0">
            <a:spAutoFit/>
          </a:bodyPr>
          <a:lstStyle/>
          <a:p>
            <a:pPr lvl="0">
              <a:defRPr/>
            </a:pPr>
            <a:r>
              <a:rPr lang="en-US" sz="2000" b="1" dirty="0">
                <a:solidFill>
                  <a:prstClr val="black"/>
                </a:solidFill>
              </a:rPr>
              <a:t>Regression Formula:</a:t>
            </a:r>
          </a:p>
          <a:p>
            <a:pPr lvl="0">
              <a:defRPr/>
            </a:pPr>
            <a:endParaRPr lang="en-US" sz="2000" dirty="0">
              <a:solidFill>
                <a:prstClr val="black"/>
              </a:solidFill>
            </a:endParaRPr>
          </a:p>
          <a:p>
            <a:pPr lvl="0">
              <a:defRPr/>
            </a:pPr>
            <a:r>
              <a:rPr lang="en-US" sz="2000" dirty="0" err="1">
                <a:solidFill>
                  <a:prstClr val="black"/>
                </a:solidFill>
              </a:rPr>
              <a:t>lm</a:t>
            </a:r>
            <a:r>
              <a:rPr lang="en-US" sz="2000" dirty="0">
                <a:solidFill>
                  <a:prstClr val="black"/>
                </a:solidFill>
              </a:rPr>
              <a:t>(</a:t>
            </a:r>
            <a:r>
              <a:rPr lang="en-US" sz="2000" dirty="0" err="1">
                <a:solidFill>
                  <a:prstClr val="black"/>
                </a:solidFill>
              </a:rPr>
              <a:t>myData$price</a:t>
            </a:r>
            <a:r>
              <a:rPr lang="en-US" sz="2000" dirty="0">
                <a:solidFill>
                  <a:prstClr val="black"/>
                </a:solidFill>
              </a:rPr>
              <a:t> ~  </a:t>
            </a:r>
            <a:r>
              <a:rPr lang="en-US" sz="2000" dirty="0" err="1">
                <a:solidFill>
                  <a:prstClr val="black"/>
                </a:solidFill>
              </a:rPr>
              <a:t>myData$minimum_nights</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myData$number_of_reviews</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myData$reviews_per_month</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myData$neighbourhood_group_ID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myData$neighbourhood_ID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myData$host_id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myData$room_type_ID</a:t>
            </a:r>
            <a:r>
              <a:rPr lang="en-US" sz="2000" dirty="0">
                <a:solidFill>
                  <a:prstClr val="black"/>
                </a:solidFill>
              </a:rPr>
              <a:t> </a:t>
            </a:r>
          </a:p>
          <a:p>
            <a:pPr lvl="0">
              <a:defRPr/>
            </a:pPr>
            <a:r>
              <a:rPr lang="en-US" sz="2000" dirty="0">
                <a:solidFill>
                  <a:prstClr val="black"/>
                </a:solidFill>
              </a:rPr>
              <a:t>+ myData$availability_365 </a:t>
            </a:r>
          </a:p>
          <a:p>
            <a:pPr lvl="0">
              <a:defRPr/>
            </a:pPr>
            <a:r>
              <a:rPr lang="en-US" sz="2000" dirty="0">
                <a:solidFill>
                  <a:prstClr val="black"/>
                </a:solidFill>
              </a:rPr>
              <a:t>+ </a:t>
            </a:r>
            <a:r>
              <a:rPr lang="en-US" sz="2000" dirty="0" err="1">
                <a:solidFill>
                  <a:prstClr val="black"/>
                </a:solidFill>
              </a:rPr>
              <a:t>myData$calculated_host_listings_count</a:t>
            </a:r>
            <a:r>
              <a:rPr lang="en-US" sz="2000" dirty="0">
                <a:solidFill>
                  <a:prstClr val="black"/>
                </a:solidFill>
              </a:rPr>
              <a:t>)</a:t>
            </a:r>
          </a:p>
        </p:txBody>
      </p:sp>
      <p:pic>
        <p:nvPicPr>
          <p:cNvPr id="7" name="Picture 6">
            <a:extLst>
              <a:ext uri="{FF2B5EF4-FFF2-40B4-BE49-F238E27FC236}">
                <a16:creationId xmlns:a16="http://schemas.microsoft.com/office/drawing/2014/main" id="{72E7B367-7523-4FB6-9845-E8C1D0BAB08B}"/>
              </a:ext>
            </a:extLst>
          </p:cNvPr>
          <p:cNvPicPr>
            <a:picLocks noChangeAspect="1"/>
          </p:cNvPicPr>
          <p:nvPr/>
        </p:nvPicPr>
        <p:blipFill>
          <a:blip r:embed="rId3"/>
          <a:stretch>
            <a:fillRect/>
          </a:stretch>
        </p:blipFill>
        <p:spPr>
          <a:xfrm>
            <a:off x="1579485" y="3268146"/>
            <a:ext cx="3283016" cy="2781444"/>
          </a:xfrm>
          <a:prstGeom prst="rect">
            <a:avLst/>
          </a:prstGeom>
        </p:spPr>
      </p:pic>
    </p:spTree>
    <p:extLst>
      <p:ext uri="{BB962C8B-B14F-4D97-AF65-F5344CB8AC3E}">
        <p14:creationId xmlns:p14="http://schemas.microsoft.com/office/powerpoint/2010/main" val="308917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Results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323528" y="1421487"/>
            <a:ext cx="5132172" cy="5170646"/>
          </a:xfrm>
          <a:prstGeom prst="rect">
            <a:avLst/>
          </a:prstGeom>
          <a:noFill/>
        </p:spPr>
        <p:txBody>
          <a:bodyPr wrap="square" rtlCol="0">
            <a:spAutoFit/>
          </a:bodyPr>
          <a:lstStyle/>
          <a:p>
            <a:pPr lvl="0">
              <a:defRPr/>
            </a:pPr>
            <a:r>
              <a:rPr lang="en-US" sz="2400" dirty="0">
                <a:solidFill>
                  <a:prstClr val="black"/>
                </a:solidFill>
              </a:rPr>
              <a:t>Dependent Variable:</a:t>
            </a:r>
          </a:p>
          <a:p>
            <a:pPr marL="285750" lvl="0" indent="-285750">
              <a:buFontTx/>
              <a:buChar char="-"/>
              <a:defRPr/>
            </a:pPr>
            <a:r>
              <a:rPr lang="en-US" sz="2400" dirty="0">
                <a:solidFill>
                  <a:prstClr val="black"/>
                </a:solidFill>
              </a:rPr>
              <a:t>Price</a:t>
            </a:r>
          </a:p>
          <a:p>
            <a:pPr marL="285750" lvl="0" indent="-285750">
              <a:buFontTx/>
              <a:buChar char="-"/>
              <a:defRPr/>
            </a:pPr>
            <a:endParaRPr lang="en-US" sz="2400" dirty="0">
              <a:solidFill>
                <a:prstClr val="black"/>
              </a:solidFill>
            </a:endParaRPr>
          </a:p>
          <a:p>
            <a:pPr lvl="0">
              <a:defRPr/>
            </a:pPr>
            <a:r>
              <a:rPr lang="en-US" sz="2400" dirty="0">
                <a:solidFill>
                  <a:prstClr val="black"/>
                </a:solidFill>
              </a:rPr>
              <a:t>Independent Variables:</a:t>
            </a:r>
          </a:p>
          <a:p>
            <a:pPr marL="285750" lvl="0" indent="-285750">
              <a:buFontTx/>
              <a:buChar char="-"/>
              <a:defRPr/>
            </a:pPr>
            <a:r>
              <a:rPr lang="en-US" sz="2400" dirty="0">
                <a:solidFill>
                  <a:prstClr val="black"/>
                </a:solidFill>
              </a:rPr>
              <a:t>Host ID</a:t>
            </a:r>
          </a:p>
          <a:p>
            <a:pPr marL="285750" lvl="0" indent="-285750">
              <a:buFontTx/>
              <a:buChar char="-"/>
              <a:defRPr/>
            </a:pPr>
            <a:r>
              <a:rPr lang="en-US" sz="2400" dirty="0">
                <a:solidFill>
                  <a:prstClr val="black"/>
                </a:solidFill>
              </a:rPr>
              <a:t>Room Type</a:t>
            </a:r>
          </a:p>
          <a:p>
            <a:pPr marL="285750" lvl="0" indent="-285750">
              <a:buFontTx/>
              <a:buChar char="-"/>
              <a:defRPr/>
            </a:pPr>
            <a:r>
              <a:rPr lang="en-US" sz="2400" dirty="0">
                <a:solidFill>
                  <a:prstClr val="black"/>
                </a:solidFill>
              </a:rPr>
              <a:t>Availability (daily)</a:t>
            </a:r>
          </a:p>
          <a:p>
            <a:pPr marL="285750" lvl="0" indent="-285750">
              <a:buFontTx/>
              <a:buChar char="-"/>
              <a:defRPr/>
            </a:pPr>
            <a:r>
              <a:rPr lang="en-US" sz="2400" dirty="0">
                <a:solidFill>
                  <a:prstClr val="black"/>
                </a:solidFill>
              </a:rPr>
              <a:t>Listing Count (by Host)</a:t>
            </a:r>
          </a:p>
          <a:p>
            <a:pPr marL="285750" lvl="0" indent="-285750">
              <a:buFontTx/>
              <a:buChar char="-"/>
              <a:defRPr/>
            </a:pPr>
            <a:r>
              <a:rPr lang="en-US" sz="2400" dirty="0">
                <a:solidFill>
                  <a:prstClr val="black"/>
                </a:solidFill>
              </a:rPr>
              <a:t>Minimum Nights</a:t>
            </a:r>
          </a:p>
          <a:p>
            <a:pPr marL="285750" lvl="0" indent="-285750">
              <a:buFontTx/>
              <a:buChar char="-"/>
              <a:defRPr/>
            </a:pPr>
            <a:r>
              <a:rPr lang="en-US" sz="2400" dirty="0">
                <a:solidFill>
                  <a:prstClr val="black"/>
                </a:solidFill>
              </a:rPr>
              <a:t>Number of Reviews</a:t>
            </a:r>
          </a:p>
          <a:p>
            <a:pPr marL="285750" lvl="0" indent="-285750">
              <a:buFontTx/>
              <a:buChar char="-"/>
              <a:defRPr/>
            </a:pPr>
            <a:r>
              <a:rPr lang="en-US" sz="2400" dirty="0">
                <a:solidFill>
                  <a:prstClr val="black"/>
                </a:solidFill>
              </a:rPr>
              <a:t>Reviews per Month</a:t>
            </a:r>
          </a:p>
          <a:p>
            <a:pPr marL="285750" lvl="0" indent="-285750">
              <a:buFontTx/>
              <a:buChar char="-"/>
              <a:defRPr/>
            </a:pPr>
            <a:r>
              <a:rPr lang="en-US" sz="2400" dirty="0">
                <a:solidFill>
                  <a:prstClr val="black"/>
                </a:solidFill>
              </a:rPr>
              <a:t>Neighborhood Group </a:t>
            </a:r>
          </a:p>
          <a:p>
            <a:pPr marL="285750" lvl="0" indent="-285750">
              <a:buFontTx/>
              <a:buChar char="-"/>
              <a:defRPr/>
            </a:pPr>
            <a:r>
              <a:rPr lang="en-US" sz="2400" dirty="0">
                <a:solidFill>
                  <a:prstClr val="black"/>
                </a:solidFill>
              </a:rPr>
              <a:t>Neighborhood</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solidFill>
                <a:prstClr val="black"/>
              </a:solidFill>
              <a:effectLst/>
              <a:uLnTx/>
              <a:uFillTx/>
              <a:latin typeface="Arial"/>
              <a:ea typeface="Arial Unicode MS"/>
              <a:cs typeface="+mn-cs"/>
            </a:endParaRPr>
          </a:p>
        </p:txBody>
      </p:sp>
      <p:pic>
        <p:nvPicPr>
          <p:cNvPr id="7" name="Picture 6">
            <a:extLst>
              <a:ext uri="{FF2B5EF4-FFF2-40B4-BE49-F238E27FC236}">
                <a16:creationId xmlns:a16="http://schemas.microsoft.com/office/drawing/2014/main" id="{B5D72A31-722F-4311-AAF6-87BCC852BD1D}"/>
              </a:ext>
            </a:extLst>
          </p:cNvPr>
          <p:cNvPicPr>
            <a:picLocks noChangeAspect="1"/>
          </p:cNvPicPr>
          <p:nvPr/>
        </p:nvPicPr>
        <p:blipFill>
          <a:blip r:embed="rId2"/>
          <a:stretch>
            <a:fillRect/>
          </a:stretch>
        </p:blipFill>
        <p:spPr>
          <a:xfrm>
            <a:off x="4427965" y="1464557"/>
            <a:ext cx="7468760" cy="3141173"/>
          </a:xfrm>
          <a:prstGeom prst="rect">
            <a:avLst/>
          </a:prstGeom>
        </p:spPr>
      </p:pic>
      <p:sp>
        <p:nvSpPr>
          <p:cNvPr id="8" name="Rectangle 7">
            <a:extLst>
              <a:ext uri="{FF2B5EF4-FFF2-40B4-BE49-F238E27FC236}">
                <a16:creationId xmlns:a16="http://schemas.microsoft.com/office/drawing/2014/main" id="{8BC4C57E-018C-409A-A6D8-EEF6CB81B907}"/>
              </a:ext>
            </a:extLst>
          </p:cNvPr>
          <p:cNvSpPr/>
          <p:nvPr/>
        </p:nvSpPr>
        <p:spPr>
          <a:xfrm>
            <a:off x="4427965" y="4912015"/>
            <a:ext cx="1653017"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Arial Unicode MS"/>
                <a:cs typeface="+mn-cs"/>
              </a:rPr>
              <a:t>R^2: 0.093…  </a:t>
            </a:r>
          </a:p>
        </p:txBody>
      </p:sp>
    </p:spTree>
    <p:extLst>
      <p:ext uri="{BB962C8B-B14F-4D97-AF65-F5344CB8AC3E}">
        <p14:creationId xmlns:p14="http://schemas.microsoft.com/office/powerpoint/2010/main" val="18206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Interpretation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895824" y="2367171"/>
            <a:ext cx="5132172" cy="212365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What We Have Found:</a:t>
            </a:r>
          </a:p>
          <a:p>
            <a:pPr marL="285750" marR="0" lvl="0" indent="-285750" algn="l" defTabSz="914377" rtl="0" eaLnBrk="1" fontAlgn="auto" latinLnBrk="0" hangingPunct="1">
              <a:lnSpc>
                <a:spcPct val="100000"/>
              </a:lnSpc>
              <a:spcBef>
                <a:spcPts val="0"/>
              </a:spcBef>
              <a:spcAft>
                <a:spcPts val="0"/>
              </a:spcAft>
              <a:buClrTx/>
              <a:buSzTx/>
              <a:buFontTx/>
              <a:buChar char="-"/>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Alpha Dependencies</a:t>
            </a:r>
          </a:p>
          <a:p>
            <a:pPr marL="285750" marR="0" lvl="0" indent="-285750" algn="l" defTabSz="914377" rtl="0" eaLnBrk="1" fontAlgn="auto" latinLnBrk="0" hangingPunct="1">
              <a:lnSpc>
                <a:spcPct val="100000"/>
              </a:lnSpc>
              <a:spcBef>
                <a:spcPts val="0"/>
              </a:spcBef>
              <a:spcAft>
                <a:spcPts val="0"/>
              </a:spcAft>
              <a:buClrTx/>
              <a:buSzTx/>
              <a:buFontTx/>
              <a:buChar char="-"/>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Beta Dependencies </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24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164005" y="1424814"/>
            <a:ext cx="4871574" cy="113877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a:ea typeface="Arial Unicode MS"/>
                <a:cs typeface="+mn-cs"/>
              </a:rPr>
              <a:t>What We Want to Have:</a:t>
            </a:r>
            <a:endParaRPr kumimoji="0" lang="en-US" sz="2400" b="0" i="0" u="none" strike="noStrike" kern="1200" cap="none" spc="0" normalizeH="0" baseline="0" noProof="0" dirty="0">
              <a:ln>
                <a:noFill/>
              </a:ln>
              <a:solidFill>
                <a:prstClr val="black"/>
              </a:solidFill>
              <a:effectLst/>
              <a:uLnTx/>
              <a:uFillTx/>
              <a:latin typeface="Arial"/>
              <a:ea typeface="Arial Unicode MS"/>
              <a:cs typeface="+mn-cs"/>
            </a:endParaRP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pic>
        <p:nvPicPr>
          <p:cNvPr id="6" name="Picture 4" descr="Image result for i need more data">
            <a:extLst>
              <a:ext uri="{FF2B5EF4-FFF2-40B4-BE49-F238E27FC236}">
                <a16:creationId xmlns:a16="http://schemas.microsoft.com/office/drawing/2014/main" id="{EEFF3978-474B-4A24-AFE2-882A3A96D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842" y="2227949"/>
            <a:ext cx="37719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4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How does seasonality impact price?</a:t>
            </a:r>
          </a:p>
        </p:txBody>
      </p:sp>
      <p:pic>
        <p:nvPicPr>
          <p:cNvPr id="5" name="Picture 4">
            <a:extLst>
              <a:ext uri="{FF2B5EF4-FFF2-40B4-BE49-F238E27FC236}">
                <a16:creationId xmlns:a16="http://schemas.microsoft.com/office/drawing/2014/main" id="{95CB14A4-F7A1-452F-847C-509D4D2B7DA5}"/>
              </a:ext>
            </a:extLst>
          </p:cNvPr>
          <p:cNvPicPr>
            <a:picLocks noChangeAspect="1"/>
          </p:cNvPicPr>
          <p:nvPr/>
        </p:nvPicPr>
        <p:blipFill>
          <a:blip r:embed="rId3"/>
          <a:stretch>
            <a:fillRect/>
          </a:stretch>
        </p:blipFill>
        <p:spPr>
          <a:xfrm>
            <a:off x="323528" y="1298733"/>
            <a:ext cx="7239711" cy="4851915"/>
          </a:xfrm>
          <a:prstGeom prst="rect">
            <a:avLst/>
          </a:prstGeom>
        </p:spPr>
      </p:pic>
    </p:spTree>
    <p:extLst>
      <p:ext uri="{BB962C8B-B14F-4D97-AF65-F5344CB8AC3E}">
        <p14:creationId xmlns:p14="http://schemas.microsoft.com/office/powerpoint/2010/main" val="12630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fontScale="85000" lnSpcReduction="10000"/>
          </a:bodyPr>
          <a:lstStyle/>
          <a:p>
            <a:r>
              <a:rPr lang="en-US" sz="4000" dirty="0"/>
              <a:t>How does location and room/whole house effect price?</a:t>
            </a:r>
          </a:p>
        </p:txBody>
      </p:sp>
      <p:pic>
        <p:nvPicPr>
          <p:cNvPr id="2" name="Picture 1">
            <a:extLst>
              <a:ext uri="{FF2B5EF4-FFF2-40B4-BE49-F238E27FC236}">
                <a16:creationId xmlns:a16="http://schemas.microsoft.com/office/drawing/2014/main" id="{AE7A69DF-37EB-4F94-B4CA-1C1630D2F873}"/>
              </a:ext>
            </a:extLst>
          </p:cNvPr>
          <p:cNvPicPr>
            <a:picLocks noChangeAspect="1"/>
          </p:cNvPicPr>
          <p:nvPr/>
        </p:nvPicPr>
        <p:blipFill>
          <a:blip r:embed="rId3"/>
          <a:stretch>
            <a:fillRect/>
          </a:stretch>
        </p:blipFill>
        <p:spPr>
          <a:xfrm>
            <a:off x="156380" y="1439617"/>
            <a:ext cx="7389567" cy="4952346"/>
          </a:xfrm>
          <a:prstGeom prst="rect">
            <a:avLst/>
          </a:prstGeom>
        </p:spPr>
      </p:pic>
    </p:spTree>
    <p:extLst>
      <p:ext uri="{BB962C8B-B14F-4D97-AF65-F5344CB8AC3E}">
        <p14:creationId xmlns:p14="http://schemas.microsoft.com/office/powerpoint/2010/main" val="69547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What effect does availability have on price?</a:t>
            </a:r>
          </a:p>
        </p:txBody>
      </p:sp>
      <p:pic>
        <p:nvPicPr>
          <p:cNvPr id="2" name="Picture 1">
            <a:extLst>
              <a:ext uri="{FF2B5EF4-FFF2-40B4-BE49-F238E27FC236}">
                <a16:creationId xmlns:a16="http://schemas.microsoft.com/office/drawing/2014/main" id="{D500BEB8-CFBC-4273-A6CE-3D0539862BA2}"/>
              </a:ext>
            </a:extLst>
          </p:cNvPr>
          <p:cNvPicPr>
            <a:picLocks noChangeAspect="1"/>
          </p:cNvPicPr>
          <p:nvPr/>
        </p:nvPicPr>
        <p:blipFill>
          <a:blip r:embed="rId3"/>
          <a:stretch>
            <a:fillRect/>
          </a:stretch>
        </p:blipFill>
        <p:spPr>
          <a:xfrm>
            <a:off x="175358" y="1163132"/>
            <a:ext cx="7976186" cy="4323268"/>
          </a:xfrm>
          <a:prstGeom prst="rect">
            <a:avLst/>
          </a:prstGeom>
        </p:spPr>
      </p:pic>
    </p:spTree>
    <p:extLst>
      <p:ext uri="{BB962C8B-B14F-4D97-AF65-F5344CB8AC3E}">
        <p14:creationId xmlns:p14="http://schemas.microsoft.com/office/powerpoint/2010/main" val="27418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What effect do reviews have on availability?</a:t>
            </a:r>
          </a:p>
        </p:txBody>
      </p:sp>
      <p:pic>
        <p:nvPicPr>
          <p:cNvPr id="5" name="Picture 4">
            <a:extLst>
              <a:ext uri="{FF2B5EF4-FFF2-40B4-BE49-F238E27FC236}">
                <a16:creationId xmlns:a16="http://schemas.microsoft.com/office/drawing/2014/main" id="{9AD0FF34-1F28-4499-9DC4-3F906E0DF832}"/>
              </a:ext>
            </a:extLst>
          </p:cNvPr>
          <p:cNvPicPr>
            <a:picLocks noChangeAspect="1"/>
          </p:cNvPicPr>
          <p:nvPr/>
        </p:nvPicPr>
        <p:blipFill>
          <a:blip r:embed="rId3"/>
          <a:stretch>
            <a:fillRect/>
          </a:stretch>
        </p:blipFill>
        <p:spPr>
          <a:xfrm>
            <a:off x="323528" y="1205868"/>
            <a:ext cx="6823905" cy="5138135"/>
          </a:xfrm>
          <a:prstGeom prst="rect">
            <a:avLst/>
          </a:prstGeom>
        </p:spPr>
      </p:pic>
    </p:spTree>
    <p:extLst>
      <p:ext uri="{BB962C8B-B14F-4D97-AF65-F5344CB8AC3E}">
        <p14:creationId xmlns:p14="http://schemas.microsoft.com/office/powerpoint/2010/main" val="419493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55453" y="1648"/>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Taking Your Business Personally.</a:t>
            </a:r>
          </a:p>
        </p:txBody>
      </p:sp>
      <p:grpSp>
        <p:nvGrpSpPr>
          <p:cNvPr id="3" name="Group 2"/>
          <p:cNvGrpSpPr/>
          <p:nvPr/>
        </p:nvGrpSpPr>
        <p:grpSpPr>
          <a:xfrm>
            <a:off x="5135214" y="784139"/>
            <a:ext cx="6274753" cy="790507"/>
            <a:chOff x="4745820" y="1482096"/>
            <a:chExt cx="6274753" cy="790507"/>
          </a:xfrm>
        </p:grpSpPr>
        <p:grpSp>
          <p:nvGrpSpPr>
            <p:cNvPr id="4" name="Group 3"/>
            <p:cNvGrpSpPr/>
            <p:nvPr/>
          </p:nvGrpSpPr>
          <p:grpSpPr>
            <a:xfrm>
              <a:off x="5895648" y="1482096"/>
              <a:ext cx="5124925" cy="646331"/>
              <a:chOff x="6420994" y="1411926"/>
              <a:chExt cx="5124925" cy="646331"/>
            </a:xfrm>
          </p:grpSpPr>
          <p:sp>
            <p:nvSpPr>
              <p:cNvPr id="8" name="TextBox 7"/>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9" name="TextBox 8"/>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Introduction</a:t>
                </a:r>
                <a:endParaRPr lang="ko-KR" altLang="en-US" b="1" dirty="0">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sp>
        <p:nvSpPr>
          <p:cNvPr id="2" name="TextBox 1"/>
          <p:cNvSpPr txBox="1"/>
          <p:nvPr/>
        </p:nvSpPr>
        <p:spPr>
          <a:xfrm>
            <a:off x="341194" y="620055"/>
            <a:ext cx="349382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p>
        </p:txBody>
      </p:sp>
      <p:grpSp>
        <p:nvGrpSpPr>
          <p:cNvPr id="55" name="Group 54"/>
          <p:cNvGrpSpPr/>
          <p:nvPr/>
        </p:nvGrpSpPr>
        <p:grpSpPr>
          <a:xfrm>
            <a:off x="5130864" y="1865004"/>
            <a:ext cx="6274753" cy="790507"/>
            <a:chOff x="4745820" y="1482096"/>
            <a:chExt cx="6274753" cy="790507"/>
          </a:xfrm>
        </p:grpSpPr>
        <p:grpSp>
          <p:nvGrpSpPr>
            <p:cNvPr id="56" name="Group 55"/>
            <p:cNvGrpSpPr/>
            <p:nvPr/>
          </p:nvGrpSpPr>
          <p:grpSpPr>
            <a:xfrm>
              <a:off x="5895648" y="1482096"/>
              <a:ext cx="5124925" cy="646331"/>
              <a:chOff x="6420994" y="1411926"/>
              <a:chExt cx="5124925" cy="646331"/>
            </a:xfrm>
          </p:grpSpPr>
          <p:sp>
            <p:nvSpPr>
              <p:cNvPr id="60" name="TextBox 59"/>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61" name="TextBox 60"/>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Business Questions</a:t>
                </a:r>
                <a:endParaRPr lang="ko-KR" altLang="en-US" b="1" dirty="0">
                  <a:cs typeface="Arial" pitchFamily="34" charset="0"/>
                </a:endParaRPr>
              </a:p>
            </p:txBody>
          </p:sp>
        </p:grpSp>
        <p:grpSp>
          <p:nvGrpSpPr>
            <p:cNvPr id="57" name="Group 56"/>
            <p:cNvGrpSpPr/>
            <p:nvPr/>
          </p:nvGrpSpPr>
          <p:grpSpPr>
            <a:xfrm>
              <a:off x="4745820" y="1491808"/>
              <a:ext cx="958096" cy="780795"/>
              <a:chOff x="5324331" y="1449052"/>
              <a:chExt cx="958096" cy="780795"/>
            </a:xfrm>
          </p:grpSpPr>
          <p:sp>
            <p:nvSpPr>
              <p:cNvPr id="58" name="Oval 5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62" name="Group 61"/>
          <p:cNvGrpSpPr/>
          <p:nvPr/>
        </p:nvGrpSpPr>
        <p:grpSpPr>
          <a:xfrm>
            <a:off x="5135214" y="2988095"/>
            <a:ext cx="6274753" cy="790507"/>
            <a:chOff x="4745820" y="1482096"/>
            <a:chExt cx="6274753" cy="790507"/>
          </a:xfrm>
        </p:grpSpPr>
        <p:grpSp>
          <p:nvGrpSpPr>
            <p:cNvPr id="63" name="Group 62"/>
            <p:cNvGrpSpPr/>
            <p:nvPr/>
          </p:nvGrpSpPr>
          <p:grpSpPr>
            <a:xfrm>
              <a:off x="5895648" y="1482096"/>
              <a:ext cx="5124925" cy="646331"/>
              <a:chOff x="6420994" y="1411926"/>
              <a:chExt cx="5124925" cy="646331"/>
            </a:xfrm>
          </p:grpSpPr>
          <p:sp>
            <p:nvSpPr>
              <p:cNvPr id="67" name="TextBox 66"/>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68" name="TextBox 67"/>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Descriptive Statistics and Visualization</a:t>
                </a:r>
                <a:endParaRPr lang="ko-KR" altLang="en-US" b="1" dirty="0">
                  <a:cs typeface="Arial" pitchFamily="34" charset="0"/>
                </a:endParaRPr>
              </a:p>
            </p:txBody>
          </p:sp>
        </p:gr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69" name="Group 68"/>
          <p:cNvGrpSpPr/>
          <p:nvPr/>
        </p:nvGrpSpPr>
        <p:grpSpPr>
          <a:xfrm>
            <a:off x="5135214" y="4025978"/>
            <a:ext cx="6274753" cy="790507"/>
            <a:chOff x="4745820" y="1482096"/>
            <a:chExt cx="6274753" cy="790507"/>
          </a:xfrm>
        </p:grpSpPr>
        <p:grpSp>
          <p:nvGrpSpPr>
            <p:cNvPr id="70" name="Group 69"/>
            <p:cNvGrpSpPr/>
            <p:nvPr/>
          </p:nvGrpSpPr>
          <p:grpSpPr>
            <a:xfrm>
              <a:off x="5895648" y="1482096"/>
              <a:ext cx="5124925" cy="646331"/>
              <a:chOff x="6420994" y="1411926"/>
              <a:chExt cx="5124925" cy="646331"/>
            </a:xfrm>
          </p:grpSpPr>
          <p:sp>
            <p:nvSpPr>
              <p:cNvPr id="74" name="TextBox 73"/>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75" name="TextBox 74"/>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Interpretations</a:t>
                </a:r>
                <a:endParaRPr lang="ko-KR" altLang="en-US" b="1" dirty="0">
                  <a:cs typeface="Arial" pitchFamily="34" charset="0"/>
                </a:endParaRPr>
              </a:p>
            </p:txBody>
          </p:sp>
        </p:gr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grpSp>
        <p:nvGrpSpPr>
          <p:cNvPr id="32" name="Group 31">
            <a:extLst>
              <a:ext uri="{FF2B5EF4-FFF2-40B4-BE49-F238E27FC236}">
                <a16:creationId xmlns:a16="http://schemas.microsoft.com/office/drawing/2014/main" id="{A3F86AB1-559D-4109-AB7C-3575B3C0ED2E}"/>
              </a:ext>
            </a:extLst>
          </p:cNvPr>
          <p:cNvGrpSpPr/>
          <p:nvPr/>
        </p:nvGrpSpPr>
        <p:grpSpPr>
          <a:xfrm>
            <a:off x="5130864" y="5073573"/>
            <a:ext cx="6274753" cy="790507"/>
            <a:chOff x="4745820" y="1482096"/>
            <a:chExt cx="6274753" cy="790507"/>
          </a:xfrm>
        </p:grpSpPr>
        <p:grpSp>
          <p:nvGrpSpPr>
            <p:cNvPr id="33" name="Group 32">
              <a:extLst>
                <a:ext uri="{FF2B5EF4-FFF2-40B4-BE49-F238E27FC236}">
                  <a16:creationId xmlns:a16="http://schemas.microsoft.com/office/drawing/2014/main" id="{5B37FD53-E076-4B3A-94BF-70DC8EF09745}"/>
                </a:ext>
              </a:extLst>
            </p:cNvPr>
            <p:cNvGrpSpPr/>
            <p:nvPr/>
          </p:nvGrpSpPr>
          <p:grpSpPr>
            <a:xfrm>
              <a:off x="5895648" y="1482096"/>
              <a:ext cx="5124925" cy="646331"/>
              <a:chOff x="6420994" y="1411926"/>
              <a:chExt cx="5124925" cy="646331"/>
            </a:xfrm>
          </p:grpSpPr>
          <p:sp>
            <p:nvSpPr>
              <p:cNvPr id="37" name="TextBox 36">
                <a:extLst>
                  <a:ext uri="{FF2B5EF4-FFF2-40B4-BE49-F238E27FC236}">
                    <a16:creationId xmlns:a16="http://schemas.microsoft.com/office/drawing/2014/main" id="{FA258209-A6C7-4495-96ED-575F3C3773C6}"/>
                  </a:ext>
                </a:extLst>
              </p:cNvPr>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38" name="TextBox 37">
                <a:extLst>
                  <a:ext uri="{FF2B5EF4-FFF2-40B4-BE49-F238E27FC236}">
                    <a16:creationId xmlns:a16="http://schemas.microsoft.com/office/drawing/2014/main" id="{F08BF76E-C49A-4C4E-89F4-1D06185A98BA}"/>
                  </a:ext>
                </a:extLst>
              </p:cNvPr>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Recommendation</a:t>
                </a:r>
                <a:endParaRPr lang="ko-KR" altLang="en-US" b="1" dirty="0">
                  <a:cs typeface="Arial" pitchFamily="34" charset="0"/>
                </a:endParaRPr>
              </a:p>
            </p:txBody>
          </p:sp>
        </p:grpSp>
        <p:grpSp>
          <p:nvGrpSpPr>
            <p:cNvPr id="34" name="Group 33">
              <a:extLst>
                <a:ext uri="{FF2B5EF4-FFF2-40B4-BE49-F238E27FC236}">
                  <a16:creationId xmlns:a16="http://schemas.microsoft.com/office/drawing/2014/main" id="{AAF63C94-FDB6-47F1-8606-DE6CB3EFF18A}"/>
                </a:ext>
              </a:extLst>
            </p:cNvPr>
            <p:cNvGrpSpPr/>
            <p:nvPr/>
          </p:nvGrpSpPr>
          <p:grpSpPr>
            <a:xfrm>
              <a:off x="4745820" y="1491808"/>
              <a:ext cx="958096" cy="780795"/>
              <a:chOff x="5324331" y="1449052"/>
              <a:chExt cx="958096" cy="780795"/>
            </a:xfrm>
          </p:grpSpPr>
          <p:sp>
            <p:nvSpPr>
              <p:cNvPr id="35" name="Oval 34">
                <a:extLst>
                  <a:ext uri="{FF2B5EF4-FFF2-40B4-BE49-F238E27FC236}">
                    <a16:creationId xmlns:a16="http://schemas.microsoft.com/office/drawing/2014/main" id="{BD591FEA-47D4-423D-BA76-6DE70ABD3D38}"/>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96065F46-4CDD-4F48-A17F-37EBAE53F27D}"/>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62465" y="2940667"/>
            <a:ext cx="6929536" cy="884884"/>
          </a:xfrm>
        </p:spPr>
        <p:txBody>
          <a:bodyPr>
            <a:normAutofit/>
          </a:bodyPr>
          <a:lstStyle/>
          <a:p>
            <a:r>
              <a:rPr lang="en-US" altLang="ko-KR" b="1" dirty="0"/>
              <a:t>Interpretations</a:t>
            </a:r>
            <a:endParaRPr lang="ko-KR" altLang="en-US" b="1" dirty="0"/>
          </a:p>
        </p:txBody>
      </p:sp>
    </p:spTree>
    <p:extLst>
      <p:ext uri="{BB962C8B-B14F-4D97-AF65-F5344CB8AC3E}">
        <p14:creationId xmlns:p14="http://schemas.microsoft.com/office/powerpoint/2010/main" val="362544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altLang="ko-KR" sz="5800" dirty="0"/>
              <a:t>Interpretations</a:t>
            </a:r>
            <a:endParaRPr lang="ko-KR" altLang="en-US" dirty="0"/>
          </a:p>
        </p:txBody>
      </p:sp>
      <p:sp>
        <p:nvSpPr>
          <p:cNvPr id="28" name="TextBox 27">
            <a:extLst>
              <a:ext uri="{FF2B5EF4-FFF2-40B4-BE49-F238E27FC236}">
                <a16:creationId xmlns:a16="http://schemas.microsoft.com/office/drawing/2014/main" id="{2758DB1E-6029-43F8-A1AE-45D39F3B6B17}"/>
              </a:ext>
            </a:extLst>
          </p:cNvPr>
          <p:cNvSpPr txBox="1"/>
          <p:nvPr/>
        </p:nvSpPr>
        <p:spPr>
          <a:xfrm>
            <a:off x="464747" y="1063703"/>
            <a:ext cx="11573196" cy="4739759"/>
          </a:xfrm>
          <a:prstGeom prst="rect">
            <a:avLst/>
          </a:prstGeom>
          <a:noFill/>
        </p:spPr>
        <p:txBody>
          <a:bodyPr wrap="square" rtlCol="0">
            <a:spAutoFit/>
          </a:bodyPr>
          <a:lstStyle/>
          <a:p>
            <a:pPr marL="285750" indent="-285750" algn="ctr">
              <a:buClr>
                <a:schemeClr val="accent4"/>
              </a:buClr>
              <a:buFont typeface="Arial" panose="020B0604020202020204" pitchFamily="34" charset="0"/>
              <a:buChar char="&gt;"/>
            </a:pPr>
            <a:r>
              <a:rPr lang="en-US" altLang="ko-KR" sz="3600" b="1" dirty="0">
                <a:solidFill>
                  <a:schemeClr val="accent4"/>
                </a:solidFill>
                <a:cs typeface="Arial" pitchFamily="34" charset="0"/>
              </a:rPr>
              <a:t>How does location and room/whole house effect price?</a:t>
            </a:r>
            <a:endParaRPr lang="ko-KR" altLang="en-US" sz="3600" b="1" dirty="0">
              <a:solidFill>
                <a:schemeClr val="accent4"/>
              </a:solidFill>
              <a:cs typeface="Arial" pitchFamily="34" charset="0"/>
            </a:endParaRPr>
          </a:p>
          <a:p>
            <a:pPr marL="285750" indent="-285750" algn="ctr">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1"/>
                </a:solidFill>
                <a:cs typeface="Arial" pitchFamily="34" charset="0"/>
              </a:rPr>
              <a:t>What effect does availability have on price?</a:t>
            </a:r>
            <a:endParaRPr lang="ko-KR" altLang="en-US" sz="3600" b="1" dirty="0">
              <a:solidFill>
                <a:schemeClr val="accent1"/>
              </a:solidFill>
              <a:cs typeface="Arial" pitchFamily="34" charset="0"/>
            </a:endParaRPr>
          </a:p>
          <a:p>
            <a:pPr algn="ctr">
              <a:buClr>
                <a:schemeClr val="accent4"/>
              </a:buClr>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2"/>
                </a:solidFill>
                <a:cs typeface="Arial" pitchFamily="34" charset="0"/>
              </a:rPr>
              <a:t>What effect do reviews have on availability?</a:t>
            </a:r>
            <a:endParaRPr lang="ko-KR" altLang="en-US" sz="3600" b="1" dirty="0">
              <a:solidFill>
                <a:schemeClr val="accent2"/>
              </a:solidFill>
              <a:cs typeface="Arial" pitchFamily="34" charset="0"/>
            </a:endParaRPr>
          </a:p>
          <a:p>
            <a:pPr algn="ctr">
              <a:buClr>
                <a:schemeClr val="accent4"/>
              </a:buClr>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5"/>
                </a:solidFill>
                <a:cs typeface="Arial" pitchFamily="34" charset="0"/>
              </a:rPr>
              <a:t>How does seasonality impact price?</a:t>
            </a:r>
            <a:endParaRPr lang="ko-KR" altLang="en-US" sz="3600" b="1" dirty="0">
              <a:solidFill>
                <a:schemeClr val="accent5"/>
              </a:solidFill>
              <a:cs typeface="Arial" pitchFamily="34" charset="0"/>
            </a:endParaRPr>
          </a:p>
          <a:p>
            <a:pPr marL="285750" indent="-285750">
              <a:buClr>
                <a:schemeClr val="accent4"/>
              </a:buClr>
              <a:buFont typeface="Arial" panose="020B0604020202020204" pitchFamily="34" charset="0"/>
              <a:buChar char="&gt;"/>
            </a:pPr>
            <a:endParaRPr lang="en-US" altLang="ko-KR" sz="1400" dirty="0">
              <a:latin typeface="Arial" pitchFamily="34" charset="0"/>
              <a:cs typeface="Arial" pitchFamily="34" charset="0"/>
            </a:endParaRPr>
          </a:p>
        </p:txBody>
      </p:sp>
    </p:spTree>
    <p:extLst>
      <p:ext uri="{BB962C8B-B14F-4D97-AF65-F5344CB8AC3E}">
        <p14:creationId xmlns:p14="http://schemas.microsoft.com/office/powerpoint/2010/main" val="182460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Recommendation</a:t>
            </a:r>
            <a:endParaRPr lang="ko-KR" altLang="en-US" dirty="0"/>
          </a:p>
        </p:txBody>
      </p:sp>
      <p:sp>
        <p:nvSpPr>
          <p:cNvPr id="28" name="TextBox 27">
            <a:extLst>
              <a:ext uri="{FF2B5EF4-FFF2-40B4-BE49-F238E27FC236}">
                <a16:creationId xmlns:a16="http://schemas.microsoft.com/office/drawing/2014/main" id="{2758DB1E-6029-43F8-A1AE-45D39F3B6B17}"/>
              </a:ext>
            </a:extLst>
          </p:cNvPr>
          <p:cNvSpPr txBox="1"/>
          <p:nvPr/>
        </p:nvSpPr>
        <p:spPr>
          <a:xfrm>
            <a:off x="464747" y="1063703"/>
            <a:ext cx="11573196" cy="3970318"/>
          </a:xfrm>
          <a:prstGeom prst="rect">
            <a:avLst/>
          </a:prstGeom>
          <a:noFill/>
        </p:spPr>
        <p:txBody>
          <a:bodyPr wrap="square" rtlCol="0">
            <a:spAutoFit/>
          </a:bodyPr>
          <a:lstStyle/>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Location : Manhattan and Brooklyn</a:t>
            </a:r>
          </a:p>
          <a:p>
            <a:pPr marL="285750" indent="-285750">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Marketing message: Private sleeping spaces for guests</a:t>
            </a:r>
          </a:p>
          <a:p>
            <a:pPr marL="285750" indent="-285750">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Timing:  Send direct mailer in early spring for summer availability</a:t>
            </a:r>
          </a:p>
        </p:txBody>
      </p:sp>
    </p:spTree>
    <p:extLst>
      <p:ext uri="{BB962C8B-B14F-4D97-AF65-F5344CB8AC3E}">
        <p14:creationId xmlns:p14="http://schemas.microsoft.com/office/powerpoint/2010/main" val="98598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921AC1-BB94-4731-A0AF-8CAF309D96B3}"/>
              </a:ext>
            </a:extLst>
          </p:cNvPr>
          <p:cNvSpPr>
            <a:spLocks noGrp="1"/>
          </p:cNvSpPr>
          <p:nvPr>
            <p:ph type="body" sz="quarter" idx="10"/>
          </p:nvPr>
        </p:nvSpPr>
        <p:spPr>
          <a:xfrm>
            <a:off x="309401" y="2554944"/>
            <a:ext cx="11573197" cy="724247"/>
          </a:xfrm>
        </p:spPr>
        <p:txBody>
          <a:bodyPr/>
          <a:lstStyle/>
          <a:p>
            <a:r>
              <a:rPr lang="en-US" dirty="0"/>
              <a:t>Questions?</a:t>
            </a:r>
          </a:p>
        </p:txBody>
      </p:sp>
    </p:spTree>
    <p:extLst>
      <p:ext uri="{BB962C8B-B14F-4D97-AF65-F5344CB8AC3E}">
        <p14:creationId xmlns:p14="http://schemas.microsoft.com/office/powerpoint/2010/main" val="4706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Introduction</a:t>
            </a:r>
          </a:p>
        </p:txBody>
      </p:sp>
      <p:sp>
        <p:nvSpPr>
          <p:cNvPr id="107" name="TextBox 106">
            <a:extLst>
              <a:ext uri="{FF2B5EF4-FFF2-40B4-BE49-F238E27FC236}">
                <a16:creationId xmlns:a16="http://schemas.microsoft.com/office/drawing/2014/main" id="{1AA67053-89F5-4671-9186-4019D81BF10D}"/>
              </a:ext>
            </a:extLst>
          </p:cNvPr>
          <p:cNvSpPr txBox="1"/>
          <p:nvPr/>
        </p:nvSpPr>
        <p:spPr>
          <a:xfrm>
            <a:off x="7367662" y="1272614"/>
            <a:ext cx="3513888" cy="830997"/>
          </a:xfrm>
          <a:prstGeom prst="rect">
            <a:avLst/>
          </a:prstGeom>
          <a:noFill/>
        </p:spPr>
        <p:txBody>
          <a:bodyPr wrap="square" rtlCol="0">
            <a:spAutoFit/>
          </a:bodyPr>
          <a:lstStyle/>
          <a:p>
            <a:pPr algn="ctr"/>
            <a:r>
              <a:rPr lang="en-US" altLang="ko-KR" sz="4800" b="1" dirty="0">
                <a:solidFill>
                  <a:schemeClr val="accent1"/>
                </a:solidFill>
                <a:cs typeface="Arial" pitchFamily="34" charset="0"/>
              </a:rPr>
              <a:t>Objective</a:t>
            </a:r>
            <a:endParaRPr lang="ko-KR" altLang="en-US" sz="4800" b="1" dirty="0">
              <a:solidFill>
                <a:schemeClr val="accent1"/>
              </a:solidFill>
              <a:cs typeface="Arial" pitchFamily="34" charset="0"/>
            </a:endParaRPr>
          </a:p>
        </p:txBody>
      </p:sp>
      <p:sp>
        <p:nvSpPr>
          <p:cNvPr id="108" name="TextBox 107">
            <a:extLst>
              <a:ext uri="{FF2B5EF4-FFF2-40B4-BE49-F238E27FC236}">
                <a16:creationId xmlns:a16="http://schemas.microsoft.com/office/drawing/2014/main" id="{61C7D17A-F6A1-4EEA-A5CE-72FD5833D646}"/>
              </a:ext>
            </a:extLst>
          </p:cNvPr>
          <p:cNvSpPr txBox="1"/>
          <p:nvPr/>
        </p:nvSpPr>
        <p:spPr>
          <a:xfrm>
            <a:off x="6186791" y="2118423"/>
            <a:ext cx="5875630" cy="2554545"/>
          </a:xfrm>
          <a:prstGeom prst="rect">
            <a:avLst/>
          </a:prstGeom>
          <a:noFill/>
        </p:spPr>
        <p:txBody>
          <a:bodyPr wrap="square" rtlCol="0">
            <a:spAutoFit/>
          </a:bodyPr>
          <a:lstStyle/>
          <a:p>
            <a:pPr algn="ctr"/>
            <a:r>
              <a:rPr lang="en-US" altLang="ko-KR" sz="3200" dirty="0">
                <a:solidFill>
                  <a:schemeClr val="tx1">
                    <a:lumMod val="75000"/>
                    <a:lumOff val="25000"/>
                  </a:schemeClr>
                </a:solidFill>
                <a:cs typeface="Arial" pitchFamily="34" charset="0"/>
              </a:rPr>
              <a:t>To determine where to focus marketing efforts in order to attract new hosts that will achieve the highest price rentals.</a:t>
            </a:r>
          </a:p>
        </p:txBody>
      </p:sp>
      <p:pic>
        <p:nvPicPr>
          <p:cNvPr id="89" name="Picture 88" descr="A picture containing clock&#10;&#10;Description automatically generated">
            <a:extLst>
              <a:ext uri="{FF2B5EF4-FFF2-40B4-BE49-F238E27FC236}">
                <a16:creationId xmlns:a16="http://schemas.microsoft.com/office/drawing/2014/main" id="{86D61C73-4A86-463E-8BEE-768320A297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75" y="1387216"/>
            <a:ext cx="6869113" cy="4083567"/>
          </a:xfrm>
          <a:prstGeom prst="rect">
            <a:avLst/>
          </a:prstGeom>
        </p:spPr>
      </p:pic>
    </p:spTree>
    <p:extLst>
      <p:ext uri="{BB962C8B-B14F-4D97-AF65-F5344CB8AC3E}">
        <p14:creationId xmlns:p14="http://schemas.microsoft.com/office/powerpoint/2010/main" val="90227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Data</a:t>
            </a:r>
          </a:p>
        </p:txBody>
      </p:sp>
      <p:cxnSp>
        <p:nvCxnSpPr>
          <p:cNvPr id="3" name="Straight Connector 3">
            <a:extLst>
              <a:ext uri="{FF2B5EF4-FFF2-40B4-BE49-F238E27FC236}">
                <a16:creationId xmlns:a16="http://schemas.microsoft.com/office/drawing/2014/main" id="{2447AA57-2424-40CB-A319-B32365496074}"/>
              </a:ext>
            </a:extLst>
          </p:cNvPr>
          <p:cNvCxnSpPr>
            <a:cxnSpLocks/>
          </p:cNvCxnSpPr>
          <p:nvPr/>
        </p:nvCxnSpPr>
        <p:spPr>
          <a:xfrm>
            <a:off x="914400" y="5015706"/>
            <a:ext cx="10383715"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8" name="Group 31">
            <a:extLst>
              <a:ext uri="{FF2B5EF4-FFF2-40B4-BE49-F238E27FC236}">
                <a16:creationId xmlns:a16="http://schemas.microsoft.com/office/drawing/2014/main" id="{16BDF1CE-0BF1-48D4-993D-7BE06C3A48C1}"/>
              </a:ext>
            </a:extLst>
          </p:cNvPr>
          <p:cNvGrpSpPr/>
          <p:nvPr/>
        </p:nvGrpSpPr>
        <p:grpSpPr>
          <a:xfrm>
            <a:off x="1866123" y="4785364"/>
            <a:ext cx="2789854" cy="890861"/>
            <a:chOff x="-401903" y="4698935"/>
            <a:chExt cx="2789854" cy="890861"/>
          </a:xfrm>
        </p:grpSpPr>
        <p:sp>
          <p:nvSpPr>
            <p:cNvPr id="9" name="Teardrop 32">
              <a:extLst>
                <a:ext uri="{FF2B5EF4-FFF2-40B4-BE49-F238E27FC236}">
                  <a16:creationId xmlns:a16="http://schemas.microsoft.com/office/drawing/2014/main" id="{472CF6A6-7715-4B8E-9317-9408ED85E8E1}"/>
                </a:ext>
              </a:extLst>
            </p:cNvPr>
            <p:cNvSpPr/>
            <p:nvPr/>
          </p:nvSpPr>
          <p:spPr>
            <a:xfrm rot="18900000">
              <a:off x="763134" y="4698935"/>
              <a:ext cx="432048" cy="432048"/>
            </a:xfrm>
            <a:prstGeom prst="teardrop">
              <a:avLst>
                <a:gd name="adj" fmla="val 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TextBox 9">
              <a:extLst>
                <a:ext uri="{FF2B5EF4-FFF2-40B4-BE49-F238E27FC236}">
                  <a16:creationId xmlns:a16="http://schemas.microsoft.com/office/drawing/2014/main" id="{763EA087-E998-42BA-8D2F-249D5D3085FA}"/>
                </a:ext>
              </a:extLst>
            </p:cNvPr>
            <p:cNvSpPr txBox="1"/>
            <p:nvPr/>
          </p:nvSpPr>
          <p:spPr>
            <a:xfrm>
              <a:off x="-401903" y="5220464"/>
              <a:ext cx="2789854"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Location</a:t>
              </a:r>
              <a:endParaRPr lang="ko-KR" altLang="en-US" sz="2400" b="1" dirty="0">
                <a:solidFill>
                  <a:schemeClr val="tx1">
                    <a:lumMod val="75000"/>
                    <a:lumOff val="25000"/>
                  </a:schemeClr>
                </a:solidFill>
                <a:cs typeface="Arial" pitchFamily="34" charset="0"/>
              </a:endParaRPr>
            </a:p>
          </p:txBody>
        </p:sp>
        <p:sp>
          <p:nvSpPr>
            <p:cNvPr id="11" name="Oval 34">
              <a:extLst>
                <a:ext uri="{FF2B5EF4-FFF2-40B4-BE49-F238E27FC236}">
                  <a16:creationId xmlns:a16="http://schemas.microsoft.com/office/drawing/2014/main" id="{7946C3B8-B43C-4D72-82BE-F3E5FDDE6C22}"/>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16" name="Group 39">
            <a:extLst>
              <a:ext uri="{FF2B5EF4-FFF2-40B4-BE49-F238E27FC236}">
                <a16:creationId xmlns:a16="http://schemas.microsoft.com/office/drawing/2014/main" id="{FF90E5C4-D397-4AEB-812F-9AA01C4BE056}"/>
              </a:ext>
            </a:extLst>
          </p:cNvPr>
          <p:cNvGrpSpPr/>
          <p:nvPr/>
        </p:nvGrpSpPr>
        <p:grpSpPr>
          <a:xfrm>
            <a:off x="5191651" y="4785364"/>
            <a:ext cx="2412798" cy="890861"/>
            <a:chOff x="-514859" y="4698935"/>
            <a:chExt cx="2412798" cy="890861"/>
          </a:xfrm>
        </p:grpSpPr>
        <p:sp>
          <p:nvSpPr>
            <p:cNvPr id="17" name="Teardrop 40">
              <a:extLst>
                <a:ext uri="{FF2B5EF4-FFF2-40B4-BE49-F238E27FC236}">
                  <a16:creationId xmlns:a16="http://schemas.microsoft.com/office/drawing/2014/main" id="{29A7A2E0-1A20-46BA-81DA-265D17322A2F}"/>
                </a:ext>
              </a:extLst>
            </p:cNvPr>
            <p:cNvSpPr/>
            <p:nvPr/>
          </p:nvSpPr>
          <p:spPr>
            <a:xfrm rot="18900000">
              <a:off x="763134" y="4698935"/>
              <a:ext cx="432048" cy="432048"/>
            </a:xfrm>
            <a:prstGeom prst="teardrop">
              <a:avLst>
                <a:gd name="adj" fmla="val 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8" name="TextBox 17">
              <a:extLst>
                <a:ext uri="{FF2B5EF4-FFF2-40B4-BE49-F238E27FC236}">
                  <a16:creationId xmlns:a16="http://schemas.microsoft.com/office/drawing/2014/main" id="{52AB2220-1602-406B-AC98-A7B62BE8DDBF}"/>
                </a:ext>
              </a:extLst>
            </p:cNvPr>
            <p:cNvSpPr txBox="1"/>
            <p:nvPr/>
          </p:nvSpPr>
          <p:spPr>
            <a:xfrm>
              <a:off x="-514859" y="5220464"/>
              <a:ext cx="2412798"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Property Type</a:t>
              </a:r>
              <a:endParaRPr lang="ko-KR" altLang="en-US" sz="2400" b="1" dirty="0">
                <a:solidFill>
                  <a:schemeClr val="tx1">
                    <a:lumMod val="75000"/>
                    <a:lumOff val="25000"/>
                  </a:schemeClr>
                </a:solidFill>
                <a:cs typeface="Arial" pitchFamily="34" charset="0"/>
              </a:endParaRPr>
            </a:p>
          </p:txBody>
        </p:sp>
        <p:sp>
          <p:nvSpPr>
            <p:cNvPr id="19" name="Oval 42">
              <a:extLst>
                <a:ext uri="{FF2B5EF4-FFF2-40B4-BE49-F238E27FC236}">
                  <a16:creationId xmlns:a16="http://schemas.microsoft.com/office/drawing/2014/main" id="{4C8CC4EC-5211-486F-B2C7-8DA013533B2D}"/>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24" name="Group 47">
            <a:extLst>
              <a:ext uri="{FF2B5EF4-FFF2-40B4-BE49-F238E27FC236}">
                <a16:creationId xmlns:a16="http://schemas.microsoft.com/office/drawing/2014/main" id="{0769E287-90A3-4C17-9C4E-466A30AB7422}"/>
              </a:ext>
            </a:extLst>
          </p:cNvPr>
          <p:cNvGrpSpPr/>
          <p:nvPr/>
        </p:nvGrpSpPr>
        <p:grpSpPr>
          <a:xfrm>
            <a:off x="7949683" y="4785364"/>
            <a:ext cx="3592284" cy="890861"/>
            <a:chOff x="-1195313" y="4698935"/>
            <a:chExt cx="3592284" cy="890861"/>
          </a:xfrm>
        </p:grpSpPr>
        <p:sp>
          <p:nvSpPr>
            <p:cNvPr id="25" name="Teardrop 48">
              <a:extLst>
                <a:ext uri="{FF2B5EF4-FFF2-40B4-BE49-F238E27FC236}">
                  <a16:creationId xmlns:a16="http://schemas.microsoft.com/office/drawing/2014/main" id="{D3786390-1FF9-433D-96E6-D2B65523A3F2}"/>
                </a:ext>
              </a:extLst>
            </p:cNvPr>
            <p:cNvSpPr/>
            <p:nvPr/>
          </p:nvSpPr>
          <p:spPr>
            <a:xfrm rot="18900000">
              <a:off x="763134" y="4698935"/>
              <a:ext cx="432048" cy="432048"/>
            </a:xfrm>
            <a:prstGeom prst="teardrop">
              <a:avLst>
                <a:gd name="adj" fmla="val 2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26" name="TextBox 25">
              <a:extLst>
                <a:ext uri="{FF2B5EF4-FFF2-40B4-BE49-F238E27FC236}">
                  <a16:creationId xmlns:a16="http://schemas.microsoft.com/office/drawing/2014/main" id="{D0507B4E-F1BB-4A0D-BA30-3B1BC85CFF37}"/>
                </a:ext>
              </a:extLst>
            </p:cNvPr>
            <p:cNvSpPr txBox="1"/>
            <p:nvPr/>
          </p:nvSpPr>
          <p:spPr>
            <a:xfrm>
              <a:off x="-1195313" y="5220464"/>
              <a:ext cx="3592284"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Reviews</a:t>
              </a:r>
              <a:endParaRPr lang="ko-KR" altLang="en-US" sz="2400" b="1" dirty="0">
                <a:solidFill>
                  <a:schemeClr val="tx1">
                    <a:lumMod val="75000"/>
                    <a:lumOff val="25000"/>
                  </a:schemeClr>
                </a:solidFill>
                <a:cs typeface="Arial" pitchFamily="34" charset="0"/>
              </a:endParaRPr>
            </a:p>
          </p:txBody>
        </p:sp>
        <p:sp>
          <p:nvSpPr>
            <p:cNvPr id="27" name="Oval 50">
              <a:extLst>
                <a:ext uri="{FF2B5EF4-FFF2-40B4-BE49-F238E27FC236}">
                  <a16:creationId xmlns:a16="http://schemas.microsoft.com/office/drawing/2014/main" id="{62FB6734-D000-4D0A-A3B6-86BECDF895B7}"/>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sp>
        <p:nvSpPr>
          <p:cNvPr id="28" name="Rounded Rectangle 51">
            <a:extLst>
              <a:ext uri="{FF2B5EF4-FFF2-40B4-BE49-F238E27FC236}">
                <a16:creationId xmlns:a16="http://schemas.microsoft.com/office/drawing/2014/main" id="{28C2305A-4391-4643-B737-71A629B0F70A}"/>
              </a:ext>
            </a:extLst>
          </p:cNvPr>
          <p:cNvSpPr/>
          <p:nvPr/>
        </p:nvSpPr>
        <p:spPr>
          <a:xfrm>
            <a:off x="1498207" y="4128064"/>
            <a:ext cx="2160000" cy="10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Rounded Rectangle 52">
            <a:extLst>
              <a:ext uri="{FF2B5EF4-FFF2-40B4-BE49-F238E27FC236}">
                <a16:creationId xmlns:a16="http://schemas.microsoft.com/office/drawing/2014/main" id="{D89BE007-8B6D-4B95-935E-995D16542324}"/>
              </a:ext>
            </a:extLst>
          </p:cNvPr>
          <p:cNvSpPr/>
          <p:nvPr/>
        </p:nvSpPr>
        <p:spPr>
          <a:xfrm>
            <a:off x="3339923" y="3930042"/>
            <a:ext cx="2160000" cy="108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Rounded Rectangle 53">
            <a:extLst>
              <a:ext uri="{FF2B5EF4-FFF2-40B4-BE49-F238E27FC236}">
                <a16:creationId xmlns:a16="http://schemas.microsoft.com/office/drawing/2014/main" id="{878C6DDA-CF4E-4F38-9FF3-38C0F6E7C12C}"/>
              </a:ext>
            </a:extLst>
          </p:cNvPr>
          <p:cNvSpPr/>
          <p:nvPr/>
        </p:nvSpPr>
        <p:spPr>
          <a:xfrm>
            <a:off x="5181639" y="3732020"/>
            <a:ext cx="2160000" cy="10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Rounded Rectangle 54">
            <a:extLst>
              <a:ext uri="{FF2B5EF4-FFF2-40B4-BE49-F238E27FC236}">
                <a16:creationId xmlns:a16="http://schemas.microsoft.com/office/drawing/2014/main" id="{E86116D2-6C8A-4BFD-9450-C9E016E7E6E3}"/>
              </a:ext>
            </a:extLst>
          </p:cNvPr>
          <p:cNvSpPr/>
          <p:nvPr/>
        </p:nvSpPr>
        <p:spPr>
          <a:xfrm>
            <a:off x="7023355" y="3508660"/>
            <a:ext cx="2160000" cy="10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Rounded Rectangle 55">
            <a:extLst>
              <a:ext uri="{FF2B5EF4-FFF2-40B4-BE49-F238E27FC236}">
                <a16:creationId xmlns:a16="http://schemas.microsoft.com/office/drawing/2014/main" id="{4896E0C7-EC4F-42EE-B844-76ACBC134B74}"/>
              </a:ext>
            </a:extLst>
          </p:cNvPr>
          <p:cNvSpPr/>
          <p:nvPr/>
        </p:nvSpPr>
        <p:spPr>
          <a:xfrm>
            <a:off x="8865071" y="3335976"/>
            <a:ext cx="2160000" cy="10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TextBox 34">
            <a:extLst>
              <a:ext uri="{FF2B5EF4-FFF2-40B4-BE49-F238E27FC236}">
                <a16:creationId xmlns:a16="http://schemas.microsoft.com/office/drawing/2014/main" id="{6C982B48-FC2C-468D-A03D-205A3F0BB3CC}"/>
              </a:ext>
            </a:extLst>
          </p:cNvPr>
          <p:cNvSpPr txBox="1"/>
          <p:nvPr/>
        </p:nvSpPr>
        <p:spPr>
          <a:xfrm>
            <a:off x="1445661" y="2345857"/>
            <a:ext cx="2034458"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Neighborhood Group</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Neighborhood</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Host listing count</a:t>
            </a:r>
          </a:p>
        </p:txBody>
      </p:sp>
      <p:cxnSp>
        <p:nvCxnSpPr>
          <p:cNvPr id="36" name="Straight Connector 60">
            <a:extLst>
              <a:ext uri="{FF2B5EF4-FFF2-40B4-BE49-F238E27FC236}">
                <a16:creationId xmlns:a16="http://schemas.microsoft.com/office/drawing/2014/main" id="{EDAEC66A-6E14-48E2-B47A-B3E89B8F17F3}"/>
              </a:ext>
            </a:extLst>
          </p:cNvPr>
          <p:cNvCxnSpPr/>
          <p:nvPr/>
        </p:nvCxnSpPr>
        <p:spPr>
          <a:xfrm>
            <a:off x="1498207" y="2403028"/>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86">
            <a:extLst>
              <a:ext uri="{FF2B5EF4-FFF2-40B4-BE49-F238E27FC236}">
                <a16:creationId xmlns:a16="http://schemas.microsoft.com/office/drawing/2014/main" id="{72E68650-F178-49F2-9EBD-78CBFA711201}"/>
              </a:ext>
            </a:extLst>
          </p:cNvPr>
          <p:cNvCxnSpPr/>
          <p:nvPr/>
        </p:nvCxnSpPr>
        <p:spPr>
          <a:xfrm>
            <a:off x="3339923" y="2206259"/>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EBF1488-E7CE-4E5A-821D-AE900512286B}"/>
              </a:ext>
            </a:extLst>
          </p:cNvPr>
          <p:cNvSpPr txBox="1"/>
          <p:nvPr/>
        </p:nvSpPr>
        <p:spPr>
          <a:xfrm>
            <a:off x="5168646" y="1943525"/>
            <a:ext cx="1918800"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Room Type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Price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Availability</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Minimum Nights</a:t>
            </a:r>
            <a:endParaRPr lang="ko-KR" altLang="en-US" sz="1400" b="1" dirty="0">
              <a:solidFill>
                <a:schemeClr val="tx1">
                  <a:lumMod val="75000"/>
                  <a:lumOff val="25000"/>
                </a:schemeClr>
              </a:solidFill>
              <a:cs typeface="Arial" pitchFamily="34" charset="0"/>
            </a:endParaRPr>
          </a:p>
        </p:txBody>
      </p:sp>
      <p:cxnSp>
        <p:nvCxnSpPr>
          <p:cNvPr id="44" name="Straight Connector 91">
            <a:extLst>
              <a:ext uri="{FF2B5EF4-FFF2-40B4-BE49-F238E27FC236}">
                <a16:creationId xmlns:a16="http://schemas.microsoft.com/office/drawing/2014/main" id="{BC8DF6D8-5E01-491F-AF79-A44EE6F696B8}"/>
              </a:ext>
            </a:extLst>
          </p:cNvPr>
          <p:cNvCxnSpPr/>
          <p:nvPr/>
        </p:nvCxnSpPr>
        <p:spPr>
          <a:xfrm>
            <a:off x="5181639" y="2009488"/>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96">
            <a:extLst>
              <a:ext uri="{FF2B5EF4-FFF2-40B4-BE49-F238E27FC236}">
                <a16:creationId xmlns:a16="http://schemas.microsoft.com/office/drawing/2014/main" id="{0CE7F96A-2AD5-457D-900A-2F07FD3CC5EE}"/>
              </a:ext>
            </a:extLst>
          </p:cNvPr>
          <p:cNvCxnSpPr/>
          <p:nvPr/>
        </p:nvCxnSpPr>
        <p:spPr>
          <a:xfrm>
            <a:off x="7023355" y="1812717"/>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B7979DE-0A13-4392-A7A9-A432DBA1726C}"/>
              </a:ext>
            </a:extLst>
          </p:cNvPr>
          <p:cNvSpPr txBox="1"/>
          <p:nvPr/>
        </p:nvSpPr>
        <p:spPr>
          <a:xfrm>
            <a:off x="8952167" y="1541193"/>
            <a:ext cx="2160000"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Number of Reviews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Last Review (assumed as stay date)</a:t>
            </a:r>
          </a:p>
        </p:txBody>
      </p:sp>
      <p:cxnSp>
        <p:nvCxnSpPr>
          <p:cNvPr id="52" name="Straight Connector 101">
            <a:extLst>
              <a:ext uri="{FF2B5EF4-FFF2-40B4-BE49-F238E27FC236}">
                <a16:creationId xmlns:a16="http://schemas.microsoft.com/office/drawing/2014/main" id="{364ADE02-5694-4952-9361-CF0296D7D909}"/>
              </a:ext>
            </a:extLst>
          </p:cNvPr>
          <p:cNvCxnSpPr/>
          <p:nvPr/>
        </p:nvCxnSpPr>
        <p:spPr>
          <a:xfrm>
            <a:off x="8865071" y="1615946"/>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8" name="그룹 4">
            <a:extLst>
              <a:ext uri="{FF2B5EF4-FFF2-40B4-BE49-F238E27FC236}">
                <a16:creationId xmlns:a16="http://schemas.microsoft.com/office/drawing/2014/main" id="{70A16BED-27ED-44F4-993C-4CEA0119EA4B}"/>
              </a:ext>
            </a:extLst>
          </p:cNvPr>
          <p:cNvGrpSpPr/>
          <p:nvPr/>
        </p:nvGrpSpPr>
        <p:grpSpPr>
          <a:xfrm>
            <a:off x="295275" y="93175"/>
            <a:ext cx="3678205" cy="1913881"/>
            <a:chOff x="4281368" y="2164199"/>
            <a:chExt cx="3288603" cy="3337816"/>
          </a:xfrm>
        </p:grpSpPr>
        <p:sp>
          <p:nvSpPr>
            <p:cNvPr id="59" name="Pie 14">
              <a:extLst>
                <a:ext uri="{FF2B5EF4-FFF2-40B4-BE49-F238E27FC236}">
                  <a16:creationId xmlns:a16="http://schemas.microsoft.com/office/drawing/2014/main" id="{F203A0FA-724C-45E4-B9D9-5E533BADF82F}"/>
                </a:ext>
              </a:extLst>
            </p:cNvPr>
            <p:cNvSpPr/>
            <p:nvPr/>
          </p:nvSpPr>
          <p:spPr>
            <a:xfrm>
              <a:off x="4613536" y="2363855"/>
              <a:ext cx="2920588" cy="2920588"/>
            </a:xfrm>
            <a:prstGeom prst="pie">
              <a:avLst>
                <a:gd name="adj1" fmla="val 10775528"/>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0" name="Pie 22">
              <a:extLst>
                <a:ext uri="{FF2B5EF4-FFF2-40B4-BE49-F238E27FC236}">
                  <a16:creationId xmlns:a16="http://schemas.microsoft.com/office/drawing/2014/main" id="{39D0CBF5-C151-4504-915F-65ABCC1CC95E}"/>
                </a:ext>
              </a:extLst>
            </p:cNvPr>
            <p:cNvSpPr/>
            <p:nvPr/>
          </p:nvSpPr>
          <p:spPr>
            <a:xfrm rot="10800000">
              <a:off x="4649383" y="2381767"/>
              <a:ext cx="2920588" cy="2920588"/>
            </a:xfrm>
            <a:prstGeom prst="pie">
              <a:avLst>
                <a:gd name="adj1" fmla="val 10775528"/>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Oval 9">
              <a:extLst>
                <a:ext uri="{FF2B5EF4-FFF2-40B4-BE49-F238E27FC236}">
                  <a16:creationId xmlns:a16="http://schemas.microsoft.com/office/drawing/2014/main" id="{CE6909CC-B358-4C5E-A1C8-D15CFB4A5C6B}"/>
                </a:ext>
              </a:extLst>
            </p:cNvPr>
            <p:cNvSpPr/>
            <p:nvPr/>
          </p:nvSpPr>
          <p:spPr>
            <a:xfrm>
              <a:off x="4281368" y="2853990"/>
              <a:ext cx="2920588" cy="1946652"/>
            </a:xfrm>
            <a:prstGeom prst="ellipse">
              <a:avLst/>
            </a:prstGeom>
            <a:solidFill>
              <a:schemeClr val="bg1"/>
            </a:solid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solidFill>
                    <a:schemeClr val="tx1"/>
                  </a:solidFill>
                </a:rPr>
                <a:t>47,840 records evaluated </a:t>
              </a:r>
              <a:endParaRPr lang="ko-KR" altLang="en-US" dirty="0">
                <a:solidFill>
                  <a:schemeClr val="tx1"/>
                </a:solidFill>
              </a:endParaRPr>
            </a:p>
          </p:txBody>
        </p:sp>
        <p:sp>
          <p:nvSpPr>
            <p:cNvPr id="62" name="Isosceles Triangle 11">
              <a:extLst>
                <a:ext uri="{FF2B5EF4-FFF2-40B4-BE49-F238E27FC236}">
                  <a16:creationId xmlns:a16="http://schemas.microsoft.com/office/drawing/2014/main" id="{0F16CC45-8F25-4933-9B2F-BC6E57845730}"/>
                </a:ext>
              </a:extLst>
            </p:cNvPr>
            <p:cNvSpPr/>
            <p:nvPr/>
          </p:nvSpPr>
          <p:spPr>
            <a:xfrm rot="5400000">
              <a:off x="5911556" y="2299861"/>
              <a:ext cx="847738" cy="5764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Isosceles Triangle 24">
              <a:extLst>
                <a:ext uri="{FF2B5EF4-FFF2-40B4-BE49-F238E27FC236}">
                  <a16:creationId xmlns:a16="http://schemas.microsoft.com/office/drawing/2014/main" id="{D1C351C0-D74F-478E-8667-86B444C0F0F6}"/>
                </a:ext>
              </a:extLst>
            </p:cNvPr>
            <p:cNvSpPr/>
            <p:nvPr/>
          </p:nvSpPr>
          <p:spPr>
            <a:xfrm rot="16200000">
              <a:off x="5424212" y="4789939"/>
              <a:ext cx="847738" cy="5764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97287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1D5C5-58B4-274F-85E2-52346131C682}"/>
              </a:ext>
            </a:extLst>
          </p:cNvPr>
          <p:cNvSpPr>
            <a:spLocks noGrp="1"/>
          </p:cNvSpPr>
          <p:nvPr>
            <p:ph type="body" sz="quarter" idx="10"/>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B3A8D90D-798B-4847-A92C-128E7DE3E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0"/>
            <a:ext cx="11887200" cy="6502400"/>
          </a:xfrm>
          <a:prstGeom prst="rect">
            <a:avLst/>
          </a:prstGeom>
        </p:spPr>
      </p:pic>
      <p:pic>
        <p:nvPicPr>
          <p:cNvPr id="7" name="Picture 6" descr="A close up of a map&#10;&#10;Description automatically generated">
            <a:extLst>
              <a:ext uri="{FF2B5EF4-FFF2-40B4-BE49-F238E27FC236}">
                <a16:creationId xmlns:a16="http://schemas.microsoft.com/office/drawing/2014/main" id="{94AE85B0-7BE8-7947-A9B9-128EDF25B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749" y="232659"/>
            <a:ext cx="3209805" cy="2551614"/>
          </a:xfrm>
          <a:prstGeom prst="rect">
            <a:avLst/>
          </a:prstGeom>
        </p:spPr>
      </p:pic>
      <p:sp>
        <p:nvSpPr>
          <p:cNvPr id="8" name="Frame 7">
            <a:extLst>
              <a:ext uri="{FF2B5EF4-FFF2-40B4-BE49-F238E27FC236}">
                <a16:creationId xmlns:a16="http://schemas.microsoft.com/office/drawing/2014/main" id="{80D9563A-2742-AE47-BABE-400AA8FC20FF}"/>
              </a:ext>
            </a:extLst>
          </p:cNvPr>
          <p:cNvSpPr/>
          <p:nvPr/>
        </p:nvSpPr>
        <p:spPr>
          <a:xfrm>
            <a:off x="5023413" y="2222339"/>
            <a:ext cx="1169043" cy="1122745"/>
          </a:xfrm>
          <a:prstGeom prst="fram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06BD2180-3FAC-194C-96D3-DB73B5BDCE7E}"/>
              </a:ext>
            </a:extLst>
          </p:cNvPr>
          <p:cNvCxnSpPr>
            <a:cxnSpLocks/>
          </p:cNvCxnSpPr>
          <p:nvPr/>
        </p:nvCxnSpPr>
        <p:spPr>
          <a:xfrm>
            <a:off x="1377749" y="2784273"/>
            <a:ext cx="3645664" cy="56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D28663-F7A3-084B-B13E-3DDE978143B4}"/>
              </a:ext>
            </a:extLst>
          </p:cNvPr>
          <p:cNvCxnSpPr>
            <a:cxnSpLocks/>
          </p:cNvCxnSpPr>
          <p:nvPr/>
        </p:nvCxnSpPr>
        <p:spPr>
          <a:xfrm>
            <a:off x="4587554" y="232659"/>
            <a:ext cx="1604902" cy="198968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A picture containing drawing&#10;&#10;Description automatically generated">
            <a:extLst>
              <a:ext uri="{FF2B5EF4-FFF2-40B4-BE49-F238E27FC236}">
                <a16:creationId xmlns:a16="http://schemas.microsoft.com/office/drawing/2014/main" id="{BFD69F9F-61A4-5F4D-B760-3EE3E8E789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4965" y="5426114"/>
            <a:ext cx="2737510" cy="1076286"/>
          </a:xfrm>
          <a:prstGeom prst="rect">
            <a:avLst/>
          </a:prstGeom>
        </p:spPr>
      </p:pic>
    </p:spTree>
    <p:extLst>
      <p:ext uri="{BB962C8B-B14F-4D97-AF65-F5344CB8AC3E}">
        <p14:creationId xmlns:p14="http://schemas.microsoft.com/office/powerpoint/2010/main" val="349114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A297ED-EE93-7840-860C-385424C81186}"/>
              </a:ext>
            </a:extLst>
          </p:cNvPr>
          <p:cNvSpPr>
            <a:spLocks noGrp="1"/>
          </p:cNvSpPr>
          <p:nvPr>
            <p:ph type="body" sz="quarter" idx="10"/>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F2399995-238F-D14A-9EA6-F559BC50E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0"/>
            <a:ext cx="11988800" cy="65405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4F9F063-CC78-FD4A-A267-8C42A3F93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4965" y="5426114"/>
            <a:ext cx="2737510" cy="1076286"/>
          </a:xfrm>
          <a:prstGeom prst="rect">
            <a:avLst/>
          </a:prstGeom>
        </p:spPr>
      </p:pic>
    </p:spTree>
    <p:extLst>
      <p:ext uri="{BB962C8B-B14F-4D97-AF65-F5344CB8AC3E}">
        <p14:creationId xmlns:p14="http://schemas.microsoft.com/office/powerpoint/2010/main" val="359130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B479825-9C1C-D94E-A51B-9C1266F4A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896" y="1099812"/>
            <a:ext cx="2152207" cy="169251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CF397325-3FA5-9C4E-8738-DEAE817D3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602" y="2950485"/>
            <a:ext cx="10098849" cy="2707106"/>
          </a:xfrm>
          <a:prstGeom prst="rect">
            <a:avLst/>
          </a:prstGeom>
        </p:spPr>
      </p:pic>
      <p:sp>
        <p:nvSpPr>
          <p:cNvPr id="5" name="TextBox 4">
            <a:extLst>
              <a:ext uri="{FF2B5EF4-FFF2-40B4-BE49-F238E27FC236}">
                <a16:creationId xmlns:a16="http://schemas.microsoft.com/office/drawing/2014/main" id="{0BE9090D-7045-3B43-9E96-C403D41B0BF8}"/>
              </a:ext>
            </a:extLst>
          </p:cNvPr>
          <p:cNvSpPr txBox="1"/>
          <p:nvPr/>
        </p:nvSpPr>
        <p:spPr>
          <a:xfrm>
            <a:off x="1817225" y="84162"/>
            <a:ext cx="8496989" cy="923330"/>
          </a:xfrm>
          <a:prstGeom prst="rect">
            <a:avLst/>
          </a:prstGeom>
          <a:noFill/>
        </p:spPr>
        <p:txBody>
          <a:bodyPr wrap="square" rtlCol="0">
            <a:spAutoFit/>
          </a:bodyPr>
          <a:lstStyle/>
          <a:p>
            <a:pPr algn="ctr"/>
            <a:r>
              <a:rPr lang="en-US" sz="5400" dirty="0">
                <a:latin typeface="+mj-lt"/>
              </a:rPr>
              <a:t>Popular Landmarks</a:t>
            </a:r>
          </a:p>
        </p:txBody>
      </p:sp>
    </p:spTree>
    <p:extLst>
      <p:ext uri="{BB962C8B-B14F-4D97-AF65-F5344CB8AC3E}">
        <p14:creationId xmlns:p14="http://schemas.microsoft.com/office/powerpoint/2010/main" val="23114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54351" y="2940667"/>
            <a:ext cx="6537650" cy="884884"/>
          </a:xfrm>
        </p:spPr>
        <p:txBody>
          <a:bodyPr>
            <a:normAutofit/>
          </a:bodyPr>
          <a:lstStyle/>
          <a:p>
            <a:r>
              <a:rPr lang="en-US" dirty="0"/>
              <a:t>Business Questions</a:t>
            </a:r>
          </a:p>
        </p:txBody>
      </p:sp>
    </p:spTree>
    <p:extLst>
      <p:ext uri="{BB962C8B-B14F-4D97-AF65-F5344CB8AC3E}">
        <p14:creationId xmlns:p14="http://schemas.microsoft.com/office/powerpoint/2010/main" val="1956825881"/>
      </p:ext>
    </p:extLst>
  </p:cSld>
  <p:clrMapOvr>
    <a:masterClrMapping/>
  </p:clrMapOvr>
</p:sld>
</file>

<file path=ppt/theme/theme1.xml><?xml version="1.0" encoding="utf-8"?>
<a:theme xmlns:a="http://schemas.openxmlformats.org/drawingml/2006/main" name="Cover and End Slide Master">
  <a:themeElements>
    <a:clrScheme name="airbnb">
      <a:dk1>
        <a:sysClr val="windowText" lastClr="000000"/>
      </a:dk1>
      <a:lt1>
        <a:sysClr val="window" lastClr="FFFFFF"/>
      </a:lt1>
      <a:dk2>
        <a:srgbClr val="505046"/>
      </a:dk2>
      <a:lt2>
        <a:srgbClr val="EEECE1"/>
      </a:lt2>
      <a:accent1>
        <a:srgbClr val="FE5F64"/>
      </a:accent1>
      <a:accent2>
        <a:srgbClr val="008489"/>
      </a:accent2>
      <a:accent3>
        <a:srgbClr val="A5A5A5"/>
      </a:accent3>
      <a:accent4>
        <a:srgbClr val="A3A3C1"/>
      </a:accent4>
      <a:accent5>
        <a:srgbClr val="006366"/>
      </a:accent5>
      <a:accent6>
        <a:srgbClr val="B22600"/>
      </a:accent6>
      <a:hlink>
        <a:srgbClr val="CC9900"/>
      </a:hlink>
      <a:folHlink>
        <a:srgbClr val="666699"/>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irbnb">
      <a:dk1>
        <a:sysClr val="windowText" lastClr="000000"/>
      </a:dk1>
      <a:lt1>
        <a:sysClr val="window" lastClr="FFFFFF"/>
      </a:lt1>
      <a:dk2>
        <a:srgbClr val="505046"/>
      </a:dk2>
      <a:lt2>
        <a:srgbClr val="EEECE1"/>
      </a:lt2>
      <a:accent1>
        <a:srgbClr val="FE5F64"/>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19464</TotalTime>
  <Words>1729</Words>
  <Application>Microsoft Office PowerPoint</Application>
  <PresentationFormat>Widescreen</PresentationFormat>
  <Paragraphs>179</Paragraphs>
  <Slides>23</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맑은 고딕</vt:lpstr>
      <vt:lpstr>Arial</vt:lpstr>
      <vt:lpstr>Arial Rounded MT Bold</vt:lpstr>
      <vt:lpstr>Cover and End Slide Master</vt:lpstr>
      <vt:lpstr>Contents Slide Master</vt:lpstr>
      <vt:lpstr>New York Listings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Heather Ford</cp:lastModifiedBy>
  <cp:revision>159</cp:revision>
  <dcterms:created xsi:type="dcterms:W3CDTF">2018-04-24T17:14:44Z</dcterms:created>
  <dcterms:modified xsi:type="dcterms:W3CDTF">2020-03-19T00:29:52Z</dcterms:modified>
</cp:coreProperties>
</file>