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</p:sldMasterIdLst>
  <p:notesMasterIdLst>
    <p:notesMasterId r:id="rId49"/>
  </p:notesMasterIdLst>
  <p:sldIdLst>
    <p:sldId id="355" r:id="rId3"/>
    <p:sldId id="499" r:id="rId4"/>
    <p:sldId id="388" r:id="rId5"/>
    <p:sldId id="457" r:id="rId6"/>
    <p:sldId id="291" r:id="rId7"/>
    <p:sldId id="320" r:id="rId8"/>
    <p:sldId id="341" r:id="rId9"/>
    <p:sldId id="342" r:id="rId10"/>
    <p:sldId id="396" r:id="rId11"/>
    <p:sldId id="397" r:id="rId12"/>
    <p:sldId id="394" r:id="rId13"/>
    <p:sldId id="400" r:id="rId14"/>
    <p:sldId id="401" r:id="rId15"/>
    <p:sldId id="402" r:id="rId16"/>
    <p:sldId id="403" r:id="rId17"/>
    <p:sldId id="428" r:id="rId18"/>
    <p:sldId id="429" r:id="rId19"/>
    <p:sldId id="430" r:id="rId20"/>
    <p:sldId id="431" r:id="rId21"/>
    <p:sldId id="432" r:id="rId22"/>
    <p:sldId id="433" r:id="rId23"/>
    <p:sldId id="395" r:id="rId24"/>
    <p:sldId id="404" r:id="rId25"/>
    <p:sldId id="543" r:id="rId26"/>
    <p:sldId id="405" r:id="rId27"/>
    <p:sldId id="406" r:id="rId28"/>
    <p:sldId id="407" r:id="rId29"/>
    <p:sldId id="409" r:id="rId30"/>
    <p:sldId id="408" r:id="rId31"/>
    <p:sldId id="410" r:id="rId32"/>
    <p:sldId id="411" r:id="rId33"/>
    <p:sldId id="418" r:id="rId34"/>
    <p:sldId id="419" r:id="rId35"/>
    <p:sldId id="422" r:id="rId36"/>
    <p:sldId id="423" r:id="rId37"/>
    <p:sldId id="420" r:id="rId38"/>
    <p:sldId id="424" r:id="rId39"/>
    <p:sldId id="421" r:id="rId40"/>
    <p:sldId id="425" r:id="rId41"/>
    <p:sldId id="426" r:id="rId42"/>
    <p:sldId id="412" r:id="rId43"/>
    <p:sldId id="413" r:id="rId44"/>
    <p:sldId id="414" r:id="rId45"/>
    <p:sldId id="415" r:id="rId46"/>
    <p:sldId id="416" r:id="rId47"/>
    <p:sldId id="417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727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99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6F5D800-A0AF-4B29-B146-4709D75E322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139825" y="682625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4340225"/>
            <a:ext cx="5029200" cy="4114800"/>
          </a:xfrm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美国</a:t>
            </a:r>
            <a:r>
              <a:rPr lang="zh-CN" altLang="zh-CN"/>
              <a:t>《</a:t>
            </a:r>
            <a:r>
              <a:rPr lang="zh-CN" altLang="en-US"/>
              <a:t>时代周刊</a:t>
            </a:r>
            <a:r>
              <a:rPr lang="zh-CN" altLang="zh-CN"/>
              <a:t>》</a:t>
            </a:r>
            <a:r>
              <a:rPr lang="zh-CN" altLang="en-US"/>
              <a:t>如此评价他：有些人生来就具有统率百万人的领袖风范；另一些人则是为写出颠覆世界的软件而生。唯一一个能同时做到这两者的人，就是托瓦兹。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ChangeArrowheads="1"/>
          </p:cNvSpPr>
          <p:nvPr>
            <p:ph type="sldImg" idx="4294967295"/>
          </p:nvPr>
        </p:nvSpPr>
        <p:spPr>
          <a:ln/>
        </p:spPr>
      </p:sp>
      <p:sp>
        <p:nvSpPr>
          <p:cNvPr id="29698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tar -zxvf a.tar.gz -C /work</a:t>
            </a:r>
          </a:p>
          <a:p>
            <a:r>
              <a:rPr lang="en-US" altLang="zh-CN"/>
              <a:t>tar -zcvf  ya.tar.gz /work/test/temp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 anchor="b"/>
          <a:lstStyle/>
          <a:p>
            <a:pPr algn="r">
              <a:defRPr/>
            </a:pPr>
            <a:fld id="{E961939A-0E46-4FAC-8EF3-CABE10B494D9}" type="slidenum">
              <a:rPr lang="zh-CN" altLang="zh-CN" sz="1200">
                <a:latin typeface="Times New Roman" pitchFamily="18" charset="0"/>
                <a:sym typeface="+mn-ea"/>
              </a:rPr>
              <a:pPr algn="r">
                <a:defRPr/>
              </a:pPr>
              <a:t>20</a:t>
            </a:fld>
            <a:endParaRPr lang="zh-CN" altLang="zh-CN" sz="1200">
              <a:latin typeface="Times New Roman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u</a:t>
            </a:r>
            <a:r>
              <a:rPr lang="zh-CN" altLang="en-US" sz="2000"/>
              <a:t>（</a:t>
            </a:r>
            <a:r>
              <a:rPr lang="zh-CN" altLang="zh-CN" sz="2000"/>
              <a:t>UID</a:t>
            </a:r>
            <a:r>
              <a:rPr lang="zh-CN" altLang="en-US" sz="2000"/>
              <a:t>号）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p</a:t>
            </a:r>
            <a:r>
              <a:rPr lang="zh-CN" altLang="en-US" sz="2000"/>
              <a:t>（口令）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g</a:t>
            </a:r>
            <a:r>
              <a:rPr lang="zh-CN" altLang="en-US" sz="2000"/>
              <a:t>（分组）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s</a:t>
            </a:r>
            <a:r>
              <a:rPr lang="zh-CN" altLang="en-US" sz="2000"/>
              <a:t>（</a:t>
            </a:r>
            <a:r>
              <a:rPr lang="zh-CN" altLang="zh-CN" sz="2000"/>
              <a:t>SHELL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useradd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d</a:t>
            </a:r>
            <a:r>
              <a:rPr lang="zh-CN" altLang="en-US" sz="2000"/>
              <a:t>（用户目录）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u</a:t>
            </a:r>
            <a:r>
              <a:rPr lang="zh-CN" altLang="en-US" sz="2000"/>
              <a:t>（新</a:t>
            </a:r>
            <a:r>
              <a:rPr lang="zh-CN" altLang="zh-CN" sz="2000"/>
              <a:t>UID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d</a:t>
            </a:r>
            <a:r>
              <a:rPr lang="zh-CN" altLang="en-US" sz="2000"/>
              <a:t>（用户目录）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g</a:t>
            </a:r>
            <a:r>
              <a:rPr lang="zh-CN" altLang="en-US" sz="2000"/>
              <a:t>（组名）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s</a:t>
            </a:r>
            <a:r>
              <a:rPr lang="zh-CN" altLang="en-US" sz="2000"/>
              <a:t>（</a:t>
            </a:r>
            <a:r>
              <a:rPr lang="zh-CN" altLang="zh-CN" sz="2000"/>
              <a:t>SHELL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p</a:t>
            </a:r>
            <a:r>
              <a:rPr lang="zh-CN" altLang="en-US" sz="2000"/>
              <a:t>（新口令）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l</a:t>
            </a:r>
            <a:r>
              <a:rPr lang="zh-CN" altLang="en-US" sz="2000"/>
              <a:t>（新登录名）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L </a:t>
            </a:r>
            <a:r>
              <a:rPr lang="zh-CN" altLang="en-US" sz="2000"/>
              <a:t>锁定用户账号密码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usermod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U </a:t>
            </a:r>
            <a:r>
              <a:rPr lang="zh-CN" altLang="en-US" sz="2000"/>
              <a:t>解锁用户账号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userdel </a:t>
            </a:r>
            <a:r>
              <a:rPr lang="zh-CN" altLang="en-US" sz="2000"/>
              <a:t>用户名  删除用户账号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000"/>
              <a:t>userdel </a:t>
            </a:r>
            <a:r>
              <a:rPr lang="zh-CN" altLang="zh-CN" sz="2000">
                <a:latin typeface="Arial" panose="020B0604020202020204" pitchFamily="34" charset="0"/>
              </a:rPr>
              <a:t>–</a:t>
            </a:r>
            <a:r>
              <a:rPr lang="zh-CN" altLang="zh-CN" sz="2000"/>
              <a:t>r </a:t>
            </a:r>
            <a:r>
              <a:rPr lang="zh-CN" altLang="en-US" sz="2000"/>
              <a:t>删除账号时同时删除目录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 noTextEdit="1"/>
          </p:cNvSpPr>
          <p:nvPr>
            <p:ph type="sldImg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点是ACL类型，（.）点是ACL_T_SELINUX_ONLY， （+）加是ACL_T_YES，空白是没有ACL。</a:t>
            </a:r>
          </a:p>
          <a:p>
            <a:pPr eaLnBrk="1" hangingPunct="1"/>
            <a:r>
              <a:rPr lang="zh-CN" altLang="en-US"/>
              <a:t>ACL 是访问控制列表Access Control List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1423A-4804-4C53-A537-ADB1D4A3F53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20333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8EB5-6657-485C-BB61-646B4327338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5415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B7565-C721-4D78-A08E-8CA2CF45A8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08919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2D0A1-6749-4A59-A6A9-64680C127DD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3735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BB03A-1B51-4EC0-9BB4-0C210FDBEBF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0049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F9F4-3EF3-4677-9BDD-A4C8566F71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1742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CF1B7-0F2A-4E18-84C5-60771F4FD5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53458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D2AE-5B2B-4995-94C3-C1A7643B662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51630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33B9B-542B-42BE-B381-96AF561C3F8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5557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C37F-148E-4F34-95F8-18EAFAADE00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34901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1769-AE21-4AB4-A703-92281FE3F3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5072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F306D-9DA8-44C2-BAC0-3902BFCA421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24138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79AB2-9C0D-40C5-89FA-F24310538B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11032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D7B8F-E9B6-44F7-A6FF-E762B7D8E5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06567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B2CC-EFD1-4A48-814E-A04D94A73C8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74040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A603F-ED7E-4D2E-9D24-33D343C806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0850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EC870-CE54-4304-AC88-ECF7EF70F5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87832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9017730C-CF6C-4AAE-A7A4-3A9021E5B8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ctr"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zh-CN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0" r:id="rId2"/>
    <p:sldLayoutId id="2147483719" r:id="rId3"/>
    <p:sldLayoutId id="2147483718" r:id="rId4"/>
    <p:sldLayoutId id="2147483717" r:id="rId5"/>
    <p:sldLayoutId id="2147483716" r:id="rId6"/>
    <p:sldLayoutId id="2147483715" r:id="rId7"/>
    <p:sldLayoutId id="2147483714" r:id="rId8"/>
    <p:sldLayoutId id="2147483713" r:id="rId9"/>
    <p:sldLayoutId id="2147483712" r:id="rId10"/>
    <p:sldLayoutId id="2147483711" r:id="rId11"/>
    <p:sldLayoutId id="2147483710" r:id="rId12"/>
    <p:sldLayoutId id="214748370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0ACF20-34DD-44AB-AFAF-2047DAA77B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055" name="Picture 9" descr="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3" r:id="rId2"/>
    <p:sldLayoutId id="2147483722" r:id="rId3"/>
    <p:sldLayoutId id="2147483721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 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新宋体" panose="02010609030101010101" pitchFamily="49" charset="-122"/>
                <a:ea typeface="新宋体" panose="02010609030101010101" pitchFamily="49" charset="-122"/>
              </a:rPr>
              <a:t>Linux操作系统基础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第三章：Linux常用命令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命令格式：命令  -选项  参数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如：ls  -la  /usr</a:t>
            </a:r>
          </a:p>
          <a:p>
            <a:r>
              <a:rPr lang="zh-CN" altLang="en-US"/>
              <a:t>ls：显示文件和目录列表(</a:t>
            </a:r>
            <a:r>
              <a:rPr lang="zh-CN" altLang="en-US">
                <a:solidFill>
                  <a:srgbClr val="FF0000"/>
                </a:solidFill>
              </a:rPr>
              <a:t>l</a:t>
            </a:r>
            <a:r>
              <a:rPr lang="zh-CN" altLang="en-US"/>
              <a:t>i</a:t>
            </a:r>
            <a:r>
              <a:rPr lang="zh-CN" altLang="en-US">
                <a:solidFill>
                  <a:srgbClr val="FF0000"/>
                </a:solidFill>
              </a:rPr>
              <a:t>s</a:t>
            </a:r>
            <a:r>
              <a:rPr lang="zh-CN" altLang="en-US"/>
              <a:t>t)</a:t>
            </a:r>
          </a:p>
          <a:p>
            <a:r>
              <a:rPr lang="zh-CN" altLang="en-US"/>
              <a:t>常用参数：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-l		(long)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-a	(all)         注意隐藏文件、特殊目录.和.. 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/>
              <a:t>-t		(time)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Linux命令的分类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内部命令：属于Shell解析器的一部分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cd 切换目录（</a:t>
            </a:r>
            <a:r>
              <a:rPr lang="zh-CN" altLang="en-US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/>
              <a:t>hange </a:t>
            </a:r>
            <a:r>
              <a:rPr lang="zh-CN" altLang="en-US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/>
              <a:t>irectory）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pwd 显示当前工作目录（</a:t>
            </a:r>
            <a:r>
              <a:rPr lang="zh-CN" altLang="en-US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rint </a:t>
            </a:r>
            <a:r>
              <a:rPr lang="zh-CN" altLang="en-US" sz="2000" dirty="0">
                <a:solidFill>
                  <a:srgbClr val="FF0000"/>
                </a:solidFill>
              </a:rPr>
              <a:t>w</a:t>
            </a:r>
            <a:r>
              <a:rPr lang="zh-CN" altLang="en-US" sz="2000" dirty="0"/>
              <a:t>orking </a:t>
            </a:r>
            <a:r>
              <a:rPr lang="zh-CN" altLang="en-US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/>
              <a:t>irectory）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help 帮助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外部命令：独立于Shell解析器之外的文件程序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ls 显示文件和目录列表（</a:t>
            </a:r>
            <a:r>
              <a:rPr lang="zh-CN" altLang="en-US" sz="2000" dirty="0">
                <a:solidFill>
                  <a:srgbClr val="FF0000"/>
                </a:solidFill>
              </a:rPr>
              <a:t>l</a:t>
            </a:r>
            <a:r>
              <a:rPr lang="zh-CN" altLang="en-US" sz="2000" dirty="0"/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s</a:t>
            </a:r>
            <a:r>
              <a:rPr lang="zh-CN" altLang="en-US" sz="2000" dirty="0"/>
              <a:t>t）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mkdir 创建目录（</a:t>
            </a:r>
            <a:r>
              <a:rPr lang="zh-CN" altLang="en-US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/>
              <a:t>e </a:t>
            </a:r>
            <a:r>
              <a:rPr lang="zh-CN" altLang="en-US" sz="2000" dirty="0">
                <a:solidFill>
                  <a:srgbClr val="FF0000"/>
                </a:solidFill>
              </a:rPr>
              <a:t>dir</a:t>
            </a:r>
            <a:r>
              <a:rPr lang="zh-CN" altLang="en-US" sz="2000" dirty="0"/>
              <a:t>ectoriy）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cp 复制文件或目录（</a:t>
            </a:r>
            <a:r>
              <a:rPr lang="zh-CN" altLang="en-US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/>
              <a:t>o</a:t>
            </a:r>
            <a:r>
              <a:rPr lang="zh-CN" altLang="en-US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y）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dirty="0"/>
              <a:t>查看帮助文档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内部命令：help + 命令（help cd）</a:t>
            </a:r>
          </a:p>
          <a:p>
            <a:pPr marL="457200" lvl="1" indent="0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外部命令：man + 命令（man ls）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Char char="•"/>
              <a:defRPr/>
            </a:pPr>
            <a:endParaRPr lang="zh-CN" altLang="en-US" sz="2000" dirty="0"/>
          </a:p>
          <a:p>
            <a:pPr lvl="1">
              <a:lnSpc>
                <a:spcPct val="9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操作文件或目录常用命令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pwd 显示当前工作目录（</a:t>
            </a:r>
            <a:r>
              <a:rPr lang="zh-CN" altLang="en-US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/>
              <a:t>rint </a:t>
            </a:r>
            <a:r>
              <a:rPr lang="zh-CN" altLang="en-US" sz="2400" dirty="0">
                <a:solidFill>
                  <a:srgbClr val="FF0000"/>
                </a:solidFill>
              </a:rPr>
              <a:t>w</a:t>
            </a:r>
            <a:r>
              <a:rPr lang="zh-CN" altLang="en-US" sz="2400" dirty="0"/>
              <a:t>orking </a:t>
            </a:r>
            <a:r>
              <a:rPr lang="zh-CN" altLang="en-US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/>
              <a:t>irectory）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touch 创建空文件				                    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mkdir 创建目录（</a:t>
            </a:r>
            <a:r>
              <a:rPr lang="zh-CN" altLang="en-US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/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/>
              <a:t>e </a:t>
            </a:r>
            <a:r>
              <a:rPr lang="zh-CN" altLang="en-US" sz="2400" dirty="0">
                <a:solidFill>
                  <a:srgbClr val="FF0000"/>
                </a:solidFill>
              </a:rPr>
              <a:t>dir</a:t>
            </a:r>
            <a:r>
              <a:rPr lang="zh-CN" altLang="en-US" sz="2400" dirty="0"/>
              <a:t>ectoriy）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/>
              <a:t>-p 父目录不存在情况下先生成父目录 （</a:t>
            </a:r>
            <a:r>
              <a:rPr lang="zh-CN" altLang="en-US" sz="1800" dirty="0">
                <a:solidFill>
                  <a:srgbClr val="FF0000"/>
                </a:solidFill>
              </a:rPr>
              <a:t>p</a:t>
            </a:r>
            <a:r>
              <a:rPr lang="zh-CN" altLang="en-US" sz="1800" dirty="0"/>
              <a:t>arents） </a:t>
            </a:r>
            <a:r>
              <a:rPr lang="zh-CN" altLang="en-US" sz="1600" dirty="0"/>
              <a:t>           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cp 复制文件或目录（</a:t>
            </a:r>
            <a:r>
              <a:rPr lang="zh-CN" altLang="en-US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o</a:t>
            </a:r>
            <a:r>
              <a:rPr lang="zh-CN" altLang="en-US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/>
              <a:t>y）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/>
              <a:t>-r 递归处理，将指定目录下的文件与子目录一并拷贝（</a:t>
            </a:r>
            <a:r>
              <a:rPr lang="zh-CN" altLang="en-US" sz="1800" dirty="0">
                <a:solidFill>
                  <a:srgbClr val="FF0000"/>
                </a:solidFill>
              </a:rPr>
              <a:t>r</a:t>
            </a:r>
            <a:r>
              <a:rPr lang="zh-CN" altLang="en-US" sz="1800" dirty="0"/>
              <a:t>ecursive）</a:t>
            </a:r>
            <a:r>
              <a:rPr lang="zh-CN" altLang="en-US" sz="1600" dirty="0"/>
              <a:t>     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mv 移动文件或目录、文件或目录改名（</a:t>
            </a:r>
            <a:r>
              <a:rPr lang="zh-CN" altLang="en-US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/>
              <a:t>o</a:t>
            </a:r>
            <a:r>
              <a:rPr lang="zh-CN" altLang="en-US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e）</a:t>
            </a:r>
            <a:endParaRPr lang="zh-CN" altLang="en-US" sz="2000" dirty="0"/>
          </a:p>
          <a:p>
            <a:pPr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操作文件或目录常用命令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rm 删除文件（</a:t>
            </a:r>
            <a:r>
              <a:rPr lang="zh-CN" altLang="en-US" sz="2400">
                <a:solidFill>
                  <a:srgbClr val="FF0000"/>
                </a:solidFill>
              </a:rPr>
              <a:t>r</a:t>
            </a:r>
            <a:r>
              <a:rPr lang="zh-CN" altLang="en-US" sz="2400"/>
              <a:t>e</a:t>
            </a:r>
            <a:r>
              <a:rPr lang="zh-CN" altLang="en-US" sz="2400">
                <a:solidFill>
                  <a:srgbClr val="FF0000"/>
                </a:solidFill>
              </a:rPr>
              <a:t>m</a:t>
            </a:r>
            <a:r>
              <a:rPr lang="zh-CN" altLang="en-US" sz="2400"/>
              <a:t>ove）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-r 同时删除该目录下的所有文件（</a:t>
            </a:r>
            <a:r>
              <a:rPr lang="zh-CN" altLang="en-US" sz="1800">
                <a:solidFill>
                  <a:srgbClr val="FF0000"/>
                </a:solidFill>
              </a:rPr>
              <a:t>r</a:t>
            </a:r>
            <a:r>
              <a:rPr lang="zh-CN" altLang="en-US" sz="1800"/>
              <a:t>ecursive）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-f 强制删除文件或目录（</a:t>
            </a:r>
            <a:r>
              <a:rPr lang="zh-CN" altLang="en-US" sz="1800">
                <a:solidFill>
                  <a:srgbClr val="FF0000"/>
                </a:solidFill>
              </a:rPr>
              <a:t>f</a:t>
            </a:r>
            <a:r>
              <a:rPr lang="zh-CN" altLang="en-US" sz="1800"/>
              <a:t>orce）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rmdir 删除空目录（</a:t>
            </a:r>
            <a:r>
              <a:rPr lang="zh-CN" altLang="en-US" sz="2400">
                <a:solidFill>
                  <a:srgbClr val="FF0000"/>
                </a:solidFill>
              </a:rPr>
              <a:t>r</a:t>
            </a:r>
            <a:r>
              <a:rPr lang="zh-CN" altLang="en-US" sz="2400"/>
              <a:t>e</a:t>
            </a:r>
            <a:r>
              <a:rPr lang="zh-CN" altLang="en-US" sz="2400">
                <a:solidFill>
                  <a:srgbClr val="FF0000"/>
                </a:solidFill>
              </a:rPr>
              <a:t>m</a:t>
            </a:r>
            <a:r>
              <a:rPr lang="zh-CN" altLang="en-US" sz="2400"/>
              <a:t>ove </a:t>
            </a:r>
            <a:r>
              <a:rPr lang="zh-CN" altLang="en-US" sz="2400">
                <a:solidFill>
                  <a:srgbClr val="FF0000"/>
                </a:solidFill>
              </a:rPr>
              <a:t>dir</a:t>
            </a:r>
            <a:r>
              <a:rPr lang="zh-CN" altLang="en-US" sz="2400"/>
              <a:t>ectoriy）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cat显示文本文件内容 （</a:t>
            </a:r>
            <a:r>
              <a:rPr lang="zh-CN" altLang="en-US" sz="2400">
                <a:solidFill>
                  <a:srgbClr val="FF0000"/>
                </a:solidFill>
              </a:rPr>
              <a:t>cat</a:t>
            </a:r>
            <a:r>
              <a:rPr lang="zh-CN" altLang="en-US" sz="2400"/>
              <a:t>enate）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more、less 分页显示文本文件内容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head、tail查看文本中开头或结尾部分的内容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haed  -n  5  a.log 查看a.log文件的前5行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tail  -</a:t>
            </a:r>
            <a:r>
              <a:rPr lang="en-US" altLang="zh-CN" sz="1800"/>
              <a:t>F</a:t>
            </a:r>
            <a:r>
              <a:rPr lang="zh-CN" altLang="en-US" sz="1800"/>
              <a:t> b.log 循环读取（</a:t>
            </a:r>
            <a:r>
              <a:rPr lang="zh-CN" altLang="en-US" sz="1800">
                <a:solidFill>
                  <a:srgbClr val="FF0000"/>
                </a:solidFill>
              </a:rPr>
              <a:t>f</a:t>
            </a:r>
            <a:r>
              <a:rPr lang="en-US" altLang="zh-CN" sz="1800"/>
              <a:t>o</a:t>
            </a:r>
            <a:r>
              <a:rPr lang="zh-CN" altLang="en-US" sz="1800"/>
              <a:t>llow）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常用命令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wc 统计文本的行数、字数、字符数（</a:t>
            </a:r>
            <a:r>
              <a:rPr lang="zh-CN" altLang="en-US" sz="2400" dirty="0">
                <a:solidFill>
                  <a:srgbClr val="FF0000"/>
                </a:solidFill>
              </a:rPr>
              <a:t>w</a:t>
            </a:r>
            <a:r>
              <a:rPr lang="zh-CN" altLang="en-US" sz="2400" dirty="0"/>
              <a:t>ord </a:t>
            </a:r>
            <a:r>
              <a:rPr lang="zh-CN" altLang="en-US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ount）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-m 统计文本字符数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-w 统计文本字数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-l 统计文本行数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find 在文件系统中查找指定的文件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find /etc/ -name "aaa"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grep 在指定的文本文件中查找指定的字符串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ln 建立链接文件（</a:t>
            </a:r>
            <a:r>
              <a:rPr lang="zh-CN" altLang="en-US" sz="2400" dirty="0">
                <a:solidFill>
                  <a:srgbClr val="FF0000"/>
                </a:solidFill>
              </a:rPr>
              <a:t>l</a:t>
            </a:r>
            <a:r>
              <a:rPr lang="zh-CN" altLang="en-US" sz="2400" dirty="0"/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/>
              <a:t>k）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-s 对源文件建立符号连接，而非硬连接（</a:t>
            </a:r>
            <a:r>
              <a:rPr lang="zh-CN" altLang="en-US" sz="2000" dirty="0">
                <a:solidFill>
                  <a:srgbClr val="FF0000"/>
                </a:solidFill>
              </a:rPr>
              <a:t>s</a:t>
            </a:r>
            <a:r>
              <a:rPr lang="zh-CN" altLang="en-US" sz="2000" dirty="0"/>
              <a:t>ymbolic）</a:t>
            </a:r>
          </a:p>
          <a:p>
            <a:pPr>
              <a:lnSpc>
                <a:spcPct val="140000"/>
              </a:lnSpc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常用命令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top 显示当前系统中耗费资源最多的进程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ps 显示瞬间的进程状态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-e /-A 显示所有进程，环境变量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-f 全格式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-a 显示所有用户的所有进程（包括其它用户）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-u 按用户名和启动时间的顺序来显示进程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800"/>
              <a:t>-x 显示无控制终端的进程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kill 杀死一个进程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kill -9 pid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/>
              <a:t>df 显示文件系统磁盘空间的使用情况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常用命令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du 显示指定的文件（目录）已使用的磁盘空间的总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-h文件大小以K，M，G为单位显示（</a:t>
            </a:r>
            <a:r>
              <a:rPr lang="zh-CN" altLang="en-US" sz="1600">
                <a:solidFill>
                  <a:srgbClr val="FF0000"/>
                </a:solidFill>
              </a:rPr>
              <a:t>h</a:t>
            </a:r>
            <a:r>
              <a:rPr lang="zh-CN" altLang="en-US" sz="1600"/>
              <a:t>uman-readable）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-s只显示各档案大小的总合（</a:t>
            </a:r>
            <a:r>
              <a:rPr lang="zh-CN" altLang="en-US" sz="1600">
                <a:solidFill>
                  <a:srgbClr val="FF0000"/>
                </a:solidFill>
              </a:rPr>
              <a:t>s</a:t>
            </a:r>
            <a:r>
              <a:rPr lang="zh-CN" altLang="en-US" sz="1600"/>
              <a:t>ummarize）</a:t>
            </a:r>
            <a:endParaRPr lang="zh-CN" alt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free 显示当前内存和交换空间的使用情况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netstat 显示网络状态信息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-a 显示所有连接和监听端口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-t (tcp)仅显示tcp相关选项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-u (udp)仅显示udp相关选项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-n 拒绝显示别名，能显示数字的全部转化成数字。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-p 显示建立相关链接的程序名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ifconfig 网卡网络配置详解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/>
              <a:t>ping 测试网络的连通性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备份压缩命令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gzip </a:t>
            </a:r>
            <a:r>
              <a:rPr lang="zh-CN" altLang="en-US" sz="2400"/>
              <a:t>压缩（解压）文件或目录，压缩文件后缀为</a:t>
            </a:r>
            <a:r>
              <a:rPr lang="zh-CN" altLang="zh-CN" sz="2400"/>
              <a:t>gz </a:t>
            </a:r>
          </a:p>
          <a:p>
            <a:r>
              <a:rPr lang="zh-CN" altLang="zh-CN" sz="2400"/>
              <a:t>bzip2 </a:t>
            </a:r>
            <a:r>
              <a:rPr lang="zh-CN" altLang="en-US" sz="2400"/>
              <a:t>压缩（解压）文件或目录，压缩文件后缀为</a:t>
            </a:r>
            <a:r>
              <a:rPr lang="zh-CN" altLang="zh-CN" sz="2400"/>
              <a:t>bz2 </a:t>
            </a:r>
          </a:p>
          <a:p>
            <a:r>
              <a:rPr lang="zh-CN" altLang="zh-CN" sz="2400"/>
              <a:t>tar </a:t>
            </a:r>
            <a:r>
              <a:rPr lang="zh-CN" altLang="en-US" sz="2400"/>
              <a:t>文件、目录打（解）包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/>
              <a:t>gzip</a:t>
            </a:r>
            <a:r>
              <a:rPr lang="zh-CN" altLang="en-US"/>
              <a:t>命令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命令格式：gzip [选项] 压缩（解压缩）的文件名</a:t>
            </a:r>
            <a:endParaRPr lang="zh-CN" altLang="en-US"/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-d将压缩文件解压（</a:t>
            </a:r>
            <a:r>
              <a:rPr lang="zh-CN" altLang="en-US" sz="2000">
                <a:solidFill>
                  <a:srgbClr val="FF0000"/>
                </a:solidFill>
              </a:rPr>
              <a:t>d</a:t>
            </a:r>
            <a:r>
              <a:rPr lang="zh-CN" altLang="en-US" sz="2000"/>
              <a:t>ecompress）</a:t>
            </a: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-l显示压缩文件的大小，未压缩文件的大小，压缩比（</a:t>
            </a:r>
            <a:r>
              <a:rPr lang="zh-CN" altLang="en-US" sz="2000">
                <a:solidFill>
                  <a:srgbClr val="FF0000"/>
                </a:solidFill>
              </a:rPr>
              <a:t>l</a:t>
            </a:r>
            <a:r>
              <a:rPr lang="zh-CN" altLang="en-US" sz="2000"/>
              <a:t>ist）</a:t>
            </a: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-v显示文件名和压缩比（</a:t>
            </a:r>
            <a:r>
              <a:rPr lang="zh-CN" altLang="en-US" sz="2000">
                <a:solidFill>
                  <a:srgbClr val="FF0000"/>
                </a:solidFill>
              </a:rPr>
              <a:t>v</a:t>
            </a:r>
            <a:r>
              <a:rPr lang="zh-CN" altLang="en-US" sz="2000"/>
              <a:t>erbose）</a:t>
            </a:r>
          </a:p>
          <a:p>
            <a:pPr marL="457200" lvl="1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000"/>
              <a:t>-num用指定的数字num调整压缩的速度，-1或--fast表示最快压缩方法（低压缩比），-9或--best表示最慢压缩方法（高压缩比）。系统缺省值为6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/>
              <a:t>bzip2</a:t>
            </a:r>
            <a:r>
              <a:rPr lang="zh-CN" altLang="en-US"/>
              <a:t>命令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命令格式：bzip2 [-cdz] 文档名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-c将压缩的过程产生的数据输出到屏幕上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-d解压缩的参数（</a:t>
            </a:r>
            <a:r>
              <a:rPr lang="zh-CN" altLang="en-US" sz="2000">
                <a:solidFill>
                  <a:srgbClr val="FF0000"/>
                </a:solidFill>
              </a:rPr>
              <a:t>d</a:t>
            </a:r>
            <a:r>
              <a:rPr lang="zh-CN" altLang="en-US" sz="2000"/>
              <a:t>ecompress）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-z压缩的参数（compress）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/>
              <a:t>-num 用指定的数字num调整压缩的速度，-1或--fast表示最快压缩方法（低压缩比），-9或--best表示最慢压缩方法（高压缩比）。系统缺省值为6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主要内容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/>
              <a:t>Linux 安装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常用命令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VI编辑器的使用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远程登录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主机名的设置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IP的设置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600"/>
              <a:t>防火墙的设置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用户和组账户管理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文件权限管理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RPM软件包管理</a:t>
            </a:r>
          </a:p>
          <a:p>
            <a:pPr>
              <a:lnSpc>
                <a:spcPct val="90000"/>
              </a:lnSpc>
            </a:pPr>
            <a:r>
              <a:rPr lang="zh-CN" altLang="en-US" sz="2000"/>
              <a:t>软件的安装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Jdk，tomcat, eclipse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zh-CN"/>
              <a:t>tar</a:t>
            </a:r>
            <a:r>
              <a:rPr lang="zh-CN" altLang="en-US"/>
              <a:t>命令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-c 建立一个压缩文件的参数指令（</a:t>
            </a:r>
            <a:r>
              <a:rPr lang="zh-CN" altLang="en-US" sz="2400">
                <a:solidFill>
                  <a:srgbClr val="FF0000"/>
                </a:solidFill>
              </a:rPr>
              <a:t>c</a:t>
            </a:r>
            <a:r>
              <a:rPr lang="zh-CN" altLang="en-US" sz="2400"/>
              <a:t>reate）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-x 解开一个压缩文件的参数指令（e</a:t>
            </a:r>
            <a:r>
              <a:rPr lang="zh-CN" altLang="en-US" sz="2400">
                <a:solidFill>
                  <a:srgbClr val="FF0000"/>
                </a:solidFill>
              </a:rPr>
              <a:t>x</a:t>
            </a:r>
            <a:r>
              <a:rPr lang="zh-CN" altLang="en-US" sz="2400"/>
              <a:t>tract）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-z 是否需要用 gzip 压缩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-j 是否需要用 bzip2 压缩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-v 压缩的过程中显示文件（verbose）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-f 使用档名，在 f 之后要立即接档名（file）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关机</a:t>
            </a:r>
            <a:r>
              <a:rPr lang="zh-CN" altLang="zh-CN"/>
              <a:t>/</a:t>
            </a:r>
            <a:r>
              <a:rPr lang="zh-CN" altLang="en-US"/>
              <a:t>重启命令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shutdown系统关机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-r 关机后立即重启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-h 关机后不重新启动</a:t>
            </a:r>
          </a:p>
          <a:p>
            <a:r>
              <a:rPr lang="zh-CN" altLang="en-US"/>
              <a:t>halt 关机后关闭电源 </a:t>
            </a:r>
            <a:r>
              <a:rPr lang="en-US" altLang="zh-CN"/>
              <a:t>shutdown -h</a:t>
            </a:r>
          </a:p>
          <a:p>
            <a:r>
              <a:rPr lang="zh-CN" altLang="en-US"/>
              <a:t>reboot 重新启动 </a:t>
            </a:r>
            <a:r>
              <a:rPr lang="en-US" altLang="zh-CN"/>
              <a:t>shutdown -r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学习Linux的好习惯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善于查看man page（manual）等帮助文档</a:t>
            </a:r>
          </a:p>
          <a:p>
            <a:r>
              <a:rPr lang="zh-CN" altLang="en-US"/>
              <a:t>利用好Tab键</a:t>
            </a:r>
          </a:p>
          <a:p>
            <a:r>
              <a:rPr lang="zh-CN" altLang="en-US"/>
              <a:t>掌握好一些快捷键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ctrl + c（停止当前进程）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ctrl + r（查看命令历史）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ctrl + l（清屏，与clear命令作用相同）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第四章：VIM文本编辑器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vi / vim是Unix / Linux上最常用的文本编辑器而且功能非常强大。</a:t>
            </a:r>
          </a:p>
          <a:p>
            <a:r>
              <a:rPr lang="zh-CN" altLang="en-US"/>
              <a:t>只有命令，没有菜单。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《大碗》编辑器版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700"/>
              <a:t>周围的同事不是用VI就是Emacs，你要是用EltraEdit都不好意思跟人家打招呼...什么插件呀、语法高亮呀、拼写检查呀，能给它开的都给它开着，就是一个字：酷！你说这么牛X的一东西，怎么着学会也得小半年吧。半年！？入门都远着呢！能学会移动光标就不错了，你还别说耗不起，就这还是左右移动！！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VIM工作模式</a:t>
            </a:r>
          </a:p>
        </p:txBody>
      </p:sp>
      <p:sp>
        <p:nvSpPr>
          <p:cNvPr id="34818" name="AutoShape 3"/>
          <p:cNvSpPr>
            <a:spLocks noChangeArrowheads="1"/>
          </p:cNvSpPr>
          <p:nvPr/>
        </p:nvSpPr>
        <p:spPr bwMode="auto">
          <a:xfrm>
            <a:off x="3276600" y="2924175"/>
            <a:ext cx="1944688" cy="6492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一般模式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1476375" y="4652963"/>
            <a:ext cx="1943100" cy="649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插入模式</a:t>
            </a: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5076825" y="4652963"/>
            <a:ext cx="1943100" cy="6492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底行模式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1403350" y="249237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cxnSp>
        <p:nvCxnSpPr>
          <p:cNvPr id="34822" name="AutoShape 7"/>
          <p:cNvCxnSpPr>
            <a:cxnSpLocks noChangeShapeType="1"/>
          </p:cNvCxnSpPr>
          <p:nvPr/>
        </p:nvCxnSpPr>
        <p:spPr bwMode="auto">
          <a:xfrm>
            <a:off x="4932363" y="2492375"/>
            <a:ext cx="1800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4932363" y="24923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4824" name="箭头 161"/>
          <p:cNvSpPr>
            <a:spLocks noChangeShapeType="1"/>
          </p:cNvSpPr>
          <p:nvPr/>
        </p:nvSpPr>
        <p:spPr bwMode="auto">
          <a:xfrm>
            <a:off x="3492500" y="24923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185863" y="206057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vim filename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514475" y="2600325"/>
            <a:ext cx="147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进入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5507038" y="2570163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退出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5003800" y="2060575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:wq</a:t>
            </a:r>
          </a:p>
        </p:txBody>
      </p:sp>
      <p:cxnSp>
        <p:nvCxnSpPr>
          <p:cNvPr id="34829" name="AutoShape 14"/>
          <p:cNvCxnSpPr>
            <a:cxnSpLocks noChangeShapeType="1"/>
          </p:cNvCxnSpPr>
          <p:nvPr/>
        </p:nvCxnSpPr>
        <p:spPr bwMode="auto">
          <a:xfrm flipV="1">
            <a:off x="2771775" y="3571875"/>
            <a:ext cx="10795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5"/>
          <p:cNvCxnSpPr>
            <a:cxnSpLocks noChangeShapeType="1"/>
          </p:cNvCxnSpPr>
          <p:nvPr/>
        </p:nvCxnSpPr>
        <p:spPr bwMode="auto">
          <a:xfrm flipH="1">
            <a:off x="2195513" y="3573463"/>
            <a:ext cx="1152525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16"/>
          <p:cNvCxnSpPr>
            <a:cxnSpLocks noChangeShapeType="1"/>
          </p:cNvCxnSpPr>
          <p:nvPr/>
        </p:nvCxnSpPr>
        <p:spPr bwMode="auto">
          <a:xfrm>
            <a:off x="4572000" y="3573463"/>
            <a:ext cx="1081088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箭头 169"/>
          <p:cNvSpPr>
            <a:spLocks noChangeShapeType="1"/>
          </p:cNvSpPr>
          <p:nvPr/>
        </p:nvSpPr>
        <p:spPr bwMode="auto">
          <a:xfrm flipH="1" flipV="1">
            <a:off x="5076825" y="3571875"/>
            <a:ext cx="10795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1403350" y="3576638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 i a o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3203575" y="4005263"/>
            <a:ext cx="1139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Esc键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4787900" y="4005263"/>
            <a:ext cx="56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：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5653088" y="3789363"/>
            <a:ext cx="2439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命令以回车结束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插入命令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3513137"/>
        </p:xfrm>
        <a:graphic>
          <a:graphicData uri="http://schemas.openxmlformats.org/drawingml/2006/table">
            <a:tbl>
              <a:tblPr/>
              <a:tblGrid>
                <a:gridCol w="17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前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开始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后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末尾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在光标当前行的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下一行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插入新行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在光标当前行的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上一行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插入新行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定位命令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2927350"/>
        </p:xfrm>
        <a:graphic>
          <a:graphicData uri="http://schemas.openxmlformats.org/drawingml/2006/table">
            <a:tbl>
              <a:tblPr/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:set nu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显示行号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:set nonu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取消行号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到文本的第一行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到文本的最后一行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到文本的第n行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替换和取消命令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2808287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5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undo，取消上一步操作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Ctrl + 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redo，返回到undo之前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替换光标所在处的字符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5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从光标所在处开始替换，按Esc键结束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删除命令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3168650"/>
        </p:xfrm>
        <a:graphic>
          <a:graphicData uri="http://schemas.openxmlformats.org/drawingml/2006/table">
            <a:tbl>
              <a:tblPr/>
              <a:tblGrid>
                <a:gridCol w="209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删除光标所在处字符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删除光标所在处后的n个字符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删除光标所在行。ndd删除n行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删除光标所在行到末尾行的所以内容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删除光标所在处到行尾的内容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删除指定范围的行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 b="1" i="1">
                <a:latin typeface="新宋体" panose="02010609030101010101" pitchFamily="49" charset="-122"/>
                <a:ea typeface="新宋体" panose="02010609030101010101" pitchFamily="49" charset="-122"/>
              </a:rPr>
              <a:t>第一章：Linux简介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/>
              <a:t>Linux是一种自由和开放源码的操作系统，存在着许多不同的Linux版本，但它们都使用了Linux内核。Linux可安装在各种计算机硬件设备中，比如手机、平板电脑、路由器、台式计算机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2400"/>
          </a:p>
        </p:txBody>
      </p:sp>
      <p:pic>
        <p:nvPicPr>
          <p:cNvPr id="8195" name="Picture 4" descr="centos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933825"/>
            <a:ext cx="166846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fl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05263"/>
            <a:ext cx="14398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redhat-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89363"/>
            <a:ext cx="15843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suse_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013325"/>
            <a:ext cx="14462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8" descr="ubuntu-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086350"/>
            <a:ext cx="1584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3708400" y="5229225"/>
            <a:ext cx="1295400" cy="5762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>
                <a:latin typeface="Calibri" panose="020F0502020204030204" pitchFamily="34" charset="0"/>
              </a:rPr>
              <a:t>Linux内核</a:t>
            </a:r>
          </a:p>
        </p:txBody>
      </p:sp>
      <p:sp>
        <p:nvSpPr>
          <p:cNvPr id="8201" name="箭头 88"/>
          <p:cNvSpPr>
            <a:spLocks noChangeShapeType="1"/>
          </p:cNvSpPr>
          <p:nvPr/>
        </p:nvSpPr>
        <p:spPr bwMode="auto">
          <a:xfrm>
            <a:off x="2916238" y="4581525"/>
            <a:ext cx="7937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2" name="箭头 89"/>
          <p:cNvSpPr>
            <a:spLocks noChangeShapeType="1"/>
          </p:cNvSpPr>
          <p:nvPr/>
        </p:nvSpPr>
        <p:spPr bwMode="auto">
          <a:xfrm>
            <a:off x="435610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3" name="箭头 90"/>
          <p:cNvSpPr>
            <a:spLocks noChangeShapeType="1"/>
          </p:cNvSpPr>
          <p:nvPr/>
        </p:nvSpPr>
        <p:spPr bwMode="auto">
          <a:xfrm flipH="1">
            <a:off x="5076825" y="4652963"/>
            <a:ext cx="9350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4" name="箭头 91"/>
          <p:cNvSpPr>
            <a:spLocks noChangeShapeType="1"/>
          </p:cNvSpPr>
          <p:nvPr/>
        </p:nvSpPr>
        <p:spPr bwMode="auto">
          <a:xfrm>
            <a:off x="2771775" y="5518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8205" name="箭头 92"/>
          <p:cNvSpPr>
            <a:spLocks noChangeShapeType="1"/>
          </p:cNvSpPr>
          <p:nvPr/>
        </p:nvSpPr>
        <p:spPr bwMode="auto">
          <a:xfrm flipH="1">
            <a:off x="5076825" y="55181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常用快捷键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2232025"/>
        </p:xfrm>
        <a:graphic>
          <a:graphicData uri="http://schemas.openxmlformats.org/drawingml/2006/table">
            <a:tbl>
              <a:tblPr/>
              <a:tblGrid>
                <a:gridCol w="23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Shift+ zz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保存退出，与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:wq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作用相同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进入字符可视模式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  或  Shift +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进入行可视模式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Ctrl + 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进入块可视模式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第五章：用户和组账户管理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linux</a:t>
            </a:r>
            <a:r>
              <a:rPr lang="zh-CN" altLang="en-US"/>
              <a:t>操作系统是一个多用户操作系统，它允许多用户同时登录到系统上并使用资源。系统会根据账户来区分每个用户的文件，进程，任务和工作环境，使得每个用户工作都不受干扰。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配置文件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保存用户信息的文件：/etc/passwd</a:t>
            </a:r>
          </a:p>
          <a:p>
            <a:r>
              <a:rPr lang="zh-CN" altLang="en-US"/>
              <a:t>保存密码的文件：/etc/shadow</a:t>
            </a:r>
          </a:p>
          <a:p>
            <a:r>
              <a:rPr lang="zh-CN" altLang="en-US"/>
              <a:t>保存用户组的文件：/etc/group</a:t>
            </a:r>
          </a:p>
          <a:p>
            <a:r>
              <a:rPr lang="zh-CN" altLang="en-US"/>
              <a:t>保存用户组密码的文件：/etc/gshadow</a:t>
            </a:r>
          </a:p>
          <a:p>
            <a:r>
              <a:rPr lang="zh-CN" altLang="en-US"/>
              <a:t>用户配置文件：/etc/default/useradd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/etc/passwd格式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300"/>
              <a:t>使用命令：man 5 passwd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300"/>
              <a:t>account:password:UID:GID:GECOS:directory:shell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ph sz="half" idx="2"/>
          </p:nvPr>
        </p:nvGraphicFramePr>
        <p:xfrm>
          <a:off x="644525" y="1990725"/>
          <a:ext cx="7807325" cy="2879725"/>
        </p:xfrm>
        <a:graphic>
          <a:graphicData uri="http://schemas.openxmlformats.org/drawingml/2006/table">
            <a:tbl>
              <a:tblPr/>
              <a:tblGrid>
                <a:gridCol w="197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用户名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用户登陆系统的用户名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密码位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UID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用户标示号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GID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默认组标示号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描述信息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存放用户的描述信息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宿主目录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用户登陆系统的默认目录，默认是在/home/下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命令解析器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用户使用的Shell，默认是bash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Linux用户分类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超级用户：（root，UID=0）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普通用户：（UID在500到60000）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100" dirty="0"/>
              <a:t>伪用户：（UID在1到499）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系统和服务相关的：bin、daemon、shutdown等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进程相关的：mail、news、games等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为用户不能登陆系统，而且没有宿主目录</a:t>
            </a:r>
          </a:p>
          <a:p>
            <a:pPr lvl="1">
              <a:buClr>
                <a:schemeClr val="tx1"/>
              </a:buClr>
              <a:buSzPct val="70000"/>
              <a:buFont typeface="Wingdings" pitchFamily="2" charset="2"/>
              <a:buChar char="•"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/etc/shadow格式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700"/>
              <a:t>查看命令：man 5 shadow</a:t>
            </a: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ph sz="half" idx="2"/>
          </p:nvPr>
        </p:nvGraphicFramePr>
        <p:xfrm>
          <a:off x="388938" y="1989138"/>
          <a:ext cx="8062912" cy="4400550"/>
        </p:xfrm>
        <a:graphic>
          <a:graphicData uri="http://schemas.openxmlformats.org/drawingml/2006/table">
            <a:tbl>
              <a:tblPr/>
              <a:tblGrid>
                <a:gridCol w="529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用户名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登陆系统的用户名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加密密码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最后一次修改时间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用户最后一次修改密码距现在的天数，从1970-1-1起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最小时间间隔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两次修改密码之间的最小天数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最大时间间隔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密码有效天数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警告时间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从系统警告到密码失效的天数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账号闲置时间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账号闲置时间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失效时间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密码失效的天数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标志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标志</a:t>
                      </a:r>
                    </a:p>
                  </a:txBody>
                  <a:tcPr marL="91444" marR="91444" marT="45702" marB="4570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用户组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每个用户至少属于一个用户组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每个用户组可以包含多个用户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同一个用户组的用户享有该组共有的权限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/etc/group格式</a:t>
            </a: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1989138"/>
          <a:ext cx="7696200" cy="3279775"/>
        </p:xfrm>
        <a:graphic>
          <a:graphicData uri="http://schemas.openxmlformats.org/drawingml/2006/table">
            <a:tbl>
              <a:tblPr/>
              <a:tblGrid>
                <a:gridCol w="177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组名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用的所在的组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组密码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密码位，一般不使用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主标示号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组内用户列表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7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属于改组的用户列表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操作用户命令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/>
              <a:t>添加用户命令：useradd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-u 指定组ID（</a:t>
            </a:r>
            <a:r>
              <a:rPr lang="zh-CN" altLang="en-US" sz="2400" dirty="0">
                <a:solidFill>
                  <a:srgbClr val="FF0000"/>
                </a:solidFill>
              </a:rPr>
              <a:t>u</a:t>
            </a:r>
            <a:r>
              <a:rPr lang="zh-CN" altLang="en-US" sz="2400" dirty="0"/>
              <a:t>id）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-g 指定所属的组名（</a:t>
            </a:r>
            <a:r>
              <a:rPr lang="zh-CN" altLang="en-US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id）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-G 指定多个组，用逗号“，”分开（</a:t>
            </a:r>
            <a:r>
              <a:rPr lang="zh-CN" altLang="en-US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roups）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-c 用户描述（</a:t>
            </a:r>
            <a:r>
              <a:rPr lang="zh-CN" altLang="en-US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/>
              <a:t>omment）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-e 失效时间（</a:t>
            </a:r>
            <a:r>
              <a:rPr lang="zh-CN" altLang="en-US" sz="2400" dirty="0">
                <a:solidFill>
                  <a:srgbClr val="FF0000"/>
                </a:solidFill>
              </a:rPr>
              <a:t>e</a:t>
            </a:r>
            <a:r>
              <a:rPr lang="zh-CN" altLang="en-US" sz="2400" dirty="0"/>
              <a:t>xpire date）</a:t>
            </a:r>
          </a:p>
          <a:p>
            <a:pPr marL="0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dirty="0"/>
              <a:t>例子：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useradd -u 888 -g users -G sys,root -c "hr zhang" zhangsan</a:t>
            </a:r>
          </a:p>
          <a:p>
            <a:pPr marL="457200" lvl="1" indent="0"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dirty="0"/>
              <a:t>passwd </a:t>
            </a:r>
            <a:r>
              <a:rPr lang="zh-CN" altLang="en-US" sz="2300" dirty="0"/>
              <a:t>zhangsan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3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操作用户命令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/>
              <a:t>修改用户命令：usermod（</a:t>
            </a:r>
            <a:r>
              <a:rPr lang="zh-CN" altLang="en-US" sz="2800">
                <a:solidFill>
                  <a:srgbClr val="FF0000"/>
                </a:solidFill>
              </a:rPr>
              <a:t>user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mod</a:t>
            </a:r>
            <a:r>
              <a:rPr lang="zh-CN" altLang="en-US" sz="2800"/>
              <a:t>ify）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-l 修改用户名 （login）usermod -l a b（b改为a）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-g 添加组 usermod -g sys tom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-G添加多个组 usermod -G sys,root tom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–L 锁定用户账号密码（</a:t>
            </a:r>
            <a:r>
              <a:rPr lang="zh-CN" altLang="en-US" sz="2400">
                <a:solidFill>
                  <a:srgbClr val="FF0000"/>
                </a:solidFill>
              </a:rPr>
              <a:t>L</a:t>
            </a:r>
            <a:r>
              <a:rPr lang="zh-CN" altLang="en-US" sz="2400"/>
              <a:t>ock）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400"/>
              <a:t>–U 解锁用户账号（</a:t>
            </a:r>
            <a:r>
              <a:rPr lang="zh-CN" altLang="en-US" sz="2400">
                <a:solidFill>
                  <a:srgbClr val="FF0000"/>
                </a:solidFill>
              </a:rPr>
              <a:t>U</a:t>
            </a:r>
            <a:r>
              <a:rPr lang="zh-CN" altLang="en-US" sz="2400"/>
              <a:t>nlock）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/>
              <a:t>删除用户命令：userdel（</a:t>
            </a:r>
            <a:r>
              <a:rPr lang="zh-CN" altLang="en-US" sz="2800">
                <a:solidFill>
                  <a:srgbClr val="FF0000"/>
                </a:solidFill>
              </a:rPr>
              <a:t>user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del</a:t>
            </a:r>
            <a:r>
              <a:rPr lang="zh-CN" altLang="en-US" sz="2800"/>
              <a:t>ete）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300"/>
              <a:t>-r 删除账号时同时删除目录（</a:t>
            </a:r>
            <a:r>
              <a:rPr lang="zh-CN" altLang="en-US" sz="2300">
                <a:solidFill>
                  <a:srgbClr val="FF0000"/>
                </a:solidFill>
              </a:rPr>
              <a:t>r</a:t>
            </a:r>
            <a:r>
              <a:rPr lang="zh-CN" altLang="en-US" sz="2300"/>
              <a:t>emove）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Linux介绍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Linux出现于1991年，是由芬兰赫尔辛基大学学生Linus Torvalds和后来加入的众多爱好者共同开发完成</a:t>
            </a:r>
          </a:p>
        </p:txBody>
      </p:sp>
      <p:pic>
        <p:nvPicPr>
          <p:cNvPr id="10243" name="Picture 4" descr="28_1382585193.jpg_w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32194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 descr="3409632033218421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644900"/>
            <a:ext cx="24479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操作用户组命令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添加组：groupadd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-g 指定gid</a:t>
            </a:r>
          </a:p>
          <a:p>
            <a:r>
              <a:rPr lang="zh-CN" altLang="en-US"/>
              <a:t>修改组：groupmod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-n 更改组名（</a:t>
            </a:r>
            <a:r>
              <a:rPr lang="zh-CN" altLang="en-US">
                <a:solidFill>
                  <a:srgbClr val="FF0000"/>
                </a:solidFill>
              </a:rPr>
              <a:t>n</a:t>
            </a:r>
            <a:r>
              <a:rPr lang="zh-CN" altLang="en-US"/>
              <a:t>ew group）</a:t>
            </a:r>
          </a:p>
          <a:p>
            <a:r>
              <a:rPr lang="zh-CN" altLang="en-US"/>
              <a:t>删除组：groupdel</a:t>
            </a:r>
          </a:p>
          <a:p>
            <a:r>
              <a:rPr lang="zh-CN" altLang="en-US"/>
              <a:t>groups 显示用户所属组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第六章：权限管理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三种基本权限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r 读权限（</a:t>
            </a:r>
            <a:r>
              <a:rPr lang="zh-CN" altLang="en-US">
                <a:solidFill>
                  <a:srgbClr val="FF0000"/>
                </a:solidFill>
              </a:rPr>
              <a:t>r</a:t>
            </a:r>
            <a:r>
              <a:rPr lang="zh-CN" altLang="en-US"/>
              <a:t>ead）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w 写权限（</a:t>
            </a:r>
            <a:r>
              <a:rPr lang="zh-CN" altLang="en-US">
                <a:solidFill>
                  <a:srgbClr val="FF0000"/>
                </a:solidFill>
              </a:rPr>
              <a:t>w</a:t>
            </a:r>
            <a:r>
              <a:rPr lang="zh-CN" altLang="en-US"/>
              <a:t>rite）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x 执行权限 （e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ecute）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 </a:t>
            </a:r>
          </a:p>
        </p:txBody>
      </p:sp>
      <p:sp>
        <p:nvSpPr>
          <p:cNvPr id="50190" name="Rectangle 1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第1位：文件类型（d 目录，- 普通文件，l 链接文件）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第2-4位：所属用户权限，用u（user）表示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第5-7位：所属组权限，用g（group）表示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第8-10位：其他用户权限，用o（other）表示</a:t>
            </a:r>
            <a:endParaRPr lang="zh-CN" altLang="en-US" sz="1800" dirty="0"/>
          </a:p>
          <a:p>
            <a:pPr marL="0" indent="0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第2-10位：表示所有的权限，用a（all）表示</a:t>
            </a: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完整信息：一个文件，所属用户具有读写执行权限；所属组的用户</a:t>
            </a: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1800" dirty="0">
                <a:sym typeface="+mn-ea"/>
              </a:rPr>
              <a:t>有读写权限，没有执行权限；其他用户只有读权限</a:t>
            </a: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  <a:p>
            <a:pPr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1800" dirty="0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333500" y="1412875"/>
            <a:ext cx="61912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9600">
                <a:latin typeface="Calibri" panose="020F0502020204030204" pitchFamily="34" charset="0"/>
              </a:rPr>
              <a:t>-</a:t>
            </a:r>
            <a:r>
              <a:rPr lang="zh-CN" altLang="zh-CN" sz="9600">
                <a:solidFill>
                  <a:srgbClr val="FF0000"/>
                </a:solidFill>
                <a:latin typeface="Calibri" panose="020F0502020204030204" pitchFamily="34" charset="0"/>
              </a:rPr>
              <a:t>rwx</a:t>
            </a:r>
            <a:r>
              <a:rPr lang="zh-CN" altLang="zh-CN" sz="9600">
                <a:solidFill>
                  <a:srgbClr val="0000FF"/>
                </a:solidFill>
                <a:latin typeface="Calibri" panose="020F0502020204030204" pitchFamily="34" charset="0"/>
              </a:rPr>
              <a:t>rw-</a:t>
            </a:r>
            <a:r>
              <a:rPr lang="zh-CN" altLang="zh-CN" sz="9600">
                <a:solidFill>
                  <a:srgbClr val="FFFF00"/>
                </a:solidFill>
                <a:latin typeface="Calibri" panose="020F0502020204030204" pitchFamily="34" charset="0"/>
              </a:rPr>
              <a:t>r--</a:t>
            </a:r>
          </a:p>
        </p:txBody>
      </p:sp>
      <p:sp>
        <p:nvSpPr>
          <p:cNvPr id="53252" name="AutoShape 4"/>
          <p:cNvSpPr>
            <a:spLocks/>
          </p:cNvSpPr>
          <p:nvPr/>
        </p:nvSpPr>
        <p:spPr bwMode="auto">
          <a:xfrm rot="5400000">
            <a:off x="2947988" y="2100263"/>
            <a:ext cx="358775" cy="1584325"/>
          </a:xfrm>
          <a:prstGeom prst="rightBrace">
            <a:avLst>
              <a:gd name="adj1" fmla="val 36697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3" name="AutoShape 5"/>
          <p:cNvSpPr>
            <a:spLocks/>
          </p:cNvSpPr>
          <p:nvPr/>
        </p:nvSpPr>
        <p:spPr bwMode="auto">
          <a:xfrm rot="5400000">
            <a:off x="4824412" y="2173288"/>
            <a:ext cx="358775" cy="1441450"/>
          </a:xfrm>
          <a:prstGeom prst="rightBrace">
            <a:avLst>
              <a:gd name="adj1" fmla="val 33388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4" name="AutoShape 6"/>
          <p:cNvSpPr>
            <a:spLocks/>
          </p:cNvSpPr>
          <p:nvPr/>
        </p:nvSpPr>
        <p:spPr bwMode="auto">
          <a:xfrm rot="5400000">
            <a:off x="6257131" y="2382045"/>
            <a:ext cx="358775" cy="1008062"/>
          </a:xfrm>
          <a:prstGeom prst="rightBrace">
            <a:avLst>
              <a:gd name="adj1" fmla="val 23349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124075" y="3217863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所属用户权限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40200" y="3217863"/>
            <a:ext cx="159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所属组权限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724525" y="321786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其他用户权限</a:t>
            </a:r>
          </a:p>
        </p:txBody>
      </p:sp>
      <p:sp>
        <p:nvSpPr>
          <p:cNvPr id="53258" name="箭头 233"/>
          <p:cNvSpPr>
            <a:spLocks noChangeShapeType="1"/>
          </p:cNvSpPr>
          <p:nvPr/>
        </p:nvSpPr>
        <p:spPr bwMode="auto">
          <a:xfrm flipV="1">
            <a:off x="1260475" y="2498725"/>
            <a:ext cx="576263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82638" y="3055938"/>
            <a:ext cx="11255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latin typeface="Calibri" panose="020F0502020204030204" pitchFamily="34" charset="0"/>
              </a:rPr>
              <a:t>类型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187450" y="3789363"/>
            <a:ext cx="7502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zh-CN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更改操作权限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chmod修改文件权限命令（</a:t>
            </a:r>
            <a:r>
              <a:rPr lang="zh-CN" altLang="en-US" sz="2400">
                <a:solidFill>
                  <a:srgbClr val="FF0000"/>
                </a:solidFill>
              </a:rPr>
              <a:t>ch</a:t>
            </a:r>
            <a:r>
              <a:rPr lang="zh-CN" altLang="en-US" sz="2400"/>
              <a:t>ange </a:t>
            </a:r>
            <a:r>
              <a:rPr lang="zh-CN" altLang="en-US" sz="2400">
                <a:solidFill>
                  <a:srgbClr val="FF0000"/>
                </a:solidFill>
              </a:rPr>
              <a:t>mod</a:t>
            </a:r>
            <a:r>
              <a:rPr lang="zh-CN" altLang="en-US" sz="2400"/>
              <a:t>e）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参数：-R 下面的文件和子目录做相同权限操作（</a:t>
            </a:r>
            <a:r>
              <a:rPr lang="zh-CN" altLang="en-US" sz="1800">
                <a:solidFill>
                  <a:srgbClr val="FF0000"/>
                </a:solidFill>
              </a:rPr>
              <a:t>R</a:t>
            </a:r>
            <a:r>
              <a:rPr lang="zh-CN" altLang="en-US" sz="1800"/>
              <a:t>ecursive递归的）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例如：chmod  u+x  a.txt</a:t>
            </a:r>
          </a:p>
          <a:p>
            <a:r>
              <a:rPr lang="zh-CN" altLang="en-US" sz="2400"/>
              <a:t>用数字来表示权限（r=4，w=2，x=1，-=0）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	</a:t>
            </a:r>
            <a:r>
              <a:rPr lang="zh-CN" altLang="en-US" sz="1800"/>
              <a:t>例如：chmod  750  b.txt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rwx用二进制表示是111，十进制4+2+1=7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/>
              <a:t>	r-x用二进制表示是101，十进制4+0+1=5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	</a:t>
            </a:r>
          </a:p>
          <a:p>
            <a:pPr lvl="1">
              <a:buFont typeface="Arial" panose="020B0604020202020204" pitchFamily="34" charset="0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第七章： RPM软件包管理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RPM是RedHat Package Manager（RedHat软件包管理工具）的缩写，这一文件格式名称虽然打上了RedHat的标志，但是其原始设计理念是开放式的，现在包括RedHat、CentOS、SUSE等Linux的分发版本都有采用，可以算是公认的行业标准了。RPM文件在Linux系统中的安装最为简便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RPM命令使用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 rpm的常用参数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i：安装应用程序（</a:t>
            </a:r>
            <a:r>
              <a:rPr lang="zh-CN" altLang="en-US">
                <a:solidFill>
                  <a:srgbClr val="FF0000"/>
                </a:solidFill>
              </a:rPr>
              <a:t>i</a:t>
            </a:r>
            <a:r>
              <a:rPr lang="zh-CN" altLang="en-US"/>
              <a:t>nstall）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e：卸载应用程序（</a:t>
            </a:r>
            <a:r>
              <a:rPr lang="zh-CN" altLang="en-US">
                <a:solidFill>
                  <a:srgbClr val="FF0000"/>
                </a:solidFill>
              </a:rPr>
              <a:t>e</a:t>
            </a:r>
            <a:r>
              <a:rPr lang="zh-CN" altLang="en-US"/>
              <a:t>rase）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vh：显示安装进度；（</a:t>
            </a:r>
            <a:r>
              <a:rPr lang="zh-CN" altLang="en-US">
                <a:solidFill>
                  <a:srgbClr val="FF0000"/>
                </a:solidFill>
              </a:rPr>
              <a:t>v</a:t>
            </a:r>
            <a:r>
              <a:rPr lang="zh-CN" altLang="en-US"/>
              <a:t>erbose   </a:t>
            </a:r>
            <a:r>
              <a:rPr lang="zh-CN" altLang="en-US">
                <a:solidFill>
                  <a:srgbClr val="FF0000"/>
                </a:solidFill>
              </a:rPr>
              <a:t>h</a:t>
            </a:r>
            <a:r>
              <a:rPr lang="zh-CN" altLang="en-US"/>
              <a:t>ash） 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U：升级软件包；（</a:t>
            </a:r>
            <a:r>
              <a:rPr lang="zh-CN" altLang="en-US">
                <a:solidFill>
                  <a:srgbClr val="FF0000"/>
                </a:solidFill>
              </a:rPr>
              <a:t>u</a:t>
            </a:r>
            <a:r>
              <a:rPr lang="zh-CN" altLang="en-US"/>
              <a:t>pdate） 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qa: 显示所有已安装软件包（</a:t>
            </a:r>
            <a:r>
              <a:rPr lang="zh-CN" altLang="en-US">
                <a:solidFill>
                  <a:srgbClr val="FF0000"/>
                </a:solidFill>
              </a:rPr>
              <a:t>q</a:t>
            </a:r>
            <a:r>
              <a:rPr lang="zh-CN" altLang="en-US"/>
              <a:t>uery </a:t>
            </a:r>
            <a:r>
              <a:rPr lang="zh-CN" altLang="en-US">
                <a:solidFill>
                  <a:srgbClr val="FF0000"/>
                </a:solidFill>
              </a:rPr>
              <a:t>a</a:t>
            </a:r>
            <a:r>
              <a:rPr lang="zh-CN" altLang="en-US"/>
              <a:t>ll）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结合grep命令使用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例子：</a:t>
            </a:r>
            <a:r>
              <a:rPr lang="zh-CN" altLang="en-US" sz="2400"/>
              <a:t>rmp  -ivh  gcc-c++-4.4.7-3.el6.x86_64.rpm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YUM命令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Yum（全称为 Yellow dog Updater, Modified）是一个在Fedora和RedHat以及SUSE、CentOS中的Shell前端软件包管理器。基於RPM包管理，能够从指定的服务器自动下载RPM包并且安装，可以自动处理依赖性关系，并且一次安装所有依赖的软件包，无须繁琐地一次次下载、安装</a:t>
            </a:r>
            <a:r>
              <a:rPr lang="zh-CN" altLang="en-US" sz="2800"/>
              <a:t>。</a:t>
            </a:r>
          </a:p>
          <a:p>
            <a:r>
              <a:rPr lang="zh-CN" altLang="en-US" sz="2400"/>
              <a:t>例子（需要上网，没有网络可以建本地源）：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yum  install  gcc-c++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yum  remove  gcc-c++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600"/>
              <a:t>yum  update  gcc-c++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 b="1" i="1">
                <a:latin typeface="新宋体" panose="02010609030101010101" pitchFamily="49" charset="-122"/>
                <a:ea typeface="新宋体" panose="02010609030101010101" pitchFamily="49" charset="-122"/>
              </a:rPr>
              <a:t>Linux特点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多用户，多任务，丰富的网络功能，可靠的系统安全，良好的可移植性，具有标准兼容性，良好的用户界面，出色的速度性能</a:t>
            </a:r>
          </a:p>
          <a:p>
            <a:pPr>
              <a:lnSpc>
                <a:spcPct val="80000"/>
              </a:lnSpc>
            </a:pPr>
            <a:r>
              <a:rPr lang="zh-CN" altLang="en-US"/>
              <a:t>开源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sz="3200"/>
              <a:t>CentOS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/>
              <a:t>主流：目前的Linux操作系统主要应用于生产环境，主流企业级Linux系统仍旧是RedHat或者CentOS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/>
              <a:t>免费：RedHat 和CentOS差别不大，基于Red Hat Linux 提供的可自由使用源代码的企业CentOS是一个级Linux发行版本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400"/>
              <a:t>更新方便：CentOS独有的yum命令支持在线升级，可以即时更新系统，不像RedHat 那样需要花钱购买支持服务！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CentOS 6.</a:t>
            </a:r>
            <a:r>
              <a:rPr lang="en-US" altLang="en-US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/>
              <a:t>CentOS官网：http://www.centos.org/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CentOS搜狐镜像：http://mirrors.sohu.com/centos/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CentOS网易镜像：http://mirrors.163.com/centos/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CentOS北京理工大学镜像：http://mirror.bit.edu.cn/centos/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第二章：Linux安装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环境：Windows7 ,</a:t>
            </a:r>
            <a:r>
              <a:rPr lang="en-US" altLang="zh-CN" sz="2400"/>
              <a:t>Oracle VirtualBox</a:t>
            </a:r>
            <a:r>
              <a:rPr lang="zh-CN" altLang="en-US" sz="2400"/>
              <a:t>, CentOS6.</a:t>
            </a:r>
            <a:r>
              <a:rPr lang="en-US" altLang="zh-CN" sz="2400"/>
              <a:t>7</a:t>
            </a:r>
            <a:endParaRPr lang="zh-CN" altLang="en-US" sz="2400"/>
          </a:p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Linux目录结构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bin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bin</a:t>
            </a:r>
            <a:r>
              <a:rPr lang="zh-CN" altLang="en-US" sz="1400">
                <a:sym typeface="Arial" panose="020B0604020202020204" pitchFamily="34" charset="0"/>
              </a:rPr>
              <a:t>aries)存放二进制可执行文件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sbin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s</a:t>
            </a:r>
            <a:r>
              <a:rPr lang="zh-CN" altLang="en-US" sz="1400">
                <a:sym typeface="Arial" panose="020B0604020202020204" pitchFamily="34" charset="0"/>
              </a:rPr>
              <a:t>uper user 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bin</a:t>
            </a:r>
            <a:r>
              <a:rPr lang="zh-CN" altLang="en-US" sz="1400">
                <a:sym typeface="Arial" panose="020B0604020202020204" pitchFamily="34" charset="0"/>
              </a:rPr>
              <a:t>aries)存放二进制可执行文件，只有root才能访问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etc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etc</a:t>
            </a:r>
            <a:r>
              <a:rPr lang="zh-CN" altLang="en-US" sz="1400">
                <a:sym typeface="Arial" panose="020B0604020202020204" pitchFamily="34" charset="0"/>
              </a:rPr>
              <a:t>etera)存放系统配置文件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usr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u</a:t>
            </a:r>
            <a:r>
              <a:rPr lang="zh-CN" altLang="en-US" sz="1400">
                <a:sym typeface="Arial" panose="020B0604020202020204" pitchFamily="34" charset="0"/>
              </a:rPr>
              <a:t>nix 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s</a:t>
            </a:r>
            <a:r>
              <a:rPr lang="zh-CN" altLang="en-US" sz="1400">
                <a:sym typeface="Arial" panose="020B0604020202020204" pitchFamily="34" charset="0"/>
              </a:rPr>
              <a:t>hared 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r</a:t>
            </a:r>
            <a:r>
              <a:rPr lang="zh-CN" altLang="en-US" sz="1400">
                <a:sym typeface="Arial" panose="020B0604020202020204" pitchFamily="34" charset="0"/>
              </a:rPr>
              <a:t>esources)用于存放共享的系统资源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home 存放用户文件的根目录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root  超级用户目录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dev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dev</a:t>
            </a:r>
            <a:r>
              <a:rPr lang="zh-CN" altLang="en-US" sz="1400">
                <a:sym typeface="Arial" panose="020B0604020202020204" pitchFamily="34" charset="0"/>
              </a:rPr>
              <a:t>ices)用于存放设备文件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lib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lib</a:t>
            </a:r>
            <a:r>
              <a:rPr lang="zh-CN" altLang="en-US" sz="1400">
                <a:sym typeface="Arial" panose="020B0604020202020204" pitchFamily="34" charset="0"/>
              </a:rPr>
              <a:t>rary)存放跟文件系统中的程序运行所需要的共享库及内核模块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mnt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m</a:t>
            </a:r>
            <a:r>
              <a:rPr lang="zh-CN" altLang="en-US" sz="1400">
                <a:sym typeface="Arial" panose="020B0604020202020204" pitchFamily="34" charset="0"/>
              </a:rPr>
              <a:t>ou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nt</a:t>
            </a:r>
            <a:r>
              <a:rPr lang="zh-CN" altLang="en-US" sz="1400">
                <a:sym typeface="Arial" panose="020B0604020202020204" pitchFamily="34" charset="0"/>
              </a:rPr>
              <a:t>)系统管理员安装临时文件系统的安装点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boot 存放用于系统引导时使用的各种文件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tmp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t</a:t>
            </a:r>
            <a:r>
              <a:rPr lang="zh-CN" altLang="en-US" sz="1400">
                <a:sym typeface="Arial" panose="020B0604020202020204" pitchFamily="34" charset="0"/>
              </a:rPr>
              <a:t>e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mp</a:t>
            </a:r>
            <a:r>
              <a:rPr lang="zh-CN" altLang="en-US" sz="1400">
                <a:sym typeface="Arial" panose="020B0604020202020204" pitchFamily="34" charset="0"/>
              </a:rPr>
              <a:t>orary)用于存放各种临时文件</a:t>
            </a:r>
            <a:endParaRPr lang="zh-CN" altLang="en-US" sz="1400"/>
          </a:p>
          <a:p>
            <a:pPr>
              <a:lnSpc>
                <a:spcPct val="90000"/>
              </a:lnSpc>
            </a:pPr>
            <a:r>
              <a:rPr lang="zh-CN" altLang="en-US" sz="1400">
                <a:sym typeface="Arial" panose="020B0604020202020204" pitchFamily="34" charset="0"/>
              </a:rPr>
              <a:t>  var  (</a:t>
            </a:r>
            <a:r>
              <a:rPr lang="zh-CN" altLang="en-US" sz="1400">
                <a:solidFill>
                  <a:srgbClr val="FF0000"/>
                </a:solidFill>
                <a:sym typeface="Arial" panose="020B0604020202020204" pitchFamily="34" charset="0"/>
              </a:rPr>
              <a:t>var</a:t>
            </a:r>
            <a:r>
              <a:rPr lang="zh-CN" altLang="en-US" sz="1400">
                <a:sym typeface="Arial" panose="020B0604020202020204" pitchFamily="34" charset="0"/>
              </a:rPr>
              <a:t>iable)用于存放运行时需要改变数据的文件</a:t>
            </a:r>
            <a:endParaRPr lang="zh-CN" altLang="en-US" sz="1400"/>
          </a:p>
          <a:p>
            <a:pPr>
              <a:lnSpc>
                <a:spcPct val="90000"/>
              </a:lnSpc>
            </a:pPr>
            <a:endParaRPr lang="zh-CN" altLang="en-US" sz="1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209800"/>
            <a:ext cx="7488237" cy="647700"/>
            <a:chOff x="0" y="0"/>
            <a:chExt cx="5040" cy="475"/>
          </a:xfrm>
        </p:grpSpPr>
        <p:sp>
          <p:nvSpPr>
            <p:cNvPr id="17412" name="Line 5"/>
            <p:cNvSpPr>
              <a:spLocks noChangeShapeType="1"/>
            </p:cNvSpPr>
            <p:nvPr/>
          </p:nvSpPr>
          <p:spPr bwMode="auto">
            <a:xfrm>
              <a:off x="4800" y="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>
                <a:latin typeface="Calibri" panose="020F0502020204030204" pitchFamily="34" charset="0"/>
              </a:endParaRPr>
            </a:p>
          </p:txBody>
        </p:sp>
        <p:grpSp>
          <p:nvGrpSpPr>
            <p:cNvPr id="17413" name="Group 6"/>
            <p:cNvGrpSpPr>
              <a:grpSpLocks/>
            </p:cNvGrpSpPr>
            <p:nvPr/>
          </p:nvGrpSpPr>
          <p:grpSpPr bwMode="auto">
            <a:xfrm>
              <a:off x="0" y="0"/>
              <a:ext cx="5040" cy="475"/>
              <a:chOff x="0" y="0"/>
              <a:chExt cx="5040" cy="475"/>
            </a:xfrm>
          </p:grpSpPr>
          <p:sp>
            <p:nvSpPr>
              <p:cNvPr id="17414" name="Text Box 7"/>
              <p:cNvSpPr txBox="1">
                <a:spLocks noChangeArrowheads="1"/>
              </p:cNvSpPr>
              <p:nvPr/>
            </p:nvSpPr>
            <p:spPr bwMode="auto">
              <a:xfrm>
                <a:off x="48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boot</a:t>
                </a:r>
              </a:p>
            </p:txBody>
          </p:sp>
          <p:sp>
            <p:nvSpPr>
              <p:cNvPr id="17415" name="Text Box 8"/>
              <p:cNvSpPr txBox="1">
                <a:spLocks noChangeArrowheads="1"/>
              </p:cNvSpPr>
              <p:nvPr/>
            </p:nvSpPr>
            <p:spPr bwMode="auto">
              <a:xfrm>
                <a:off x="1008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dev</a:t>
                </a:r>
              </a:p>
            </p:txBody>
          </p:sp>
          <p:sp>
            <p:nvSpPr>
              <p:cNvPr id="17416" name="Text Box 9"/>
              <p:cNvSpPr txBox="1">
                <a:spLocks noChangeArrowheads="1"/>
              </p:cNvSpPr>
              <p:nvPr/>
            </p:nvSpPr>
            <p:spPr bwMode="auto">
              <a:xfrm>
                <a:off x="1536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etc</a:t>
                </a:r>
              </a:p>
            </p:txBody>
          </p:sp>
          <p:sp>
            <p:nvSpPr>
              <p:cNvPr id="17417" name="Text Box 10"/>
              <p:cNvSpPr txBox="1">
                <a:spLocks noChangeArrowheads="1"/>
              </p:cNvSpPr>
              <p:nvPr/>
            </p:nvSpPr>
            <p:spPr bwMode="auto">
              <a:xfrm>
                <a:off x="2064" y="288"/>
                <a:ext cx="480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home</a:t>
                </a:r>
              </a:p>
            </p:txBody>
          </p:sp>
          <p:sp>
            <p:nvSpPr>
              <p:cNvPr id="17418" name="Text Box 11"/>
              <p:cNvSpPr txBox="1">
                <a:spLocks noChangeArrowheads="1"/>
              </p:cNvSpPr>
              <p:nvPr/>
            </p:nvSpPr>
            <p:spPr bwMode="auto">
              <a:xfrm>
                <a:off x="2592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lib</a:t>
                </a:r>
              </a:p>
            </p:txBody>
          </p:sp>
          <p:sp>
            <p:nvSpPr>
              <p:cNvPr id="17419" name="Text Box 12"/>
              <p:cNvSpPr txBox="1">
                <a:spLocks noChangeArrowheads="1"/>
              </p:cNvSpPr>
              <p:nvPr/>
            </p:nvSpPr>
            <p:spPr bwMode="auto">
              <a:xfrm>
                <a:off x="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bin</a:t>
                </a:r>
              </a:p>
            </p:txBody>
          </p:sp>
          <p:sp>
            <p:nvSpPr>
              <p:cNvPr id="17420" name="Text Box 13"/>
              <p:cNvSpPr txBox="1">
                <a:spLocks noChangeArrowheads="1"/>
              </p:cNvSpPr>
              <p:nvPr/>
            </p:nvSpPr>
            <p:spPr bwMode="auto">
              <a:xfrm>
                <a:off x="3072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sz="1600">
                    <a:latin typeface="Times New Roman" panose="02020603050405020304" pitchFamily="18" charset="0"/>
                    <a:ea typeface="楷体_GB2312" pitchFamily="1" charset="-122"/>
                  </a:rPr>
                  <a:t>sbin</a:t>
                </a:r>
              </a:p>
            </p:txBody>
          </p:sp>
          <p:sp>
            <p:nvSpPr>
              <p:cNvPr id="17421" name="Text Box 14"/>
              <p:cNvSpPr txBox="1">
                <a:spLocks noChangeArrowheads="1"/>
              </p:cNvSpPr>
              <p:nvPr/>
            </p:nvSpPr>
            <p:spPr bwMode="auto">
              <a:xfrm>
                <a:off x="4608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宋体" panose="02010600030101010101" pitchFamily="2" charset="-122"/>
                    <a:ea typeface="楷体_GB2312" pitchFamily="1" charset="-122"/>
                  </a:rPr>
                  <a:t>…</a:t>
                </a:r>
                <a:endParaRPr lang="zh-CN" altLang="zh-CN" sz="1600">
                  <a:latin typeface="Times New Roman" panose="02020603050405020304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360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usr</a:t>
                </a: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4080" y="288"/>
                <a:ext cx="432" cy="18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zh-CN" sz="1600">
                    <a:latin typeface="Times New Roman" panose="02020603050405020304" pitchFamily="18" charset="0"/>
                    <a:ea typeface="楷体_GB2312" pitchFamily="1" charset="-122"/>
                  </a:rPr>
                  <a:t>var</a:t>
                </a:r>
              </a:p>
            </p:txBody>
          </p:sp>
          <p:sp>
            <p:nvSpPr>
              <p:cNvPr id="17424" name="Line 17"/>
              <p:cNvSpPr>
                <a:spLocks noChangeShapeType="1"/>
              </p:cNvSpPr>
              <p:nvPr/>
            </p:nvSpPr>
            <p:spPr bwMode="auto">
              <a:xfrm>
                <a:off x="2544" y="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5" name="Line 18"/>
              <p:cNvSpPr>
                <a:spLocks noChangeShapeType="1"/>
              </p:cNvSpPr>
              <p:nvPr/>
            </p:nvSpPr>
            <p:spPr bwMode="auto">
              <a:xfrm>
                <a:off x="288" y="96"/>
                <a:ext cx="4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6" name="Line 19"/>
              <p:cNvSpPr>
                <a:spLocks noChangeShapeType="1"/>
              </p:cNvSpPr>
              <p:nvPr/>
            </p:nvSpPr>
            <p:spPr bwMode="auto">
              <a:xfrm>
                <a:off x="288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7" name="Line 20"/>
              <p:cNvSpPr>
                <a:spLocks noChangeShapeType="1"/>
              </p:cNvSpPr>
              <p:nvPr/>
            </p:nvSpPr>
            <p:spPr bwMode="auto">
              <a:xfrm>
                <a:off x="672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8" name="Line 21"/>
              <p:cNvSpPr>
                <a:spLocks noChangeShapeType="1"/>
              </p:cNvSpPr>
              <p:nvPr/>
            </p:nvSpPr>
            <p:spPr bwMode="auto">
              <a:xfrm>
                <a:off x="1248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29" name="Line 22"/>
              <p:cNvSpPr>
                <a:spLocks noChangeShapeType="1"/>
              </p:cNvSpPr>
              <p:nvPr/>
            </p:nvSpPr>
            <p:spPr bwMode="auto">
              <a:xfrm>
                <a:off x="1776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0" name="Line 23"/>
              <p:cNvSpPr>
                <a:spLocks noChangeShapeType="1"/>
              </p:cNvSpPr>
              <p:nvPr/>
            </p:nvSpPr>
            <p:spPr bwMode="auto">
              <a:xfrm>
                <a:off x="2352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1" name="Line 24"/>
              <p:cNvSpPr>
                <a:spLocks noChangeShapeType="1"/>
              </p:cNvSpPr>
              <p:nvPr/>
            </p:nvSpPr>
            <p:spPr bwMode="auto">
              <a:xfrm>
                <a:off x="2784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2" name="Line 25"/>
              <p:cNvSpPr>
                <a:spLocks noChangeShapeType="1"/>
              </p:cNvSpPr>
              <p:nvPr/>
            </p:nvSpPr>
            <p:spPr bwMode="auto">
              <a:xfrm>
                <a:off x="3264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3" name="Line 26"/>
              <p:cNvSpPr>
                <a:spLocks noChangeShapeType="1"/>
              </p:cNvSpPr>
              <p:nvPr/>
            </p:nvSpPr>
            <p:spPr bwMode="auto">
              <a:xfrm>
                <a:off x="3840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  <p:sp>
            <p:nvSpPr>
              <p:cNvPr id="17434" name="Line 27"/>
              <p:cNvSpPr>
                <a:spLocks noChangeShapeType="1"/>
              </p:cNvSpPr>
              <p:nvPr/>
            </p:nvSpPr>
            <p:spPr bwMode="auto">
              <a:xfrm>
                <a:off x="4272" y="9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7435" name="文本框 3"/>
          <p:cNvSpPr txBox="1">
            <a:spLocks noChangeArrowheads="1"/>
          </p:cNvSpPr>
          <p:nvPr/>
        </p:nvSpPr>
        <p:spPr bwMode="auto">
          <a:xfrm>
            <a:off x="4322763" y="181451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   </a:t>
            </a:r>
            <a:r>
              <a:rPr lang="en-US" altLang="zh-CN" sz="2400" b="1"/>
              <a:t>/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2969</Words>
  <Characters>0</Characters>
  <Application>Microsoft Office PowerPoint</Application>
  <DocSecurity>0</DocSecurity>
  <PresentationFormat>全屏显示(4:3)</PresentationFormat>
  <Lines>0</Lines>
  <Paragraphs>413</Paragraphs>
  <Slides>46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70" baseType="lpstr">
      <vt:lpstr>Arial</vt:lpstr>
      <vt:lpstr>宋体</vt:lpstr>
      <vt:lpstr>Wingdings</vt:lpstr>
      <vt:lpstr>Arial</vt:lpstr>
      <vt:lpstr>宋体</vt:lpstr>
      <vt:lpstr>Arial Black</vt:lpstr>
      <vt:lpstr>Wingdings</vt:lpstr>
      <vt:lpstr>Times New Roman</vt:lpstr>
      <vt:lpstr>隶书</vt:lpstr>
      <vt:lpstr>新宋体</vt:lpstr>
      <vt:lpstr>楷体_GB2312</vt:lpstr>
      <vt:lpstr>Calibri</vt:lpstr>
      <vt:lpstr>微软雅黑</vt:lpstr>
      <vt:lpstr>微软雅黑</vt:lpstr>
      <vt:lpstr>幼圆</vt:lpstr>
      <vt:lpstr>Segoe Print</vt:lpstr>
      <vt:lpstr>华文新魏</vt:lpstr>
      <vt:lpstr>Arial Unicode MS</vt:lpstr>
      <vt:lpstr>微软雅黑</vt:lpstr>
      <vt:lpstr>新宋体</vt:lpstr>
      <vt:lpstr>宋体</vt:lpstr>
      <vt:lpstr>微软雅黑</vt:lpstr>
      <vt:lpstr>1_Studio</vt:lpstr>
      <vt:lpstr>Office 主题</vt:lpstr>
      <vt:lpstr> </vt:lpstr>
      <vt:lpstr>主要内容</vt:lpstr>
      <vt:lpstr>第一章：Linux简介</vt:lpstr>
      <vt:lpstr>Linux介绍</vt:lpstr>
      <vt:lpstr>Linux特点 </vt:lpstr>
      <vt:lpstr>CentOS</vt:lpstr>
      <vt:lpstr>CentOS 6.x</vt:lpstr>
      <vt:lpstr>第二章：Linux安装</vt:lpstr>
      <vt:lpstr>Linux目录结构</vt:lpstr>
      <vt:lpstr>第三章：Linux常用命令</vt:lpstr>
      <vt:lpstr>Linux命令的分类</vt:lpstr>
      <vt:lpstr>操作文件或目录常用命令</vt:lpstr>
      <vt:lpstr>操作文件或目录常用命令</vt:lpstr>
      <vt:lpstr>常用命令</vt:lpstr>
      <vt:lpstr>常用命令</vt:lpstr>
      <vt:lpstr>常用命令</vt:lpstr>
      <vt:lpstr>备份压缩命令</vt:lpstr>
      <vt:lpstr>gzip命令</vt:lpstr>
      <vt:lpstr>bzip2命令</vt:lpstr>
      <vt:lpstr>tar命令</vt:lpstr>
      <vt:lpstr>关机/重启命令</vt:lpstr>
      <vt:lpstr>学习Linux的好习惯</vt:lpstr>
      <vt:lpstr>第四章：VIM文本编辑器</vt:lpstr>
      <vt:lpstr>《大碗》编辑器版</vt:lpstr>
      <vt:lpstr>VIM工作模式</vt:lpstr>
      <vt:lpstr>插入命令</vt:lpstr>
      <vt:lpstr>定位命令</vt:lpstr>
      <vt:lpstr>替换和取消命令</vt:lpstr>
      <vt:lpstr>删除命令</vt:lpstr>
      <vt:lpstr>常用快捷键</vt:lpstr>
      <vt:lpstr>第五章：用户和组账户管理</vt:lpstr>
      <vt:lpstr>配置文件</vt:lpstr>
      <vt:lpstr>/etc/passwd格式</vt:lpstr>
      <vt:lpstr>Linux用户分类</vt:lpstr>
      <vt:lpstr>/etc/shadow格式</vt:lpstr>
      <vt:lpstr>用户组</vt:lpstr>
      <vt:lpstr>/etc/group格式</vt:lpstr>
      <vt:lpstr>操作用户命令</vt:lpstr>
      <vt:lpstr>操作用户命令</vt:lpstr>
      <vt:lpstr>操作用户组命令</vt:lpstr>
      <vt:lpstr>第六章：权限管理</vt:lpstr>
      <vt:lpstr> </vt:lpstr>
      <vt:lpstr>更改操作权限</vt:lpstr>
      <vt:lpstr>第七章： RPM软件包管理</vt:lpstr>
      <vt:lpstr>RPM命令使用</vt:lpstr>
      <vt:lpstr>YUM命令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JavaWeb开发</dc:title>
  <dc:subject>JavaWeb开发</dc:subject>
  <dc:creator>方立勋</dc:creator>
  <cp:keywords/>
  <dc:description/>
  <cp:lastModifiedBy>李欣</cp:lastModifiedBy>
  <cp:revision>1535</cp:revision>
  <dcterms:created xsi:type="dcterms:W3CDTF">2003-04-14T14:59:42Z</dcterms:created>
  <dcterms:modified xsi:type="dcterms:W3CDTF">2017-01-08T05:20:44Z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2052-10.1.0.5559</vt:lpwstr>
  </property>
</Properties>
</file>