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8"/>
  </p:notesMasterIdLst>
  <p:sldIdLst>
    <p:sldId id="256" r:id="rId2"/>
    <p:sldId id="257" r:id="rId3"/>
    <p:sldId id="261" r:id="rId4"/>
    <p:sldId id="273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8318" autoAdjust="0"/>
  </p:normalViewPr>
  <p:slideViewPr>
    <p:cSldViewPr>
      <p:cViewPr varScale="1">
        <p:scale>
          <a:sx n="91" d="100"/>
          <a:sy n="91" d="100"/>
        </p:scale>
        <p:origin x="756" y="84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AC06A155-7576-4EFB-A03D-D5CFF893991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Struts2请求流程</a:t>
            </a:r>
          </a:p>
          <a:p>
            <a:r>
              <a:rPr lang="zh-CN" altLang="zh-CN"/>
              <a:t>1、客户端发送请求</a:t>
            </a:r>
          </a:p>
          <a:p>
            <a:r>
              <a:rPr lang="zh-CN" altLang="zh-CN"/>
              <a:t>2、请求先通过ActionContextCleanUp--&gt;FilterDispatcher</a:t>
            </a:r>
          </a:p>
          <a:p>
            <a:r>
              <a:rPr lang="zh-CN" altLang="zh-CN"/>
              <a:t>3、FilterDispatcher通过ActionMapper来决定这个Request需要调用哪个Action</a:t>
            </a:r>
          </a:p>
          <a:p>
            <a:r>
              <a:rPr lang="zh-CN" altLang="zh-CN"/>
              <a:t>4、如果ActionMapper决定调用某个Action，FilterDispatcher把请求的处理交给ActionProxy，这儿已经转到它的Delegate--Dispatcher来执行</a:t>
            </a:r>
          </a:p>
          <a:p>
            <a:r>
              <a:rPr lang="zh-CN" altLang="zh-CN"/>
              <a:t>5、ActionProxy根据ActionMapping和ConfigurationManager找到需要调用的Action类</a:t>
            </a:r>
          </a:p>
          <a:p>
            <a:r>
              <a:rPr lang="zh-CN" altLang="zh-CN"/>
              <a:t>6、ActionProxy创建一个ActionInvocation的实例</a:t>
            </a:r>
          </a:p>
          <a:p>
            <a:r>
              <a:rPr lang="zh-CN" altLang="zh-CN"/>
              <a:t>7、ActionInvocation调用真正的Action，当然这涉及到相关拦截器的调用</a:t>
            </a:r>
          </a:p>
          <a:p>
            <a:r>
              <a:rPr lang="zh-CN" altLang="zh-CN"/>
              <a:t>8、Action执行完毕，ActionInvocation负责根据struts.xml中的配置找到对应的返回结果</a:t>
            </a:r>
            <a:r>
              <a:rPr lang="en-US" altLang="zh-CN"/>
              <a:t>result</a:t>
            </a:r>
            <a:r>
              <a:rPr lang="zh-CN" altLang="en-US"/>
              <a:t>。</a:t>
            </a:r>
          </a:p>
          <a:p>
            <a:r>
              <a:rPr lang="zh-CN" altLang="en-US"/>
              <a:t>* 如果要在返回</a:t>
            </a:r>
            <a:r>
              <a:rPr lang="en-US" altLang="zh-CN"/>
              <a:t>result</a:t>
            </a:r>
            <a:r>
              <a:rPr lang="zh-CN" altLang="en-US"/>
              <a:t>之前做些什么，可以实现</a:t>
            </a:r>
            <a:r>
              <a:rPr lang="en-US" altLang="zh-CN"/>
              <a:t>PreResultListener</a:t>
            </a:r>
            <a:r>
              <a:rPr lang="zh-CN" altLang="en-US"/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9A6F703F-17E5-4DBA-BDCF-33B40AB24BF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6119813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C3DA8-9736-4770-92EE-F7345E4365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11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9F24A-DFD5-476F-A11A-0F4C7B57CF1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8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8B183BED-7672-4C46-B51A-BCCF866D6F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42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D27BD-2705-4B13-8457-81193E328B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7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EB4A4-DD9A-42A6-AE5E-ADC64D6FB7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7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2BF6E-5114-4131-847D-762CE7765C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93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122A9-29B6-4B6A-BBAA-7A6FE7E5FB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54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1130-FB90-4A2C-AE6F-643E08A96A2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8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C717E-C9D2-47AC-AE72-BDBF5D55A1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013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FFA707-2567-4D5A-A4B8-DD34033C9E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44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3EE95-14CC-43C8-9A1D-30273C8E679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05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E1AE9C35-8514-4311-98AB-4115A6C99CF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976938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truts.apache.org/download.cg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800" b="1">
                <a:latin typeface="Arial" panose="020B0604020202020204" pitchFamily="34" charset="0"/>
              </a:rPr>
              <a:t>Struts2开发入门</a:t>
            </a:r>
            <a:endParaRPr lang="zh-CN" altLang="en-US" sz="48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配置</a:t>
            </a:r>
            <a:r>
              <a:rPr lang="en-US" altLang="zh-CN"/>
              <a:t>struts.xml</a:t>
            </a:r>
            <a:endParaRPr lang="zh-CN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634288" cy="4098925"/>
          </a:xfrm>
        </p:spPr>
        <p:txBody>
          <a:bodyPr/>
          <a:lstStyle/>
          <a:p>
            <a:r>
              <a:rPr lang="zh-CN" altLang="zh-CN" sz="2400"/>
              <a:t>在</a:t>
            </a:r>
            <a:r>
              <a:rPr lang="en-US" altLang="zh-CN" sz="2400"/>
              <a:t>src</a:t>
            </a:r>
            <a:r>
              <a:rPr lang="zh-CN" altLang="zh-CN" sz="2400"/>
              <a:t>目录下建立</a:t>
            </a:r>
            <a:r>
              <a:rPr lang="en-US" altLang="zh-CN" sz="2400"/>
              <a:t>struts.xml</a:t>
            </a:r>
          </a:p>
          <a:p>
            <a:r>
              <a:rPr lang="zh-CN" altLang="zh-CN" sz="2400"/>
              <a:t>参加</a:t>
            </a:r>
            <a:r>
              <a:rPr lang="en-US" altLang="zh-CN" sz="2400"/>
              <a:t>doc</a:t>
            </a:r>
            <a:r>
              <a:rPr lang="zh-CN" altLang="zh-CN" sz="2400"/>
              <a:t>下 </a:t>
            </a:r>
            <a:r>
              <a:rPr lang="en-US" altLang="zh-CN" sz="2400"/>
              <a:t>hello-world-using-struts-2.html</a:t>
            </a:r>
          </a:p>
          <a:p>
            <a:endParaRPr lang="zh-CN" altLang="zh-CN" sz="2700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900113" y="2854325"/>
          <a:ext cx="6624637" cy="341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BMP 图像" r:id="rId3" imgW="6229757" imgH="3210077" progId="Paint.Picture">
                  <p:embed/>
                </p:oleObj>
              </mc:Choice>
              <mc:Fallback>
                <p:oleObj name="BMP 图像" r:id="rId3" imgW="6229757" imgH="321007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54325"/>
                        <a:ext cx="6624637" cy="341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 lIns="91436" tIns="45718" rIns="91436" bIns="45718"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en-US" altLang="zh-CN" sz="3200"/>
              <a:t>Struts2</a:t>
            </a:r>
            <a:r>
              <a:rPr lang="zh-CN" altLang="zh-CN" sz="3200"/>
              <a:t>的处理流程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  <p:sp>
        <p:nvSpPr>
          <p:cNvPr id="16387" name="矩形 5"/>
          <p:cNvSpPr>
            <a:spLocks noChangeArrowheads="1"/>
          </p:cNvSpPr>
          <p:nvPr/>
        </p:nvSpPr>
        <p:spPr bwMode="auto">
          <a:xfrm>
            <a:off x="2286000" y="2214563"/>
            <a:ext cx="4000500" cy="357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6" tIns="45718" rIns="91436" bIns="4571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StrutsPrepareAndExecuteFilter</a:t>
            </a:r>
          </a:p>
        </p:txBody>
      </p:sp>
      <p:sp>
        <p:nvSpPr>
          <p:cNvPr id="16388" name="矩形 6"/>
          <p:cNvSpPr>
            <a:spLocks noChangeArrowheads="1"/>
          </p:cNvSpPr>
          <p:nvPr/>
        </p:nvSpPr>
        <p:spPr bwMode="auto">
          <a:xfrm>
            <a:off x="2928938" y="2928938"/>
            <a:ext cx="2643187" cy="357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6" tIns="45718" rIns="91436" bIns="4571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Interceptor</a:t>
            </a:r>
          </a:p>
        </p:txBody>
      </p:sp>
      <p:sp>
        <p:nvSpPr>
          <p:cNvPr id="16389" name="矩形 7"/>
          <p:cNvSpPr>
            <a:spLocks noChangeArrowheads="1"/>
          </p:cNvSpPr>
          <p:nvPr/>
        </p:nvSpPr>
        <p:spPr bwMode="auto">
          <a:xfrm>
            <a:off x="2928938" y="3643313"/>
            <a:ext cx="2643187" cy="357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6" tIns="45718" rIns="91436" bIns="4571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Action</a:t>
            </a:r>
          </a:p>
        </p:txBody>
      </p:sp>
      <p:sp>
        <p:nvSpPr>
          <p:cNvPr id="16390" name="矩形 8"/>
          <p:cNvSpPr>
            <a:spLocks noChangeArrowheads="1"/>
          </p:cNvSpPr>
          <p:nvPr/>
        </p:nvSpPr>
        <p:spPr bwMode="auto">
          <a:xfrm>
            <a:off x="2928938" y="4286250"/>
            <a:ext cx="2643187" cy="357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6" tIns="45718" rIns="91436" bIns="4571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Result</a:t>
            </a:r>
          </a:p>
        </p:txBody>
      </p:sp>
      <p:sp>
        <p:nvSpPr>
          <p:cNvPr id="16391" name="矩形 9"/>
          <p:cNvSpPr>
            <a:spLocks noChangeArrowheads="1"/>
          </p:cNvSpPr>
          <p:nvPr/>
        </p:nvSpPr>
        <p:spPr bwMode="auto">
          <a:xfrm>
            <a:off x="2928938" y="4929188"/>
            <a:ext cx="2643187" cy="357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6" tIns="45718" rIns="91436" bIns="4571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/>
              <a:t>Jsp/html</a:t>
            </a:r>
          </a:p>
        </p:txBody>
      </p:sp>
      <p:cxnSp>
        <p:nvCxnSpPr>
          <p:cNvPr id="16392" name="直接箭头连接符 11"/>
          <p:cNvCxnSpPr>
            <a:cxnSpLocks noChangeShapeType="1"/>
            <a:stCxn id="16387" idx="2"/>
            <a:endCxn id="16388" idx="0"/>
          </p:cNvCxnSpPr>
          <p:nvPr/>
        </p:nvCxnSpPr>
        <p:spPr bwMode="auto">
          <a:xfrm flipH="1">
            <a:off x="4251325" y="2571750"/>
            <a:ext cx="34925" cy="357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直接箭头连接符 14"/>
          <p:cNvCxnSpPr>
            <a:cxnSpLocks noChangeShapeType="1"/>
            <a:stCxn id="16388" idx="2"/>
            <a:endCxn id="16389" idx="0"/>
          </p:cNvCxnSpPr>
          <p:nvPr/>
        </p:nvCxnSpPr>
        <p:spPr bwMode="auto">
          <a:xfrm>
            <a:off x="4251325" y="3286125"/>
            <a:ext cx="0" cy="357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直接箭头连接符 16"/>
          <p:cNvCxnSpPr>
            <a:cxnSpLocks noChangeShapeType="1"/>
            <a:stCxn id="16389" idx="2"/>
            <a:endCxn id="16390" idx="0"/>
          </p:cNvCxnSpPr>
          <p:nvPr/>
        </p:nvCxnSpPr>
        <p:spPr bwMode="auto">
          <a:xfrm>
            <a:off x="4251325" y="4000500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直接箭头连接符 18"/>
          <p:cNvCxnSpPr>
            <a:cxnSpLocks noChangeShapeType="1"/>
            <a:stCxn id="16390" idx="2"/>
            <a:endCxn id="16391" idx="0"/>
          </p:cNvCxnSpPr>
          <p:nvPr/>
        </p:nvCxnSpPr>
        <p:spPr bwMode="auto">
          <a:xfrm>
            <a:off x="4251325" y="4643438"/>
            <a:ext cx="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直接箭头连接符 21"/>
          <p:cNvCxnSpPr>
            <a:cxnSpLocks noChangeShapeType="1"/>
          </p:cNvCxnSpPr>
          <p:nvPr/>
        </p:nvCxnSpPr>
        <p:spPr bwMode="auto">
          <a:xfrm>
            <a:off x="928688" y="2357438"/>
            <a:ext cx="13573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7" name="TextBox 22"/>
          <p:cNvSpPr txBox="1">
            <a:spLocks noChangeArrowheads="1"/>
          </p:cNvSpPr>
          <p:nvPr/>
        </p:nvSpPr>
        <p:spPr bwMode="auto">
          <a:xfrm>
            <a:off x="785813" y="2071688"/>
            <a:ext cx="8001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用户请求</a:t>
            </a:r>
          </a:p>
        </p:txBody>
      </p:sp>
      <p:sp>
        <p:nvSpPr>
          <p:cNvPr id="16398" name="TextBox 23"/>
          <p:cNvSpPr txBox="1">
            <a:spLocks noChangeArrowheads="1"/>
          </p:cNvSpPr>
          <p:nvPr/>
        </p:nvSpPr>
        <p:spPr bwMode="auto">
          <a:xfrm>
            <a:off x="5643563" y="3027363"/>
            <a:ext cx="3286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200"/>
              <a:t>Struts2</a:t>
            </a:r>
            <a:r>
              <a:rPr lang="zh-CN" altLang="en-US" sz="1200"/>
              <a:t>内置的一些拦截器或用户自定义拦截器</a:t>
            </a:r>
          </a:p>
        </p:txBody>
      </p:sp>
      <p:sp>
        <p:nvSpPr>
          <p:cNvPr id="16399" name="TextBox 24"/>
          <p:cNvSpPr txBox="1">
            <a:spLocks noChangeArrowheads="1"/>
          </p:cNvSpPr>
          <p:nvPr/>
        </p:nvSpPr>
        <p:spPr bwMode="auto">
          <a:xfrm>
            <a:off x="5643563" y="3714750"/>
            <a:ext cx="32146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用户编写的</a:t>
            </a:r>
            <a:r>
              <a:rPr lang="en-US" altLang="zh-CN" sz="1200"/>
              <a:t>action</a:t>
            </a:r>
            <a:r>
              <a:rPr lang="zh-CN" altLang="en-US" sz="1200"/>
              <a:t>类，类似</a:t>
            </a:r>
            <a:r>
              <a:rPr lang="en-US" altLang="zh-CN" sz="1200"/>
              <a:t>struts1</a:t>
            </a:r>
            <a:r>
              <a:rPr lang="zh-CN" altLang="en-US" sz="1200"/>
              <a:t>中的</a:t>
            </a:r>
            <a:r>
              <a:rPr lang="en-US" altLang="zh-CN" sz="1200"/>
              <a:t>Action</a:t>
            </a:r>
          </a:p>
        </p:txBody>
      </p:sp>
      <p:sp>
        <p:nvSpPr>
          <p:cNvPr id="16400" name="TextBox 25"/>
          <p:cNvSpPr txBox="1">
            <a:spLocks noChangeArrowheads="1"/>
          </p:cNvSpPr>
          <p:nvPr/>
        </p:nvSpPr>
        <p:spPr bwMode="auto">
          <a:xfrm>
            <a:off x="5643563" y="4384675"/>
            <a:ext cx="17732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类似</a:t>
            </a:r>
            <a:r>
              <a:rPr lang="en-US" altLang="zh-CN" sz="1200"/>
              <a:t>struts1</a:t>
            </a:r>
            <a:r>
              <a:rPr lang="zh-CN" altLang="en-US" sz="1200"/>
              <a:t>中的</a:t>
            </a:r>
            <a:r>
              <a:rPr lang="en-US" altLang="zh-CN" sz="1200"/>
              <a:t>forward</a:t>
            </a:r>
          </a:p>
        </p:txBody>
      </p:sp>
      <p:cxnSp>
        <p:nvCxnSpPr>
          <p:cNvPr id="16401" name="直接箭头连接符 27"/>
          <p:cNvCxnSpPr>
            <a:cxnSpLocks noChangeShapeType="1"/>
          </p:cNvCxnSpPr>
          <p:nvPr/>
        </p:nvCxnSpPr>
        <p:spPr bwMode="auto">
          <a:xfrm rot="10800000">
            <a:off x="1785938" y="5143500"/>
            <a:ext cx="10715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2" name="TextBox 29"/>
          <p:cNvSpPr txBox="1">
            <a:spLocks noChangeArrowheads="1"/>
          </p:cNvSpPr>
          <p:nvPr/>
        </p:nvSpPr>
        <p:spPr bwMode="auto">
          <a:xfrm>
            <a:off x="1795463" y="4857750"/>
            <a:ext cx="4921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200"/>
              <a:t>响应</a:t>
            </a:r>
          </a:p>
        </p:txBody>
      </p:sp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6488113" y="966788"/>
          <a:ext cx="138112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包装程序外壳对象" showAsIcon="1" r:id="rId4" imgW="914400" imgH="685800" progId="Package">
                  <p:embed/>
                </p:oleObj>
              </mc:Choice>
              <mc:Fallback>
                <p:oleObj name="包装程序外壳对象" showAsIcon="1" r:id="rId4" imgW="914400" imgH="685800" progId="Package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113" y="966788"/>
                        <a:ext cx="1381125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624762" cy="647700"/>
          </a:xfrm>
        </p:spPr>
        <p:txBody>
          <a:bodyPr/>
          <a:lstStyle/>
          <a:p>
            <a:r>
              <a:rPr lang="zh-CN" altLang="zh-CN"/>
              <a:t>拦截器概述</a:t>
            </a:r>
            <a:r>
              <a:rPr lang="en-US" altLang="zh-CN"/>
              <a:t>(struts-default.xml)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1438"/>
            <a:ext cx="8162925" cy="501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25538"/>
            <a:ext cx="7624762" cy="647700"/>
          </a:xfrm>
        </p:spPr>
        <p:txBody>
          <a:bodyPr/>
          <a:lstStyle/>
          <a:p>
            <a:r>
              <a:rPr lang="zh-CN" altLang="zh-CN" sz="2900"/>
              <a:t>拦截器概述</a:t>
            </a:r>
            <a:r>
              <a:rPr lang="en-US" altLang="zh-CN" sz="2900"/>
              <a:t>(</a:t>
            </a:r>
            <a:r>
              <a:rPr lang="zh-CN" altLang="zh-CN" sz="2900"/>
              <a:t>演示过滤器和拦截器的执行顺序</a:t>
            </a:r>
            <a:r>
              <a:rPr lang="en-US" altLang="zh-CN" sz="2900"/>
              <a:t>)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11188" y="1916113"/>
            <a:ext cx="8353425" cy="28082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800">
                <a:latin typeface="Times New Roman" panose="02020603050405020304" pitchFamily="18" charset="0"/>
              </a:rPr>
              <a:t>使用如下三个拦截器演示</a:t>
            </a:r>
            <a:r>
              <a:rPr lang="en-US" altLang="zh-CN" sz="1800">
                <a:latin typeface="Times New Roman" panose="02020603050405020304" pitchFamily="18" charset="0"/>
              </a:rPr>
              <a:t>struts</a:t>
            </a:r>
            <a:r>
              <a:rPr lang="zh-CN" altLang="en-US" sz="1800">
                <a:latin typeface="Times New Roman" panose="02020603050405020304" pitchFamily="18" charset="0"/>
              </a:rPr>
              <a:t>的执行流程</a:t>
            </a:r>
            <a:r>
              <a:rPr lang="en-US" altLang="zh-CN" sz="1800">
                <a:latin typeface="Times New Roman" panose="02020603050405020304" pitchFamily="18" charset="0"/>
              </a:rPr>
              <a:t>(</a:t>
            </a:r>
            <a:r>
              <a:rPr lang="zh-CN" altLang="en-US" sz="1800">
                <a:latin typeface="Times New Roman" panose="02020603050405020304" pitchFamily="18" charset="0"/>
              </a:rPr>
              <a:t>断点演示</a:t>
            </a:r>
            <a:r>
              <a:rPr lang="en-US" altLang="zh-CN" sz="1800"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 sz="1800">
                <a:latin typeface="Times New Roman" panose="02020603050405020304" pitchFamily="18" charset="0"/>
              </a:rPr>
              <a:t>默认的是</a:t>
            </a:r>
            <a:r>
              <a:rPr lang="en-US" altLang="zh-CN" sz="1800">
                <a:latin typeface="Times New Roman" panose="02020603050405020304" pitchFamily="18" charset="0"/>
              </a:rPr>
              <a:t>defaultStack</a:t>
            </a:r>
          </a:p>
          <a:p>
            <a:r>
              <a:rPr lang="en-US" altLang="zh-CN" sz="1800">
                <a:latin typeface="Times New Roman" panose="02020603050405020304" pitchFamily="18" charset="0"/>
              </a:rPr>
              <a:t>&lt;interceptor name="chain" </a:t>
            </a:r>
          </a:p>
          <a:p>
            <a:r>
              <a:rPr lang="en-US" altLang="zh-CN" sz="1800">
                <a:latin typeface="Times New Roman" panose="02020603050405020304" pitchFamily="18" charset="0"/>
              </a:rPr>
              <a:t>class="com.opensymphony.xwork2.interceptor.ChainingInterceptor"/&gt;</a:t>
            </a:r>
          </a:p>
          <a:p>
            <a:endParaRPr lang="en-US" altLang="zh-CN" sz="1800">
              <a:latin typeface="Times New Roman" panose="02020603050405020304" pitchFamily="18" charset="0"/>
            </a:endParaRPr>
          </a:p>
          <a:p>
            <a:r>
              <a:rPr lang="en-US" altLang="zh-CN" sz="1800">
                <a:latin typeface="Times New Roman" panose="02020603050405020304" pitchFamily="18" charset="0"/>
              </a:rPr>
              <a:t>&lt;interceptor name="params" </a:t>
            </a:r>
          </a:p>
          <a:p>
            <a:r>
              <a:rPr lang="en-US" altLang="zh-CN" sz="1800">
                <a:latin typeface="Times New Roman" panose="02020603050405020304" pitchFamily="18" charset="0"/>
              </a:rPr>
              <a:t>class="com.opensymphony.xwork2.interceptor.ParametersInterceptor"/&gt;</a:t>
            </a:r>
          </a:p>
          <a:p>
            <a:endParaRPr lang="en-US" altLang="zh-CN" sz="1800">
              <a:latin typeface="Times New Roman" panose="02020603050405020304" pitchFamily="18" charset="0"/>
            </a:endParaRPr>
          </a:p>
          <a:p>
            <a:r>
              <a:rPr lang="en-US" altLang="zh-CN" sz="1800">
                <a:latin typeface="Times New Roman" panose="02020603050405020304" pitchFamily="18" charset="0"/>
              </a:rPr>
              <a:t>&lt;interceptor name="prepare" </a:t>
            </a:r>
          </a:p>
          <a:p>
            <a:r>
              <a:rPr lang="en-US" altLang="zh-CN" sz="1800">
                <a:latin typeface="Times New Roman" panose="02020603050405020304" pitchFamily="18" charset="0"/>
              </a:rPr>
              <a:t>class="com.opensymphony.xwork2.interceptor.PrepareInterceptor"/&gt;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229225"/>
            <a:ext cx="4886325" cy="1133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11188" y="4868863"/>
            <a:ext cx="7632700" cy="3603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在栈中的顺序如下</a:t>
            </a:r>
            <a:r>
              <a:rPr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940425" y="5445125"/>
            <a:ext cx="2376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u="sng">
                <a:solidFill>
                  <a:srgbClr val="FF0000"/>
                </a:solidFill>
                <a:latin typeface="Times New Roman" panose="02020603050405020304" pitchFamily="18" charset="0"/>
              </a:rPr>
              <a:t>使用断点调试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配置文件</a:t>
            </a:r>
            <a:r>
              <a:rPr lang="en-US" altLang="zh-CN"/>
              <a:t>struts.xml</a:t>
            </a:r>
            <a:r>
              <a:rPr lang="zh-CN" altLang="zh-CN"/>
              <a:t>无提示问题解决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705725" cy="4098925"/>
          </a:xfrm>
        </p:spPr>
        <p:txBody>
          <a:bodyPr/>
          <a:lstStyle/>
          <a:p>
            <a:r>
              <a:rPr lang="zh-CN" altLang="zh-CN" sz="2000"/>
              <a:t>方案一 连接网络</a:t>
            </a:r>
          </a:p>
          <a:p>
            <a:r>
              <a:rPr lang="en-US" altLang="zh-CN" sz="2000"/>
              <a:t>myeclipse</a:t>
            </a:r>
            <a:r>
              <a:rPr lang="zh-CN" altLang="zh-CN" sz="2000"/>
              <a:t>会自动下载缓存 </a:t>
            </a:r>
            <a:r>
              <a:rPr lang="en-US" altLang="zh-CN" sz="2000"/>
              <a:t>struts-2.3.dtd</a:t>
            </a:r>
          </a:p>
          <a:p>
            <a:r>
              <a:rPr lang="zh-CN" altLang="zh-CN" sz="2000"/>
              <a:t>方案二 无网络</a:t>
            </a:r>
          </a:p>
          <a:p>
            <a:r>
              <a:rPr lang="zh-CN" altLang="zh-CN" sz="2000"/>
              <a:t>在</a:t>
            </a:r>
            <a:r>
              <a:rPr lang="en-US" altLang="zh-CN" sz="2000"/>
              <a:t>struts2-core-2.3.7.jar</a:t>
            </a:r>
            <a:r>
              <a:rPr lang="zh-CN" altLang="zh-CN" sz="2000"/>
              <a:t>中含有 </a:t>
            </a:r>
            <a:r>
              <a:rPr lang="en-US" altLang="zh-CN" sz="2000"/>
              <a:t>struts-2.3.dtd</a:t>
            </a:r>
          </a:p>
          <a:p>
            <a:r>
              <a:rPr lang="zh-CN" altLang="zh-CN" sz="2000"/>
              <a:t>将其复制到硬盘任意位置 例如：</a:t>
            </a:r>
            <a:r>
              <a:rPr lang="en-US" altLang="zh-CN" sz="2000"/>
              <a:t>G:\\struts-2.3.dtd</a:t>
            </a:r>
          </a:p>
          <a:p>
            <a:r>
              <a:rPr lang="en-US" altLang="zh-CN" sz="2000"/>
              <a:t>myeclipse - window - preferences - </a:t>
            </a:r>
            <a:r>
              <a:rPr lang="zh-CN" altLang="zh-CN" sz="2000"/>
              <a:t>搜索</a:t>
            </a:r>
            <a:r>
              <a:rPr lang="en-US" altLang="zh-CN" sz="2000"/>
              <a:t>xml catalog - Add</a:t>
            </a:r>
          </a:p>
          <a:p>
            <a:r>
              <a:rPr lang="zh-CN" altLang="zh-CN" sz="2200">
                <a:solidFill>
                  <a:srgbClr val="FF0000"/>
                </a:solidFill>
              </a:rPr>
              <a:t>注意key的类型要选用</a:t>
            </a:r>
            <a:r>
              <a:rPr lang="en-US" altLang="zh-CN" sz="2200">
                <a:solidFill>
                  <a:srgbClr val="FF0000"/>
                </a:solidFill>
              </a:rPr>
              <a:t>URI</a:t>
            </a:r>
            <a:endParaRPr lang="en-US" altLang="zh-CN" sz="2000">
              <a:solidFill>
                <a:srgbClr val="FF0000"/>
              </a:solidFill>
            </a:endParaRPr>
          </a:p>
          <a:p>
            <a:endParaRPr lang="zh-CN" altLang="zh-CN" sz="240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348038" y="4581525"/>
          <a:ext cx="51720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BMP 图像" r:id="rId3" imgW="5362877" imgH="1867277" progId="Paint.Picture">
                  <p:embed/>
                </p:oleObj>
              </mc:Choice>
              <mc:Fallback>
                <p:oleObj name="BMP 图像" r:id="rId3" imgW="5362877" imgH="186727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581525"/>
                        <a:ext cx="517207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关联</a:t>
            </a:r>
            <a:r>
              <a:rPr lang="en-US" altLang="zh-CN"/>
              <a:t>struts2</a:t>
            </a:r>
            <a:r>
              <a:rPr lang="zh-CN" altLang="zh-CN"/>
              <a:t>源码到</a:t>
            </a:r>
            <a:r>
              <a:rPr lang="en-US" altLang="zh-CN"/>
              <a:t>myeclipse</a:t>
            </a:r>
            <a:endParaRPr lang="zh-CN" altLang="zh-CN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612775" y="1990725"/>
          <a:ext cx="463708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BMP 图像" r:id="rId3" imgW="6058397" imgH="2352917" progId="Paint.Picture">
                  <p:embed/>
                </p:oleObj>
              </mc:Choice>
              <mc:Fallback>
                <p:oleObj name="BMP 图像" r:id="rId3" imgW="6058397" imgH="235291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990725"/>
                        <a:ext cx="4637088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692275" y="3646488"/>
          <a:ext cx="6551613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BMP 图像" r:id="rId5" imgW="7791797" imgH="3067517" progId="Paint.Picture">
                  <p:embed/>
                </p:oleObj>
              </mc:Choice>
              <mc:Fallback>
                <p:oleObj name="BMP 图像" r:id="rId5" imgW="7791797" imgH="306751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646488"/>
                        <a:ext cx="6551613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Config Brower</a:t>
            </a:r>
            <a:r>
              <a:rPr lang="zh-CN" altLang="zh-CN"/>
              <a:t>插件使用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345363" cy="4098925"/>
          </a:xfrm>
        </p:spPr>
        <p:txBody>
          <a:bodyPr/>
          <a:lstStyle/>
          <a:p>
            <a:r>
              <a:rPr lang="zh-CN" altLang="zh-CN" sz="2000"/>
              <a:t>需要 </a:t>
            </a:r>
            <a:r>
              <a:rPr lang="en-US" altLang="zh-CN" sz="2000"/>
              <a:t>struts2-config-browser-plugin-2.3.7.jar</a:t>
            </a:r>
          </a:p>
          <a:p>
            <a:r>
              <a:rPr lang="zh-CN" altLang="zh-CN" sz="2000"/>
              <a:t>浏览器访问</a:t>
            </a:r>
            <a:r>
              <a:rPr lang="en-US" altLang="zh-CN" sz="2000"/>
              <a:t>ConfigBrowser</a:t>
            </a:r>
            <a:r>
              <a:rPr lang="zh-CN" altLang="zh-CN" sz="2000"/>
              <a:t>插件首页地址</a:t>
            </a:r>
          </a:p>
          <a:p>
            <a:pPr lvl="1"/>
            <a:r>
              <a:rPr lang="en-US" altLang="zh-CN" sz="2000"/>
              <a:t>http://localhost:8080/struts01/config-browser/index.action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044575" y="3214688"/>
          <a:ext cx="4895850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BMP 图像" r:id="rId3" imgW="5229677" imgH="3333917" progId="Paint.Picture">
                  <p:embed/>
                </p:oleObj>
              </mc:Choice>
              <mc:Fallback>
                <p:oleObj name="BMP 图像" r:id="rId3" imgW="5229677" imgH="333391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214688"/>
                        <a:ext cx="4895850" cy="312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什么是</a:t>
            </a:r>
            <a:r>
              <a:rPr lang="en-US" altLang="zh-CN"/>
              <a:t>Struts2</a:t>
            </a: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Struts2 </a:t>
            </a:r>
            <a:r>
              <a:rPr lang="zh-CN" altLang="zh-CN" sz="2400"/>
              <a:t>是一个非常优秀的</a:t>
            </a:r>
            <a:r>
              <a:rPr lang="en-US" altLang="zh-CN" sz="2400"/>
              <a:t>MVC</a:t>
            </a:r>
            <a:r>
              <a:rPr lang="zh-CN" altLang="zh-CN" sz="2400"/>
              <a:t>框架，基于</a:t>
            </a:r>
            <a:r>
              <a:rPr lang="en-US" altLang="zh-CN" sz="2400"/>
              <a:t>Model2 </a:t>
            </a:r>
            <a:r>
              <a:rPr lang="zh-CN" altLang="zh-CN" sz="2400"/>
              <a:t>设计模型</a:t>
            </a:r>
          </a:p>
          <a:p>
            <a:pPr>
              <a:lnSpc>
                <a:spcPct val="90000"/>
              </a:lnSpc>
            </a:pPr>
            <a:r>
              <a:rPr lang="zh-CN" altLang="zh-CN" sz="2400"/>
              <a:t>由传统</a:t>
            </a:r>
            <a:r>
              <a:rPr lang="en-US" altLang="zh-CN" sz="2400"/>
              <a:t>Struts1</a:t>
            </a:r>
            <a:r>
              <a:rPr lang="zh-CN" altLang="zh-CN" sz="2400"/>
              <a:t>和</a:t>
            </a:r>
            <a:r>
              <a:rPr lang="en-US" altLang="zh-CN" sz="2400"/>
              <a:t>WebWork</a:t>
            </a:r>
            <a:r>
              <a:rPr lang="zh-CN" altLang="zh-CN" sz="2400"/>
              <a:t>两个经典框架发展而来</a:t>
            </a:r>
          </a:p>
          <a:p>
            <a:pPr>
              <a:lnSpc>
                <a:spcPct val="90000"/>
              </a:lnSpc>
            </a:pPr>
            <a:endParaRPr lang="zh-CN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Strust2 </a:t>
            </a:r>
            <a:r>
              <a:rPr lang="zh-CN" altLang="en-US" sz="2400"/>
              <a:t>核心功能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/>
              <a:t>允许</a:t>
            </a:r>
            <a:r>
              <a:rPr lang="en-US" altLang="zh-CN" sz="2000" b="1"/>
              <a:t>POJO</a:t>
            </a:r>
            <a:r>
              <a:rPr lang="zh-CN" altLang="zh-CN" sz="2000" b="1"/>
              <a:t>（Plain Old Java Objects）对象 作为</a:t>
            </a:r>
            <a:r>
              <a:rPr lang="en-US" altLang="zh-CN" sz="2000" b="1"/>
              <a:t>Action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/>
              <a:t>Action</a:t>
            </a:r>
            <a:r>
              <a:rPr lang="zh-CN" altLang="zh-CN" sz="2000" b="1"/>
              <a:t>的</a:t>
            </a:r>
            <a:r>
              <a:rPr lang="en-US" altLang="zh-CN" sz="2000" b="1"/>
              <a:t>execute </a:t>
            </a:r>
            <a:r>
              <a:rPr lang="zh-CN" altLang="zh-CN" sz="2000" b="1"/>
              <a:t>方法不再与</a:t>
            </a:r>
            <a:r>
              <a:rPr lang="en-US" altLang="zh-CN" sz="2000" b="1"/>
              <a:t>Servlet API</a:t>
            </a:r>
            <a:r>
              <a:rPr lang="zh-CN" altLang="zh-CN" sz="2000" b="1"/>
              <a:t>耦合，更易测试</a:t>
            </a:r>
          </a:p>
          <a:p>
            <a:pPr lvl="1">
              <a:lnSpc>
                <a:spcPct val="90000"/>
              </a:lnSpc>
            </a:pPr>
            <a:r>
              <a:rPr lang="zh-CN" altLang="zh-CN" sz="2000" b="1"/>
              <a:t>支持更多视图技术（</a:t>
            </a:r>
            <a:r>
              <a:rPr lang="en-US" altLang="zh-CN" sz="2000" b="1"/>
              <a:t>JSP</a:t>
            </a:r>
            <a:r>
              <a:rPr lang="zh-CN" altLang="zh-CN" sz="2000" b="1"/>
              <a:t>、</a:t>
            </a:r>
            <a:r>
              <a:rPr lang="en-US" altLang="zh-CN" sz="2000" b="1"/>
              <a:t>FreeMarker</a:t>
            </a:r>
            <a:r>
              <a:rPr lang="zh-CN" altLang="zh-CN" sz="2000" b="1"/>
              <a:t>、</a:t>
            </a:r>
            <a:r>
              <a:rPr lang="en-US" altLang="zh-CN" sz="2000" b="1"/>
              <a:t>Velocity</a:t>
            </a:r>
            <a:r>
              <a:rPr lang="zh-CN" altLang="zh-CN" sz="2000" b="1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zh-CN" sz="2000" b="1"/>
              <a:t>基于</a:t>
            </a:r>
            <a:r>
              <a:rPr lang="en-US" altLang="zh-CN" sz="2000" b="1"/>
              <a:t>Spring AOP</a:t>
            </a:r>
            <a:r>
              <a:rPr lang="zh-CN" altLang="zh-CN" sz="2000" b="1"/>
              <a:t>思想的拦截器机制，更易扩展</a:t>
            </a:r>
          </a:p>
          <a:p>
            <a:pPr lvl="1">
              <a:lnSpc>
                <a:spcPct val="90000"/>
              </a:lnSpc>
            </a:pPr>
            <a:r>
              <a:rPr lang="zh-CN" altLang="zh-CN" sz="2000" b="1"/>
              <a:t>更强大、更易用输入校验功能</a:t>
            </a:r>
          </a:p>
          <a:p>
            <a:pPr lvl="1">
              <a:lnSpc>
                <a:spcPct val="90000"/>
              </a:lnSpc>
            </a:pPr>
            <a:r>
              <a:rPr lang="zh-CN" altLang="zh-CN" sz="2000" b="1"/>
              <a:t>整合</a:t>
            </a:r>
            <a:r>
              <a:rPr lang="en-US" altLang="zh-CN" sz="2000" b="1"/>
              <a:t>Ajax</a:t>
            </a:r>
            <a:r>
              <a:rPr lang="zh-CN" altLang="zh-CN" sz="2000" b="1"/>
              <a:t>支持</a:t>
            </a:r>
          </a:p>
          <a:p>
            <a:pPr>
              <a:lnSpc>
                <a:spcPct val="90000"/>
              </a:lnSpc>
            </a:pP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Struts2</a:t>
            </a:r>
            <a:r>
              <a:rPr lang="zh-CN" altLang="zh-CN"/>
              <a:t>的下载和安装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>
                <a:latin typeface="宋体" panose="02010600030101010101" pitchFamily="2" charset="-122"/>
                <a:hlinkClick r:id="rId2"/>
              </a:rPr>
              <a:t>http://struts.apache.org/download.cgi</a:t>
            </a:r>
            <a:r>
              <a:rPr lang="en-US" altLang="zh-CN" sz="1800">
                <a:latin typeface="宋体" panose="02010600030101010101" pitchFamily="2" charset="-122"/>
              </a:rPr>
              <a:t> </a:t>
            </a:r>
            <a:r>
              <a:rPr lang="zh-CN" altLang="zh-CN" sz="1800">
                <a:latin typeface="宋体" panose="02010600030101010101" pitchFamily="2" charset="-122"/>
              </a:rPr>
              <a:t>去下载</a:t>
            </a:r>
            <a:r>
              <a:rPr lang="en-US" altLang="zh-CN" sz="1800">
                <a:latin typeface="宋体" panose="02010600030101010101" pitchFamily="2" charset="-122"/>
              </a:rPr>
              <a:t>Struts2 </a:t>
            </a:r>
            <a:r>
              <a:rPr lang="zh-CN" altLang="zh-CN" sz="1800">
                <a:latin typeface="宋体" panose="02010600030101010101" pitchFamily="2" charset="-122"/>
              </a:rPr>
              <a:t>最新版</a:t>
            </a:r>
          </a:p>
          <a:p>
            <a:endParaRPr lang="en-US" altLang="zh-CN" sz="1800">
              <a:latin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</a:rPr>
              <a:t>struts2</a:t>
            </a:r>
            <a:r>
              <a:rPr lang="zh-CN" altLang="zh-CN" sz="2400">
                <a:latin typeface="宋体" panose="02010600030101010101" pitchFamily="2" charset="-122"/>
              </a:rPr>
              <a:t>目录结构</a:t>
            </a:r>
          </a:p>
          <a:p>
            <a:r>
              <a:rPr lang="en-US" altLang="zh-CN" sz="1800">
                <a:latin typeface="宋体" panose="02010600030101010101" pitchFamily="2" charset="-122"/>
              </a:rPr>
              <a:t>apps </a:t>
            </a:r>
            <a:r>
              <a:rPr lang="zh-CN" altLang="zh-CN" sz="1800">
                <a:latin typeface="宋体" panose="02010600030101010101" pitchFamily="2" charset="-122"/>
              </a:rPr>
              <a:t>该文件夹包含了基于</a:t>
            </a:r>
            <a:r>
              <a:rPr lang="en-US" altLang="zh-CN" sz="1800">
                <a:latin typeface="宋体" panose="02010600030101010101" pitchFamily="2" charset="-122"/>
              </a:rPr>
              <a:t>struts2 </a:t>
            </a:r>
            <a:r>
              <a:rPr lang="zh-CN" altLang="zh-CN" sz="1800">
                <a:latin typeface="宋体" panose="02010600030101010101" pitchFamily="2" charset="-122"/>
              </a:rPr>
              <a:t>的示例应用，这些示例应用对于学习者是非常有用的</a:t>
            </a:r>
          </a:p>
          <a:p>
            <a:r>
              <a:rPr lang="en-US" altLang="zh-CN" sz="1800">
                <a:latin typeface="宋体" panose="02010600030101010101" pitchFamily="2" charset="-122"/>
              </a:rPr>
              <a:t>docs </a:t>
            </a:r>
            <a:r>
              <a:rPr lang="zh-CN" altLang="zh-CN" sz="1800">
                <a:latin typeface="宋体" panose="02010600030101010101" pitchFamily="2" charset="-122"/>
              </a:rPr>
              <a:t>该文件夹下包含了</a:t>
            </a:r>
            <a:r>
              <a:rPr lang="en-US" altLang="zh-CN" sz="1800">
                <a:latin typeface="宋体" panose="02010600030101010101" pitchFamily="2" charset="-122"/>
              </a:rPr>
              <a:t>struts2 </a:t>
            </a:r>
            <a:r>
              <a:rPr lang="zh-CN" altLang="zh-CN" sz="1800">
                <a:latin typeface="宋体" panose="02010600030101010101" pitchFamily="2" charset="-122"/>
              </a:rPr>
              <a:t>相关文档，包括</a:t>
            </a:r>
            <a:r>
              <a:rPr lang="en-US" altLang="zh-CN" sz="1800">
                <a:latin typeface="宋体" panose="02010600030101010101" pitchFamily="2" charset="-122"/>
              </a:rPr>
              <a:t>struts2 </a:t>
            </a:r>
            <a:r>
              <a:rPr lang="zh-CN" altLang="zh-CN" sz="1800">
                <a:latin typeface="宋体" panose="02010600030101010101" pitchFamily="2" charset="-122"/>
              </a:rPr>
              <a:t>快速入门、</a:t>
            </a:r>
            <a:r>
              <a:rPr lang="en-US" altLang="zh-CN" sz="1800">
                <a:latin typeface="宋体" panose="02010600030101010101" pitchFamily="2" charset="-122"/>
              </a:rPr>
              <a:t>struts2</a:t>
            </a:r>
            <a:r>
              <a:rPr lang="zh-CN" altLang="zh-CN" sz="1800">
                <a:latin typeface="宋体" panose="02010600030101010101" pitchFamily="2" charset="-122"/>
              </a:rPr>
              <a:t>的文档以及</a:t>
            </a:r>
            <a:r>
              <a:rPr lang="en-US" altLang="zh-CN" sz="1800">
                <a:latin typeface="宋体" panose="02010600030101010101" pitchFamily="2" charset="-122"/>
              </a:rPr>
              <a:t>API</a:t>
            </a:r>
            <a:r>
              <a:rPr lang="zh-CN" altLang="zh-CN" sz="1800">
                <a:latin typeface="宋体" panose="02010600030101010101" pitchFamily="2" charset="-122"/>
              </a:rPr>
              <a:t>文档等</a:t>
            </a:r>
          </a:p>
          <a:p>
            <a:r>
              <a:rPr lang="en-US" altLang="zh-CN" sz="1800">
                <a:latin typeface="宋体" panose="02010600030101010101" pitchFamily="2" charset="-122"/>
              </a:rPr>
              <a:t>lib </a:t>
            </a:r>
            <a:r>
              <a:rPr lang="zh-CN" altLang="zh-CN" sz="1800">
                <a:latin typeface="宋体" panose="02010600030101010101" pitchFamily="2" charset="-122"/>
              </a:rPr>
              <a:t>该文件夹下包含了</a:t>
            </a:r>
            <a:r>
              <a:rPr lang="en-US" altLang="zh-CN" sz="1800">
                <a:latin typeface="宋体" panose="02010600030101010101" pitchFamily="2" charset="-122"/>
              </a:rPr>
              <a:t>Struts2</a:t>
            </a:r>
            <a:r>
              <a:rPr lang="zh-CN" altLang="zh-CN" sz="1800">
                <a:latin typeface="宋体" panose="02010600030101010101" pitchFamily="2" charset="-122"/>
              </a:rPr>
              <a:t>框架和核心类库，以及</a:t>
            </a:r>
            <a:r>
              <a:rPr lang="en-US" altLang="zh-CN" sz="1800">
                <a:latin typeface="宋体" panose="02010600030101010101" pitchFamily="2" charset="-122"/>
              </a:rPr>
              <a:t>struts2</a:t>
            </a:r>
            <a:r>
              <a:rPr lang="zh-CN" altLang="zh-CN" sz="1800">
                <a:latin typeface="宋体" panose="02010600030101010101" pitchFamily="2" charset="-122"/>
              </a:rPr>
              <a:t>第三方插件类库</a:t>
            </a:r>
          </a:p>
          <a:p>
            <a:r>
              <a:rPr lang="en-US" altLang="zh-CN" sz="1800">
                <a:latin typeface="宋体" panose="02010600030101010101" pitchFamily="2" charset="-122"/>
              </a:rPr>
              <a:t>src </a:t>
            </a:r>
            <a:r>
              <a:rPr lang="zh-CN" altLang="zh-CN" sz="1800">
                <a:latin typeface="宋体" panose="02010600030101010101" pitchFamily="2" charset="-122"/>
              </a:rPr>
              <a:t>该文件夹下包含了</a:t>
            </a:r>
            <a:r>
              <a:rPr lang="en-US" altLang="zh-CN" sz="1800">
                <a:latin typeface="宋体" panose="02010600030101010101" pitchFamily="2" charset="-122"/>
              </a:rPr>
              <a:t>Struts2</a:t>
            </a:r>
            <a:r>
              <a:rPr lang="zh-CN" altLang="zh-CN" sz="1800">
                <a:latin typeface="宋体" panose="02010600030101010101" pitchFamily="2" charset="-122"/>
              </a:rPr>
              <a:t>框架的全部源代码</a:t>
            </a:r>
          </a:p>
          <a:p>
            <a:endParaRPr lang="en-US" altLang="zh-CN" sz="1800">
              <a:latin typeface="宋体" panose="02010600030101010101" pitchFamily="2" charset="-122"/>
            </a:endParaRPr>
          </a:p>
          <a:p>
            <a:r>
              <a:rPr lang="zh-CN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开发时没必要将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lib</a:t>
            </a:r>
            <a:r>
              <a:rPr lang="zh-CN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目录下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jar</a:t>
            </a:r>
            <a:r>
              <a:rPr lang="zh-CN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文件全部复制到项目中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Struts2</a:t>
            </a:r>
            <a:r>
              <a:rPr lang="zh-CN" altLang="zh-CN"/>
              <a:t>的入门理论</a:t>
            </a:r>
          </a:p>
        </p:txBody>
      </p:sp>
      <p:sp>
        <p:nvSpPr>
          <p:cNvPr id="9219" name="Rectangle 3"/>
          <p:cNvSpPr>
            <a:spLocks noChangeShapeType="1" noTextEdit="1"/>
          </p:cNvSpPr>
          <p:nvPr>
            <p:ph sz="half" idx="2"/>
          </p:nvPr>
        </p:nvSpPr>
        <p:spPr>
          <a:xfrm flipH="1" flipV="1">
            <a:off x="2411413" y="4797425"/>
            <a:ext cx="1587" cy="504825"/>
          </a:xfrm>
          <a:prstGeom prst="line">
            <a:avLst/>
          </a:prstGeom>
          <a:noFill/>
          <a:ln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3924300" y="1989138"/>
            <a:ext cx="1728788" cy="273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Struts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Prepare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And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Execute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Filter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395288" y="328453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50825" y="2781300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用户请求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6515100" y="2276475"/>
            <a:ext cx="21590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Action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6588125" y="2924175"/>
            <a:ext cx="21590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Action</a:t>
            </a: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6515100" y="3500438"/>
            <a:ext cx="21590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Action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6515100" y="4149725"/>
            <a:ext cx="21590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3995738" y="5300663"/>
            <a:ext cx="1511300" cy="9366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struts.xml</a:t>
            </a: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V="1">
            <a:off x="5507038" y="2636838"/>
            <a:ext cx="10810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5580063" y="31416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5580063" y="3141663"/>
            <a:ext cx="935037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5580063" y="3213100"/>
            <a:ext cx="935037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 flipV="1">
            <a:off x="4643438" y="47244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1476375" y="1989138"/>
            <a:ext cx="1800225" cy="273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Web</a:t>
            </a:r>
            <a:r>
              <a:rPr lang="zh-CN" altLang="en-US" sz="2000">
                <a:latin typeface="Arial" panose="020B0604020202020204" pitchFamily="34" charset="0"/>
              </a:rPr>
              <a:t>容器</a:t>
            </a:r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3276600" y="33575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5" name="AutoShape 19"/>
          <p:cNvSpPr>
            <a:spLocks noChangeArrowheads="1"/>
          </p:cNvSpPr>
          <p:nvPr/>
        </p:nvSpPr>
        <p:spPr bwMode="auto">
          <a:xfrm>
            <a:off x="1692275" y="5229225"/>
            <a:ext cx="1511300" cy="9366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web.xml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第一个</a:t>
            </a:r>
            <a:r>
              <a:rPr lang="en-US" altLang="zh-CN"/>
              <a:t>Struts2</a:t>
            </a:r>
            <a:r>
              <a:rPr lang="zh-CN" altLang="zh-CN"/>
              <a:t>应用入门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创建</a:t>
            </a:r>
            <a:r>
              <a:rPr lang="en-US" altLang="zh-CN"/>
              <a:t>WEB </a:t>
            </a:r>
            <a:r>
              <a:rPr lang="zh-CN" altLang="zh-CN"/>
              <a:t>工程</a:t>
            </a:r>
          </a:p>
          <a:p>
            <a:r>
              <a:rPr lang="zh-CN" altLang="zh-CN"/>
              <a:t>导入必要</a:t>
            </a:r>
            <a:r>
              <a:rPr lang="en-US" altLang="zh-CN"/>
              <a:t>jar</a:t>
            </a:r>
            <a:r>
              <a:rPr lang="zh-CN" altLang="zh-CN"/>
              <a:t>包</a:t>
            </a:r>
          </a:p>
          <a:p>
            <a:r>
              <a:rPr lang="zh-CN" altLang="zh-CN"/>
              <a:t>编写</a:t>
            </a:r>
            <a:r>
              <a:rPr lang="en-US" altLang="zh-CN"/>
              <a:t>JSP </a:t>
            </a:r>
            <a:r>
              <a:rPr lang="zh-CN" altLang="zh-CN"/>
              <a:t>页面</a:t>
            </a:r>
          </a:p>
          <a:p>
            <a:r>
              <a:rPr lang="zh-CN" altLang="zh-CN"/>
              <a:t>编写</a:t>
            </a:r>
            <a:r>
              <a:rPr lang="en-US" altLang="zh-CN"/>
              <a:t>Action </a:t>
            </a:r>
            <a:r>
              <a:rPr lang="zh-CN" altLang="zh-CN"/>
              <a:t>服务器端处理逻辑</a:t>
            </a:r>
          </a:p>
          <a:p>
            <a:r>
              <a:rPr lang="zh-CN" altLang="zh-CN"/>
              <a:t>进行框架配置</a:t>
            </a:r>
            <a:r>
              <a:rPr lang="en-US" altLang="zh-CN"/>
              <a:t>web.xml</a:t>
            </a:r>
            <a:r>
              <a:rPr lang="zh-CN" altLang="zh-CN"/>
              <a:t>、</a:t>
            </a:r>
            <a:r>
              <a:rPr lang="en-US" altLang="zh-CN"/>
              <a:t>struts.xml</a:t>
            </a:r>
          </a:p>
          <a:p>
            <a:r>
              <a:rPr lang="zh-CN" altLang="zh-CN"/>
              <a:t>运行测试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导入必要</a:t>
            </a:r>
            <a:r>
              <a:rPr lang="en-US" altLang="zh-CN"/>
              <a:t>jar</a:t>
            </a:r>
            <a:r>
              <a:rPr lang="zh-CN" altLang="zh-CN"/>
              <a:t>包到</a:t>
            </a:r>
            <a:r>
              <a:rPr lang="en-US" altLang="zh-CN"/>
              <a:t>web</a:t>
            </a:r>
            <a:r>
              <a:rPr lang="zh-CN" altLang="zh-CN"/>
              <a:t>工程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Struts</a:t>
            </a:r>
            <a:r>
              <a:rPr lang="zh-CN" altLang="zh-CN" sz="2400"/>
              <a:t>运行必要</a:t>
            </a:r>
            <a:r>
              <a:rPr lang="en-US" altLang="zh-CN" sz="2400"/>
              <a:t>jar</a:t>
            </a:r>
            <a:r>
              <a:rPr lang="zh-CN" altLang="zh-CN" sz="2400"/>
              <a:t>包</a:t>
            </a:r>
          </a:p>
          <a:p>
            <a:r>
              <a:rPr lang="zh-CN" altLang="zh-CN" sz="1600">
                <a:solidFill>
                  <a:srgbClr val="0000FF"/>
                </a:solidFill>
              </a:rPr>
              <a:t>   </a:t>
            </a:r>
            <a:r>
              <a:rPr lang="en-US" altLang="zh-CN" sz="1600">
                <a:solidFill>
                  <a:srgbClr val="0000FF"/>
                </a:solidFill>
              </a:rPr>
              <a:t>struts2-core-2.3.1.1.jar</a:t>
            </a:r>
            <a:r>
              <a:rPr lang="zh-CN" altLang="zh-CN" sz="1600">
                <a:solidFill>
                  <a:srgbClr val="0000FF"/>
                </a:solidFill>
              </a:rPr>
              <a:t>：</a:t>
            </a:r>
            <a:r>
              <a:rPr lang="en-US" altLang="zh-CN" sz="1600">
                <a:solidFill>
                  <a:srgbClr val="0000FF"/>
                </a:solidFill>
              </a:rPr>
              <a:t>Struts 2</a:t>
            </a:r>
            <a:r>
              <a:rPr lang="zh-CN" altLang="zh-CN" sz="1600">
                <a:solidFill>
                  <a:srgbClr val="0000FF"/>
                </a:solidFill>
              </a:rPr>
              <a:t>框架的核心类库</a:t>
            </a:r>
          </a:p>
          <a:p>
            <a:r>
              <a:rPr lang="en-US" altLang="zh-CN" sz="1600">
                <a:solidFill>
                  <a:srgbClr val="0000FF"/>
                </a:solidFill>
              </a:rPr>
              <a:t>   xwork-core-2.3.1.1.jar</a:t>
            </a:r>
            <a:r>
              <a:rPr lang="zh-CN" altLang="zh-CN" sz="1600">
                <a:solidFill>
                  <a:srgbClr val="0000FF"/>
                </a:solidFill>
              </a:rPr>
              <a:t>：</a:t>
            </a:r>
            <a:r>
              <a:rPr lang="en-US" altLang="zh-CN" sz="1600">
                <a:solidFill>
                  <a:srgbClr val="0000FF"/>
                </a:solidFill>
              </a:rPr>
              <a:t>Command</a:t>
            </a:r>
            <a:r>
              <a:rPr lang="zh-CN" altLang="zh-CN" sz="1600">
                <a:solidFill>
                  <a:srgbClr val="0000FF"/>
                </a:solidFill>
              </a:rPr>
              <a:t>模式框架</a:t>
            </a:r>
            <a:r>
              <a:rPr lang="en-US" altLang="zh-CN" sz="1600">
                <a:solidFill>
                  <a:srgbClr val="0000FF"/>
                </a:solidFill>
              </a:rPr>
              <a:t>,WebWork</a:t>
            </a:r>
            <a:r>
              <a:rPr lang="zh-CN" altLang="zh-CN" sz="1600">
                <a:solidFill>
                  <a:srgbClr val="0000FF"/>
                </a:solidFill>
              </a:rPr>
              <a:t>和</a:t>
            </a:r>
            <a:r>
              <a:rPr lang="en-US" altLang="zh-CN" sz="1600">
                <a:solidFill>
                  <a:srgbClr val="0000FF"/>
                </a:solidFill>
              </a:rPr>
              <a:t>Struts2</a:t>
            </a:r>
            <a:r>
              <a:rPr lang="zh-CN" altLang="zh-CN" sz="1600">
                <a:solidFill>
                  <a:srgbClr val="0000FF"/>
                </a:solidFill>
              </a:rPr>
              <a:t>都基于</a:t>
            </a:r>
            <a:r>
              <a:rPr lang="en-US" altLang="zh-CN" sz="1600">
                <a:solidFill>
                  <a:srgbClr val="0000FF"/>
                </a:solidFill>
              </a:rPr>
              <a:t>xwork </a:t>
            </a:r>
          </a:p>
          <a:p>
            <a:r>
              <a:rPr lang="en-US" altLang="zh-CN" sz="1600">
                <a:solidFill>
                  <a:srgbClr val="0000FF"/>
                </a:solidFill>
              </a:rPr>
              <a:t>   ognl-3.0.3.jar</a:t>
            </a:r>
            <a:r>
              <a:rPr lang="zh-CN" altLang="zh-CN" sz="1600">
                <a:solidFill>
                  <a:srgbClr val="0000FF"/>
                </a:solidFill>
              </a:rPr>
              <a:t>：对象图导航语言</a:t>
            </a:r>
            <a:r>
              <a:rPr lang="en-US" altLang="zh-CN" sz="1600">
                <a:solidFill>
                  <a:srgbClr val="0000FF"/>
                </a:solidFill>
              </a:rPr>
              <a:t>(Object Graph Navigation Language), </a:t>
            </a:r>
          </a:p>
          <a:p>
            <a:r>
              <a:rPr lang="en-US" altLang="zh-CN" sz="1600">
                <a:solidFill>
                  <a:srgbClr val="0000FF"/>
                </a:solidFill>
              </a:rPr>
              <a:t>                           struts2</a:t>
            </a:r>
            <a:r>
              <a:rPr lang="zh-CN" altLang="zh-CN" sz="1600">
                <a:solidFill>
                  <a:srgbClr val="0000FF"/>
                </a:solidFill>
              </a:rPr>
              <a:t>框架通过其读写对象的属性</a:t>
            </a:r>
          </a:p>
          <a:p>
            <a:r>
              <a:rPr lang="en-US" altLang="zh-CN" sz="1600">
                <a:solidFill>
                  <a:srgbClr val="0000FF"/>
                </a:solidFill>
              </a:rPr>
              <a:t>   freemarker-2.3.18.jar</a:t>
            </a:r>
            <a:r>
              <a:rPr lang="zh-CN" altLang="zh-CN" sz="1600">
                <a:solidFill>
                  <a:srgbClr val="0000FF"/>
                </a:solidFill>
              </a:rPr>
              <a:t>：</a:t>
            </a:r>
            <a:r>
              <a:rPr lang="en-US" altLang="zh-CN" sz="1600">
                <a:solidFill>
                  <a:srgbClr val="0000FF"/>
                </a:solidFill>
              </a:rPr>
              <a:t>Struts 2</a:t>
            </a:r>
            <a:r>
              <a:rPr lang="zh-CN" altLang="zh-CN" sz="1600">
                <a:solidFill>
                  <a:srgbClr val="0000FF"/>
                </a:solidFill>
              </a:rPr>
              <a:t>的</a:t>
            </a:r>
            <a:r>
              <a:rPr lang="en-US" altLang="zh-CN" sz="1600">
                <a:solidFill>
                  <a:srgbClr val="0000FF"/>
                </a:solidFill>
              </a:rPr>
              <a:t>UI</a:t>
            </a:r>
            <a:r>
              <a:rPr lang="zh-CN" altLang="zh-CN" sz="1600">
                <a:solidFill>
                  <a:srgbClr val="0000FF"/>
                </a:solidFill>
              </a:rPr>
              <a:t>标签的模板使用</a:t>
            </a:r>
            <a:r>
              <a:rPr lang="en-US" altLang="zh-CN" sz="1600">
                <a:solidFill>
                  <a:srgbClr val="0000FF"/>
                </a:solidFill>
              </a:rPr>
              <a:t>FreeMarker</a:t>
            </a:r>
            <a:r>
              <a:rPr lang="zh-CN" altLang="zh-CN" sz="1600">
                <a:solidFill>
                  <a:srgbClr val="0000FF"/>
                </a:solidFill>
              </a:rPr>
              <a:t>编写</a:t>
            </a:r>
          </a:p>
          <a:p>
            <a:r>
              <a:rPr lang="en-US" altLang="zh-CN" sz="1600">
                <a:solidFill>
                  <a:srgbClr val="0000FF"/>
                </a:solidFill>
              </a:rPr>
              <a:t>   commons-logging-1.1.x.jar</a:t>
            </a:r>
            <a:r>
              <a:rPr lang="zh-CN" altLang="zh-CN" sz="1600">
                <a:solidFill>
                  <a:srgbClr val="0000FF"/>
                </a:solidFill>
              </a:rPr>
              <a:t>：</a:t>
            </a:r>
            <a:r>
              <a:rPr lang="en-US" altLang="zh-CN" sz="1600">
                <a:solidFill>
                  <a:srgbClr val="0000FF"/>
                </a:solidFill>
              </a:rPr>
              <a:t>ASF</a:t>
            </a:r>
            <a:r>
              <a:rPr lang="zh-CN" altLang="zh-CN" sz="1600">
                <a:solidFill>
                  <a:srgbClr val="0000FF"/>
                </a:solidFill>
              </a:rPr>
              <a:t>出品的日志包，</a:t>
            </a:r>
            <a:r>
              <a:rPr lang="en-US" altLang="zh-CN" sz="1600">
                <a:solidFill>
                  <a:srgbClr val="0000FF"/>
                </a:solidFill>
              </a:rPr>
              <a:t>Struts 2</a:t>
            </a:r>
            <a:r>
              <a:rPr lang="zh-CN" altLang="zh-CN" sz="1600">
                <a:solidFill>
                  <a:srgbClr val="0000FF"/>
                </a:solidFill>
              </a:rPr>
              <a:t>框架使用这个日志</a:t>
            </a:r>
          </a:p>
          <a:p>
            <a:r>
              <a:rPr lang="zh-CN" altLang="zh-CN" sz="1600">
                <a:solidFill>
                  <a:srgbClr val="0000FF"/>
                </a:solidFill>
              </a:rPr>
              <a:t>                                                包来支持</a:t>
            </a:r>
            <a:r>
              <a:rPr lang="en-US" altLang="zh-CN" sz="1600">
                <a:solidFill>
                  <a:srgbClr val="0000FF"/>
                </a:solidFill>
              </a:rPr>
              <a:t>Log4J</a:t>
            </a:r>
            <a:r>
              <a:rPr lang="zh-CN" altLang="zh-CN" sz="1600">
                <a:solidFill>
                  <a:srgbClr val="0000FF"/>
                </a:solidFill>
              </a:rPr>
              <a:t>和</a:t>
            </a:r>
            <a:r>
              <a:rPr lang="en-US" altLang="zh-CN" sz="1600">
                <a:solidFill>
                  <a:srgbClr val="0000FF"/>
                </a:solidFill>
              </a:rPr>
              <a:t>JDK 1.4+</a:t>
            </a:r>
            <a:r>
              <a:rPr lang="zh-CN" altLang="zh-CN" sz="1600">
                <a:solidFill>
                  <a:srgbClr val="0000FF"/>
                </a:solidFill>
              </a:rPr>
              <a:t>的日志记录。</a:t>
            </a:r>
            <a:endParaRPr lang="en-US" altLang="zh-CN" sz="1600">
              <a:solidFill>
                <a:srgbClr val="0000FF"/>
              </a:solidFill>
            </a:endParaRPr>
          </a:p>
          <a:p>
            <a:r>
              <a:rPr lang="en-US" altLang="zh-CN" sz="1600">
                <a:solidFill>
                  <a:srgbClr val="0000FF"/>
                </a:solidFill>
              </a:rPr>
              <a:t>   commons-fileupload-1.2.2.jar： </a:t>
            </a:r>
            <a:r>
              <a:rPr lang="zh-CN" altLang="zh-CN" sz="1600">
                <a:solidFill>
                  <a:srgbClr val="0000FF"/>
                </a:solidFill>
              </a:rPr>
              <a:t>文件上传组件，</a:t>
            </a:r>
            <a:r>
              <a:rPr lang="en-US" altLang="zh-CN" sz="1600">
                <a:solidFill>
                  <a:srgbClr val="0000FF"/>
                </a:solidFill>
              </a:rPr>
              <a:t>2.1.6</a:t>
            </a:r>
            <a:r>
              <a:rPr lang="zh-CN" altLang="zh-CN" sz="1600">
                <a:solidFill>
                  <a:srgbClr val="0000FF"/>
                </a:solidFill>
              </a:rPr>
              <a:t>版本后需要加入此文件</a:t>
            </a:r>
          </a:p>
          <a:p>
            <a:r>
              <a:rPr lang="en-US" altLang="zh-CN" sz="1600">
                <a:solidFill>
                  <a:srgbClr val="0000FF"/>
                </a:solidFill>
              </a:rPr>
              <a:t>   commons-io-2.0.1.jar</a:t>
            </a:r>
            <a:r>
              <a:rPr lang="zh-CN" altLang="zh-CN" sz="1600">
                <a:solidFill>
                  <a:srgbClr val="0000FF"/>
                </a:solidFill>
              </a:rPr>
              <a:t>：传文件依赖的</a:t>
            </a:r>
            <a:r>
              <a:rPr lang="en-US" altLang="zh-CN" sz="1600">
                <a:solidFill>
                  <a:srgbClr val="0000FF"/>
                </a:solidFill>
              </a:rPr>
              <a:t>jar</a:t>
            </a:r>
            <a:r>
              <a:rPr lang="zh-CN" altLang="zh-CN" sz="1600">
                <a:solidFill>
                  <a:srgbClr val="0000FF"/>
                </a:solidFill>
              </a:rPr>
              <a:t>包</a:t>
            </a:r>
          </a:p>
          <a:p>
            <a:r>
              <a:rPr lang="en-US" altLang="zh-CN" sz="1600"/>
              <a:t>  </a:t>
            </a:r>
            <a:r>
              <a:rPr lang="zh-CN" altLang="zh-CN" sz="1600"/>
              <a:t> </a:t>
            </a:r>
            <a:r>
              <a:rPr lang="en-US" altLang="zh-CN" sz="1600">
                <a:solidFill>
                  <a:srgbClr val="0000FF"/>
                </a:solidFill>
              </a:rPr>
              <a:t>commons-lang-2.5.jar</a:t>
            </a:r>
            <a:r>
              <a:rPr lang="zh-CN" altLang="zh-CN" sz="1600">
                <a:solidFill>
                  <a:srgbClr val="0000FF"/>
                </a:solidFill>
              </a:rPr>
              <a:t>：对</a:t>
            </a:r>
            <a:r>
              <a:rPr lang="en-US" altLang="zh-CN" sz="1600">
                <a:solidFill>
                  <a:srgbClr val="0000FF"/>
                </a:solidFill>
              </a:rPr>
              <a:t>java.lang</a:t>
            </a:r>
            <a:r>
              <a:rPr lang="zh-CN" altLang="zh-CN" sz="1600">
                <a:solidFill>
                  <a:srgbClr val="0000FF"/>
                </a:solidFill>
              </a:rPr>
              <a:t>包的增强</a:t>
            </a:r>
          </a:p>
          <a:p>
            <a:r>
              <a:rPr lang="zh-CN" altLang="zh-CN" sz="2000">
                <a:solidFill>
                  <a:srgbClr val="FF0000"/>
                </a:solidFill>
              </a:rPr>
              <a:t>开发中为了方便导入，可以使用</a:t>
            </a:r>
            <a:r>
              <a:rPr lang="en-US" altLang="zh-CN" sz="2000">
                <a:solidFill>
                  <a:srgbClr val="FF0000"/>
                </a:solidFill>
              </a:rPr>
              <a:t>app/struts2-blank.war </a:t>
            </a:r>
            <a:r>
              <a:rPr lang="zh-CN" altLang="zh-CN" sz="2000">
                <a:solidFill>
                  <a:srgbClr val="FF0000"/>
                </a:solidFill>
              </a:rPr>
              <a:t>携带</a:t>
            </a:r>
            <a:r>
              <a:rPr lang="en-US" altLang="zh-CN" sz="2000">
                <a:solidFill>
                  <a:srgbClr val="FF0000"/>
                </a:solidFill>
              </a:rPr>
              <a:t>jar</a:t>
            </a:r>
            <a:r>
              <a:rPr lang="zh-CN" altLang="zh-CN" sz="2000">
                <a:solidFill>
                  <a:srgbClr val="FF0000"/>
                </a:solidFill>
              </a:rPr>
              <a:t>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编写</a:t>
            </a:r>
            <a:r>
              <a:rPr lang="en-US" altLang="zh-CN"/>
              <a:t>JSP</a:t>
            </a:r>
            <a:r>
              <a:rPr lang="zh-CN" altLang="zh-CN"/>
              <a:t>页面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helloword.jsp </a:t>
            </a:r>
            <a:r>
              <a:rPr lang="zh-CN" altLang="zh-CN" sz="2400"/>
              <a:t>（发起请求页面）</a:t>
            </a:r>
          </a:p>
          <a:p>
            <a:r>
              <a:rPr lang="en-US" altLang="zh-CN" sz="1800"/>
              <a:t>&lt;a href="${pageContext.request.contextPath}/</a:t>
            </a:r>
            <a:r>
              <a:rPr lang="en-US" altLang="zh-CN" sz="1800">
                <a:solidFill>
                  <a:srgbClr val="FF0000"/>
                </a:solidFill>
              </a:rPr>
              <a:t>hello.action</a:t>
            </a:r>
            <a:r>
              <a:rPr lang="en-US" altLang="zh-CN" sz="1800"/>
              <a:t>"&gt; helloworld&lt;/a&gt;</a:t>
            </a:r>
          </a:p>
          <a:p>
            <a:r>
              <a:rPr lang="zh-CN" altLang="zh-CN" sz="1800">
                <a:solidFill>
                  <a:srgbClr val="0000FF"/>
                </a:solidFill>
              </a:rPr>
              <a:t>添加对</a:t>
            </a:r>
            <a:r>
              <a:rPr lang="en-US" altLang="zh-CN" sz="1800">
                <a:solidFill>
                  <a:srgbClr val="0000FF"/>
                </a:solidFill>
              </a:rPr>
              <a:t>Struts2 </a:t>
            </a:r>
            <a:r>
              <a:rPr lang="zh-CN" altLang="zh-CN" sz="1800">
                <a:solidFill>
                  <a:srgbClr val="0000FF"/>
                </a:solidFill>
              </a:rPr>
              <a:t>框架的访问链接，默认情况下框架接受以</a:t>
            </a:r>
            <a:r>
              <a:rPr lang="en-US" altLang="zh-CN" sz="1800">
                <a:solidFill>
                  <a:srgbClr val="0000FF"/>
                </a:solidFill>
              </a:rPr>
              <a:t>.action</a:t>
            </a:r>
            <a:r>
              <a:rPr lang="zh-CN" altLang="zh-CN" sz="1800">
                <a:solidFill>
                  <a:srgbClr val="0000FF"/>
                </a:solidFill>
              </a:rPr>
              <a:t>请求，并进行处理</a:t>
            </a:r>
          </a:p>
          <a:p>
            <a:endParaRPr lang="zh-CN" altLang="zh-CN" sz="1800"/>
          </a:p>
          <a:p>
            <a:r>
              <a:rPr lang="en-US" altLang="zh-CN" sz="2400"/>
              <a:t>success.jsp  </a:t>
            </a:r>
            <a:r>
              <a:rPr lang="zh-CN" altLang="zh-CN" sz="2400"/>
              <a:t>（结果页面）</a:t>
            </a:r>
          </a:p>
          <a:p>
            <a:r>
              <a:rPr lang="en-US" altLang="zh-CN" sz="2000"/>
              <a:t>&lt;h1&gt;</a:t>
            </a:r>
            <a:r>
              <a:rPr lang="zh-CN" altLang="zh-CN" sz="2000"/>
              <a:t>你好，</a:t>
            </a:r>
            <a:r>
              <a:rPr lang="en-US" altLang="zh-CN" sz="2000"/>
              <a:t>Struts2&lt;h1&gt;</a:t>
            </a:r>
          </a:p>
          <a:p>
            <a:r>
              <a:rPr lang="zh-CN" altLang="zh-CN" sz="2000">
                <a:solidFill>
                  <a:srgbClr val="0000FF"/>
                </a:solidFill>
              </a:rPr>
              <a:t>结果页面显示 </a:t>
            </a:r>
            <a:r>
              <a:rPr lang="en-US" altLang="zh-CN" sz="2000">
                <a:solidFill>
                  <a:srgbClr val="0000FF"/>
                </a:solidFill>
              </a:rPr>
              <a:t>struts2</a:t>
            </a:r>
            <a:r>
              <a:rPr lang="zh-CN" altLang="zh-CN" sz="2000">
                <a:solidFill>
                  <a:srgbClr val="0000FF"/>
                </a:solidFill>
              </a:rPr>
              <a:t>框架访问成功</a:t>
            </a:r>
          </a:p>
          <a:p>
            <a:endParaRPr lang="zh-CN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编写</a:t>
            </a:r>
            <a:r>
              <a:rPr lang="en-US" altLang="zh-CN"/>
              <a:t>Action</a:t>
            </a:r>
            <a:r>
              <a:rPr lang="zh-CN" altLang="zh-CN"/>
              <a:t>处理访问</a:t>
            </a:r>
            <a:r>
              <a:rPr lang="en-US" altLang="zh-CN"/>
              <a:t>Struts2</a:t>
            </a:r>
            <a:r>
              <a:rPr lang="zh-CN" altLang="zh-CN"/>
              <a:t>框架请求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sz="2400"/>
              <a:t>public class HelloAction 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/>
              <a:t>	public String execute(){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/>
              <a:t>		System.out.println("hello world");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/>
              <a:t>		return "success"; // 结果页面命名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/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/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struts2 </a:t>
            </a:r>
            <a:r>
              <a:rPr lang="zh-CN" altLang="zh-CN" sz="2400">
                <a:solidFill>
                  <a:srgbClr val="0000FF"/>
                </a:solidFill>
              </a:rPr>
              <a:t>的</a:t>
            </a:r>
            <a:r>
              <a:rPr lang="en-US" altLang="zh-CN" sz="2400">
                <a:solidFill>
                  <a:srgbClr val="0000FF"/>
                </a:solidFill>
              </a:rPr>
              <a:t>Action</a:t>
            </a:r>
            <a:r>
              <a:rPr lang="zh-CN" altLang="zh-CN" sz="2400">
                <a:solidFill>
                  <a:srgbClr val="0000FF"/>
                </a:solidFill>
              </a:rPr>
              <a:t>类似以前编写的</a:t>
            </a:r>
            <a:r>
              <a:rPr lang="en-US" altLang="zh-CN" sz="2400">
                <a:solidFill>
                  <a:srgbClr val="0000FF"/>
                </a:solidFill>
              </a:rPr>
              <a:t>Servlet</a:t>
            </a:r>
            <a:r>
              <a:rPr lang="zh-CN" altLang="zh-CN" sz="2400">
                <a:solidFill>
                  <a:srgbClr val="0000FF"/>
                </a:solidFill>
              </a:rPr>
              <a:t>程序，可以处理用户提交请求，但是</a:t>
            </a:r>
            <a:r>
              <a:rPr lang="en-US" altLang="zh-CN" sz="2400">
                <a:solidFill>
                  <a:srgbClr val="0000FF"/>
                </a:solidFill>
              </a:rPr>
              <a:t>Struts2</a:t>
            </a:r>
            <a:r>
              <a:rPr lang="zh-CN" altLang="zh-CN" sz="2400">
                <a:solidFill>
                  <a:srgbClr val="0000FF"/>
                </a:solidFill>
              </a:rPr>
              <a:t>的</a:t>
            </a:r>
            <a:r>
              <a:rPr lang="en-US" altLang="zh-CN" sz="2400">
                <a:solidFill>
                  <a:srgbClr val="0000FF"/>
                </a:solidFill>
              </a:rPr>
              <a:t>Action</a:t>
            </a:r>
            <a:r>
              <a:rPr lang="zh-CN" altLang="zh-CN" sz="2400">
                <a:solidFill>
                  <a:srgbClr val="0000FF"/>
                </a:solidFill>
              </a:rPr>
              <a:t>可以</a:t>
            </a:r>
            <a:r>
              <a:rPr lang="en-US" altLang="zh-CN" sz="2400">
                <a:solidFill>
                  <a:srgbClr val="0000FF"/>
                </a:solidFill>
              </a:rPr>
              <a:t>POJO</a:t>
            </a:r>
            <a:r>
              <a:rPr lang="zh-CN" altLang="zh-CN" sz="2400">
                <a:solidFill>
                  <a:srgbClr val="0000FF"/>
                </a:solidFill>
              </a:rPr>
              <a:t>对象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配置</a:t>
            </a:r>
            <a:r>
              <a:rPr lang="en-US" altLang="zh-CN"/>
              <a:t>Struts2</a:t>
            </a:r>
            <a:r>
              <a:rPr lang="zh-CN" altLang="zh-CN"/>
              <a:t>核心控制器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90725"/>
            <a:ext cx="8066088" cy="4098925"/>
          </a:xfrm>
        </p:spPr>
        <p:txBody>
          <a:bodyPr/>
          <a:lstStyle/>
          <a:p>
            <a:r>
              <a:rPr lang="en-US" altLang="zh-CN" sz="2400"/>
              <a:t>web.xml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/>
              <a:t>	</a:t>
            </a:r>
            <a:r>
              <a:rPr lang="zh-CN" altLang="zh-CN" sz="1800">
                <a:solidFill>
                  <a:srgbClr val="0000FF"/>
                </a:solidFill>
              </a:rPr>
              <a:t>&lt;filter&gt;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>
                <a:solidFill>
                  <a:srgbClr val="0000FF"/>
                </a:solidFill>
              </a:rPr>
              <a:t>		&lt;filter-name&gt;struts2&lt;/filter-name&gt;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>
                <a:solidFill>
                  <a:srgbClr val="0000FF"/>
                </a:solidFill>
              </a:rPr>
              <a:t>		&lt;filter-class&gt;</a:t>
            </a:r>
            <a:r>
              <a:rPr lang="en-US" altLang="zh-CN" sz="1800">
                <a:solidFill>
                  <a:srgbClr val="0000FF"/>
                </a:solidFill>
              </a:rPr>
              <a:t> </a:t>
            </a:r>
            <a:r>
              <a:rPr lang="zh-CN" altLang="zh-CN" sz="1800">
                <a:solidFill>
                  <a:srgbClr val="FF0000"/>
                </a:solidFill>
              </a:rPr>
              <a:t>org.apache.struts2.dispatcher.ng.filter.StrutsPrepareAndExecuteFilter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</a:rPr>
              <a:t>              </a:t>
            </a:r>
            <a:r>
              <a:rPr lang="zh-CN" altLang="zh-CN" sz="1800">
                <a:solidFill>
                  <a:srgbClr val="0000FF"/>
                </a:solidFill>
              </a:rPr>
              <a:t>&lt;/filter-class&gt;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>
                <a:solidFill>
                  <a:srgbClr val="0000FF"/>
                </a:solidFill>
              </a:rPr>
              <a:t>	&lt;/filter&gt;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>
                <a:solidFill>
                  <a:srgbClr val="0000FF"/>
                </a:solidFill>
              </a:rPr>
              <a:t>	&lt;filter-mapping&gt;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>
                <a:solidFill>
                  <a:srgbClr val="0000FF"/>
                </a:solidFill>
              </a:rPr>
              <a:t>		&lt;filter-name&gt;struts2&lt;/filter-name&gt;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>
                <a:solidFill>
                  <a:srgbClr val="0000FF"/>
                </a:solidFill>
              </a:rPr>
              <a:t>		&lt;url-pattern&gt;/*&lt;/url-pattern&gt;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>
                <a:solidFill>
                  <a:srgbClr val="0000FF"/>
                </a:solidFill>
              </a:rPr>
              <a:t>	&lt;/filter-mapping&gt;</a:t>
            </a:r>
          </a:p>
          <a:p>
            <a:r>
              <a:rPr lang="zh-CN" altLang="zh-CN" sz="1800">
                <a:solidFill>
                  <a:srgbClr val="FF0000"/>
                </a:solidFill>
              </a:rPr>
              <a:t>过滤器配置</a:t>
            </a:r>
            <a:r>
              <a:rPr lang="en-US" altLang="zh-CN" sz="1800">
                <a:solidFill>
                  <a:srgbClr val="FF0000"/>
                </a:solidFill>
              </a:rPr>
              <a:t>/* , </a:t>
            </a:r>
            <a:r>
              <a:rPr lang="zh-CN" altLang="zh-CN" sz="1800">
                <a:solidFill>
                  <a:srgbClr val="FF0000"/>
                </a:solidFill>
              </a:rPr>
              <a:t>但是</a:t>
            </a:r>
            <a:r>
              <a:rPr lang="en-US" altLang="zh-CN" sz="1800">
                <a:solidFill>
                  <a:srgbClr val="FF0000"/>
                </a:solidFill>
              </a:rPr>
              <a:t>struts2 </a:t>
            </a:r>
            <a:r>
              <a:rPr lang="zh-CN" altLang="zh-CN" sz="1800">
                <a:solidFill>
                  <a:srgbClr val="FF0000"/>
                </a:solidFill>
              </a:rPr>
              <a:t>默认处理</a:t>
            </a:r>
            <a:r>
              <a:rPr lang="en-US" altLang="zh-CN" sz="1800">
                <a:solidFill>
                  <a:srgbClr val="FF0000"/>
                </a:solidFill>
              </a:rPr>
              <a:t>.action</a:t>
            </a:r>
            <a:r>
              <a:rPr lang="zh-CN" altLang="zh-CN" sz="1800">
                <a:solidFill>
                  <a:srgbClr val="FF0000"/>
                </a:solidFill>
              </a:rPr>
              <a:t>结尾请求，分发到相应</a:t>
            </a:r>
            <a:r>
              <a:rPr lang="en-US" altLang="zh-CN" sz="1800">
                <a:solidFill>
                  <a:srgbClr val="FF0000"/>
                </a:solidFill>
              </a:rPr>
              <a:t>Action</a:t>
            </a:r>
            <a:r>
              <a:rPr lang="zh-CN" altLang="zh-CN" sz="1800">
                <a:solidFill>
                  <a:srgbClr val="FF0000"/>
                </a:solidFill>
              </a:rPr>
              <a:t>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Pages>0</Pages>
  <Words>907</Words>
  <Characters>0</Characters>
  <Application>Microsoft Office PowerPoint</Application>
  <DocSecurity>0</DocSecurity>
  <PresentationFormat>全屏显示(4:3)</PresentationFormat>
  <Lines>0</Lines>
  <Paragraphs>152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Times New Roman</vt:lpstr>
      <vt:lpstr>宋体</vt:lpstr>
      <vt:lpstr>Arial</vt:lpstr>
      <vt:lpstr>Arial Black</vt:lpstr>
      <vt:lpstr>Wingdings</vt:lpstr>
      <vt:lpstr>隶书</vt:lpstr>
      <vt:lpstr>1_Studio</vt:lpstr>
      <vt:lpstr>画笔图片</vt:lpstr>
      <vt:lpstr>程序包</vt:lpstr>
      <vt:lpstr>PowerPoint 演示文稿</vt:lpstr>
      <vt:lpstr>什么是Struts2</vt:lpstr>
      <vt:lpstr>Struts2的下载和安装</vt:lpstr>
      <vt:lpstr>Struts2的入门理论</vt:lpstr>
      <vt:lpstr>第一个Struts2应用入门</vt:lpstr>
      <vt:lpstr>导入必要jar包到web工程</vt:lpstr>
      <vt:lpstr>编写JSP页面</vt:lpstr>
      <vt:lpstr>编写Action处理访问Struts2框架请求</vt:lpstr>
      <vt:lpstr>配置Struts2核心控制器</vt:lpstr>
      <vt:lpstr>配置struts.xml</vt:lpstr>
      <vt:lpstr>  Struts2的处理流程</vt:lpstr>
      <vt:lpstr>拦截器概述(struts-default.xml)</vt:lpstr>
      <vt:lpstr>拦截器概述(演示过滤器和拦截器的执行顺序)</vt:lpstr>
      <vt:lpstr>配置文件struts.xml无提示问题解决</vt:lpstr>
      <vt:lpstr>关联struts2源码到myeclipse</vt:lpstr>
      <vt:lpstr>Config Brower插件使用</vt:lpstr>
    </vt:vector>
  </TitlesOfParts>
  <Manager/>
  <Company>IT315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Struts2开发入门</dc:title>
  <dc:subject>Struts2开发入门</dc:subject>
  <dc:creator>李欣</dc:creator>
  <cp:keywords/>
  <dc:description/>
  <cp:lastModifiedBy>李欣</cp:lastModifiedBy>
  <cp:revision>1268</cp:revision>
  <cp:lastPrinted>1601-01-01T00:00:00Z</cp:lastPrinted>
  <dcterms:created xsi:type="dcterms:W3CDTF">2003-04-14T14:59:42Z</dcterms:created>
  <dcterms:modified xsi:type="dcterms:W3CDTF">2016-08-13T07:15:26Z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2052-6.5.0.1966</vt:lpwstr>
  </property>
</Properties>
</file>