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256" r:id="rId2"/>
    <p:sldId id="273" r:id="rId3"/>
    <p:sldId id="274" r:id="rId4"/>
    <p:sldId id="276" r:id="rId5"/>
    <p:sldId id="275" r:id="rId6"/>
    <p:sldId id="280" r:id="rId7"/>
    <p:sldId id="277" r:id="rId8"/>
    <p:sldId id="278" r:id="rId9"/>
    <p:sldId id="27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9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6"/>
        <p:guide pos="29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B8C0045-6E86-4102-B887-7AF7C4ABEB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latin typeface="Arial" charset="0"/>
            </a:endParaRPr>
          </a:p>
        </p:txBody>
      </p:sp>
      <p:pic>
        <p:nvPicPr>
          <p:cNvPr id="7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31C76BF-A3E6-4518-870E-422CF2EEF3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43C81-9D06-41E7-A621-DEEBBC14D1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0D91F-5959-4EEB-932E-640C09C19A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72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2D6B9-CA46-4888-8D57-63ABADA958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234F0-82F0-4CBF-AD4A-CE58B760EC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8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0EBE-12F3-4552-9FCB-4BB43CEFBE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1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E708D-EEA1-438C-A92B-688EE0C762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88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84484-B355-42D4-8E90-D90CDFA7E1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0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EA883-2C3E-415D-BB27-1F1D1A43E1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2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F095B-E9F5-4ED9-A3AA-F9E44C1B6C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79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2632E-0107-4B9B-B3A9-AA83B0B5D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50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89951-7600-4391-BB11-2E4BE1EF5B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3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19050-6894-45FE-AC1F-79E4D40B31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1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2E52A289-385A-4008-A0EC-CF79AA45179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5129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400" b="1"/>
              <a:t>Struts2</a:t>
            </a:r>
            <a:r>
              <a:rPr lang="zh-CN" altLang="en-US" sz="4400" b="1"/>
              <a:t>常用配置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Struts2</a:t>
            </a:r>
            <a:r>
              <a:rPr lang="zh-CN" altLang="en-US"/>
              <a:t>框架配置文件</a:t>
            </a:r>
            <a:endParaRPr lang="zh-CN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Struts2</a:t>
            </a:r>
            <a:r>
              <a:rPr lang="zh-CN" altLang="en-US"/>
              <a:t>框架按照如下顺序加载</a:t>
            </a:r>
            <a:r>
              <a:rPr lang="en-US" altLang="zh-CN"/>
              <a:t>struts2</a:t>
            </a:r>
            <a:r>
              <a:rPr lang="zh-CN" altLang="en-US"/>
              <a:t>配置</a:t>
            </a:r>
          </a:p>
          <a:p>
            <a:pPr lvl="1" eaLnBrk="1" hangingPunct="1"/>
            <a:r>
              <a:rPr lang="en-US" altLang="zh-CN" sz="2000"/>
              <a:t>default.properties </a:t>
            </a:r>
            <a:r>
              <a:rPr lang="zh-CN" altLang="en-US" sz="2000"/>
              <a:t>该文件保存在 </a:t>
            </a:r>
            <a:r>
              <a:rPr lang="en-US" altLang="zh-CN" sz="2000"/>
              <a:t>struts2-core-2.3.7.jar </a:t>
            </a:r>
            <a:r>
              <a:rPr lang="zh-CN" altLang="en-US" sz="2000"/>
              <a:t>中 </a:t>
            </a:r>
            <a:r>
              <a:rPr lang="en-US" altLang="zh-CN" sz="2000"/>
              <a:t>org.apache.struts2</a:t>
            </a:r>
            <a:r>
              <a:rPr lang="zh-CN" altLang="en-US" sz="2000"/>
              <a:t>包里面</a:t>
            </a:r>
          </a:p>
          <a:p>
            <a:pPr lvl="1" eaLnBrk="1" hangingPunct="1"/>
            <a:r>
              <a:rPr lang="en-US" altLang="zh-CN" sz="2000"/>
              <a:t>struts-default.xml </a:t>
            </a:r>
            <a:r>
              <a:rPr lang="zh-CN" altLang="en-US" sz="2000"/>
              <a:t>该文件保存在 </a:t>
            </a:r>
            <a:r>
              <a:rPr lang="en-US" altLang="zh-CN" sz="2000"/>
              <a:t>struts2-core-2.3.7.jar</a:t>
            </a:r>
          </a:p>
          <a:p>
            <a:pPr lvl="1" eaLnBrk="1" hangingPunct="1"/>
            <a:r>
              <a:rPr lang="en-US" altLang="zh-CN" sz="2000"/>
              <a:t>struts-plugin.xml </a:t>
            </a:r>
            <a:r>
              <a:rPr lang="zh-CN" altLang="en-US" sz="2000"/>
              <a:t>该文件保存在</a:t>
            </a:r>
            <a:r>
              <a:rPr lang="en-US" altLang="zh-CN" sz="2000"/>
              <a:t>struts-Xxx-2.3.7.jar</a:t>
            </a: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</a:rPr>
              <a:t>struts.xml </a:t>
            </a:r>
            <a:r>
              <a:rPr lang="zh-CN" altLang="en-US" sz="2000">
                <a:solidFill>
                  <a:srgbClr val="FF0000"/>
                </a:solidFill>
              </a:rPr>
              <a:t>该文件是</a:t>
            </a:r>
            <a:r>
              <a:rPr lang="en-US" altLang="zh-CN" sz="2000">
                <a:solidFill>
                  <a:srgbClr val="FF0000"/>
                </a:solidFill>
              </a:rPr>
              <a:t>web</a:t>
            </a:r>
            <a:r>
              <a:rPr lang="zh-CN" altLang="en-US" sz="2000">
                <a:solidFill>
                  <a:srgbClr val="FF0000"/>
                </a:solidFill>
              </a:rPr>
              <a:t>应用默认的</a:t>
            </a:r>
            <a:r>
              <a:rPr lang="en-US" altLang="zh-CN" sz="2000">
                <a:solidFill>
                  <a:srgbClr val="FF0000"/>
                </a:solidFill>
              </a:rPr>
              <a:t>struts</a:t>
            </a:r>
            <a:r>
              <a:rPr lang="zh-CN" altLang="en-US" sz="2000">
                <a:solidFill>
                  <a:srgbClr val="FF0000"/>
                </a:solidFill>
              </a:rPr>
              <a:t>配置文件</a:t>
            </a: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</a:rPr>
              <a:t>struts.properties </a:t>
            </a:r>
            <a:r>
              <a:rPr lang="zh-CN" altLang="en-US" sz="2000">
                <a:solidFill>
                  <a:srgbClr val="FF0000"/>
                </a:solidFill>
              </a:rPr>
              <a:t>该文件是</a:t>
            </a:r>
            <a:r>
              <a:rPr lang="en-US" altLang="zh-CN" sz="2000">
                <a:solidFill>
                  <a:srgbClr val="FF0000"/>
                </a:solidFill>
              </a:rPr>
              <a:t>Struts</a:t>
            </a:r>
            <a:r>
              <a:rPr lang="zh-CN" altLang="en-US" sz="2000">
                <a:solidFill>
                  <a:srgbClr val="FF0000"/>
                </a:solidFill>
              </a:rPr>
              <a:t>的默认配置文件</a:t>
            </a:r>
          </a:p>
          <a:p>
            <a:pPr lvl="1" eaLnBrk="1" hangingPunct="1"/>
            <a:r>
              <a:rPr lang="en-US" altLang="zh-CN" sz="2000">
                <a:solidFill>
                  <a:srgbClr val="FF0000"/>
                </a:solidFill>
              </a:rPr>
              <a:t>web.xml </a:t>
            </a:r>
            <a:r>
              <a:rPr lang="zh-CN" altLang="en-US" sz="2000">
                <a:solidFill>
                  <a:srgbClr val="FF0000"/>
                </a:solidFill>
              </a:rPr>
              <a:t>该文件是</a:t>
            </a:r>
            <a:r>
              <a:rPr lang="en-US" altLang="zh-CN" sz="2000">
                <a:solidFill>
                  <a:srgbClr val="FF0000"/>
                </a:solidFill>
              </a:rPr>
              <a:t>Web</a:t>
            </a:r>
            <a:r>
              <a:rPr lang="zh-CN" altLang="en-US" sz="2000">
                <a:solidFill>
                  <a:srgbClr val="FF0000"/>
                </a:solidFill>
              </a:rPr>
              <a:t>应用的配置文件</a:t>
            </a:r>
          </a:p>
          <a:p>
            <a:pPr eaLnBrk="1" hangingPunct="1"/>
            <a:r>
              <a:rPr lang="zh-CN" altLang="en-US" sz="2300">
                <a:solidFill>
                  <a:srgbClr val="FF0000"/>
                </a:solidFill>
              </a:rPr>
              <a:t>如果多个文件配置了同一个</a:t>
            </a:r>
            <a:r>
              <a:rPr lang="en-US" altLang="zh-CN" sz="2300">
                <a:solidFill>
                  <a:srgbClr val="FF0000"/>
                </a:solidFill>
              </a:rPr>
              <a:t>struts2 </a:t>
            </a:r>
            <a:r>
              <a:rPr lang="zh-CN" altLang="en-US" sz="2300">
                <a:solidFill>
                  <a:srgbClr val="FF0000"/>
                </a:solidFill>
              </a:rPr>
              <a:t>常量，则后一个文件中配置的常量值会覆盖前面文件配置的常量值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Struts2</a:t>
            </a:r>
            <a:r>
              <a:rPr lang="zh-CN" altLang="en-US"/>
              <a:t>框架</a:t>
            </a:r>
            <a:r>
              <a:rPr lang="en-US" altLang="zh-CN"/>
              <a:t>Action</a:t>
            </a:r>
            <a:r>
              <a:rPr lang="zh-CN" altLang="en-US"/>
              <a:t>相关配置</a:t>
            </a:r>
            <a:endParaRPr lang="zh-CN" altLang="zh-C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/>
              <a:t>struts2</a:t>
            </a:r>
            <a:r>
              <a:rPr lang="zh-CN" altLang="en-US" sz="1800"/>
              <a:t>所有</a:t>
            </a:r>
            <a:r>
              <a:rPr lang="en-US" altLang="zh-CN" sz="1800"/>
              <a:t>action</a:t>
            </a:r>
            <a:r>
              <a:rPr lang="zh-CN" altLang="en-US" sz="1800"/>
              <a:t>都是通过</a:t>
            </a:r>
            <a:r>
              <a:rPr lang="en-US" altLang="zh-CN" sz="1800"/>
              <a:t>package</a:t>
            </a:r>
            <a:r>
              <a:rPr lang="zh-CN" altLang="en-US" sz="1800"/>
              <a:t>管理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/>
              <a:t>struts-default</a:t>
            </a:r>
            <a:r>
              <a:rPr lang="zh-CN" altLang="en-US" sz="1800"/>
              <a:t>是</a:t>
            </a:r>
            <a:r>
              <a:rPr lang="en-US" altLang="zh-CN" sz="1800"/>
              <a:t>struts-default.xml</a:t>
            </a:r>
            <a:r>
              <a:rPr lang="zh-CN" altLang="en-US" sz="1800"/>
              <a:t>定义的一个</a:t>
            </a:r>
            <a:r>
              <a:rPr lang="en-US" altLang="zh-CN" sz="1800"/>
              <a:t>package</a:t>
            </a:r>
            <a:r>
              <a:rPr lang="zh-CN" altLang="en-US" sz="1800"/>
              <a:t>，内含大量拦截器和结果集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/>
              <a:t>每个</a:t>
            </a:r>
            <a:r>
              <a:rPr lang="en-US" altLang="zh-CN" sz="1800"/>
              <a:t>package</a:t>
            </a:r>
            <a:r>
              <a:rPr lang="zh-CN" altLang="en-US" sz="1800"/>
              <a:t>，可以定义一个</a:t>
            </a:r>
            <a:r>
              <a:rPr lang="en-US" altLang="zh-CN" sz="1800"/>
              <a:t>namespace</a:t>
            </a:r>
            <a:r>
              <a:rPr lang="zh-CN" altLang="en-US" sz="1800"/>
              <a:t>属性，</a:t>
            </a:r>
            <a:r>
              <a:rPr lang="zh-CN" altLang="en-US" sz="1800">
                <a:solidFill>
                  <a:srgbClr val="FF0000"/>
                </a:solidFill>
              </a:rPr>
              <a:t>默认值 </a:t>
            </a:r>
            <a:r>
              <a:rPr lang="en-US" altLang="zh-CN" sz="1800">
                <a:solidFill>
                  <a:srgbClr val="FF0000"/>
                </a:solidFill>
              </a:rPr>
              <a:t>"/"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3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36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Action</a:t>
            </a:r>
            <a:r>
              <a:rPr lang="zh-CN" altLang="en-US" sz="1800">
                <a:solidFill>
                  <a:srgbClr val="FF0000"/>
                </a:solidFill>
              </a:rPr>
              <a:t>的访问路径 </a:t>
            </a:r>
            <a:r>
              <a:rPr lang="en-US" altLang="zh-CN" sz="1800">
                <a:solidFill>
                  <a:srgbClr val="FF0000"/>
                </a:solidFill>
              </a:rPr>
              <a:t>= </a:t>
            </a:r>
            <a:r>
              <a:rPr lang="zh-CN" altLang="en-US" sz="1800">
                <a:solidFill>
                  <a:srgbClr val="FF0000"/>
                </a:solidFill>
              </a:rPr>
              <a:t>包名称空间 </a:t>
            </a:r>
            <a:r>
              <a:rPr lang="en-US" altLang="zh-CN" sz="1800">
                <a:solidFill>
                  <a:srgbClr val="FF0000"/>
                </a:solidFill>
              </a:rPr>
              <a:t>namespace + Action name</a:t>
            </a:r>
            <a:r>
              <a:rPr lang="zh-CN" altLang="en-US" sz="1800">
                <a:solidFill>
                  <a:srgbClr val="FF0000"/>
                </a:solidFill>
              </a:rPr>
              <a:t>属性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/>
              <a:t>例如上图采用默认配置</a:t>
            </a:r>
            <a:r>
              <a:rPr lang="en-US" altLang="zh-CN" sz="1800"/>
              <a:t>namespace "/" </a:t>
            </a:r>
            <a:r>
              <a:rPr lang="zh-CN" altLang="en-US" sz="1800"/>
              <a:t>所以客户端访问路径 </a:t>
            </a:r>
            <a:r>
              <a:rPr lang="en-US" altLang="zh-CN" sz="1800">
                <a:solidFill>
                  <a:srgbClr val="FF0000"/>
                </a:solidFill>
              </a:rPr>
              <a:t>${pageContext.request.contextPath}/hello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/>
          </a:p>
          <a:p>
            <a:pPr eaLnBrk="1" hangingPunct="1">
              <a:lnSpc>
                <a:spcPct val="80000"/>
              </a:lnSpc>
            </a:pPr>
            <a:r>
              <a:rPr lang="zh-CN" altLang="en-US" sz="1800"/>
              <a:t>如果</a:t>
            </a:r>
            <a:r>
              <a:rPr lang="en-US" altLang="zh-CN" sz="1800"/>
              <a:t>namespace</a:t>
            </a:r>
            <a:r>
              <a:rPr lang="zh-CN" altLang="en-US" sz="1800"/>
              <a:t>配置为</a:t>
            </a:r>
            <a:r>
              <a:rPr lang="en-US" altLang="zh-CN" sz="1800"/>
              <a:t>/demo1, </a:t>
            </a:r>
            <a:r>
              <a:rPr lang="zh-CN" altLang="en-US" sz="1800"/>
              <a:t>客户端访问路径 </a:t>
            </a:r>
            <a:r>
              <a:rPr lang="en-US" altLang="zh-CN" sz="1800">
                <a:solidFill>
                  <a:srgbClr val="FF0000"/>
                </a:solidFill>
              </a:rPr>
              <a:t>${pageContext.request.contextPath}/demo1/hello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endParaRPr lang="zh-CN" altLang="zh-CN" sz="20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87450" y="3141663"/>
          <a:ext cx="56181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MP 图像" r:id="rId3" imgW="6343877" imgH="714557" progId="Paint.Picture">
                  <p:embed/>
                </p:oleObj>
              </mc:Choice>
              <mc:Fallback>
                <p:oleObj name="BMP 图像" r:id="rId3" imgW="6343877" imgH="7145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56181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187450" y="4725988"/>
          <a:ext cx="7366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MP 图像" r:id="rId5" imgW="8449157" imgH="743357" progId="Paint.Picture">
                  <p:embed/>
                </p:oleObj>
              </mc:Choice>
              <mc:Fallback>
                <p:oleObj name="BMP 图像" r:id="rId5" imgW="8449157" imgH="7433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5988"/>
                        <a:ext cx="7366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pPr eaLnBrk="1" hangingPunct="1"/>
            <a:r>
              <a:rPr lang="en-US" altLang="zh-CN" sz="2900"/>
              <a:t>Action</a:t>
            </a:r>
            <a:r>
              <a:rPr lang="zh-CN" altLang="zh-CN" sz="2900"/>
              <a:t>名称的搜索顺序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28625" y="1870075"/>
            <a:ext cx="846455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1</a:t>
            </a:r>
            <a:r>
              <a:rPr lang="zh-CN" altLang="en-US" sz="1800">
                <a:latin typeface="Times New Roman" panose="02020603050405020304" pitchFamily="18" charset="0"/>
              </a:rPr>
              <a:t>．获得请求路径的</a:t>
            </a:r>
            <a:r>
              <a:rPr lang="en-US" altLang="zh-CN" sz="1800">
                <a:latin typeface="Times New Roman" panose="02020603050405020304" pitchFamily="18" charset="0"/>
              </a:rPr>
              <a:t>URI</a:t>
            </a:r>
            <a:r>
              <a:rPr lang="zh-CN" altLang="en-US" sz="1800">
                <a:latin typeface="Times New Roman" panose="02020603050405020304" pitchFamily="18" charset="0"/>
              </a:rPr>
              <a:t>，例如</a:t>
            </a:r>
            <a:r>
              <a:rPr lang="en-US" altLang="zh-CN" sz="1800">
                <a:latin typeface="Times New Roman" panose="02020603050405020304" pitchFamily="18" charset="0"/>
              </a:rPr>
              <a:t>url</a:t>
            </a:r>
            <a:r>
              <a:rPr lang="zh-CN" altLang="en-US" sz="1800">
                <a:latin typeface="Times New Roman" panose="02020603050405020304" pitchFamily="18" charset="0"/>
              </a:rPr>
              <a:t>是</a:t>
            </a:r>
            <a:r>
              <a:rPr lang="en-US" altLang="zh-CN" sz="180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http://server/struts2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/path1/path2/path3/test.action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2</a:t>
            </a:r>
            <a:r>
              <a:rPr lang="zh-CN" altLang="en-US" sz="1800">
                <a:latin typeface="Times New Roman" panose="02020603050405020304" pitchFamily="18" charset="0"/>
              </a:rPr>
              <a:t>．首先寻找</a:t>
            </a:r>
            <a:r>
              <a:rPr lang="en-US" altLang="zh-CN" sz="1800">
                <a:latin typeface="Times New Roman" panose="02020603050405020304" pitchFamily="18" charset="0"/>
              </a:rPr>
              <a:t>namespace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/path1/path2/path3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如果存在这个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，则在这个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中寻找名字为</a:t>
            </a:r>
            <a:r>
              <a:rPr lang="en-US" altLang="zh-CN" sz="1800">
                <a:latin typeface="Times New Roman" panose="02020603050405020304" pitchFamily="18" charset="0"/>
              </a:rPr>
              <a:t>test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action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如果不存在这个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则转步骤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  <a:r>
              <a:rPr lang="zh-CN" altLang="en-US" sz="18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3</a:t>
            </a:r>
            <a:r>
              <a:rPr lang="zh-CN" altLang="en-US" sz="1800">
                <a:latin typeface="Times New Roman" panose="02020603050405020304" pitchFamily="18" charset="0"/>
              </a:rPr>
              <a:t>．寻找</a:t>
            </a:r>
            <a:r>
              <a:rPr lang="en-US" altLang="zh-CN" sz="1800">
                <a:latin typeface="Times New Roman" panose="02020603050405020304" pitchFamily="18" charset="0"/>
              </a:rPr>
              <a:t>namespace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/path1/path2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如果存在这个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，则在这个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中寻找名字为</a:t>
            </a:r>
            <a:r>
              <a:rPr lang="en-US" altLang="zh-CN" sz="1800">
                <a:latin typeface="Times New Roman" panose="02020603050405020304" pitchFamily="18" charset="0"/>
              </a:rPr>
              <a:t>test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action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如果不存在这个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，则转步骤</a:t>
            </a:r>
            <a:r>
              <a:rPr lang="en-US" altLang="zh-CN" sz="1800">
                <a:latin typeface="Times New Roman" panose="02020603050405020304" pitchFamily="18" charset="0"/>
              </a:rPr>
              <a:t>4</a:t>
            </a:r>
            <a:r>
              <a:rPr lang="zh-CN" altLang="en-US" sz="18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4</a:t>
            </a:r>
            <a:r>
              <a:rPr lang="zh-CN" altLang="en-US" sz="1800">
                <a:latin typeface="Times New Roman" panose="02020603050405020304" pitchFamily="18" charset="0"/>
              </a:rPr>
              <a:t>．寻找</a:t>
            </a:r>
            <a:r>
              <a:rPr lang="en-US" altLang="zh-CN" sz="1800">
                <a:latin typeface="Times New Roman" panose="02020603050405020304" pitchFamily="18" charset="0"/>
              </a:rPr>
              <a:t>namespace</a:t>
            </a:r>
            <a:r>
              <a:rPr lang="zh-CN" altLang="en-US" sz="1800">
                <a:latin typeface="Times New Roman" panose="02020603050405020304" pitchFamily="18" charset="0"/>
              </a:rPr>
              <a:t>为</a:t>
            </a:r>
            <a:r>
              <a:rPr lang="en-US" altLang="zh-CN" sz="1800">
                <a:latin typeface="Times New Roman" panose="02020603050405020304" pitchFamily="18" charset="0"/>
              </a:rPr>
              <a:t>/path1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如果存在这个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，则在这个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中寻找名字为</a:t>
            </a:r>
            <a:r>
              <a:rPr lang="en-US" altLang="zh-CN" sz="1800">
                <a:latin typeface="Times New Roman" panose="02020603050405020304" pitchFamily="18" charset="0"/>
              </a:rPr>
              <a:t>test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action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如果仍然不存在这个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，就去默认的</a:t>
            </a:r>
            <a:r>
              <a:rPr lang="en-US" altLang="zh-CN" sz="1800">
                <a:latin typeface="Times New Roman" panose="02020603050405020304" pitchFamily="18" charset="0"/>
              </a:rPr>
              <a:t>namaspace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package</a:t>
            </a:r>
            <a:r>
              <a:rPr lang="zh-CN" altLang="en-US" sz="1800">
                <a:latin typeface="Times New Roman" panose="02020603050405020304" pitchFamily="18" charset="0"/>
              </a:rPr>
              <a:t>下面去找名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 字为</a:t>
            </a:r>
            <a:r>
              <a:rPr lang="en-US" altLang="zh-CN" sz="1800">
                <a:latin typeface="Times New Roman" panose="02020603050405020304" pitchFamily="18" charset="0"/>
              </a:rPr>
              <a:t>test</a:t>
            </a:r>
            <a:r>
              <a:rPr lang="zh-CN" altLang="en-US" sz="1800">
                <a:latin typeface="Times New Roman" panose="02020603050405020304" pitchFamily="18" charset="0"/>
              </a:rPr>
              <a:t>的</a:t>
            </a:r>
            <a:r>
              <a:rPr lang="en-US" altLang="zh-CN" sz="1800">
                <a:latin typeface="Times New Roman" panose="02020603050405020304" pitchFamily="18" charset="0"/>
              </a:rPr>
              <a:t>action（</a:t>
            </a:r>
            <a:r>
              <a:rPr lang="zh-CN" altLang="en-US" sz="1800">
                <a:latin typeface="Times New Roman" panose="02020603050405020304" pitchFamily="18" charset="0"/>
              </a:rPr>
              <a:t>默认的命名空间为空字符串</a:t>
            </a:r>
            <a:r>
              <a:rPr lang="en-US" altLang="zh-CN" sz="1800"/>
              <a:t>“”</a:t>
            </a:r>
            <a:r>
              <a:rPr lang="en-US" altLang="zh-CN" sz="1800">
                <a:latin typeface="Times New Roman" panose="02020603050405020304" pitchFamily="18" charset="0"/>
              </a:rPr>
              <a:t> ）</a:t>
            </a:r>
            <a:r>
              <a:rPr lang="zh-CN" altLang="en-US" sz="1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  如果还是找不到，页面提示找不到</a:t>
            </a:r>
            <a:r>
              <a:rPr lang="en-US" altLang="zh-CN" sz="1800">
                <a:latin typeface="Times New Roman" panose="02020603050405020304" pitchFamily="18" charset="0"/>
              </a:rPr>
              <a:t>action</a:t>
            </a:r>
            <a:r>
              <a:rPr lang="zh-CN" altLang="en-US" sz="1800">
                <a:latin typeface="Times New Roman" panose="02020603050405020304" pitchFamily="18" charset="0"/>
              </a:rPr>
              <a:t>。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Struts2</a:t>
            </a:r>
            <a:r>
              <a:rPr lang="zh-CN" altLang="en-US"/>
              <a:t>框架</a:t>
            </a:r>
            <a:r>
              <a:rPr lang="en-US" altLang="zh-CN"/>
              <a:t>Action</a:t>
            </a:r>
            <a:r>
              <a:rPr lang="zh-CN" altLang="en-US"/>
              <a:t>配置默认值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993063" cy="4098925"/>
          </a:xfrm>
        </p:spPr>
        <p:txBody>
          <a:bodyPr/>
          <a:lstStyle/>
          <a:p>
            <a:pPr eaLnBrk="1" hangingPunct="1"/>
            <a:endParaRPr lang="zh-CN" altLang="zh-CN" sz="2700"/>
          </a:p>
          <a:p>
            <a:pPr eaLnBrk="1" hangingPunct="1"/>
            <a:endParaRPr lang="zh-CN" altLang="zh-CN" sz="2700"/>
          </a:p>
          <a:p>
            <a:pPr eaLnBrk="1" hangingPunct="1"/>
            <a:endParaRPr lang="zh-CN" altLang="zh-CN" sz="2700"/>
          </a:p>
          <a:p>
            <a:pPr eaLnBrk="1" hangingPunct="1"/>
            <a:endParaRPr lang="zh-CN" altLang="zh-CN" sz="2700"/>
          </a:p>
          <a:p>
            <a:pPr eaLnBrk="1" hangingPunct="1"/>
            <a:endParaRPr lang="zh-CN" altLang="zh-CN" sz="27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000"/>
              <a:t> 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可在</a:t>
            </a:r>
            <a:r>
              <a:rPr lang="en-US" altLang="zh-CN" sz="2000"/>
              <a:t>&lt;package&gt;</a:t>
            </a:r>
            <a:r>
              <a:rPr lang="zh-CN" altLang="en-US" sz="2000"/>
              <a:t>中定义</a:t>
            </a:r>
            <a:r>
              <a:rPr lang="en-US" altLang="zh-CN" sz="2000"/>
              <a:t>&lt;default-class-ref&gt; </a:t>
            </a:r>
            <a:r>
              <a:rPr lang="zh-CN" altLang="en-US" sz="2000"/>
              <a:t>修改</a:t>
            </a:r>
            <a:r>
              <a:rPr lang="en-US" altLang="zh-CN" sz="2000"/>
              <a:t>Action</a:t>
            </a:r>
            <a:r>
              <a:rPr lang="zh-CN" altLang="en-US" sz="2000"/>
              <a:t>默认处理类</a:t>
            </a:r>
          </a:p>
        </p:txBody>
      </p:sp>
      <p:grpSp>
        <p:nvGrpSpPr>
          <p:cNvPr id="2055" name="Group 4"/>
          <p:cNvGrpSpPr>
            <a:grpSpLocks/>
          </p:cNvGrpSpPr>
          <p:nvPr/>
        </p:nvGrpSpPr>
        <p:grpSpPr bwMode="auto">
          <a:xfrm>
            <a:off x="828675" y="1844675"/>
            <a:ext cx="7850188" cy="3189288"/>
            <a:chOff x="0" y="0"/>
            <a:chExt cx="12363" cy="5021"/>
          </a:xfrm>
        </p:grpSpPr>
        <p:graphicFrame>
          <p:nvGraphicFramePr>
            <p:cNvPr id="2051" name="Object 5"/>
            <p:cNvGraphicFramePr>
              <a:graphicFrameLocks noChangeAspect="1"/>
            </p:cNvGraphicFramePr>
            <p:nvPr/>
          </p:nvGraphicFramePr>
          <p:xfrm>
            <a:off x="0" y="950"/>
            <a:ext cx="10590" cy="3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BMP 图像" r:id="rId3" imgW="6725117" imgH="2057717" progId="Paint.Picture">
                    <p:embed/>
                  </p:oleObj>
                </mc:Choice>
                <mc:Fallback>
                  <p:oleObj name="BMP 图像" r:id="rId3" imgW="6725117" imgH="2057717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50"/>
                          <a:ext cx="10590" cy="3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Line 6"/>
            <p:cNvSpPr>
              <a:spLocks noChangeShapeType="1"/>
            </p:cNvSpPr>
            <p:nvPr/>
          </p:nvSpPr>
          <p:spPr bwMode="auto">
            <a:xfrm flipH="1" flipV="1">
              <a:off x="9299" y="723"/>
              <a:ext cx="453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Text Box 7"/>
            <p:cNvSpPr txBox="1">
              <a:spLocks noChangeArrowheads="1"/>
            </p:cNvSpPr>
            <p:nvPr/>
          </p:nvSpPr>
          <p:spPr bwMode="auto">
            <a:xfrm>
              <a:off x="7541" y="0"/>
              <a:ext cx="4026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</a:rPr>
                <a:t>默认</a:t>
              </a:r>
              <a:r>
                <a:rPr lang="en-US" altLang="zh-CN">
                  <a:solidFill>
                    <a:srgbClr val="FF0000"/>
                  </a:solidFill>
                </a:rPr>
                <a:t>namespace "/"</a:t>
              </a:r>
            </a:p>
          </p:txBody>
        </p:sp>
        <p:sp>
          <p:nvSpPr>
            <p:cNvPr id="2058" name="Line 8"/>
            <p:cNvSpPr>
              <a:spLocks noChangeShapeType="1"/>
            </p:cNvSpPr>
            <p:nvPr/>
          </p:nvSpPr>
          <p:spPr bwMode="auto">
            <a:xfrm>
              <a:off x="4423" y="2991"/>
              <a:ext cx="192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Text Box 9"/>
            <p:cNvSpPr txBox="1">
              <a:spLocks noChangeArrowheads="1"/>
            </p:cNvSpPr>
            <p:nvPr/>
          </p:nvSpPr>
          <p:spPr bwMode="auto">
            <a:xfrm>
              <a:off x="6559" y="3793"/>
              <a:ext cx="5804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</a:rPr>
                <a:t>默认执行</a:t>
              </a:r>
              <a:r>
                <a:rPr lang="en-US" altLang="zh-CN">
                  <a:solidFill>
                    <a:srgbClr val="FF0000"/>
                  </a:solidFill>
                </a:rPr>
                <a:t>ActionSupport</a:t>
              </a:r>
              <a:r>
                <a:rPr lang="zh-CN" altLang="en-US">
                  <a:solidFill>
                    <a:srgbClr val="FF0000"/>
                  </a:solidFill>
                </a:rPr>
                <a:t>类</a:t>
              </a:r>
            </a:p>
          </p:txBody>
        </p:sp>
        <p:sp>
          <p:nvSpPr>
            <p:cNvPr id="2060" name="Line 10"/>
            <p:cNvSpPr>
              <a:spLocks noChangeShapeType="1"/>
            </p:cNvSpPr>
            <p:nvPr/>
          </p:nvSpPr>
          <p:spPr bwMode="auto">
            <a:xfrm>
              <a:off x="2722" y="3445"/>
              <a:ext cx="102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Text Box 11"/>
            <p:cNvSpPr txBox="1">
              <a:spLocks noChangeArrowheads="1"/>
            </p:cNvSpPr>
            <p:nvPr/>
          </p:nvSpPr>
          <p:spPr bwMode="auto">
            <a:xfrm>
              <a:off x="3435" y="4399"/>
              <a:ext cx="6884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</a:rPr>
                <a:t>默认 </a:t>
              </a:r>
              <a:r>
                <a:rPr lang="en-US" altLang="zh-CN">
                  <a:solidFill>
                    <a:srgbClr val="FF0000"/>
                  </a:solidFill>
                </a:rPr>
                <a:t>name  "success" </a:t>
              </a:r>
            </a:p>
          </p:txBody>
        </p:sp>
      </p:grpSp>
      <p:graphicFrame>
        <p:nvGraphicFramePr>
          <p:cNvPr id="2050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900113" y="5445125"/>
          <a:ext cx="7532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MP 图像" r:id="rId5" imgW="8115797" imgH="466877" progId="Paint.Picture">
                  <p:embed/>
                </p:oleObj>
              </mc:Choice>
              <mc:Fallback>
                <p:oleObj name="BMP 图像" r:id="rId5" imgW="8115797" imgH="466877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7532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区分默认</a:t>
            </a:r>
            <a:r>
              <a:rPr lang="en-US" altLang="zh-CN" sz="2800"/>
              <a:t>Action</a:t>
            </a:r>
            <a:r>
              <a:rPr lang="zh-CN" altLang="zh-CN" sz="2800"/>
              <a:t>和 </a:t>
            </a:r>
            <a:r>
              <a:rPr lang="en-US" altLang="zh-CN" sz="2800"/>
              <a:t>Action</a:t>
            </a:r>
            <a:r>
              <a:rPr lang="zh-CN" altLang="zh-CN" sz="2800"/>
              <a:t>默认处理类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850188" cy="4098925"/>
          </a:xfrm>
        </p:spPr>
        <p:txBody>
          <a:bodyPr/>
          <a:lstStyle/>
          <a:p>
            <a:pPr eaLnBrk="1" hangingPunct="1"/>
            <a:r>
              <a:rPr lang="zh-CN" altLang="zh-CN" sz="2400"/>
              <a:t>用户可以为每个</a:t>
            </a:r>
            <a:r>
              <a:rPr lang="en-US" altLang="zh-CN" sz="2400"/>
              <a:t>package</a:t>
            </a:r>
            <a:r>
              <a:rPr lang="zh-CN" altLang="zh-CN" sz="2400"/>
              <a:t>定义一个默认的</a:t>
            </a:r>
            <a:r>
              <a:rPr lang="en-US" altLang="zh-CN" sz="2400"/>
              <a:t>Action</a:t>
            </a:r>
            <a:r>
              <a:rPr lang="zh-CN" altLang="zh-CN" sz="2400"/>
              <a:t>，如果访问路径在</a:t>
            </a:r>
            <a:r>
              <a:rPr lang="en-US" altLang="zh-CN" sz="2400"/>
              <a:t>package</a:t>
            </a:r>
            <a:r>
              <a:rPr lang="zh-CN" altLang="zh-CN" sz="2400"/>
              <a:t>没有匹配</a:t>
            </a:r>
            <a:r>
              <a:rPr lang="en-US" altLang="zh-CN" sz="2400"/>
              <a:t>&lt;action&gt; </a:t>
            </a:r>
            <a:r>
              <a:rPr lang="zh-CN" altLang="zh-CN" sz="2400"/>
              <a:t>就会执行默认</a:t>
            </a:r>
            <a:r>
              <a:rPr lang="en-US" altLang="zh-CN" sz="2400"/>
              <a:t>action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zh-CN" altLang="zh-CN" sz="2400"/>
              <a:t>如果配置</a:t>
            </a:r>
            <a:r>
              <a:rPr lang="en-US" altLang="zh-CN" sz="2400"/>
              <a:t>&lt;action&gt; </a:t>
            </a:r>
            <a:r>
              <a:rPr lang="zh-CN" altLang="zh-CN" sz="2400"/>
              <a:t>没有指定</a:t>
            </a:r>
            <a:r>
              <a:rPr lang="en-US" altLang="zh-CN" sz="2400"/>
              <a:t>class</a:t>
            </a:r>
            <a:r>
              <a:rPr lang="zh-CN" altLang="zh-CN" sz="2400"/>
              <a:t>属性，就会执行</a:t>
            </a:r>
            <a:r>
              <a:rPr lang="en-US" altLang="zh-CN" sz="2400"/>
              <a:t>Action</a:t>
            </a:r>
            <a:r>
              <a:rPr lang="zh-CN" altLang="zh-CN" sz="2400"/>
              <a:t>的默认处理类，在</a:t>
            </a:r>
            <a:r>
              <a:rPr lang="en-US" altLang="zh-CN" sz="2400"/>
              <a:t>struts-default.xml</a:t>
            </a:r>
            <a:r>
              <a:rPr lang="zh-CN" altLang="zh-CN" sz="2400"/>
              <a:t>中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60475" y="5375275"/>
          <a:ext cx="65055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MP 图像" r:id="rId3" imgW="7734557" imgH="343397" progId="Paint.Picture">
                  <p:embed/>
                </p:oleObj>
              </mc:Choice>
              <mc:Fallback>
                <p:oleObj name="BMP 图像" r:id="rId3" imgW="7734557" imgH="3433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375275"/>
                        <a:ext cx="650557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413000" y="2854325"/>
          <a:ext cx="57832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MP 图像" r:id="rId5" imgW="6343877" imgH="1657757" progId="Paint.Picture">
                  <p:embed/>
                </p:oleObj>
              </mc:Choice>
              <mc:Fallback>
                <p:oleObj name="BMP 图像" r:id="rId5" imgW="6343877" imgH="16577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854325"/>
                        <a:ext cx="578326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/>
          </p:cNvGraphicFramePr>
          <p:nvPr/>
        </p:nvGraphicFramePr>
        <p:xfrm>
          <a:off x="1260475" y="5734050"/>
          <a:ext cx="37719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MP 图像" r:id="rId7" imgW="3772397" imgH="676757" progId="Paint.Picture">
                  <p:embed/>
                </p:oleObj>
              </mc:Choice>
              <mc:Fallback>
                <p:oleObj name="BMP 图像" r:id="rId7" imgW="3772397" imgH="676757" progId="Paint.Picture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734050"/>
                        <a:ext cx="37719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Struts2</a:t>
            </a:r>
            <a:r>
              <a:rPr lang="zh-CN" altLang="en-US"/>
              <a:t>常量配置</a:t>
            </a:r>
            <a:endParaRPr lang="zh-CN" altLang="zh-CN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pPr eaLnBrk="1" hangingPunct="1"/>
            <a:r>
              <a:rPr lang="en-US" altLang="zh-CN" sz="2000"/>
              <a:t>default.properties</a:t>
            </a:r>
            <a:r>
              <a:rPr lang="zh-CN" altLang="en-US" sz="2000"/>
              <a:t>定义了</a:t>
            </a:r>
            <a:r>
              <a:rPr lang="en-US" altLang="zh-CN" sz="2000"/>
              <a:t>struts2 </a:t>
            </a:r>
            <a:r>
              <a:rPr lang="zh-CN" altLang="en-US" sz="2000"/>
              <a:t>框架的大量常量，开发者可以通过改变这些常量来满足应用的需求</a:t>
            </a:r>
          </a:p>
          <a:p>
            <a:pPr eaLnBrk="1" hangingPunct="1"/>
            <a:r>
              <a:rPr lang="zh-CN" altLang="en-US" sz="2000"/>
              <a:t>修改</a:t>
            </a:r>
            <a:r>
              <a:rPr lang="en-US" altLang="zh-CN" sz="2000"/>
              <a:t>struts2 </a:t>
            </a:r>
            <a:r>
              <a:rPr lang="zh-CN" altLang="en-US" sz="2000"/>
              <a:t>的配置常量，可以通过以下三种方式配置</a:t>
            </a:r>
          </a:p>
          <a:p>
            <a:pPr eaLnBrk="1" hangingPunct="1"/>
            <a:r>
              <a:rPr lang="en-US" altLang="zh-CN" sz="2000"/>
              <a:t>1. </a:t>
            </a:r>
            <a:r>
              <a:rPr lang="zh-CN" altLang="en-US" sz="2000"/>
              <a:t>配置</a:t>
            </a:r>
            <a:r>
              <a:rPr lang="en-US" altLang="zh-CN" sz="2000"/>
              <a:t>src/struts.xml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&lt;constant name="struts.devMode" value="true" /&gt;</a:t>
            </a:r>
          </a:p>
          <a:p>
            <a:pPr eaLnBrk="1" hangingPunct="1"/>
            <a:r>
              <a:rPr lang="en-US" altLang="zh-CN" sz="2000"/>
              <a:t>2. </a:t>
            </a:r>
            <a:r>
              <a:rPr lang="zh-CN" altLang="en-US" sz="2000"/>
              <a:t>配置</a:t>
            </a:r>
            <a:r>
              <a:rPr lang="en-US" altLang="zh-CN" sz="2000"/>
              <a:t>src/struts.properties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struts.devMode = false</a:t>
            </a:r>
          </a:p>
          <a:p>
            <a:pPr eaLnBrk="1" hangingPunct="1"/>
            <a:r>
              <a:rPr lang="en-US" altLang="zh-CN" sz="2000"/>
              <a:t>3. </a:t>
            </a:r>
            <a:r>
              <a:rPr lang="zh-CN" altLang="en-US" sz="2000"/>
              <a:t>配置</a:t>
            </a:r>
            <a:r>
              <a:rPr lang="en-US" altLang="zh-CN" sz="2000"/>
              <a:t>web.xml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16013" y="4941888"/>
          <a:ext cx="73548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MP 图像" r:id="rId3" imgW="11725517" imgH="1838477" progId="Paint.Picture">
                  <p:embed/>
                </p:oleObj>
              </mc:Choice>
              <mc:Fallback>
                <p:oleObj name="BMP 图像" r:id="rId3" imgW="11725517" imgH="18384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73548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pPr eaLnBrk="1" hangingPunct="1"/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常用的常量介绍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323850" y="1928813"/>
            <a:ext cx="8424863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指定默认编码集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作用于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HttpServletRequest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setCharacterEncoding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方法 和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freemarker 、velocity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的输出</a:t>
            </a:r>
            <a:endParaRPr lang="en-US" altLang="zh-CN" sz="1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name="struts.i18n.encoding" value="UTF-8"/&gt;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该属性指定需要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Struts 2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处理的请求后缀，该属性的默认值是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，即所有匹配*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.action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的请求都由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Struts2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处理。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   如果用户需要指定多个请求后缀，则多个后缀之间以英文逗号（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）隔开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name="struts.action.extension" value="action"/&gt;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设置浏览器是否缓存静态内容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默认值为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true(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生产环境下使用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开发阶段最好关闭 </a:t>
            </a:r>
            <a:endParaRPr lang="en-US" altLang="zh-CN" sz="1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name="struts.serve.static.browserCache" value="false"/&gt;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struts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的配置文件修改后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系统是否自动重新加载该文件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默认值为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false(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生产环境下使用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开发阶段最好打开 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name="struts.configuration.xml.reload" value="true"/&gt;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开发模式下使用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这样可以打印出更详细的错误信息 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name="struts.devMode" value="true"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默认的视图主题 </a:t>
            </a:r>
            <a:endParaRPr lang="en-US" altLang="zh-CN" sz="1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name="struts.ui.theme" value="simple"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spring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集成时，指定由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spring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负责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action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对象的创建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endParaRPr lang="en-US" altLang="zh-CN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name="struts.objectFactory" value="spring"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该属性设置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Struts 2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是否支持动态方法调用，该属性的默认值是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true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。如果需要关闭动态方法调用，则可设置该属性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   为 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false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&lt;constant name="struts.enable.DynamicMethodInvocation" value="false"/&gt;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</a:rPr>
              <a:t>上传文件的大小限制</a:t>
            </a:r>
            <a:endParaRPr lang="en-US" altLang="zh-CN" sz="1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     &lt;constant name="struts.multipart.maxSize" value=</a:t>
            </a:r>
            <a:r>
              <a:rPr lang="en-US" altLang="zh-CN" sz="1400"/>
              <a:t>“</a:t>
            </a:r>
            <a:r>
              <a:rPr lang="en-US" altLang="zh-CN" sz="1400">
                <a:latin typeface="Times New Roman" panose="02020603050405020304" pitchFamily="18" charset="0"/>
              </a:rPr>
              <a:t>10701096"/&gt;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pPr eaLnBrk="1" hangingPunct="1"/>
            <a:r>
              <a:rPr lang="zh-CN" altLang="zh-CN" sz="2800"/>
              <a:t>指定多个</a:t>
            </a:r>
            <a:r>
              <a:rPr lang="en-US" altLang="zh-CN" sz="2800"/>
              <a:t>struts</a:t>
            </a:r>
            <a:r>
              <a:rPr lang="zh-CN" altLang="zh-CN" sz="2800"/>
              <a:t>配置文件</a:t>
            </a:r>
            <a:endParaRPr lang="zh-CN" altLang="zh-CN" sz="2800" b="1">
              <a:latin typeface="宋体" panose="02010600030101010101" pitchFamily="2" charset="-122"/>
            </a:endParaRPr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在大部分应用里，随着应用规模的增加，系统中</a:t>
            </a:r>
            <a:r>
              <a:rPr lang="en-US" altLang="zh-CN" sz="1400">
                <a:latin typeface="Times New Roman" panose="02020603050405020304" pitchFamily="18" charset="0"/>
              </a:rPr>
              <a:t>Action</a:t>
            </a:r>
            <a:r>
              <a:rPr lang="zh-CN" altLang="en-US" sz="1400">
                <a:latin typeface="Times New Roman" panose="02020603050405020304" pitchFamily="18" charset="0"/>
              </a:rPr>
              <a:t>的数量也会大量增加，导致</a:t>
            </a:r>
            <a:r>
              <a:rPr lang="en-US" altLang="zh-CN" sz="1400">
                <a:latin typeface="Times New Roman" panose="02020603050405020304" pitchFamily="18" charset="0"/>
              </a:rPr>
              <a:t>struts.xml</a:t>
            </a:r>
            <a:r>
              <a:rPr lang="zh-CN" altLang="en-US" sz="1400">
                <a:latin typeface="Times New Roman" panose="02020603050405020304" pitchFamily="18" charset="0"/>
              </a:rPr>
              <a:t>配置文件变得非常臃肿。为了避免</a:t>
            </a:r>
            <a:r>
              <a:rPr lang="en-US" altLang="zh-CN" sz="1400">
                <a:latin typeface="Times New Roman" panose="02020603050405020304" pitchFamily="18" charset="0"/>
              </a:rPr>
              <a:t>struts.xml</a:t>
            </a:r>
            <a:r>
              <a:rPr lang="zh-CN" altLang="en-US" sz="1400">
                <a:latin typeface="Times New Roman" panose="02020603050405020304" pitchFamily="18" charset="0"/>
              </a:rPr>
              <a:t>文件过于庞大、臃肿，提高</a:t>
            </a:r>
            <a:r>
              <a:rPr lang="en-US" altLang="zh-CN" sz="1400">
                <a:latin typeface="Times New Roman" panose="02020603050405020304" pitchFamily="18" charset="0"/>
              </a:rPr>
              <a:t>struts.xml</a:t>
            </a:r>
            <a:r>
              <a:rPr lang="zh-CN" altLang="en-US" sz="1400">
                <a:latin typeface="Times New Roman" panose="02020603050405020304" pitchFamily="18" charset="0"/>
              </a:rPr>
              <a:t>文件的可读性，我们可以将一个</a:t>
            </a:r>
            <a:r>
              <a:rPr lang="en-US" altLang="zh-CN" sz="1400">
                <a:latin typeface="Times New Roman" panose="02020603050405020304" pitchFamily="18" charset="0"/>
              </a:rPr>
              <a:t>struts.xml</a:t>
            </a:r>
            <a:r>
              <a:rPr lang="zh-CN" altLang="en-US" sz="1400">
                <a:latin typeface="Times New Roman" panose="02020603050405020304" pitchFamily="18" charset="0"/>
              </a:rPr>
              <a:t>配置文件分解成多个配置文件，然后在</a:t>
            </a:r>
            <a:r>
              <a:rPr lang="en-US" altLang="zh-CN" sz="1400">
                <a:latin typeface="Times New Roman" panose="02020603050405020304" pitchFamily="18" charset="0"/>
              </a:rPr>
              <a:t>struts.xml</a:t>
            </a:r>
            <a:r>
              <a:rPr lang="zh-CN" altLang="en-US" sz="1400">
                <a:latin typeface="Times New Roman" panose="02020603050405020304" pitchFamily="18" charset="0"/>
              </a:rPr>
              <a:t>文件中包含其他配置文件。下面的</a:t>
            </a:r>
            <a:r>
              <a:rPr lang="en-US" altLang="zh-CN" sz="1400">
                <a:latin typeface="Times New Roman" panose="02020603050405020304" pitchFamily="18" charset="0"/>
              </a:rPr>
              <a:t>struts.xml</a:t>
            </a:r>
            <a:r>
              <a:rPr lang="zh-CN" altLang="en-US" sz="1400">
                <a:latin typeface="Times New Roman" panose="02020603050405020304" pitchFamily="18" charset="0"/>
              </a:rPr>
              <a:t>通过</a:t>
            </a:r>
            <a:r>
              <a:rPr lang="en-US" altLang="zh-CN" sz="1400">
                <a:latin typeface="Times New Roman" panose="02020603050405020304" pitchFamily="18" charset="0"/>
              </a:rPr>
              <a:t>&lt;include&gt;</a:t>
            </a:r>
            <a:r>
              <a:rPr lang="zh-CN" altLang="en-US" sz="1400">
                <a:latin typeface="Times New Roman" panose="02020603050405020304" pitchFamily="18" charset="0"/>
              </a:rPr>
              <a:t>元素指定多个配置文件：</a:t>
            </a:r>
            <a:endParaRPr lang="en-US" altLang="zh-CN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	</a:t>
            </a:r>
            <a:r>
              <a:rPr lang="en-US" altLang="zh-CN" sz="1400">
                <a:solidFill>
                  <a:srgbClr val="C00000"/>
                </a:solidFill>
                <a:latin typeface="Times New Roman" panose="02020603050405020304" pitchFamily="18" charset="0"/>
              </a:rPr>
              <a:t>&lt;include file="struts-part1.xml"/&gt;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  <a:latin typeface="Times New Roman" panose="02020603050405020304" pitchFamily="18" charset="0"/>
              </a:rPr>
              <a:t>	&lt;include file="struts-part2.xml"/&gt;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通过这种方式，我们就可以将</a:t>
            </a:r>
            <a:r>
              <a:rPr lang="en-US" altLang="zh-CN" sz="1400">
                <a:latin typeface="Times New Roman" panose="02020603050405020304" pitchFamily="18" charset="0"/>
              </a:rPr>
              <a:t>Struts 2</a:t>
            </a:r>
            <a:r>
              <a:rPr lang="zh-CN" altLang="en-US" sz="1400">
                <a:latin typeface="Times New Roman" panose="02020603050405020304" pitchFamily="18" charset="0"/>
              </a:rPr>
              <a:t>的</a:t>
            </a:r>
            <a:r>
              <a:rPr lang="en-US" altLang="zh-CN" sz="1400">
                <a:latin typeface="Times New Roman" panose="02020603050405020304" pitchFamily="18" charset="0"/>
              </a:rPr>
              <a:t>Action</a:t>
            </a:r>
            <a:r>
              <a:rPr lang="zh-CN" altLang="en-US" sz="1400">
                <a:latin typeface="Times New Roman" panose="02020603050405020304" pitchFamily="18" charset="0"/>
              </a:rPr>
              <a:t>按模块添加在多个配置文件中。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Pages>0</Pages>
  <Words>933</Words>
  <Characters>0</Characters>
  <Application>Microsoft Office PowerPoint</Application>
  <DocSecurity>0</DocSecurity>
  <PresentationFormat>全屏显示(4:3)</PresentationFormat>
  <Lines>0</Lines>
  <Paragraphs>102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Arial Black</vt:lpstr>
      <vt:lpstr>Wingdings</vt:lpstr>
      <vt:lpstr>Times New Roman</vt:lpstr>
      <vt:lpstr>隶书</vt:lpstr>
      <vt:lpstr>1_Studio</vt:lpstr>
      <vt:lpstr>画笔图片</vt:lpstr>
      <vt:lpstr>PowerPoint 演示文稿</vt:lpstr>
      <vt:lpstr>Struts2框架配置文件</vt:lpstr>
      <vt:lpstr>Struts2框架Action相关配置</vt:lpstr>
      <vt:lpstr>Action名称的搜索顺序</vt:lpstr>
      <vt:lpstr>Struts2框架Action配置默认值</vt:lpstr>
      <vt:lpstr>区分默认Action和 Action默认处理类</vt:lpstr>
      <vt:lpstr>Struts2常量配置</vt:lpstr>
      <vt:lpstr>  常用的常量介绍</vt:lpstr>
      <vt:lpstr>指定多个struts配置文件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李欣</dc:creator>
  <cp:keywords/>
  <dc:description/>
  <cp:lastModifiedBy>李欣</cp:lastModifiedBy>
  <cp:revision>1270</cp:revision>
  <cp:lastPrinted>1601-01-01T00:00:00Z</cp:lastPrinted>
  <dcterms:created xsi:type="dcterms:W3CDTF">2003-04-14T14:59:42Z</dcterms:created>
  <dcterms:modified xsi:type="dcterms:W3CDTF">2016-08-13T07:15:51Z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