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123E55C-5F24-4390-BDF0-2C8D55E1AE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EA06273-8D31-467A-AE1C-EF7C9EB75073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9769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DCC00-47AA-4062-87A4-2D98F943F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6F2D8-D9E3-42BD-BCE5-77F7B43D7B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9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E21E016-160D-43F5-AF95-67F6788F0F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18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6847482-B4DF-4E43-91DC-5D099F8569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D827E-F995-4A87-933E-7C0E20BF3E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3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B7898-7C1C-4181-BC4F-38C5D6D2E4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68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D7212-16DF-4B06-8C50-1E6FF43D86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6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908AF-952C-4A69-AB16-DAA6816B9E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7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35F13-FC37-4BB5-8D6D-F50533BAD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03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CEBF-51A7-41BB-B50A-E67DC2D432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2F3AA-C858-45FD-9A6D-5988E522C0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6A19D-3C40-497F-B752-87F9017FE8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4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2EF40AD6-0F91-44DE-AD9B-1152B05404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6048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4800" b="1">
                <a:latin typeface="Arial" panose="020B0604020202020204" pitchFamily="34" charset="0"/>
              </a:rPr>
              <a:t>访问</a:t>
            </a:r>
            <a:r>
              <a:rPr lang="en-US" altLang="zh-CN" sz="4800" b="1">
                <a:latin typeface="Arial" panose="020B0604020202020204" pitchFamily="34" charset="0"/>
              </a:rPr>
              <a:t>Action</a:t>
            </a:r>
            <a:endParaRPr lang="zh-CN" altLang="en-US" sz="4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</a:t>
            </a:r>
            <a:r>
              <a:rPr lang="zh-CN" altLang="zh-CN"/>
              <a:t>接口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561263" cy="4098925"/>
          </a:xfrm>
        </p:spPr>
        <p:txBody>
          <a:bodyPr/>
          <a:lstStyle/>
          <a:p>
            <a:r>
              <a:rPr lang="en-US" altLang="zh-CN" sz="2700"/>
              <a:t>struts2 </a:t>
            </a:r>
            <a:r>
              <a:rPr lang="zh-CN" altLang="zh-CN" sz="2700"/>
              <a:t>的</a:t>
            </a:r>
            <a:r>
              <a:rPr lang="en-US" altLang="zh-CN" sz="2700"/>
              <a:t>Action</a:t>
            </a:r>
            <a:r>
              <a:rPr lang="zh-CN" altLang="zh-CN" sz="2700"/>
              <a:t>可以是</a:t>
            </a:r>
            <a:r>
              <a:rPr lang="en-US" altLang="zh-CN" sz="2700"/>
              <a:t>POJO</a:t>
            </a:r>
          </a:p>
          <a:p>
            <a:r>
              <a:rPr lang="zh-CN" altLang="zh-CN" sz="2700"/>
              <a:t>为了让用户开发的</a:t>
            </a:r>
            <a:r>
              <a:rPr lang="en-US" altLang="zh-CN" sz="2700"/>
              <a:t>Action</a:t>
            </a:r>
            <a:r>
              <a:rPr lang="zh-CN" altLang="zh-CN" sz="2700"/>
              <a:t>更加规范</a:t>
            </a:r>
            <a:r>
              <a:rPr lang="en-US" altLang="zh-CN" sz="2700"/>
              <a:t>struts2</a:t>
            </a:r>
            <a:r>
              <a:rPr lang="zh-CN" altLang="zh-CN" sz="2700"/>
              <a:t>提供了一个</a:t>
            </a:r>
            <a:r>
              <a:rPr lang="en-US" altLang="zh-CN" sz="2700"/>
              <a:t>Action</a:t>
            </a:r>
            <a:r>
              <a:rPr lang="zh-CN" altLang="zh-CN" sz="2700"/>
              <a:t>接口</a:t>
            </a:r>
          </a:p>
          <a:p>
            <a:endParaRPr lang="zh-CN" altLang="zh-CN" sz="270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429000"/>
          <a:ext cx="570071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MP 图像" r:id="rId3" imgW="5953277" imgH="2933957" progId="Paint.Picture">
                  <p:embed/>
                </p:oleObj>
              </mc:Choice>
              <mc:Fallback>
                <p:oleObj name="BMP 图像" r:id="rId3" imgW="5953277" imgH="29339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570071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ActionSupport</a:t>
            </a:r>
            <a:r>
              <a:rPr lang="zh-CN" altLang="zh-CN"/>
              <a:t>基类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en-US" altLang="zh-CN" sz="2400"/>
              <a:t>Struts2</a:t>
            </a:r>
            <a:r>
              <a:rPr lang="zh-CN" altLang="zh-CN" sz="2400"/>
              <a:t>为</a:t>
            </a:r>
            <a:r>
              <a:rPr lang="en-US" altLang="zh-CN" sz="2400"/>
              <a:t>Action</a:t>
            </a:r>
            <a:r>
              <a:rPr lang="zh-CN" altLang="zh-CN" sz="2400"/>
              <a:t>接口提供了一个实现类 </a:t>
            </a:r>
            <a:r>
              <a:rPr lang="en-US" altLang="zh-CN" sz="2400"/>
              <a:t>ActionSupport</a:t>
            </a:r>
            <a:r>
              <a:rPr lang="zh-CN" altLang="zh-CN" sz="2400"/>
              <a:t>，定义了 表单域校验、错误信息设置和获得国际化信息相关一些方法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55650" y="3213100"/>
          <a:ext cx="81502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MP 图像" r:id="rId3" imgW="9934517" imgH="4829357" progId="Paint.Picture">
                  <p:embed/>
                </p:oleObj>
              </mc:Choice>
              <mc:Fallback>
                <p:oleObj name="BMP 图像" r:id="rId3" imgW="9934517" imgH="4829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8150225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用户编写处理请求的</a:t>
            </a:r>
            <a:r>
              <a:rPr lang="en-US" altLang="zh-CN"/>
              <a:t>Action</a:t>
            </a:r>
            <a:r>
              <a:rPr lang="zh-CN" altLang="zh-CN"/>
              <a:t>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/>
              <a:t>用户编写</a:t>
            </a:r>
            <a:r>
              <a:rPr lang="en-US" altLang="zh-CN" sz="2400"/>
              <a:t>Action </a:t>
            </a:r>
            <a:r>
              <a:rPr lang="zh-CN" altLang="zh-CN" sz="2400"/>
              <a:t>可以是 </a:t>
            </a:r>
            <a:r>
              <a:rPr lang="en-US" altLang="zh-CN" sz="2400">
                <a:solidFill>
                  <a:srgbClr val="FF0000"/>
                </a:solidFill>
              </a:rPr>
              <a:t>POJO</a:t>
            </a:r>
          </a:p>
          <a:p>
            <a:pPr>
              <a:lnSpc>
                <a:spcPct val="90000"/>
              </a:lnSpc>
            </a:pPr>
            <a:r>
              <a:rPr lang="zh-CN" altLang="zh-CN" sz="2400"/>
              <a:t>用户编写</a:t>
            </a:r>
            <a:r>
              <a:rPr lang="en-US" altLang="zh-CN" sz="2400"/>
              <a:t>Action </a:t>
            </a:r>
            <a:r>
              <a:rPr lang="zh-CN" altLang="zh-CN" sz="2400"/>
              <a:t>可以</a:t>
            </a:r>
            <a:r>
              <a:rPr lang="zh-CN" altLang="zh-CN" sz="2400">
                <a:solidFill>
                  <a:srgbClr val="FF0000"/>
                </a:solidFill>
              </a:rPr>
              <a:t>实现</a:t>
            </a:r>
            <a:r>
              <a:rPr lang="en-US" altLang="zh-CN" sz="2400">
                <a:solidFill>
                  <a:srgbClr val="FF0000"/>
                </a:solidFill>
              </a:rPr>
              <a:t>Action</a:t>
            </a:r>
            <a:r>
              <a:rPr lang="zh-CN" altLang="en-US" sz="2400">
                <a:solidFill>
                  <a:srgbClr val="FF0000"/>
                </a:solidFill>
              </a:rPr>
              <a:t>接口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可以使用结果集常量字符串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用户编写</a:t>
            </a:r>
            <a:r>
              <a:rPr lang="en-US" altLang="zh-CN" sz="2400"/>
              <a:t>Action </a:t>
            </a:r>
            <a:r>
              <a:rPr lang="zh-CN" altLang="zh-CN" sz="2400"/>
              <a:t>可以</a:t>
            </a:r>
            <a:r>
              <a:rPr lang="zh-CN" altLang="zh-CN" sz="2400">
                <a:solidFill>
                  <a:srgbClr val="FF0000"/>
                </a:solidFill>
              </a:rPr>
              <a:t>继承</a:t>
            </a:r>
            <a:r>
              <a:rPr lang="en-US" altLang="zh-CN" sz="2400">
                <a:solidFill>
                  <a:srgbClr val="FF0000"/>
                </a:solidFill>
              </a:rPr>
              <a:t>ActionSupport</a:t>
            </a:r>
            <a:r>
              <a:rPr lang="zh-CN" altLang="en-US" sz="2400">
                <a:solidFill>
                  <a:srgbClr val="FF0000"/>
                </a:solidFill>
              </a:rPr>
              <a:t>基类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对请求参数进行校验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设置错误信息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读取国际化信息</a:t>
            </a:r>
          </a:p>
          <a:p>
            <a:pPr>
              <a:lnSpc>
                <a:spcPct val="90000"/>
              </a:lnSpc>
            </a:pPr>
            <a:r>
              <a:rPr lang="en-US" altLang="zh-CN" sz="2300"/>
              <a:t>execute</a:t>
            </a:r>
            <a:r>
              <a:rPr lang="zh-CN" altLang="zh-CN" sz="2300"/>
              <a:t>方法编写注意细节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public </a:t>
            </a:r>
            <a:r>
              <a:rPr lang="zh-CN" altLang="zh-CN" sz="2000"/>
              <a:t>修饰符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String </a:t>
            </a:r>
            <a:r>
              <a:rPr lang="zh-CN" altLang="zh-CN" sz="2000"/>
              <a:t>返回值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无参数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通过</a:t>
            </a:r>
            <a:r>
              <a:rPr lang="en-US" altLang="zh-CN"/>
              <a:t>method</a:t>
            </a:r>
            <a:r>
              <a:rPr lang="zh-CN" altLang="zh-CN"/>
              <a:t>属性指定</a:t>
            </a:r>
            <a:r>
              <a:rPr lang="en-US" altLang="zh-CN"/>
              <a:t>Action</a:t>
            </a:r>
            <a:r>
              <a:rPr lang="zh-CN" altLang="zh-CN"/>
              <a:t>执行方法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r>
              <a:rPr lang="zh-CN" altLang="zh-CN" sz="2000"/>
              <a:t>没有指定</a:t>
            </a:r>
            <a:r>
              <a:rPr lang="en-US" altLang="zh-CN" sz="2000"/>
              <a:t>method</a:t>
            </a:r>
            <a:r>
              <a:rPr lang="zh-CN" altLang="zh-CN" sz="2000"/>
              <a:t>属性，默认执行</a:t>
            </a:r>
            <a:r>
              <a:rPr lang="en-US" altLang="zh-CN" sz="2000"/>
              <a:t>execute</a:t>
            </a:r>
            <a:r>
              <a:rPr lang="zh-CN" altLang="zh-CN" sz="2000"/>
              <a:t>方法</a:t>
            </a:r>
          </a:p>
          <a:p>
            <a:endParaRPr lang="zh-CN" altLang="zh-CN" sz="2000"/>
          </a:p>
          <a:p>
            <a:endParaRPr lang="zh-CN" altLang="zh-CN" sz="2000"/>
          </a:p>
          <a:p>
            <a:r>
              <a:rPr lang="zh-CN" altLang="zh-CN" sz="2000"/>
              <a:t>通过</a:t>
            </a:r>
            <a:r>
              <a:rPr lang="en-US" altLang="zh-CN" sz="2000"/>
              <a:t>method</a:t>
            </a:r>
            <a:r>
              <a:rPr lang="zh-CN" altLang="zh-CN" sz="2000"/>
              <a:t>属性，指定调用</a:t>
            </a:r>
            <a:r>
              <a:rPr lang="en-US" altLang="zh-CN" sz="2000"/>
              <a:t>Action</a:t>
            </a:r>
            <a:r>
              <a:rPr lang="zh-CN" altLang="zh-CN" sz="2000"/>
              <a:t>相应方法处理请求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17600" y="2565400"/>
          <a:ext cx="6388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MP 图像" r:id="rId3" imgW="7591637" imgH="257357" progId="Paint.Picture">
                  <p:embed/>
                </p:oleObj>
              </mc:Choice>
              <mc:Fallback>
                <p:oleObj name="BMP 图像" r:id="rId3" imgW="7591637" imgH="257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565400"/>
                        <a:ext cx="6388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189038" y="3717925"/>
          <a:ext cx="6556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MP 图像" r:id="rId5" imgW="5486717" imgH="724277" progId="Paint.Picture">
                  <p:embed/>
                </p:oleObj>
              </mc:Choice>
              <mc:Fallback>
                <p:oleObj name="BMP 图像" r:id="rId5" imgW="5486717" imgH="7242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717925"/>
                        <a:ext cx="65563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38225" y="4859338"/>
            <a:ext cx="691832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因为指定了</a:t>
            </a:r>
            <a:r>
              <a:rPr lang="en-US" altLang="zh-CN">
                <a:solidFill>
                  <a:srgbClr val="FF0000"/>
                </a:solidFill>
              </a:rPr>
              <a:t>method="regist"</a:t>
            </a:r>
            <a:r>
              <a:rPr lang="zh-CN" altLang="en-US">
                <a:solidFill>
                  <a:srgbClr val="FF0000"/>
                </a:solidFill>
              </a:rPr>
              <a:t>，所以</a:t>
            </a:r>
            <a:r>
              <a:rPr lang="en-US" altLang="zh-CN">
                <a:solidFill>
                  <a:srgbClr val="FF0000"/>
                </a:solidFill>
              </a:rPr>
              <a:t>HelloAction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regist</a:t>
            </a:r>
            <a:r>
              <a:rPr lang="zh-CN" altLang="en-US">
                <a:solidFill>
                  <a:srgbClr val="FF0000"/>
                </a:solidFill>
              </a:rPr>
              <a:t>方法会被调用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使用通配符配置</a:t>
            </a:r>
            <a:r>
              <a:rPr lang="en-US" altLang="zh-CN"/>
              <a:t>Action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634288" cy="4098925"/>
          </a:xfrm>
        </p:spPr>
        <p:txBody>
          <a:bodyPr/>
          <a:lstStyle/>
          <a:p>
            <a:r>
              <a:rPr lang="zh-CN" altLang="zh-CN" sz="2000"/>
              <a:t>在配置</a:t>
            </a:r>
            <a:r>
              <a:rPr lang="en-US" altLang="zh-CN" sz="2000"/>
              <a:t>&lt;action...&gt;</a:t>
            </a:r>
            <a:r>
              <a:rPr lang="zh-CN" altLang="zh-CN" sz="2000"/>
              <a:t>元素时，允许在指定</a:t>
            </a:r>
            <a:r>
              <a:rPr lang="en-US" altLang="zh-CN" sz="2000"/>
              <a:t>name</a:t>
            </a:r>
            <a:r>
              <a:rPr lang="zh-CN" altLang="zh-CN" sz="2000"/>
              <a:t>属性时，使用模式字符串（用</a:t>
            </a:r>
            <a:r>
              <a:rPr lang="en-US" altLang="zh-CN" sz="2000"/>
              <a:t>"*"</a:t>
            </a:r>
            <a:r>
              <a:rPr lang="zh-CN" altLang="zh-CN" sz="2000"/>
              <a:t>代表一个或多个任意字符）</a:t>
            </a:r>
          </a:p>
          <a:p>
            <a:r>
              <a:rPr lang="zh-CN" altLang="zh-CN" sz="2000"/>
              <a:t>在</a:t>
            </a:r>
            <a:r>
              <a:rPr lang="en-US" altLang="zh-CN" sz="2000"/>
              <a:t>class</a:t>
            </a:r>
            <a:r>
              <a:rPr lang="zh-CN" altLang="zh-CN" sz="2000"/>
              <a:t>、</a:t>
            </a:r>
            <a:r>
              <a:rPr lang="en-US" altLang="zh-CN" sz="2000"/>
              <a:t>method</a:t>
            </a:r>
            <a:r>
              <a:rPr lang="zh-CN" altLang="zh-CN" sz="2000"/>
              <a:t>属性及</a:t>
            </a:r>
            <a:r>
              <a:rPr lang="en-US" altLang="zh-CN" sz="2000"/>
              <a:t>&lt;result&gt;</a:t>
            </a:r>
            <a:r>
              <a:rPr lang="zh-CN" altLang="zh-CN" sz="2000"/>
              <a:t>子元素中通过 </a:t>
            </a:r>
            <a:r>
              <a:rPr lang="en-US" altLang="zh-CN" sz="2000"/>
              <a:t>{N} </a:t>
            </a:r>
            <a:r>
              <a:rPr lang="zh-CN" altLang="zh-CN" sz="2000"/>
              <a:t>形式代表前面地</a:t>
            </a:r>
            <a:r>
              <a:rPr lang="en-US" altLang="zh-CN" sz="2000"/>
              <a:t>N</a:t>
            </a:r>
            <a:r>
              <a:rPr lang="zh-CN" altLang="zh-CN" sz="2000"/>
              <a:t>个* 匹配子串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3429000"/>
          <a:ext cx="763746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MP 图像" r:id="rId3" imgW="6277277" imgH="1657757" progId="Paint.Picture">
                  <p:embed/>
                </p:oleObj>
              </mc:Choice>
              <mc:Fallback>
                <p:oleObj name="BMP 图像" r:id="rId3" imgW="6277277" imgH="16577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429000"/>
                        <a:ext cx="763746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使用通配符配置</a:t>
            </a:r>
            <a:r>
              <a:rPr lang="en-US" altLang="zh-CN"/>
              <a:t>Action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这里一个使用通配符的更复杂案例</a:t>
            </a:r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*</a:t>
            </a:r>
            <a:r>
              <a:rPr lang="en-US" altLang="zh-CN" sz="2400"/>
              <a:t>_*</a:t>
            </a:r>
            <a:r>
              <a:rPr lang="zh-CN" altLang="zh-CN" sz="2400"/>
              <a:t>代表匹配两个字符串</a:t>
            </a:r>
          </a:p>
          <a:p>
            <a:r>
              <a:rPr lang="en-US" altLang="zh-CN" sz="2400"/>
              <a:t>{1} </a:t>
            </a:r>
            <a:r>
              <a:rPr lang="zh-CN" altLang="zh-CN" sz="2400"/>
              <a:t>匹配</a:t>
            </a:r>
            <a:r>
              <a:rPr lang="en-US" altLang="zh-CN" sz="2400"/>
              <a:t>UserAction </a:t>
            </a:r>
            <a:r>
              <a:rPr lang="zh-CN" altLang="zh-CN" sz="2400"/>
              <a:t>用于执行</a:t>
            </a:r>
            <a:r>
              <a:rPr lang="en-US" altLang="zh-CN" sz="2400"/>
              <a:t>class</a:t>
            </a:r>
          </a:p>
          <a:p>
            <a:r>
              <a:rPr lang="en-US" altLang="zh-CN" sz="2400"/>
              <a:t>{2} </a:t>
            </a:r>
            <a:r>
              <a:rPr lang="zh-CN" altLang="zh-CN" sz="2400"/>
              <a:t>匹配</a:t>
            </a:r>
            <a:r>
              <a:rPr lang="en-US" altLang="zh-CN" sz="2400"/>
              <a:t>login</a:t>
            </a:r>
            <a:r>
              <a:rPr lang="zh-CN" altLang="zh-CN" sz="2400"/>
              <a:t>用于指定</a:t>
            </a:r>
            <a:r>
              <a:rPr lang="en-US" altLang="zh-CN" sz="2400"/>
              <a:t>method</a:t>
            </a:r>
            <a:r>
              <a:rPr lang="zh-CN" altLang="zh-CN" sz="2400"/>
              <a:t>执行方法 和结果页面</a:t>
            </a:r>
          </a:p>
          <a:p>
            <a:endParaRPr lang="zh-CN" altLang="zh-CN" sz="24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828675" y="2493963"/>
          <a:ext cx="69230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MP 图像" r:id="rId3" imgW="6924917" imgH="1619597" progId="Paint.Picture">
                  <p:embed/>
                </p:oleObj>
              </mc:Choice>
              <mc:Fallback>
                <p:oleObj name="BMP 图像" r:id="rId3" imgW="6924917" imgH="16195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493963"/>
                        <a:ext cx="69230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Action</a:t>
            </a:r>
            <a:r>
              <a:rPr lang="zh-CN" altLang="zh-CN"/>
              <a:t>的动态方法调用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700"/>
              <a:t>通过</a:t>
            </a:r>
            <a:r>
              <a:rPr lang="en-US" altLang="zh-CN" sz="2700"/>
              <a:t>url</a:t>
            </a:r>
            <a:r>
              <a:rPr lang="zh-CN" altLang="zh-CN" sz="2700"/>
              <a:t>动态指定调用</a:t>
            </a:r>
            <a:r>
              <a:rPr lang="en-US" altLang="zh-CN" sz="2700"/>
              <a:t>Action</a:t>
            </a:r>
            <a:r>
              <a:rPr lang="zh-CN" altLang="zh-CN" sz="2700"/>
              <a:t>哪个方法而无需配置</a:t>
            </a:r>
            <a:r>
              <a:rPr lang="en-US" altLang="zh-CN" sz="2700"/>
              <a:t>&lt;action&gt;</a:t>
            </a:r>
            <a:r>
              <a:rPr lang="zh-CN" altLang="zh-CN" sz="2700"/>
              <a:t>的</a:t>
            </a:r>
            <a:r>
              <a:rPr lang="en-US" altLang="zh-CN" sz="2700"/>
              <a:t>method</a:t>
            </a:r>
            <a:r>
              <a:rPr lang="zh-CN" altLang="zh-CN" sz="2700"/>
              <a:t>属性</a:t>
            </a:r>
          </a:p>
          <a:p>
            <a:pPr>
              <a:lnSpc>
                <a:spcPct val="90000"/>
              </a:lnSpc>
            </a:pPr>
            <a:r>
              <a:rPr lang="zh-CN" altLang="zh-CN" sz="2700"/>
              <a:t>通过 </a:t>
            </a:r>
            <a:r>
              <a:rPr lang="en-US" altLang="zh-CN" sz="2700">
                <a:solidFill>
                  <a:srgbClr val="FF0000"/>
                </a:solidFill>
              </a:rPr>
              <a:t>!</a:t>
            </a:r>
            <a:r>
              <a:rPr lang="zh-CN" altLang="zh-CN" sz="2700">
                <a:solidFill>
                  <a:srgbClr val="FF0000"/>
                </a:solidFill>
              </a:rPr>
              <a:t>方法名</a:t>
            </a:r>
            <a:r>
              <a:rPr lang="zh-CN" altLang="zh-CN" sz="2700"/>
              <a:t> 指定调用</a:t>
            </a:r>
            <a:r>
              <a:rPr lang="en-US" altLang="zh-CN" sz="2700"/>
              <a:t>Action</a:t>
            </a:r>
            <a:r>
              <a:rPr lang="zh-CN" altLang="zh-CN" sz="2700"/>
              <a:t>哪个方法</a:t>
            </a:r>
          </a:p>
          <a:p>
            <a:pPr>
              <a:lnSpc>
                <a:spcPct val="90000"/>
              </a:lnSpc>
            </a:pPr>
            <a:endParaRPr lang="zh-CN" altLang="zh-CN" sz="2700"/>
          </a:p>
          <a:p>
            <a:pPr>
              <a:lnSpc>
                <a:spcPct val="90000"/>
              </a:lnSpc>
            </a:pPr>
            <a:endParaRPr lang="zh-CN" altLang="zh-CN" sz="2700"/>
          </a:p>
          <a:p>
            <a:pPr>
              <a:lnSpc>
                <a:spcPct val="90000"/>
              </a:lnSpc>
            </a:pPr>
            <a:endParaRPr lang="zh-CN" altLang="zh-CN" sz="2700"/>
          </a:p>
          <a:p>
            <a:pPr>
              <a:lnSpc>
                <a:spcPct val="90000"/>
              </a:lnSpc>
            </a:pPr>
            <a:r>
              <a:rPr lang="en-US" altLang="zh-CN" sz="2700"/>
              <a:t>struts.xml</a:t>
            </a:r>
            <a:r>
              <a:rPr lang="zh-CN" altLang="zh-CN" sz="2700"/>
              <a:t>没有指定</a:t>
            </a:r>
            <a:r>
              <a:rPr lang="en-US" altLang="zh-CN" sz="2700"/>
              <a:t>method</a:t>
            </a:r>
            <a:r>
              <a:rPr lang="zh-CN" altLang="zh-CN" sz="2700"/>
              <a:t>属性</a:t>
            </a:r>
          </a:p>
          <a:p>
            <a:pPr>
              <a:lnSpc>
                <a:spcPct val="90000"/>
              </a:lnSpc>
            </a:pPr>
            <a:r>
              <a:rPr lang="zh-CN" altLang="zh-CN" sz="2700"/>
              <a:t>但是</a:t>
            </a:r>
            <a:r>
              <a:rPr lang="en-US" altLang="zh-CN" sz="2700"/>
              <a:t>product!</a:t>
            </a:r>
            <a:r>
              <a:rPr lang="en-US" altLang="zh-CN" sz="2700">
                <a:solidFill>
                  <a:srgbClr val="FF0000"/>
                </a:solidFill>
              </a:rPr>
              <a:t>add</a:t>
            </a:r>
            <a:r>
              <a:rPr lang="en-US" altLang="zh-CN" sz="2700"/>
              <a:t>.action </a:t>
            </a:r>
            <a:r>
              <a:rPr lang="zh-CN" altLang="zh-CN" sz="2700"/>
              <a:t>就会执行</a:t>
            </a:r>
            <a:r>
              <a:rPr lang="en-US" altLang="zh-CN" sz="2700"/>
              <a:t>ProductAction</a:t>
            </a:r>
            <a:r>
              <a:rPr lang="zh-CN" altLang="zh-CN" sz="2700"/>
              <a:t>的</a:t>
            </a:r>
            <a:r>
              <a:rPr lang="en-US" altLang="zh-CN" sz="2700"/>
              <a:t>add</a:t>
            </a:r>
            <a:r>
              <a:rPr lang="zh-CN" altLang="zh-CN" sz="2700"/>
              <a:t>方法</a:t>
            </a:r>
          </a:p>
          <a:p>
            <a:pPr>
              <a:lnSpc>
                <a:spcPct val="90000"/>
              </a:lnSpc>
            </a:pPr>
            <a:endParaRPr lang="zh-CN" altLang="zh-CN" sz="270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3286125"/>
          <a:ext cx="3602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MP 图像" r:id="rId3" imgW="2791037" imgH="390917" progId="Paint.Picture">
                  <p:embed/>
                </p:oleObj>
              </mc:Choice>
              <mc:Fallback>
                <p:oleObj name="BMP 图像" r:id="rId3" imgW="2791037" imgH="390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6125"/>
                        <a:ext cx="3602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628900" y="3789363"/>
          <a:ext cx="5207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像" r:id="rId5" imgW="5905757" imgH="981317" progId="Paint.Picture">
                  <p:embed/>
                </p:oleObj>
              </mc:Choice>
              <mc:Fallback>
                <p:oleObj name="BMP 图像" r:id="rId5" imgW="5905757" imgH="9813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789363"/>
                        <a:ext cx="52070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Pages>0</Pages>
  <Words>357</Words>
  <Characters>0</Characters>
  <Application>Microsoft Office PowerPoint</Application>
  <DocSecurity>0</DocSecurity>
  <PresentationFormat>全屏显示(4:3)</PresentationFormat>
  <Lines>0</Lines>
  <Paragraphs>52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画笔图片</vt:lpstr>
      <vt:lpstr>PowerPoint 演示文稿</vt:lpstr>
      <vt:lpstr>Action接口</vt:lpstr>
      <vt:lpstr>ActionSupport基类</vt:lpstr>
      <vt:lpstr>用户编写处理请求的Action类</vt:lpstr>
      <vt:lpstr>通过method属性指定Action执行方法</vt:lpstr>
      <vt:lpstr>使用通配符配置Action</vt:lpstr>
      <vt:lpstr>使用通配符配置Action</vt:lpstr>
      <vt:lpstr>使用Action的动态方法调用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李欣</dc:creator>
  <cp:keywords/>
  <dc:description/>
  <cp:lastModifiedBy>李欣</cp:lastModifiedBy>
  <cp:revision>1266</cp:revision>
  <cp:lastPrinted>1601-01-01T00:00:00Z</cp:lastPrinted>
  <dcterms:created xsi:type="dcterms:W3CDTF">2003-04-14T14:59:42Z</dcterms:created>
  <dcterms:modified xsi:type="dcterms:W3CDTF">2016-08-13T07:16:27Z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