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256" r:id="rId2"/>
    <p:sldId id="298" r:id="rId3"/>
    <p:sldId id="304" r:id="rId4"/>
    <p:sldId id="299" r:id="rId5"/>
    <p:sldId id="301" r:id="rId6"/>
    <p:sldId id="302" r:id="rId7"/>
    <p:sldId id="30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76EAABF-CB38-4881-A920-03BA36792BE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980C024-913F-4157-B144-2B562ADB537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0A771-D0F2-4835-8E96-6F1B6995F9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7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E1D35-8AB1-453E-AF01-1B1ACD30E1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20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9D7EF-DD30-4F55-A6CC-1D935D0B42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89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AE446-5882-4624-83F8-6A95C0B21D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02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7D6FE-E649-4B61-AA1D-50F00589FA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83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6A1E6-8DB2-4BCD-B2D1-2345C820F4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34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48DD4-655B-469B-8A78-3A69FCB210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62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95AD0-B577-4480-B44D-AC546229B4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52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16AEA-61C0-4B04-9ED4-4771EE5B27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93461-747B-49E3-8946-0BB11A5DD6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29C1329B-25FB-438A-A970-B907F6850B8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5400" b="1">
                <a:latin typeface="Arial" panose="020B0604020202020204" pitchFamily="34" charset="0"/>
              </a:rPr>
              <a:t>配置处理结果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理解处理结果</a:t>
            </a:r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Action</a:t>
            </a:r>
            <a:r>
              <a:rPr lang="zh-CN" altLang="en-US" sz="2400"/>
              <a:t>处理完用户请求后，将返回一个普通字符串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整个普通字符串就是一个逻辑视图名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Struts2 </a:t>
            </a:r>
            <a:r>
              <a:rPr lang="zh-CN" altLang="en-US" sz="2400"/>
              <a:t>根据逻辑视图名，决定响应哪个结果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Struts2</a:t>
            </a:r>
            <a:r>
              <a:rPr lang="zh-CN" altLang="en-US" sz="2400"/>
              <a:t>处理结果使用</a:t>
            </a:r>
            <a:r>
              <a:rPr lang="en-US" altLang="zh-CN" sz="2400"/>
              <a:t>&lt;result&gt;</a:t>
            </a:r>
            <a:r>
              <a:rPr lang="zh-CN" altLang="en-US" sz="2400"/>
              <a:t>元素配置</a:t>
            </a:r>
          </a:p>
          <a:p>
            <a:pPr lvl="1">
              <a:lnSpc>
                <a:spcPct val="80000"/>
              </a:lnSpc>
            </a:pPr>
            <a:r>
              <a:rPr lang="zh-CN" altLang="en-US" sz="2400"/>
              <a:t>局部结果：将</a:t>
            </a:r>
            <a:r>
              <a:rPr lang="en-US" altLang="zh-CN" sz="2400"/>
              <a:t>&lt;result&gt;</a:t>
            </a:r>
            <a:r>
              <a:rPr lang="zh-CN" altLang="en-US" sz="2400"/>
              <a:t>作为</a:t>
            </a:r>
            <a:r>
              <a:rPr lang="en-US" altLang="zh-CN" sz="2400"/>
              <a:t>&lt;action&gt;</a:t>
            </a:r>
            <a:r>
              <a:rPr lang="zh-CN" altLang="en-US" sz="2400"/>
              <a:t>子元素配置</a:t>
            </a:r>
          </a:p>
          <a:p>
            <a:pPr lvl="1">
              <a:lnSpc>
                <a:spcPct val="80000"/>
              </a:lnSpc>
            </a:pPr>
            <a:r>
              <a:rPr lang="zh-CN" altLang="en-US" sz="2400"/>
              <a:t>全局结果：将</a:t>
            </a:r>
            <a:r>
              <a:rPr lang="en-US" altLang="zh-CN" sz="2400"/>
              <a:t>&lt;result&gt;</a:t>
            </a:r>
            <a:r>
              <a:rPr lang="zh-CN" altLang="en-US" sz="2400"/>
              <a:t>作为</a:t>
            </a:r>
            <a:r>
              <a:rPr lang="en-US" altLang="zh-CN" sz="2400"/>
              <a:t>&lt;global-results&gt;</a:t>
            </a:r>
            <a:r>
              <a:rPr lang="zh-CN" altLang="en-US" sz="2400"/>
              <a:t>元素的子元素配置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配置</a:t>
            </a:r>
            <a:r>
              <a:rPr lang="en-US" altLang="zh-CN" sz="2400"/>
              <a:t>&lt;result&gt;</a:t>
            </a:r>
            <a:r>
              <a:rPr lang="zh-CN" altLang="en-US" sz="2400"/>
              <a:t>元素通常需要指定两个属性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name  </a:t>
            </a:r>
            <a:r>
              <a:rPr lang="zh-CN" altLang="en-US" sz="2400"/>
              <a:t>该属性指定配置逻辑视图名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type  </a:t>
            </a:r>
            <a:r>
              <a:rPr lang="zh-CN" altLang="en-US" sz="2400"/>
              <a:t>该属性指定结果类型</a:t>
            </a:r>
            <a:endParaRPr lang="zh-CN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全局结果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778668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当多个</a:t>
            </a:r>
            <a:r>
              <a:rPr lang="en-US" altLang="zh-CN" sz="1800"/>
              <a:t>action</a:t>
            </a:r>
            <a:r>
              <a:rPr lang="zh-CN" altLang="en-US" sz="1800"/>
              <a:t>中都使用到了相同</a:t>
            </a:r>
            <a:r>
              <a:rPr lang="en-US" altLang="zh-CN" sz="1800"/>
              <a:t>result</a:t>
            </a:r>
            <a:r>
              <a:rPr lang="zh-CN" altLang="en-US" sz="1800"/>
              <a:t>，这时我们应该把</a:t>
            </a:r>
            <a:r>
              <a:rPr lang="en-US" altLang="zh-CN" sz="1800"/>
              <a:t>result</a:t>
            </a:r>
            <a:r>
              <a:rPr lang="zh-CN" altLang="en-US" sz="1800"/>
              <a:t>定义为全局结果。</a:t>
            </a:r>
            <a:r>
              <a:rPr lang="en-US" altLang="zh-CN" sz="1800"/>
              <a:t>struts1</a:t>
            </a:r>
            <a:r>
              <a:rPr lang="zh-CN" altLang="en-US" sz="1800"/>
              <a:t>中提供了全局</a:t>
            </a:r>
            <a:r>
              <a:rPr lang="en-US" altLang="zh-CN" sz="1800"/>
              <a:t>forward，struts2</a:t>
            </a:r>
            <a:r>
              <a:rPr lang="zh-CN" altLang="en-US" sz="1800"/>
              <a:t>中也提供了相似功能：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&lt;package ....&gt;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00FF"/>
                </a:solidFill>
              </a:rPr>
              <a:t>&lt;global-results&gt;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&lt;result name="message"&gt;/message.jsp&lt;/result&gt;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00FF"/>
                </a:solidFill>
              </a:rPr>
              <a:t>&lt;/global-results&gt;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&lt;/package&gt;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局部的会覆盖全局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Struts1</a:t>
            </a:r>
            <a:r>
              <a:rPr lang="zh-CN" altLang="en-US" sz="1800" b="1">
                <a:solidFill>
                  <a:srgbClr val="FF0000"/>
                </a:solidFill>
              </a:rPr>
              <a:t>中应用范围内</a:t>
            </a:r>
            <a:r>
              <a:rPr lang="en-US" altLang="zh-CN" sz="1800" b="1">
                <a:solidFill>
                  <a:srgbClr val="FF0000"/>
                </a:solidFill>
              </a:rPr>
              <a:t>action</a:t>
            </a:r>
            <a:r>
              <a:rPr lang="zh-CN" altLang="en-US" sz="1800" b="1">
                <a:solidFill>
                  <a:srgbClr val="FF0000"/>
                </a:solidFill>
              </a:rPr>
              <a:t>的实例 </a:t>
            </a:r>
            <a:r>
              <a:rPr lang="en-US" altLang="zh-CN" sz="1800" b="1">
                <a:solidFill>
                  <a:srgbClr val="FF0000"/>
                </a:solidFill>
              </a:rPr>
              <a:t>action</a:t>
            </a:r>
            <a:r>
              <a:rPr lang="zh-CN" altLang="en-US" sz="1800" b="1">
                <a:solidFill>
                  <a:srgbClr val="FF0000"/>
                </a:solidFill>
              </a:rPr>
              <a:t>是单实例</a:t>
            </a:r>
            <a:r>
              <a:rPr lang="en-US" altLang="zh-CN" sz="1800" b="1">
                <a:solidFill>
                  <a:srgbClr val="FF0000"/>
                </a:solidFill>
              </a:rPr>
              <a:t>(</a:t>
            </a:r>
            <a:r>
              <a:rPr lang="zh-CN" altLang="en-US" sz="1800" b="1">
                <a:solidFill>
                  <a:srgbClr val="FF0000"/>
                </a:solidFill>
              </a:rPr>
              <a:t>执行时</a:t>
            </a:r>
            <a:r>
              <a:rPr lang="en-US" altLang="zh-CN" sz="1800" b="1">
                <a:solidFill>
                  <a:srgbClr val="FF0000"/>
                </a:solidFill>
              </a:rPr>
              <a:t>,</a:t>
            </a:r>
            <a:r>
              <a:rPr lang="zh-CN" altLang="en-US" sz="1800" b="1">
                <a:solidFill>
                  <a:srgbClr val="FF0000"/>
                </a:solidFill>
              </a:rPr>
              <a:t>现在缓存中查找实例</a:t>
            </a:r>
            <a:r>
              <a:rPr lang="en-US" altLang="zh-CN" sz="1800" b="1">
                <a:solidFill>
                  <a:srgbClr val="FF0000"/>
                </a:solidFill>
              </a:rPr>
              <a:t>,</a:t>
            </a:r>
            <a:r>
              <a:rPr lang="zh-CN" altLang="en-US" sz="1800" b="1">
                <a:solidFill>
                  <a:srgbClr val="FF0000"/>
                </a:solidFill>
              </a:rPr>
              <a:t>有用，没有创建新的实例</a:t>
            </a:r>
            <a:r>
              <a:rPr lang="en-US" altLang="zh-CN" sz="1800" b="1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Struts2</a:t>
            </a:r>
            <a:r>
              <a:rPr lang="zh-CN" altLang="en-US" sz="1800" b="1">
                <a:solidFill>
                  <a:srgbClr val="FF0000"/>
                </a:solidFill>
              </a:rPr>
              <a:t>中 应用范围内</a:t>
            </a:r>
            <a:r>
              <a:rPr lang="en-US" altLang="zh-CN" sz="1800" b="1">
                <a:solidFill>
                  <a:srgbClr val="FF0000"/>
                </a:solidFill>
              </a:rPr>
              <a:t>action</a:t>
            </a:r>
            <a:r>
              <a:rPr lang="zh-CN" altLang="en-US" sz="1800" b="1">
                <a:solidFill>
                  <a:srgbClr val="FF0000"/>
                </a:solidFill>
              </a:rPr>
              <a:t>的实例</a:t>
            </a:r>
            <a:r>
              <a:rPr lang="en-US" altLang="zh-CN" sz="1800" b="1">
                <a:solidFill>
                  <a:srgbClr val="FF0000"/>
                </a:solidFill>
              </a:rPr>
              <a:t>,</a:t>
            </a:r>
            <a:r>
              <a:rPr lang="zh-CN" altLang="en-US" sz="1800" b="1">
                <a:solidFill>
                  <a:srgbClr val="FF0000"/>
                </a:solidFill>
              </a:rPr>
              <a:t>每个请求都会创建一个</a:t>
            </a:r>
            <a:r>
              <a:rPr lang="en-US" altLang="zh-CN" sz="1800" b="1">
                <a:solidFill>
                  <a:srgbClr val="FF0000"/>
                </a:solidFill>
              </a:rPr>
              <a:t>action</a:t>
            </a:r>
            <a:r>
              <a:rPr lang="zh-CN" altLang="en-US" sz="1800" b="1">
                <a:solidFill>
                  <a:srgbClr val="FF0000"/>
                </a:solidFill>
              </a:rPr>
              <a:t>实例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Servlet</a:t>
            </a:r>
            <a:r>
              <a:rPr lang="zh-CN" altLang="en-US" sz="1800" b="1">
                <a:solidFill>
                  <a:srgbClr val="FF0000"/>
                </a:solidFill>
              </a:rPr>
              <a:t>属于单实例多线程的应用，实例只在初始化时被加载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多实例比单实例的优点，不会产生并发问题，但执行速度不如单实例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6" tIns="45718" rIns="91436" bIns="45718"/>
          <a:lstStyle/>
          <a:p>
            <a:r>
              <a:rPr lang="zh-CN" altLang="en-US" sz="2900"/>
              <a:t>结果类型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struts-default.xml </a:t>
            </a:r>
            <a:r>
              <a:rPr lang="zh-CN" altLang="en-US"/>
              <a:t>配置常用结果类型</a:t>
            </a:r>
            <a:endParaRPr lang="zh-CN" altLang="zh-CN"/>
          </a:p>
        </p:txBody>
      </p:sp>
      <p:pic>
        <p:nvPicPr>
          <p:cNvPr id="8197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2854325"/>
            <a:ext cx="8747125" cy="2159000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125538"/>
            <a:ext cx="7632700" cy="647700"/>
          </a:xfrm>
        </p:spPr>
        <p:txBody>
          <a:bodyPr lIns="91436" tIns="45718" rIns="91436" bIns="45718"/>
          <a:lstStyle/>
          <a:p>
            <a:r>
              <a:rPr lang="zh-CN" altLang="zh-CN" sz="2900"/>
              <a:t>结果类型</a:t>
            </a:r>
            <a:r>
              <a:rPr lang="en-US" altLang="zh-CN" sz="2900"/>
              <a:t>:  dispatcher</a:t>
            </a:r>
            <a:endParaRPr lang="zh-CN" altLang="zh-CN" sz="29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95288" y="1890713"/>
            <a:ext cx="8353425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/>
              <a:t>dispatcher </a:t>
            </a:r>
            <a:r>
              <a:rPr lang="zh-CN" altLang="zh-CN" sz="2200"/>
              <a:t>结果类型是</a:t>
            </a:r>
            <a:r>
              <a:rPr lang="zh-CN" altLang="zh-CN" sz="2200" b="1">
                <a:solidFill>
                  <a:srgbClr val="FF3300"/>
                </a:solidFill>
              </a:rPr>
              <a:t>最常用的结果类型</a:t>
            </a:r>
            <a:r>
              <a:rPr lang="en-US" altLang="zh-CN" sz="2200"/>
              <a:t>, </a:t>
            </a:r>
            <a:r>
              <a:rPr lang="zh-CN" altLang="zh-CN" sz="2200"/>
              <a:t>也是 </a:t>
            </a:r>
            <a:r>
              <a:rPr lang="en-US" altLang="zh-CN" sz="2200"/>
              <a:t>struts </a:t>
            </a:r>
            <a:r>
              <a:rPr lang="zh-CN" altLang="zh-CN" sz="2200"/>
              <a:t>框架默认的结果类型</a:t>
            </a:r>
          </a:p>
          <a:p>
            <a:r>
              <a:rPr lang="zh-CN" altLang="zh-CN" sz="2200"/>
              <a:t>该结果类型有一个 </a:t>
            </a:r>
            <a:r>
              <a:rPr lang="en-US" altLang="zh-CN" sz="2200"/>
              <a:t>location </a:t>
            </a:r>
            <a:r>
              <a:rPr lang="zh-CN" altLang="zh-CN" sz="2200"/>
              <a:t>参数</a:t>
            </a:r>
            <a:r>
              <a:rPr lang="en-US" altLang="zh-CN" sz="2200"/>
              <a:t>, </a:t>
            </a:r>
            <a:r>
              <a:rPr lang="zh-CN" altLang="zh-CN" sz="2200"/>
              <a:t>它是一个默认参数</a:t>
            </a:r>
          </a:p>
          <a:p>
            <a:endParaRPr lang="zh-CN" altLang="zh-CN" sz="2200"/>
          </a:p>
          <a:p>
            <a:endParaRPr lang="zh-CN" altLang="zh-CN" sz="2200"/>
          </a:p>
          <a:p>
            <a:endParaRPr lang="zh-CN" altLang="zh-CN" sz="2200"/>
          </a:p>
          <a:p>
            <a:r>
              <a:rPr lang="en-US" altLang="zh-CN" sz="2200"/>
              <a:t>dispatcher </a:t>
            </a:r>
            <a:r>
              <a:rPr lang="zh-CN" altLang="zh-CN" sz="2200"/>
              <a:t>结果类型将把控制权</a:t>
            </a:r>
            <a:r>
              <a:rPr lang="zh-CN" altLang="zh-CN" sz="2200" b="1">
                <a:solidFill>
                  <a:srgbClr val="FF3300"/>
                </a:solidFill>
              </a:rPr>
              <a:t>转发</a:t>
            </a:r>
            <a:r>
              <a:rPr lang="zh-CN" altLang="zh-CN" sz="2200"/>
              <a:t>给应用程序里的某个资源</a:t>
            </a:r>
            <a:r>
              <a:rPr lang="en-US" altLang="zh-CN" sz="2200"/>
              <a:t>. </a:t>
            </a:r>
          </a:p>
          <a:p>
            <a:r>
              <a:rPr lang="en-US" altLang="zh-CN" sz="2200"/>
              <a:t>dispatcher </a:t>
            </a:r>
            <a:r>
              <a:rPr lang="zh-CN" altLang="zh-CN" sz="2200"/>
              <a:t>结果类型不能把控制权</a:t>
            </a:r>
            <a:r>
              <a:rPr lang="zh-CN" altLang="zh-CN" sz="2200" b="1">
                <a:solidFill>
                  <a:srgbClr val="FF3300"/>
                </a:solidFill>
              </a:rPr>
              <a:t>转发</a:t>
            </a:r>
            <a:r>
              <a:rPr lang="zh-CN" altLang="zh-CN" sz="2200"/>
              <a:t>给一个外部资源</a:t>
            </a:r>
            <a:r>
              <a:rPr lang="en-US" altLang="zh-CN" sz="2200"/>
              <a:t>. </a:t>
            </a:r>
            <a:r>
              <a:rPr lang="zh-CN" altLang="zh-CN" sz="2200"/>
              <a:t>若需要把控制权重定向到一个外部资源</a:t>
            </a:r>
            <a:r>
              <a:rPr lang="en-US" altLang="zh-CN" sz="2200"/>
              <a:t>, </a:t>
            </a:r>
            <a:r>
              <a:rPr lang="zh-CN" altLang="zh-CN" sz="2200"/>
              <a:t>应该使用 </a:t>
            </a:r>
            <a:r>
              <a:rPr lang="en-US" altLang="zh-CN" sz="2200"/>
              <a:t>redirect </a:t>
            </a:r>
            <a:r>
              <a:rPr lang="zh-CN" altLang="zh-CN" sz="2200"/>
              <a:t>结果类型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5040312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76700"/>
            <a:ext cx="5676900" cy="171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779838" y="35004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924300" y="3716338"/>
            <a:ext cx="64928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zh-CN" altLang="en-US" sz="2400">
                <a:latin typeface="Times New Roman" panose="02020603050405020304" pitchFamily="18" charset="0"/>
              </a:rPr>
              <a:t>等同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68313" y="5876925"/>
            <a:ext cx="381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类：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ServletDispatcherResult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125538"/>
            <a:ext cx="7704137" cy="647700"/>
          </a:xfrm>
        </p:spPr>
        <p:txBody>
          <a:bodyPr lIns="91436" tIns="45718" rIns="91436" bIns="45718"/>
          <a:lstStyle/>
          <a:p>
            <a:r>
              <a:rPr lang="zh-CN" altLang="zh-CN" sz="2900"/>
              <a:t>结果类型</a:t>
            </a:r>
            <a:r>
              <a:rPr lang="en-US" altLang="zh-CN" sz="2900"/>
              <a:t>:  redirect</a:t>
            </a:r>
            <a:endParaRPr lang="zh-CN" altLang="zh-CN" sz="29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5288" y="1890713"/>
            <a:ext cx="8353425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redirect </a:t>
            </a:r>
            <a:r>
              <a:rPr lang="zh-CN" altLang="zh-CN" sz="2000"/>
              <a:t>结果类型将把响应</a:t>
            </a:r>
            <a:r>
              <a:rPr lang="zh-CN" altLang="zh-CN" sz="2000" b="1">
                <a:solidFill>
                  <a:srgbClr val="FF3300"/>
                </a:solidFill>
              </a:rPr>
              <a:t>重定向</a:t>
            </a:r>
            <a:r>
              <a:rPr lang="zh-CN" altLang="zh-CN" sz="2000"/>
              <a:t>到另一个资源</a:t>
            </a:r>
            <a:r>
              <a:rPr lang="en-US" altLang="zh-CN" sz="2000"/>
              <a:t>, </a:t>
            </a:r>
            <a:r>
              <a:rPr lang="zh-CN" altLang="zh-CN" sz="2000"/>
              <a:t>而不是转发给该资源</a:t>
            </a:r>
            <a:r>
              <a:rPr lang="en-US" altLang="zh-CN" sz="2000"/>
              <a:t>.</a:t>
            </a:r>
          </a:p>
          <a:p>
            <a:r>
              <a:rPr lang="en-US" altLang="zh-CN" sz="2000"/>
              <a:t>redirect </a:t>
            </a:r>
            <a:r>
              <a:rPr lang="zh-CN" altLang="zh-CN" sz="2000"/>
              <a:t>结果类型接受下面这些参数</a:t>
            </a:r>
            <a:r>
              <a:rPr lang="en-US" altLang="zh-CN" sz="2000"/>
              <a:t>:</a:t>
            </a:r>
          </a:p>
          <a:p>
            <a:pPr lvl="1"/>
            <a:r>
              <a:rPr lang="en-US" altLang="zh-CN" sz="2000"/>
              <a:t>location: </a:t>
            </a:r>
            <a:r>
              <a:rPr lang="zh-CN" altLang="zh-CN" sz="2000"/>
              <a:t>用来给出重定向的目的地</a:t>
            </a:r>
          </a:p>
          <a:p>
            <a:pPr lvl="1"/>
            <a:r>
              <a:rPr lang="en-US" altLang="zh-CN" sz="2000" b="1"/>
              <a:t>param</a:t>
            </a:r>
            <a:r>
              <a:rPr lang="en-US" altLang="zh-CN" sz="2000"/>
              <a:t>: </a:t>
            </a:r>
            <a:r>
              <a:rPr lang="zh-CN" altLang="zh-CN" sz="2000"/>
              <a:t>用来表明是否把 </a:t>
            </a:r>
            <a:r>
              <a:rPr lang="en-US" altLang="zh-CN" sz="2000"/>
              <a:t>location </a:t>
            </a:r>
            <a:r>
              <a:rPr lang="zh-CN" altLang="zh-CN" sz="2000"/>
              <a:t>参数的值视为一个 </a:t>
            </a:r>
            <a:r>
              <a:rPr lang="en-US" altLang="zh-CN" sz="2000" b="1">
                <a:solidFill>
                  <a:srgbClr val="FF3300"/>
                </a:solidFill>
              </a:rPr>
              <a:t>OGNL</a:t>
            </a:r>
            <a:r>
              <a:rPr lang="en-US" altLang="zh-CN" sz="2000"/>
              <a:t> </a:t>
            </a:r>
            <a:r>
              <a:rPr lang="zh-CN" altLang="zh-CN" sz="2000"/>
              <a:t>表达式来解释</a:t>
            </a:r>
            <a:r>
              <a:rPr lang="en-US" altLang="zh-CN" sz="2000"/>
              <a:t>. </a:t>
            </a:r>
            <a:r>
              <a:rPr lang="zh-CN" altLang="zh-CN" sz="2000"/>
              <a:t>默认值为 </a:t>
            </a:r>
            <a:r>
              <a:rPr lang="en-US" altLang="zh-CN" sz="2000"/>
              <a:t>true</a:t>
            </a:r>
          </a:p>
          <a:p>
            <a:r>
              <a:rPr lang="en-US" altLang="zh-CN" sz="2000"/>
              <a:t>redirect </a:t>
            </a:r>
            <a:r>
              <a:rPr lang="zh-CN" altLang="zh-CN" sz="2000"/>
              <a:t>结果类型可以把响应重定向到一个外部资源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76700"/>
            <a:ext cx="5689600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373688"/>
            <a:ext cx="6913562" cy="387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348038" y="47244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419475" y="4941888"/>
            <a:ext cx="64928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zh-CN" altLang="en-US" sz="2400">
                <a:latin typeface="Times New Roman" panose="02020603050405020304" pitchFamily="18" charset="0"/>
              </a:rPr>
              <a:t>等同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95288" y="5949950"/>
            <a:ext cx="381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类：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ServletRedirectResult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125538"/>
            <a:ext cx="7704137" cy="647700"/>
          </a:xfrm>
        </p:spPr>
        <p:txBody>
          <a:bodyPr lIns="91436" tIns="45718" rIns="91436" bIns="45718"/>
          <a:lstStyle/>
          <a:p>
            <a:r>
              <a:rPr lang="zh-CN" altLang="zh-CN" sz="2900"/>
              <a:t>结果类型</a:t>
            </a:r>
            <a:r>
              <a:rPr lang="en-US" altLang="zh-CN" sz="2900"/>
              <a:t>:  redirectAction</a:t>
            </a:r>
            <a:endParaRPr lang="zh-CN" altLang="zh-CN" sz="29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4213" y="1844675"/>
            <a:ext cx="80645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/>
              <a:t>redirectAction </a:t>
            </a:r>
            <a:r>
              <a:rPr lang="zh-CN" altLang="zh-CN" sz="2200"/>
              <a:t>结果类型把响应重定向到另一个 </a:t>
            </a:r>
            <a:r>
              <a:rPr lang="en-US" altLang="zh-CN" sz="2200"/>
              <a:t>Action</a:t>
            </a:r>
          </a:p>
          <a:p>
            <a:r>
              <a:rPr lang="en-US" altLang="zh-CN" sz="2200"/>
              <a:t>redirectAction </a:t>
            </a:r>
            <a:r>
              <a:rPr lang="zh-CN" altLang="zh-CN" sz="2200"/>
              <a:t>结果类型接受下面这些参数</a:t>
            </a:r>
            <a:r>
              <a:rPr lang="en-US" altLang="zh-CN" sz="2200"/>
              <a:t>:</a:t>
            </a:r>
          </a:p>
          <a:p>
            <a:pPr lvl="1"/>
            <a:r>
              <a:rPr lang="en-US" altLang="zh-CN" sz="2000"/>
              <a:t>actionName: </a:t>
            </a:r>
            <a:r>
              <a:rPr lang="zh-CN" altLang="zh-CN" sz="2000"/>
              <a:t>指定 “目的地” 动作的名字</a:t>
            </a:r>
            <a:r>
              <a:rPr lang="en-US" altLang="zh-CN" sz="2000"/>
              <a:t>. </a:t>
            </a:r>
            <a:r>
              <a:rPr lang="zh-CN" altLang="zh-CN" sz="2000"/>
              <a:t>它是默认属性</a:t>
            </a:r>
          </a:p>
          <a:p>
            <a:pPr lvl="1"/>
            <a:r>
              <a:rPr lang="en-US" altLang="zh-CN" sz="2000"/>
              <a:t>namespace: </a:t>
            </a:r>
            <a:r>
              <a:rPr lang="zh-CN" altLang="zh-CN" sz="2000"/>
              <a:t>用来指定 “目的地” 动作的命名空间</a:t>
            </a:r>
            <a:r>
              <a:rPr lang="en-US" altLang="zh-CN" sz="2000"/>
              <a:t>. </a:t>
            </a:r>
            <a:r>
              <a:rPr lang="zh-CN" altLang="zh-CN" sz="2000"/>
              <a:t>如果没有配置该参数</a:t>
            </a:r>
            <a:r>
              <a:rPr lang="en-US" altLang="zh-CN" sz="2000"/>
              <a:t>, Struts </a:t>
            </a:r>
            <a:r>
              <a:rPr lang="zh-CN" altLang="zh-CN" sz="2000"/>
              <a:t>会把当前 </a:t>
            </a:r>
            <a:r>
              <a:rPr lang="en-US" altLang="zh-CN" sz="2000"/>
              <a:t>Action </a:t>
            </a:r>
            <a:r>
              <a:rPr lang="zh-CN" altLang="zh-CN" sz="2000"/>
              <a:t>所在的命名空间作为 “目的地” 的命名空间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292600"/>
            <a:ext cx="6337300" cy="935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Pages>0</Pages>
  <Words>423</Words>
  <Characters>0</Characters>
  <Application>Microsoft Office PowerPoint</Application>
  <DocSecurity>0</DocSecurity>
  <PresentationFormat>全屏显示(4:3)</PresentationFormat>
  <Lines>0</Lines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PowerPoint 演示文稿</vt:lpstr>
      <vt:lpstr>理解处理结果</vt:lpstr>
      <vt:lpstr>  全局结果</vt:lpstr>
      <vt:lpstr>结果类型</vt:lpstr>
      <vt:lpstr>结果类型:  dispatcher</vt:lpstr>
      <vt:lpstr>结果类型:  redirect</vt:lpstr>
      <vt:lpstr>结果类型:  redirectAction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李欣</dc:creator>
  <cp:keywords/>
  <dc:description/>
  <cp:lastModifiedBy>李欣</cp:lastModifiedBy>
  <cp:revision>1267</cp:revision>
  <cp:lastPrinted>1601-01-01T00:00:00Z</cp:lastPrinted>
  <dcterms:created xsi:type="dcterms:W3CDTF">2003-04-14T14:59:42Z</dcterms:created>
  <dcterms:modified xsi:type="dcterms:W3CDTF">2016-08-13T07:16:02Z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