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6"/>
  </p:notesMasterIdLst>
  <p:sldIdLst>
    <p:sldId id="256" r:id="rId2"/>
    <p:sldId id="309" r:id="rId3"/>
    <p:sldId id="310" r:id="rId4"/>
    <p:sldId id="311" r:id="rId5"/>
    <p:sldId id="312" r:id="rId6"/>
    <p:sldId id="314" r:id="rId7"/>
    <p:sldId id="315" r:id="rId8"/>
    <p:sldId id="313" r:id="rId9"/>
    <p:sldId id="316" r:id="rId10"/>
    <p:sldId id="320" r:id="rId11"/>
    <p:sldId id="324" r:id="rId12"/>
    <p:sldId id="325" r:id="rId13"/>
    <p:sldId id="326" r:id="rId14"/>
    <p:sldId id="32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84"/>
      </p:cViewPr>
      <p:guideLst>
        <p:guide orient="horz" pos="2159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B4C02C5-79F0-4164-B10E-64AAD98FB5B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B265A96F-49DC-4168-B922-779AA233D356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9769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47C4F-55B6-4094-B336-30E9FD3417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01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92CA-862A-425C-A1FC-29510D1159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99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BC33F9CD-37F3-417A-A722-08AE3C3DB0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75-1C4A-406E-9B8E-F2EE8079EE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37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E7A98-FF56-4E89-8C32-B2014183DC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1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C7567-2BD1-41DD-B318-CF09C240A6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8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4363E-CF37-42B3-99EC-DD039DC6B9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1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457A-526A-40BB-8512-4FA3C08A6D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7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43402-D59C-4D05-9A3C-2E13873174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30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112C0-3A89-4A2F-AA19-6A5FE2C626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8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BD9F1-C0C0-4FD1-9071-F6B8CFB5E1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2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7679CFA-24AC-4838-AD19-43F3D899B01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6048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>
                <a:latin typeface="Arial" panose="020B0604020202020204" pitchFamily="34" charset="0"/>
              </a:rPr>
              <a:t>Action</a:t>
            </a:r>
            <a:r>
              <a:rPr lang="zh-CN" altLang="zh-CN" sz="4000" b="1">
                <a:latin typeface="Arial" panose="020B0604020202020204" pitchFamily="34" charset="0"/>
              </a:rPr>
              <a:t>接受请求参数</a:t>
            </a:r>
            <a:endParaRPr lang="zh-CN" altLang="en-US" sz="4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定制类型转换器（</a:t>
            </a:r>
            <a:r>
              <a:rPr lang="en-US" altLang="zh-CN"/>
              <a:t>Struts2</a:t>
            </a:r>
            <a:r>
              <a:rPr lang="zh-CN" altLang="en-US"/>
              <a:t>代码）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28675" y="1917700"/>
          <a:ext cx="49688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BMP 图像" r:id="rId3" imgW="8430077" imgH="1029197" progId="Paint.Picture">
                  <p:embed/>
                </p:oleObj>
              </mc:Choice>
              <mc:Fallback>
                <p:oleObj name="BMP 图像" r:id="rId3" imgW="8430077" imgH="10291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917700"/>
                        <a:ext cx="49688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828675" y="2568575"/>
          <a:ext cx="57594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BMP 图像" r:id="rId5" imgW="8525117" imgH="2553077" progId="Paint.Picture">
                  <p:embed/>
                </p:oleObj>
              </mc:Choice>
              <mc:Fallback>
                <p:oleObj name="BMP 图像" r:id="rId5" imgW="8525117" imgH="25530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568575"/>
                        <a:ext cx="575945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828675" y="4365625"/>
          <a:ext cx="5832475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BMP 图像" r:id="rId7" imgW="10372997" imgH="3476837" progId="Paint.Picture">
                  <p:embed/>
                </p:oleObj>
              </mc:Choice>
              <mc:Fallback>
                <p:oleObj name="BMP 图像" r:id="rId7" imgW="10372997" imgH="347683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365625"/>
                        <a:ext cx="5832475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自定义类型转换器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428625" y="1928813"/>
            <a:ext cx="7786688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java.util.Date</a:t>
            </a:r>
            <a:r>
              <a:rPr lang="zh-CN" altLang="en-US" sz="1400"/>
              <a:t>类型的属性可以接收格式为</a:t>
            </a:r>
            <a:r>
              <a:rPr lang="en-US" altLang="zh-CN" sz="1400"/>
              <a:t>2009-07-20</a:t>
            </a:r>
            <a:r>
              <a:rPr lang="zh-CN" altLang="en-US" sz="1400"/>
              <a:t>的请求参数值。但如果我们需要接收格式为</a:t>
            </a:r>
            <a:r>
              <a:rPr lang="en-US" altLang="zh-CN" sz="1400"/>
              <a:t>20091221</a:t>
            </a:r>
            <a:r>
              <a:rPr lang="zh-CN" altLang="en-US" sz="1400"/>
              <a:t>的请求参数，我们必须定义类型转换器，否则</a:t>
            </a:r>
            <a:r>
              <a:rPr lang="en-US" altLang="zh-CN" sz="1400"/>
              <a:t>struts2</a:t>
            </a:r>
            <a:r>
              <a:rPr lang="zh-CN" altLang="en-US" sz="1400"/>
              <a:t>无法自动完成类型转换。</a:t>
            </a: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import java.util.Date;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public class HelloWorldAction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private Date createtime;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public Date getCreatetime()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return createtime;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public void setCreatetime(Date createtime)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	this.createtime = createtime;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自定义类型转换器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714375" y="1857375"/>
            <a:ext cx="778668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public class DateConverter extends </a:t>
            </a:r>
            <a:r>
              <a:rPr lang="en-US" altLang="zh-CN" sz="1200">
                <a:solidFill>
                  <a:srgbClr val="0000FF"/>
                </a:solidFill>
              </a:rPr>
              <a:t>DefaultTypeConverter</a:t>
            </a:r>
            <a:r>
              <a:rPr lang="en-US" altLang="zh-CN" sz="1200"/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                @Override  public Object convertValue(Map context, Object value, Class toType)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SimpleDateFormat dateFormat = new SimpleDateFormat("yyyyMMdd");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try {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if(toType == Date.class){//</a:t>
            </a:r>
            <a:r>
              <a:rPr lang="zh-CN" altLang="en-US" sz="1200"/>
              <a:t>当字符串向</a:t>
            </a:r>
            <a:r>
              <a:rPr lang="en-US" altLang="zh-CN" sz="1200"/>
              <a:t>Date</a:t>
            </a:r>
            <a:r>
              <a:rPr lang="zh-CN" altLang="en-US" sz="1200"/>
              <a:t>类型转换时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			</a:t>
            </a:r>
            <a:r>
              <a:rPr lang="en-US" altLang="zh-CN" sz="1200"/>
              <a:t>String[] params = (String[]) value;</a:t>
            </a:r>
            <a:r>
              <a:rPr lang="en-US" altLang="zh-CN" sz="1200">
                <a:solidFill>
                  <a:srgbClr val="259B41"/>
                </a:solidFill>
              </a:rPr>
              <a:t>// Request.getParameterValues()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	return dateFormat.parse(params[0]);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}else if(toType == String.class){//</a:t>
            </a:r>
            <a:r>
              <a:rPr lang="zh-CN" altLang="en-US" sz="1200"/>
              <a:t>当</a:t>
            </a:r>
            <a:r>
              <a:rPr lang="en-US" altLang="zh-CN" sz="1200"/>
              <a:t>Date</a:t>
            </a:r>
            <a:r>
              <a:rPr lang="zh-CN" altLang="en-US" sz="1200"/>
              <a:t>转换成字符串时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			</a:t>
            </a:r>
            <a:r>
              <a:rPr lang="en-US" altLang="zh-CN" sz="1200"/>
              <a:t>Date date = (Date) value;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	return dateFormat.format(date);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	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 catch (ParseException e) {}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return null;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将上面的类型转换器注册为</a:t>
            </a:r>
            <a:r>
              <a:rPr lang="zh-CN" altLang="en-US" sz="1200">
                <a:solidFill>
                  <a:srgbClr val="0000FF"/>
                </a:solidFill>
              </a:rPr>
              <a:t>局部类型转换器</a:t>
            </a:r>
            <a:r>
              <a:rPr lang="zh-CN" altLang="en-US" sz="1200"/>
              <a:t>：</a:t>
            </a:r>
            <a:endParaRPr lang="en-US" altLang="zh-CN" sz="1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在</a:t>
            </a:r>
            <a:r>
              <a:rPr lang="en-US" altLang="zh-CN" sz="1200"/>
              <a:t>Action</a:t>
            </a:r>
            <a:r>
              <a:rPr lang="zh-CN" altLang="en-US" sz="1200"/>
              <a:t>类所在的包下放置</a:t>
            </a:r>
            <a:r>
              <a:rPr lang="en-US" altLang="zh-CN" sz="1200"/>
              <a:t>ActionClassName-conversion.properties</a:t>
            </a:r>
            <a:r>
              <a:rPr lang="zh-CN" altLang="en-US" sz="1200"/>
              <a:t>文件，</a:t>
            </a:r>
            <a:r>
              <a:rPr lang="en-US" altLang="zh-CN" sz="1200"/>
              <a:t>ActionClassName</a:t>
            </a:r>
            <a:r>
              <a:rPr lang="zh-CN" altLang="en-US" sz="1200"/>
              <a:t>是</a:t>
            </a:r>
            <a:r>
              <a:rPr lang="en-US" altLang="zh-CN" sz="1200"/>
              <a:t>Action</a:t>
            </a:r>
            <a:r>
              <a:rPr lang="zh-CN" altLang="en-US" sz="1200"/>
              <a:t>的类名，后面的</a:t>
            </a:r>
            <a:r>
              <a:rPr lang="en-US" altLang="zh-CN" sz="1200"/>
              <a:t>-conversion.properties</a:t>
            </a:r>
            <a:r>
              <a:rPr lang="zh-CN" altLang="en-US" sz="1200"/>
              <a:t>是固定写法，对于本例而言，文件的名称应为</a:t>
            </a:r>
            <a:r>
              <a:rPr lang="en-US" altLang="zh-CN" sz="1200"/>
              <a:t>HelloWorldAction-conversion.properties </a:t>
            </a:r>
            <a:r>
              <a:rPr lang="zh-CN" altLang="en-US" sz="1200"/>
              <a:t>。在</a:t>
            </a:r>
            <a:r>
              <a:rPr lang="en-US" altLang="zh-CN" sz="1200"/>
              <a:t>properties</a:t>
            </a:r>
            <a:r>
              <a:rPr lang="zh-CN" altLang="en-US" sz="1200"/>
              <a:t>文件中的内容为：</a:t>
            </a:r>
            <a:endParaRPr lang="en-US" altLang="zh-CN" sz="1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C00000"/>
                </a:solidFill>
              </a:rPr>
              <a:t>属性名称</a:t>
            </a:r>
            <a:r>
              <a:rPr lang="en-US" altLang="zh-CN" sz="1200">
                <a:solidFill>
                  <a:srgbClr val="C00000"/>
                </a:solidFill>
              </a:rPr>
              <a:t>=</a:t>
            </a:r>
            <a:r>
              <a:rPr lang="zh-CN" altLang="en-US" sz="1200">
                <a:solidFill>
                  <a:srgbClr val="C00000"/>
                </a:solidFill>
              </a:rPr>
              <a:t>类型转换器的全类名</a:t>
            </a:r>
            <a:endParaRPr lang="en-US" altLang="zh-CN" sz="120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对于本例而言，</a:t>
            </a:r>
            <a:r>
              <a:rPr lang="en-US" altLang="zh-CN" sz="1200"/>
              <a:t> HelloWorldAction-conversion.properties</a:t>
            </a:r>
            <a:r>
              <a:rPr lang="zh-CN" altLang="en-US" sz="1200"/>
              <a:t>文件中的内容为：</a:t>
            </a:r>
            <a:endParaRPr lang="en-US" altLang="zh-CN" sz="12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FF"/>
                </a:solidFill>
              </a:rPr>
              <a:t>createtime= cn.itcast.conversion.DateConverter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zh-CN" altLang="zh-CN" sz="2900"/>
              <a:t>自定义全局类型转换器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28625" y="1928813"/>
            <a:ext cx="77866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将上面的类型转换器注册为全局类型转换器：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在</a:t>
            </a:r>
            <a:r>
              <a:rPr lang="en-US" altLang="zh-CN" sz="1800"/>
              <a:t>src</a:t>
            </a:r>
            <a:r>
              <a:rPr lang="zh-CN" altLang="en-US" sz="1800"/>
              <a:t>下放置</a:t>
            </a:r>
            <a:r>
              <a:rPr lang="en-US" altLang="zh-CN" sz="1800"/>
              <a:t>xwork-conversion.properties</a:t>
            </a:r>
            <a:r>
              <a:rPr lang="zh-CN" altLang="en-US" sz="1800"/>
              <a:t>文件</a:t>
            </a:r>
            <a:r>
              <a:rPr lang="en-US" altLang="zh-CN" sz="1800"/>
              <a:t> </a:t>
            </a:r>
            <a:r>
              <a:rPr lang="zh-CN" altLang="en-US" sz="1800"/>
              <a:t>。在</a:t>
            </a:r>
            <a:r>
              <a:rPr lang="en-US" altLang="zh-CN" sz="1800"/>
              <a:t>properties</a:t>
            </a:r>
            <a:r>
              <a:rPr lang="zh-CN" altLang="en-US" sz="1800"/>
              <a:t>文件中的内容为：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C00000"/>
                </a:solidFill>
              </a:rPr>
              <a:t>待转换的类型</a:t>
            </a:r>
            <a:r>
              <a:rPr lang="en-US" altLang="zh-CN" sz="1800">
                <a:solidFill>
                  <a:srgbClr val="C00000"/>
                </a:solidFill>
              </a:rPr>
              <a:t>=</a:t>
            </a:r>
            <a:r>
              <a:rPr lang="zh-CN" altLang="en-US" sz="1800">
                <a:solidFill>
                  <a:srgbClr val="C00000"/>
                </a:solidFill>
              </a:rPr>
              <a:t>类型转换器的全类名</a:t>
            </a:r>
            <a:endParaRPr lang="en-US" altLang="zh-CN" sz="180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800"/>
              <a:t>对于本例而言，</a:t>
            </a:r>
            <a:r>
              <a:rPr lang="en-US" altLang="zh-CN" sz="1800"/>
              <a:t> xwork-conversion.properties</a:t>
            </a:r>
            <a:r>
              <a:rPr lang="zh-CN" altLang="en-US" sz="1800"/>
              <a:t>文件中的内容为：</a:t>
            </a:r>
            <a:endParaRPr lang="en-US" altLang="zh-CN" sz="18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800"/>
              <a:t>java.util.Date</a:t>
            </a:r>
            <a:r>
              <a:rPr lang="en-US" altLang="zh-CN" sz="1800">
                <a:solidFill>
                  <a:srgbClr val="0000FF"/>
                </a:solidFill>
              </a:rPr>
              <a:t>= cn.itcast.conversion.DateConverter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类型转换中的错误处理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8137525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000"/>
              <a:t>Struts2提供了一个名为conversionError的拦截器，查看struts-default.xml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&lt;interceptor name="conversionError" class="org.apache.struts2.interceptor.StrutsConversionErrorInterceptor"/&gt;</a:t>
            </a:r>
          </a:p>
          <a:p>
            <a:pPr>
              <a:lnSpc>
                <a:spcPct val="90000"/>
              </a:lnSpc>
            </a:pPr>
            <a:r>
              <a:rPr lang="zh-CN" altLang="zh-CN" sz="2000"/>
              <a:t>如果Struts2的类型转换器执行类型转换时出现错误，该拦截器将负责将对应错误封装成表单域错误（FieldError)，并将这些错误信息放入ActionContext中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使用类型转换中的错误处理</a:t>
            </a:r>
            <a:r>
              <a:rPr lang="zh-CN" altLang="en-US" sz="2000">
                <a:solidFill>
                  <a:srgbClr val="FF0000"/>
                </a:solidFill>
              </a:rPr>
              <a:t>用户定义</a:t>
            </a:r>
            <a:r>
              <a:rPr lang="en-US" altLang="zh-CN" sz="2000">
                <a:solidFill>
                  <a:srgbClr val="FF0000"/>
                </a:solidFill>
              </a:rPr>
              <a:t>Action</a:t>
            </a:r>
            <a:r>
              <a:rPr lang="zh-CN" altLang="en-US" sz="2000">
                <a:solidFill>
                  <a:srgbClr val="FF0000"/>
                </a:solidFill>
              </a:rPr>
              <a:t>必须继承</a:t>
            </a:r>
            <a:r>
              <a:rPr lang="en-US" altLang="zh-CN" sz="2000">
                <a:solidFill>
                  <a:srgbClr val="FF0000"/>
                </a:solidFill>
              </a:rPr>
              <a:t>ActionSupport</a:t>
            </a:r>
          </a:p>
          <a:p>
            <a:pPr>
              <a:lnSpc>
                <a:spcPct val="90000"/>
              </a:lnSpc>
            </a:pPr>
            <a:endParaRPr lang="zh-CN" altLang="zh-CN" sz="2000"/>
          </a:p>
          <a:p>
            <a:pPr>
              <a:lnSpc>
                <a:spcPct val="90000"/>
              </a:lnSpc>
            </a:pPr>
            <a:r>
              <a:rPr lang="zh-CN" altLang="zh-CN" sz="1800"/>
              <a:t>在自定义类型转换器中，异常必须抛出不能捕获，</a:t>
            </a:r>
            <a:r>
              <a:rPr lang="zh-CN" altLang="zh-CN" sz="1800">
                <a:solidFill>
                  <a:srgbClr val="FF0000"/>
                </a:solidFill>
              </a:rPr>
              <a:t>conversionError</a:t>
            </a:r>
            <a:r>
              <a:rPr lang="zh-CN" altLang="zh-CN" sz="1800"/>
              <a:t>会处理该异常，然后转入名为</a:t>
            </a:r>
            <a:r>
              <a:rPr lang="zh-CN" altLang="zh-CN" sz="1800">
                <a:solidFill>
                  <a:srgbClr val="FF0000"/>
                </a:solidFill>
              </a:rPr>
              <a:t>input</a:t>
            </a:r>
            <a:r>
              <a:rPr lang="zh-CN" altLang="zh-CN" sz="1800"/>
              <a:t>的逻辑视图</a:t>
            </a:r>
          </a:p>
          <a:p>
            <a:pPr>
              <a:lnSpc>
                <a:spcPct val="90000"/>
              </a:lnSpc>
            </a:pPr>
            <a:r>
              <a:rPr lang="zh-CN" altLang="zh-CN" sz="1800"/>
              <a:t>在Action所在包中，创建 </a:t>
            </a:r>
            <a:r>
              <a:rPr lang="zh-CN" altLang="zh-CN" sz="1800">
                <a:solidFill>
                  <a:srgbClr val="FF0000"/>
                </a:solidFill>
              </a:rPr>
              <a:t>ActionName.properties</a:t>
            </a:r>
            <a:r>
              <a:rPr lang="zh-CN" altLang="zh-CN" sz="1800"/>
              <a:t>，在局部资源文件中配置提示信息 ： </a:t>
            </a:r>
            <a:r>
              <a:rPr lang="zh-CN" altLang="zh-CN" sz="1800">
                <a:solidFill>
                  <a:srgbClr val="FF0000"/>
                </a:solidFill>
              </a:rPr>
              <a:t>invalid.fieldvalue.属性名= 错误信息</a:t>
            </a:r>
          </a:p>
          <a:p>
            <a:pPr>
              <a:lnSpc>
                <a:spcPct val="90000"/>
              </a:lnSpc>
            </a:pPr>
            <a:r>
              <a:rPr lang="zh-CN" altLang="zh-CN" sz="1800"/>
              <a:t>在input逻辑视图所对应jsp页面中，通过</a:t>
            </a:r>
            <a:r>
              <a:rPr lang="zh-CN" altLang="zh-CN" sz="1800">
                <a:solidFill>
                  <a:srgbClr val="FF0000"/>
                </a:solidFill>
              </a:rPr>
              <a:t>&lt;s:fielderror/&gt; </a:t>
            </a:r>
            <a:r>
              <a:rPr lang="zh-CN" altLang="zh-CN" sz="1800"/>
              <a:t>输出类型转换信息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Struts2 Action</a:t>
            </a:r>
            <a:r>
              <a:rPr lang="zh-CN" altLang="zh-CN"/>
              <a:t>接受请求参数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400"/>
              <a:t>作为</a:t>
            </a:r>
            <a:r>
              <a:rPr lang="en-US" altLang="zh-CN" sz="2400"/>
              <a:t>MVC</a:t>
            </a:r>
            <a:r>
              <a:rPr lang="zh-CN" altLang="zh-CN" sz="2400"/>
              <a:t>框架，必须要负责解析</a:t>
            </a:r>
            <a:r>
              <a:rPr lang="en-US" altLang="zh-CN" sz="2400"/>
              <a:t>HTTP</a:t>
            </a:r>
            <a:r>
              <a:rPr lang="zh-CN" altLang="zh-CN" sz="2400"/>
              <a:t>请求参数，并将其封装到</a:t>
            </a:r>
            <a:r>
              <a:rPr lang="en-US" altLang="zh-CN" sz="2400"/>
              <a:t>Model</a:t>
            </a:r>
            <a:r>
              <a:rPr lang="zh-CN" altLang="zh-CN" sz="2400"/>
              <a:t>对象中</a:t>
            </a:r>
          </a:p>
          <a:p>
            <a:r>
              <a:rPr lang="en-US" altLang="zh-CN" sz="2400"/>
              <a:t>Struts2</a:t>
            </a:r>
            <a:r>
              <a:rPr lang="zh-CN" altLang="zh-CN" sz="2400"/>
              <a:t>提供了非常强大的类型转换机制用于请求数据 到 </a:t>
            </a:r>
            <a:r>
              <a:rPr lang="en-US" altLang="zh-CN" sz="2400"/>
              <a:t>model</a:t>
            </a:r>
            <a:r>
              <a:rPr lang="zh-CN" altLang="zh-CN" sz="2400"/>
              <a:t>对象的封装</a:t>
            </a:r>
          </a:p>
          <a:p>
            <a:endParaRPr lang="zh-CN" altLang="zh-CN" sz="2400"/>
          </a:p>
          <a:p>
            <a:r>
              <a:rPr lang="en-US" altLang="zh-CN" sz="2400"/>
              <a:t>Struts2 </a:t>
            </a:r>
            <a:r>
              <a:rPr lang="zh-CN" altLang="zh-CN" sz="2400"/>
              <a:t>提供三种数据封装的方式</a:t>
            </a:r>
          </a:p>
          <a:p>
            <a:pPr lvl="1"/>
            <a:r>
              <a:rPr lang="en-US" altLang="zh-CN" sz="2400"/>
              <a:t>Action </a:t>
            </a:r>
            <a:r>
              <a:rPr lang="zh-CN" altLang="zh-CN" sz="2400"/>
              <a:t>本身作为</a:t>
            </a:r>
            <a:r>
              <a:rPr lang="en-US" altLang="zh-CN" sz="2400"/>
              <a:t>model</a:t>
            </a:r>
            <a:r>
              <a:rPr lang="zh-CN" altLang="zh-CN" sz="2400"/>
              <a:t>对象，通过成员</a:t>
            </a:r>
            <a:r>
              <a:rPr lang="en-US" altLang="zh-CN" sz="2400"/>
              <a:t>setter</a:t>
            </a:r>
            <a:r>
              <a:rPr lang="zh-CN" altLang="zh-CN" sz="2400"/>
              <a:t>封装</a:t>
            </a:r>
          </a:p>
          <a:p>
            <a:pPr lvl="1"/>
            <a:r>
              <a:rPr lang="zh-CN" altLang="zh-CN" sz="2400"/>
              <a:t>创建独立</a:t>
            </a:r>
            <a:r>
              <a:rPr lang="en-US" altLang="zh-CN" sz="2400"/>
              <a:t>model</a:t>
            </a:r>
            <a:r>
              <a:rPr lang="zh-CN" altLang="zh-CN" sz="2400"/>
              <a:t>对象，页面通过</a:t>
            </a:r>
            <a:r>
              <a:rPr lang="en-US" altLang="zh-CN" sz="2400"/>
              <a:t>ognl</a:t>
            </a:r>
            <a:r>
              <a:rPr lang="zh-CN" altLang="zh-CN" sz="2400"/>
              <a:t>表达式封装</a:t>
            </a:r>
          </a:p>
          <a:p>
            <a:pPr lvl="1"/>
            <a:r>
              <a:rPr lang="zh-CN" altLang="zh-CN" sz="2400"/>
              <a:t>使用</a:t>
            </a:r>
            <a:r>
              <a:rPr lang="en-US" altLang="zh-CN" sz="2400"/>
              <a:t>ModelDriven</a:t>
            </a:r>
            <a:r>
              <a:rPr lang="zh-CN" altLang="zh-CN" sz="2400"/>
              <a:t>接口，对请求数据进行封装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Action</a:t>
            </a:r>
            <a:r>
              <a:rPr lang="zh-CN" altLang="zh-CN"/>
              <a:t>类成员变量</a:t>
            </a:r>
            <a:r>
              <a:rPr lang="en-US" altLang="zh-CN"/>
              <a:t>setter</a:t>
            </a:r>
            <a:r>
              <a:rPr lang="zh-CN" altLang="zh-CN"/>
              <a:t>接收参数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28675" y="2133600"/>
          <a:ext cx="7366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MP 图像" r:id="rId3" imgW="5839157" imgH="457517" progId="Paint.Picture">
                  <p:embed/>
                </p:oleObj>
              </mc:Choice>
              <mc:Fallback>
                <p:oleObj name="BMP 图像" r:id="rId3" imgW="5839157" imgH="4575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133600"/>
                        <a:ext cx="7366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8675" y="2997200"/>
          <a:ext cx="5472113" cy="318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MP 图像" r:id="rId5" imgW="5724677" imgH="3333917" progId="Paint.Picture">
                  <p:embed/>
                </p:oleObj>
              </mc:Choice>
              <mc:Fallback>
                <p:oleObj name="BMP 图像" r:id="rId5" imgW="5724677" imgH="33339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997200"/>
                        <a:ext cx="5472113" cy="318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3708400" y="2420938"/>
            <a:ext cx="1800225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3708400" y="2709863"/>
            <a:ext cx="230505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创建单独</a:t>
            </a:r>
            <a:r>
              <a:rPr lang="en-US" altLang="zh-CN"/>
              <a:t>model</a:t>
            </a:r>
            <a:r>
              <a:rPr lang="zh-CN" altLang="zh-CN"/>
              <a:t>对象，页面</a:t>
            </a:r>
            <a:r>
              <a:rPr lang="en-US" altLang="zh-CN"/>
              <a:t>OGNL</a:t>
            </a:r>
            <a:endParaRPr lang="zh-CN" altLang="zh-CN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971550" y="1990725"/>
          <a:ext cx="68357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BMP 图像" r:id="rId3" imgW="5982077" imgH="505037" progId="Paint.Picture">
                  <p:embed/>
                </p:oleObj>
              </mc:Choice>
              <mc:Fallback>
                <p:oleObj name="BMP 图像" r:id="rId3" imgW="5982077" imgH="50503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90725"/>
                        <a:ext cx="68357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11188" y="2997200"/>
          <a:ext cx="40640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BMP 图像" r:id="rId5" imgW="4400957" imgH="2495837" progId="Paint.Picture">
                  <p:embed/>
                </p:oleObj>
              </mc:Choice>
              <mc:Fallback>
                <p:oleObj name="BMP 图像" r:id="rId5" imgW="4400957" imgH="24958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4064000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932363" y="3141663"/>
          <a:ext cx="391795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BMP 图像" r:id="rId7" imgW="5563037" imgH="3886517" progId="Paint.Picture">
                  <p:embed/>
                </p:oleObj>
              </mc:Choice>
              <mc:Fallback>
                <p:oleObj name="BMP 图像" r:id="rId7" imgW="5563037" imgH="388651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141663"/>
                        <a:ext cx="391795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9396413" y="20605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2916238" y="2205038"/>
            <a:ext cx="2232025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6084888" y="2278063"/>
            <a:ext cx="792162" cy="1800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3203575" y="2565400"/>
            <a:ext cx="1728788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5651500" y="2565400"/>
            <a:ext cx="1009650" cy="2447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en-US" altLang="zh-CN"/>
              <a:t>ModelDriven</a:t>
            </a:r>
            <a:r>
              <a:rPr lang="zh-CN" altLang="zh-CN"/>
              <a:t>接口封装数据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900113" y="2060575"/>
          <a:ext cx="6365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BMP 图像" r:id="rId3" imgW="5839157" imgH="457517" progId="Paint.Picture">
                  <p:embed/>
                </p:oleObj>
              </mc:Choice>
              <mc:Fallback>
                <p:oleObj name="BMP 图像" r:id="rId3" imgW="5839157" imgH="4575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63658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900113" y="2781300"/>
          <a:ext cx="4559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BMP 图像" r:id="rId5" imgW="6524957" imgH="1752797" progId="Paint.Picture">
                  <p:embed/>
                </p:oleObj>
              </mc:Choice>
              <mc:Fallback>
                <p:oleObj name="BMP 图像" r:id="rId5" imgW="6524957" imgH="17527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45593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4645025" y="3573463"/>
          <a:ext cx="3810000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BMP 图像" r:id="rId7" imgW="5563037" imgH="3886517" progId="Paint.Picture">
                  <p:embed/>
                </p:oleObj>
              </mc:Choice>
              <mc:Fallback>
                <p:oleObj name="BMP 图像" r:id="rId7" imgW="5563037" imgH="388651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573463"/>
                        <a:ext cx="3810000" cy="266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r>
              <a:rPr lang="zh-CN" altLang="zh-CN" sz="2900"/>
              <a:t>类型转换与</a:t>
            </a:r>
            <a:r>
              <a:rPr lang="en-US" altLang="zh-CN" sz="2900"/>
              <a:t>Collection</a:t>
            </a:r>
            <a:r>
              <a:rPr lang="zh-CN" altLang="zh-CN" sz="2900"/>
              <a:t>配合使用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778668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000"/>
              <a:t>Struts2 </a:t>
            </a:r>
            <a:r>
              <a:rPr lang="zh-CN" altLang="en-US" sz="2000"/>
              <a:t>还允许填充 </a:t>
            </a:r>
            <a:r>
              <a:rPr lang="en-US" altLang="zh-CN" sz="2000"/>
              <a:t>Collection </a:t>
            </a:r>
            <a:r>
              <a:rPr lang="zh-CN" altLang="en-US" sz="2000"/>
              <a:t>里的对象</a:t>
            </a:r>
            <a:r>
              <a:rPr lang="en-US" altLang="zh-CN" sz="2000"/>
              <a:t>, </a:t>
            </a:r>
            <a:r>
              <a:rPr lang="zh-CN" altLang="en-US" sz="2000"/>
              <a:t>这常见于需要快速录入批量数据的场合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781300"/>
            <a:ext cx="5759450" cy="1223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292600"/>
            <a:ext cx="3886200" cy="1285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635375" y="2565400"/>
            <a:ext cx="692150" cy="165576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140200" y="3573463"/>
            <a:ext cx="360045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805488"/>
            <a:ext cx="2105025" cy="695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7092950" y="4724400"/>
            <a:ext cx="215900" cy="1296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类型转换与</a:t>
            </a:r>
            <a:r>
              <a:rPr lang="en-US" altLang="zh-CN"/>
              <a:t>Map</a:t>
            </a:r>
            <a:r>
              <a:rPr lang="zh-CN" altLang="zh-CN"/>
              <a:t>配合使用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Struts2 </a:t>
            </a:r>
            <a:r>
              <a:rPr lang="zh-CN" altLang="zh-CN" sz="2400"/>
              <a:t>允许填充</a:t>
            </a:r>
            <a:r>
              <a:rPr lang="en-US" altLang="zh-CN" sz="2400"/>
              <a:t>Map</a:t>
            </a:r>
            <a:r>
              <a:rPr lang="zh-CN" altLang="zh-CN" sz="2400"/>
              <a:t>集合中的对象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2375"/>
            <a:ext cx="60880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60800"/>
            <a:ext cx="4535487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581525"/>
            <a:ext cx="2879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3708400" y="2852738"/>
            <a:ext cx="792163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580063" y="2852738"/>
            <a:ext cx="2447925" cy="19446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651500" y="3284538"/>
            <a:ext cx="2089150" cy="1728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Struts2</a:t>
            </a:r>
            <a:r>
              <a:rPr lang="zh-CN" altLang="zh-CN"/>
              <a:t>内建类型转换器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100"/>
              <a:t>对于大部分常用类型，开发者根本无需创建自己的转换器，</a:t>
            </a:r>
            <a:r>
              <a:rPr lang="en-US" altLang="zh-CN" sz="2100"/>
              <a:t>Struts2</a:t>
            </a:r>
            <a:r>
              <a:rPr lang="zh-CN" altLang="zh-CN" sz="2100"/>
              <a:t>内置了常见数据类型多种转换器</a:t>
            </a:r>
          </a:p>
          <a:p>
            <a:pPr lvl="1"/>
            <a:r>
              <a:rPr lang="en-US" altLang="zh-CN" sz="1800"/>
              <a:t>boolean </a:t>
            </a:r>
            <a:r>
              <a:rPr lang="zh-CN" altLang="zh-CN" sz="1800"/>
              <a:t>和 </a:t>
            </a:r>
            <a:r>
              <a:rPr lang="en-US" altLang="zh-CN" sz="1800"/>
              <a:t>Boolean</a:t>
            </a:r>
          </a:p>
          <a:p>
            <a:pPr lvl="1"/>
            <a:r>
              <a:rPr lang="en-US" altLang="zh-CN" sz="1800"/>
              <a:t>char</a:t>
            </a:r>
            <a:r>
              <a:rPr lang="zh-CN" altLang="zh-CN" sz="1800"/>
              <a:t>和 </a:t>
            </a:r>
            <a:r>
              <a:rPr lang="en-US" altLang="zh-CN" sz="1800"/>
              <a:t>Character</a:t>
            </a:r>
          </a:p>
          <a:p>
            <a:pPr lvl="1"/>
            <a:r>
              <a:rPr lang="en-US" altLang="zh-CN" sz="1800"/>
              <a:t>int </a:t>
            </a:r>
            <a:r>
              <a:rPr lang="zh-CN" altLang="zh-CN" sz="1800"/>
              <a:t>和 </a:t>
            </a:r>
            <a:r>
              <a:rPr lang="en-US" altLang="zh-CN" sz="1800"/>
              <a:t>Integer</a:t>
            </a:r>
          </a:p>
          <a:p>
            <a:pPr lvl="1"/>
            <a:r>
              <a:rPr lang="en-US" altLang="zh-CN" sz="1800"/>
              <a:t>long </a:t>
            </a:r>
            <a:r>
              <a:rPr lang="zh-CN" altLang="zh-CN" sz="1800"/>
              <a:t>和 </a:t>
            </a:r>
            <a:r>
              <a:rPr lang="en-US" altLang="zh-CN" sz="1800"/>
              <a:t>Long</a:t>
            </a:r>
          </a:p>
          <a:p>
            <a:pPr lvl="1"/>
            <a:r>
              <a:rPr lang="en-US" altLang="zh-CN" sz="1800"/>
              <a:t>float </a:t>
            </a:r>
            <a:r>
              <a:rPr lang="zh-CN" altLang="zh-CN" sz="1800"/>
              <a:t>和 </a:t>
            </a:r>
            <a:r>
              <a:rPr lang="en-US" altLang="zh-CN" sz="1800"/>
              <a:t>Float</a:t>
            </a:r>
          </a:p>
          <a:p>
            <a:pPr lvl="1"/>
            <a:r>
              <a:rPr lang="en-US" altLang="zh-CN" sz="1800"/>
              <a:t>double </a:t>
            </a:r>
            <a:r>
              <a:rPr lang="zh-CN" altLang="zh-CN" sz="1800"/>
              <a:t>和 </a:t>
            </a:r>
            <a:r>
              <a:rPr lang="en-US" altLang="zh-CN" sz="1800"/>
              <a:t>Double</a:t>
            </a:r>
          </a:p>
          <a:p>
            <a:pPr lvl="1"/>
            <a:r>
              <a:rPr lang="en-US" altLang="zh-CN" sz="1800"/>
              <a:t>Date </a:t>
            </a:r>
            <a:r>
              <a:rPr lang="zh-CN" altLang="zh-CN" sz="1800"/>
              <a:t>可以接收 </a:t>
            </a:r>
            <a:r>
              <a:rPr lang="en-US" altLang="zh-CN" sz="1800"/>
              <a:t>yyyy-MM-dd</a:t>
            </a:r>
            <a:r>
              <a:rPr lang="zh-CN" altLang="zh-CN" sz="1800"/>
              <a:t>格式字符串</a:t>
            </a:r>
          </a:p>
          <a:p>
            <a:pPr lvl="1"/>
            <a:r>
              <a:rPr lang="zh-CN" altLang="zh-CN" sz="1800"/>
              <a:t>数组  可以将多个同名参数，转换到数组中</a:t>
            </a:r>
          </a:p>
          <a:p>
            <a:pPr lvl="1"/>
            <a:r>
              <a:rPr lang="zh-CN" altLang="zh-CN" sz="1800"/>
              <a:t>集合  支持将数据保存到 </a:t>
            </a:r>
            <a:r>
              <a:rPr lang="en-US" altLang="zh-CN" sz="1800"/>
              <a:t>List </a:t>
            </a:r>
            <a:r>
              <a:rPr lang="zh-CN" altLang="zh-CN" sz="1800"/>
              <a:t>或者 </a:t>
            </a:r>
            <a:r>
              <a:rPr lang="en-US" altLang="zh-CN" sz="1800"/>
              <a:t>Map </a:t>
            </a:r>
            <a:r>
              <a:rPr lang="zh-CN" altLang="zh-CN" sz="1800"/>
              <a:t>集合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定制类型转换器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Struts2</a:t>
            </a:r>
            <a:r>
              <a:rPr lang="zh-CN" altLang="zh-CN" sz="2000"/>
              <a:t>提供常规类型转换器，可以常用数据类型的转换，但如果目标类型是一个特殊类型，则需要自定义转换器</a:t>
            </a:r>
          </a:p>
          <a:p>
            <a:r>
              <a:rPr lang="en-US" altLang="zh-CN" sz="2000"/>
              <a:t>Struts2 </a:t>
            </a:r>
            <a:r>
              <a:rPr lang="zh-CN" altLang="zh-CN" sz="2000"/>
              <a:t>类型转换器实际上都是基于</a:t>
            </a:r>
            <a:r>
              <a:rPr lang="en-US" altLang="zh-CN" sz="2000"/>
              <a:t>OGNL</a:t>
            </a:r>
            <a:r>
              <a:rPr lang="zh-CN" altLang="zh-CN" sz="2000"/>
              <a:t>实现的，在</a:t>
            </a:r>
            <a:r>
              <a:rPr lang="en-US" altLang="zh-CN" sz="2000"/>
              <a:t>OGNL</a:t>
            </a:r>
            <a:r>
              <a:rPr lang="zh-CN" altLang="zh-CN" sz="2000"/>
              <a:t>项目中，有一个</a:t>
            </a:r>
            <a:r>
              <a:rPr lang="en-US" altLang="zh-CN" sz="2000"/>
              <a:t>TypeConverter</a:t>
            </a:r>
            <a:r>
              <a:rPr lang="zh-CN" altLang="zh-CN" sz="2000"/>
              <a:t>接口</a:t>
            </a:r>
          </a:p>
          <a:p>
            <a:r>
              <a:rPr lang="zh-CN" altLang="zh-CN" sz="2000"/>
              <a:t>自定义类型转换器必须实现</a:t>
            </a:r>
            <a:br>
              <a:rPr lang="zh-CN" altLang="zh-CN" sz="2000"/>
            </a:br>
            <a:r>
              <a:rPr lang="en-US" altLang="zh-CN" sz="2000">
                <a:solidFill>
                  <a:srgbClr val="FF0000"/>
                </a:solidFill>
              </a:rPr>
              <a:t>ongl.TypeConverter</a:t>
            </a:r>
            <a:endParaRPr lang="zh-CN" altLang="zh-CN" sz="2000">
              <a:solidFill>
                <a:srgbClr val="FF0000"/>
              </a:solidFill>
            </a:endParaRPr>
          </a:p>
          <a:p>
            <a:endParaRPr lang="zh-CN" altLang="zh-CN" sz="2000">
              <a:solidFill>
                <a:srgbClr val="FF0000"/>
              </a:solidFill>
            </a:endParaRPr>
          </a:p>
          <a:p>
            <a:endParaRPr lang="zh-CN" altLang="zh-CN" sz="200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141663"/>
            <a:ext cx="34956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Pages>0</Pages>
  <Words>680</Words>
  <Characters>0</Characters>
  <Application>Microsoft Office PowerPoint</Application>
  <DocSecurity>0</DocSecurity>
  <PresentationFormat>全屏显示(4:3)</PresentationFormat>
  <Lines>0</Lines>
  <Paragraphs>101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画笔图片</vt:lpstr>
      <vt:lpstr>PowerPoint 演示文稿</vt:lpstr>
      <vt:lpstr>Struts2 Action接受请求参数</vt:lpstr>
      <vt:lpstr>Action类成员变量setter接收参数</vt:lpstr>
      <vt:lpstr>创建单独model对象，页面OGNL</vt:lpstr>
      <vt:lpstr>使用ModelDriven接口封装数据</vt:lpstr>
      <vt:lpstr>类型转换与Collection配合使用</vt:lpstr>
      <vt:lpstr>类型转换与Map配合使用</vt:lpstr>
      <vt:lpstr>Struts2内建类型转换器</vt:lpstr>
      <vt:lpstr>定制类型转换器</vt:lpstr>
      <vt:lpstr>定制类型转换器（Struts2代码）</vt:lpstr>
      <vt:lpstr>  自定义类型转换器</vt:lpstr>
      <vt:lpstr>  自定义类型转换器</vt:lpstr>
      <vt:lpstr>  自定义全局类型转换器</vt:lpstr>
      <vt:lpstr>类型转换中的错误处理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于洋</dc:creator>
  <cp:keywords/>
  <dc:description/>
  <cp:lastModifiedBy>李欣</cp:lastModifiedBy>
  <cp:revision>1284</cp:revision>
  <cp:lastPrinted>1601-01-01T00:00:00Z</cp:lastPrinted>
  <dcterms:created xsi:type="dcterms:W3CDTF">2003-04-14T14:59:42Z</dcterms:created>
  <dcterms:modified xsi:type="dcterms:W3CDTF">2016-08-13T07:17:47Z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