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5" r:id="rId6"/>
    <p:sldId id="264" r:id="rId7"/>
    <p:sldId id="262" r:id="rId8"/>
    <p:sldId id="284" r:id="rId9"/>
    <p:sldId id="285" r:id="rId10"/>
    <p:sldId id="286" r:id="rId11"/>
    <p:sldId id="287" r:id="rId12"/>
    <p:sldId id="288" r:id="rId13"/>
    <p:sldId id="310" r:id="rId14"/>
    <p:sldId id="289" r:id="rId15"/>
    <p:sldId id="290" r:id="rId16"/>
    <p:sldId id="291" r:id="rId17"/>
    <p:sldId id="274" r:id="rId18"/>
    <p:sldId id="275" r:id="rId19"/>
    <p:sldId id="276" r:id="rId20"/>
    <p:sldId id="277" r:id="rId21"/>
    <p:sldId id="278" r:id="rId22"/>
    <p:sldId id="32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B1F1097-DB63-4E92-B328-3E613476C2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02454818-74A0-41B3-8FC6-F09214F963A6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DFD45-2129-4227-B330-CEE8B7ED08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38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03C9A-B10A-4CC1-A62E-208A5613BD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82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1CDF1-B8B4-4907-8FF3-ECE83F9129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90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F5368-EBF2-4852-83F3-1551C2E4B6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3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DCAC3-90C6-4AEF-BEE7-77AF38DDC9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34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C7898-8A6A-4866-A8BF-1132932542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46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ABD0-2578-46D0-B300-202A6B8750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3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97396-4722-4360-860B-FAB726D8F4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61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384FD-C98F-4FE8-B441-7C4905C74C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28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865CA-7DBF-4E80-9800-DEBFB57B39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13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BD812316-99C0-4F92-9A85-176776EDBC0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Arial" panose="020B0604020202020204" pitchFamily="34" charset="0"/>
              </a:rPr>
              <a:t>使用</a:t>
            </a:r>
            <a:r>
              <a:rPr lang="zh-CN" altLang="zh-CN" sz="3600" b="1">
                <a:latin typeface="Arial" panose="020B0604020202020204" pitchFamily="34" charset="0"/>
              </a:rPr>
              <a:t>S</a:t>
            </a:r>
            <a:r>
              <a:rPr lang="en-US" altLang="zh-CN" sz="3600" b="1">
                <a:latin typeface="Arial" panose="020B0604020202020204" pitchFamily="34" charset="0"/>
              </a:rPr>
              <a:t>truts2的输入校验</a:t>
            </a:r>
            <a:endParaRPr lang="zh-CN" altLang="en-US" sz="3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3200"/>
              <a:t>基于</a:t>
            </a:r>
            <a:r>
              <a:rPr lang="en-US" altLang="zh-CN" sz="3200"/>
              <a:t>XML</a:t>
            </a:r>
            <a:r>
              <a:rPr lang="zh-CN" altLang="zh-CN" sz="3200"/>
              <a:t>配置方式实现输入校验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755650" y="1916113"/>
            <a:ext cx="7704138" cy="1079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3</a:t>
            </a:r>
            <a:r>
              <a:rPr lang="zh-CN" altLang="zh-CN" sz="1600" b="1"/>
              <a:t>、配置</a:t>
            </a:r>
            <a:r>
              <a:rPr lang="en-US" altLang="zh-CN" sz="1600" b="1"/>
              <a:t>struts.xml</a:t>
            </a:r>
            <a:r>
              <a:rPr lang="zh-CN" altLang="zh-CN" sz="1600" b="1"/>
              <a:t>文件</a:t>
            </a:r>
          </a:p>
          <a:p>
            <a:r>
              <a:rPr lang="zh-CN" altLang="zh-CN" sz="1600"/>
              <a:t>       </a:t>
            </a:r>
            <a:r>
              <a:rPr lang="zh-CN" altLang="zh-CN" sz="1600" b="1"/>
              <a:t>*  验证出错转向的页面</a:t>
            </a:r>
          </a:p>
          <a:p>
            <a:r>
              <a:rPr lang="zh-CN" altLang="zh-CN" sz="1600" b="1"/>
              <a:t>                </a:t>
            </a:r>
            <a:r>
              <a:rPr lang="en-US" altLang="zh-CN" sz="1600" b="1"/>
              <a:t>struts.xml</a:t>
            </a:r>
            <a:r>
              <a:rPr lang="zh-CN" altLang="zh-CN" sz="1600" b="1"/>
              <a:t>配置&lt;result name=</a:t>
            </a:r>
            <a:r>
              <a:rPr lang="zh-CN" altLang="zh-CN" sz="1600" b="1">
                <a:latin typeface="Arial" panose="020B0604020202020204" pitchFamily="34" charset="0"/>
              </a:rPr>
              <a:t>“</a:t>
            </a:r>
            <a:r>
              <a:rPr lang="zh-CN" altLang="zh-CN" sz="1600" b="1"/>
              <a:t>input</a:t>
            </a:r>
            <a:r>
              <a:rPr lang="zh-CN" altLang="zh-CN" sz="1600" b="1">
                <a:latin typeface="Arial" panose="020B0604020202020204" pitchFamily="34" charset="0"/>
              </a:rPr>
              <a:t>”</a:t>
            </a:r>
            <a:r>
              <a:rPr lang="zh-CN" altLang="zh-CN" sz="1600" b="1"/>
              <a:t>&gt;/validate/loginx</a:t>
            </a:r>
            <a:r>
              <a:rPr lang="en-US" altLang="zh-CN" sz="1600" b="1"/>
              <a:t>ml</a:t>
            </a:r>
            <a:r>
              <a:rPr lang="zh-CN" altLang="zh-CN" sz="1600" b="1"/>
              <a:t>.jsp&lt;/result&gt;   </a:t>
            </a:r>
          </a:p>
          <a:p>
            <a:r>
              <a:rPr lang="zh-CN" altLang="zh-CN" sz="1600" b="1"/>
              <a:t>                其中input转向是在action中已经定义好的</a:t>
            </a:r>
            <a:r>
              <a:rPr lang="zh-CN" altLang="zh-CN" sz="1600"/>
              <a:t>.</a:t>
            </a:r>
            <a:endParaRPr lang="zh-CN" altLang="zh-CN" sz="180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5832475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3200"/>
              <a:t>基于</a:t>
            </a:r>
            <a:r>
              <a:rPr lang="en-US" altLang="zh-CN" sz="3200"/>
              <a:t>XML</a:t>
            </a:r>
            <a:r>
              <a:rPr lang="zh-CN" altLang="zh-CN" sz="3200"/>
              <a:t>配置方式实现输入校验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755650" y="1916113"/>
            <a:ext cx="8137525" cy="3481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4</a:t>
            </a:r>
            <a:r>
              <a:rPr lang="zh-CN" altLang="zh-CN" sz="1600" b="1"/>
              <a:t>、配置验证的</a:t>
            </a:r>
            <a:r>
              <a:rPr lang="en-US" altLang="zh-CN" sz="1600" b="1"/>
              <a:t>xml</a:t>
            </a:r>
            <a:r>
              <a:rPr lang="zh-CN" altLang="zh-CN" sz="1600" b="1"/>
              <a:t>文件</a:t>
            </a:r>
          </a:p>
          <a:p>
            <a:r>
              <a:rPr lang="zh-CN" altLang="zh-CN" sz="1600" b="1"/>
              <a:t>    *  验证的</a:t>
            </a:r>
            <a:r>
              <a:rPr lang="en-US" altLang="zh-CN" sz="1600" b="1"/>
              <a:t>xml</a:t>
            </a:r>
            <a:r>
              <a:rPr lang="zh-CN" altLang="zh-CN" sz="1600" b="1"/>
              <a:t>文件的规范在</a:t>
            </a:r>
            <a:r>
              <a:rPr lang="en-US" altLang="zh-CN" sz="1600" b="1"/>
              <a:t>xwork-core-2.3.1.1.jar</a:t>
            </a:r>
            <a:r>
              <a:rPr lang="zh-CN" altLang="zh-CN" sz="1600" b="1"/>
              <a:t>包下的</a:t>
            </a:r>
            <a:r>
              <a:rPr lang="en-US" altLang="zh-CN" sz="1600" b="1"/>
              <a:t>:xwork-validator-1.0.3.dtd</a:t>
            </a:r>
          </a:p>
          <a:p>
            <a:r>
              <a:rPr lang="en-US" altLang="zh-CN" sz="1600" b="1"/>
              <a:t>    *  </a:t>
            </a:r>
            <a:r>
              <a:rPr lang="zh-CN" altLang="zh-CN" sz="1600" b="1"/>
              <a:t>验证文件的命名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 b="1"/>
              <a:t>              *   在这个校验文件中，对</a:t>
            </a:r>
            <a:r>
              <a:rPr lang="en-US" altLang="zh-CN" sz="1600" b="1"/>
              <a:t>action</a:t>
            </a:r>
            <a:r>
              <a:rPr lang="zh-CN" altLang="zh-CN" sz="1600" b="1"/>
              <a:t>中字符串类型的</a:t>
            </a:r>
            <a:r>
              <a:rPr lang="en-US" altLang="zh-CN" sz="1600" b="1">
                <a:solidFill>
                  <a:srgbClr val="C00000"/>
                </a:solidFill>
              </a:rPr>
              <a:t>username</a:t>
            </a:r>
            <a:r>
              <a:rPr lang="zh-CN" altLang="zh-CN" sz="1600" b="1"/>
              <a:t>属性进行验证，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 b="1"/>
              <a:t>                  首先要求调用</a:t>
            </a:r>
            <a:r>
              <a:rPr lang="en-US" altLang="zh-CN" sz="1600" b="1"/>
              <a:t>trim()</a:t>
            </a:r>
            <a:r>
              <a:rPr lang="zh-CN" altLang="zh-CN" sz="1600" b="1"/>
              <a:t>方法去掉空格，然后判断用户名是否为空。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 b="1"/>
              <a:t>             *    该文件需要和</a:t>
            </a:r>
            <a:r>
              <a:rPr lang="en-US" altLang="zh-CN" sz="1600" b="1"/>
              <a:t>action</a:t>
            </a:r>
            <a:r>
              <a:rPr lang="zh-CN" altLang="zh-CN" sz="1600" b="1"/>
              <a:t>类放在同一个包下，文件的取名应遵守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                   </a:t>
            </a:r>
            <a:r>
              <a:rPr lang="en-US" altLang="zh-CN" sz="1600" b="1">
                <a:solidFill>
                  <a:srgbClr val="FF0000"/>
                </a:solidFill>
              </a:rPr>
              <a:t>ActionClassName-validation.xml</a:t>
            </a:r>
            <a:r>
              <a:rPr lang="zh-CN" altLang="zh-CN" sz="1600" b="1"/>
              <a:t>规则，其中</a:t>
            </a:r>
            <a:r>
              <a:rPr lang="en-US" altLang="zh-CN" sz="1600" b="1">
                <a:solidFill>
                  <a:srgbClr val="FF0000"/>
                </a:solidFill>
              </a:rPr>
              <a:t>ActionClassName</a:t>
            </a:r>
            <a:r>
              <a:rPr lang="zh-CN" altLang="zh-CN" sz="1600" b="1"/>
              <a:t>为</a:t>
            </a:r>
            <a:r>
              <a:rPr lang="en-US" altLang="zh-CN" sz="1600" b="1"/>
              <a:t>action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 b="1"/>
              <a:t>                   的简单类名，</a:t>
            </a:r>
            <a:r>
              <a:rPr lang="en-US" altLang="zh-CN" sz="1600" b="1">
                <a:solidFill>
                  <a:srgbClr val="FF0000"/>
                </a:solidFill>
              </a:rPr>
              <a:t>-validation</a:t>
            </a:r>
            <a:r>
              <a:rPr lang="zh-CN" altLang="zh-CN" sz="1600" b="1"/>
              <a:t>为固定写法。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 b="1"/>
              <a:t>             *     例如</a:t>
            </a:r>
            <a:r>
              <a:rPr lang="en-US" altLang="zh-CN" sz="1600" b="1"/>
              <a:t>:</a:t>
            </a:r>
            <a:r>
              <a:rPr lang="zh-CN" altLang="zh-CN" sz="1600" b="1"/>
              <a:t>如果</a:t>
            </a:r>
            <a:r>
              <a:rPr lang="en-US" altLang="zh-CN" sz="1600" b="1"/>
              <a:t>Action</a:t>
            </a:r>
            <a:r>
              <a:rPr lang="zh-CN" altLang="zh-CN" sz="1600" b="1"/>
              <a:t>类为</a:t>
            </a:r>
            <a:r>
              <a:rPr lang="en-US" altLang="zh-CN" sz="1600" b="1">
                <a:solidFill>
                  <a:srgbClr val="FF0000"/>
                </a:solidFill>
              </a:rPr>
              <a:t>cn.itcast.validate.ValidateXmlAction</a:t>
            </a:r>
            <a:r>
              <a:rPr lang="en-US" altLang="zh-CN" sz="1600" b="1"/>
              <a:t>. </a:t>
            </a:r>
            <a:r>
              <a:rPr lang="zh-CN" altLang="zh-CN" sz="1600" b="1"/>
              <a:t>那么该文件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 b="1"/>
              <a:t>                   的取名应为：</a:t>
            </a:r>
            <a:r>
              <a:rPr lang="en-US" altLang="zh-CN" sz="1600" b="1">
                <a:solidFill>
                  <a:srgbClr val="FF0000"/>
                </a:solidFill>
              </a:rPr>
              <a:t>ValidateXmlAction-validation.xml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 b="1"/>
              <a:t>            *      </a:t>
            </a:r>
            <a:r>
              <a:rPr lang="en-US" altLang="zh-CN" sz="1600" b="1">
                <a:solidFill>
                  <a:srgbClr val="FF0000"/>
                </a:solidFill>
              </a:rPr>
              <a:t>ValidateXmlAction-validation.xml</a:t>
            </a:r>
            <a:r>
              <a:rPr lang="zh-CN" altLang="zh-CN" sz="1600" b="1">
                <a:solidFill>
                  <a:srgbClr val="FF0000"/>
                </a:solidFill>
              </a:rPr>
              <a:t>为文件的配置如下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b="1"/>
          </a:p>
          <a:p>
            <a:r>
              <a:rPr lang="zh-CN" altLang="zh-CN" sz="1600"/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3200"/>
              <a:t>基于</a:t>
            </a:r>
            <a:r>
              <a:rPr lang="en-US" altLang="zh-CN" sz="3200"/>
              <a:t>XML</a:t>
            </a:r>
            <a:r>
              <a:rPr lang="zh-CN" altLang="zh-CN" sz="3200"/>
              <a:t>配置方式实现输入校验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323850" y="1844675"/>
            <a:ext cx="8424863" cy="22780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1600"/>
              <a:t>&lt;validators&gt;: </a:t>
            </a:r>
            <a:r>
              <a:rPr lang="zh-CN" altLang="zh-CN" sz="1600"/>
              <a:t>根元素</a:t>
            </a:r>
            <a:endParaRPr lang="en-US" altLang="zh-CN" sz="1600"/>
          </a:p>
          <a:p>
            <a:r>
              <a:rPr lang="en-US" altLang="zh-CN" sz="1600"/>
              <a:t>&lt;field&gt;:</a:t>
            </a:r>
            <a:r>
              <a:rPr lang="zh-CN" altLang="zh-CN" sz="1600"/>
              <a:t>指定</a:t>
            </a:r>
            <a:r>
              <a:rPr lang="en-US" altLang="zh-CN" sz="1600"/>
              <a:t>action</a:t>
            </a:r>
            <a:r>
              <a:rPr lang="zh-CN" altLang="zh-CN" sz="1600"/>
              <a:t>中要校验的属性</a:t>
            </a:r>
            <a:r>
              <a:rPr lang="en-US" altLang="zh-CN" sz="1600"/>
              <a:t>，name</a:t>
            </a:r>
            <a:r>
              <a:rPr lang="zh-CN" altLang="zh-CN" sz="1600"/>
              <a:t>属性指定将被验证的表单字段的名字</a:t>
            </a:r>
            <a:endParaRPr lang="en-US" altLang="zh-CN" sz="1600"/>
          </a:p>
          <a:p>
            <a:r>
              <a:rPr lang="en-US" altLang="zh-CN" sz="1600"/>
              <a:t>&lt;field-validator&gt;:</a:t>
            </a:r>
            <a:r>
              <a:rPr lang="zh-CN" altLang="zh-CN" sz="1600"/>
              <a:t>指定校验器， </a:t>
            </a:r>
            <a:r>
              <a:rPr lang="en-US" altLang="zh-CN" sz="1600"/>
              <a:t>type </a:t>
            </a:r>
            <a:r>
              <a:rPr lang="zh-CN" altLang="zh-CN" sz="1600"/>
              <a:t>指定验证规则</a:t>
            </a:r>
          </a:p>
          <a:p>
            <a:r>
              <a:rPr lang="zh-CN" altLang="zh-CN" sz="1600"/>
              <a:t>     上面指定的校验器</a:t>
            </a:r>
            <a:r>
              <a:rPr lang="en-US" altLang="zh-CN" sz="1600">
                <a:solidFill>
                  <a:srgbClr val="0000FF"/>
                </a:solidFill>
              </a:rPr>
              <a:t>requiredstring</a:t>
            </a:r>
            <a:r>
              <a:rPr lang="zh-CN" altLang="zh-CN" sz="1600"/>
              <a:t>是由系统提供的，系统提供了能满足大部分验证需求</a:t>
            </a:r>
          </a:p>
          <a:p>
            <a:r>
              <a:rPr lang="zh-CN" altLang="zh-CN" sz="1600"/>
              <a:t>      的校验器，这些校验器的定义可以在</a:t>
            </a:r>
            <a:r>
              <a:rPr lang="en-US" altLang="zh-CN" sz="1600"/>
              <a:t>xwork-2.x.jar</a:t>
            </a:r>
            <a:r>
              <a:rPr lang="zh-CN" altLang="zh-CN" sz="1600"/>
              <a:t>中的</a:t>
            </a:r>
          </a:p>
          <a:p>
            <a:r>
              <a:rPr lang="zh-CN" altLang="zh-CN" sz="1600"/>
              <a:t>      </a:t>
            </a:r>
            <a:r>
              <a:rPr lang="en-US" altLang="zh-CN" sz="1600">
                <a:solidFill>
                  <a:srgbClr val="FF0000"/>
                </a:solidFill>
              </a:rPr>
              <a:t>com.opensymphony.xwork2.validator.validators</a:t>
            </a:r>
            <a:r>
              <a:rPr lang="zh-CN" altLang="zh-CN" sz="1600">
                <a:solidFill>
                  <a:srgbClr val="FF0000"/>
                </a:solidFill>
              </a:rPr>
              <a:t>下的</a:t>
            </a:r>
            <a:r>
              <a:rPr lang="en-US" altLang="zh-CN" sz="1600">
                <a:solidFill>
                  <a:srgbClr val="FF0000"/>
                </a:solidFill>
              </a:rPr>
              <a:t>default.xml</a:t>
            </a:r>
            <a:r>
              <a:rPr lang="zh-CN" altLang="zh-CN" sz="1600">
                <a:solidFill>
                  <a:srgbClr val="FF0000"/>
                </a:solidFill>
              </a:rPr>
              <a:t>中找到</a:t>
            </a:r>
            <a:r>
              <a:rPr lang="zh-CN" altLang="zh-CN" sz="1600"/>
              <a:t>。</a:t>
            </a:r>
          </a:p>
          <a:p>
            <a:r>
              <a:rPr lang="en-US" altLang="zh-CN" sz="1600"/>
              <a:t>&lt;param&gt;:</a:t>
            </a:r>
            <a:r>
              <a:rPr lang="zh-CN" altLang="zh-CN" sz="1600"/>
              <a:t>子元素可以向验证程序传递参数</a:t>
            </a:r>
            <a:endParaRPr lang="en-US" altLang="zh-CN" sz="1600"/>
          </a:p>
          <a:p>
            <a:r>
              <a:rPr lang="en-US" altLang="zh-CN" sz="1600"/>
              <a:t>&lt;message&gt;:</a:t>
            </a:r>
            <a:r>
              <a:rPr lang="zh-CN" altLang="zh-CN" sz="1600"/>
              <a:t>子元素为校验失败后的提示信息</a:t>
            </a:r>
            <a:r>
              <a:rPr lang="en-US" altLang="zh-CN" sz="1600"/>
              <a:t>,</a:t>
            </a:r>
            <a:r>
              <a:rPr lang="zh-CN" altLang="zh-CN" sz="1600"/>
              <a:t>如果需要国际化，可以为</a:t>
            </a:r>
            <a:r>
              <a:rPr lang="en-US" altLang="zh-CN" sz="1600"/>
              <a:t>message</a:t>
            </a:r>
          </a:p>
          <a:p>
            <a:r>
              <a:rPr lang="zh-CN" altLang="zh-CN" sz="1600"/>
              <a:t>                   指定</a:t>
            </a:r>
            <a:r>
              <a:rPr lang="en-US" altLang="zh-CN" sz="1600"/>
              <a:t>key</a:t>
            </a:r>
            <a:r>
              <a:rPr lang="zh-CN" altLang="zh-CN" sz="1600"/>
              <a:t>属性</a:t>
            </a:r>
            <a:r>
              <a:rPr lang="en-US" altLang="zh-CN" sz="1600"/>
              <a:t>，key</a:t>
            </a:r>
            <a:r>
              <a:rPr lang="zh-CN" altLang="zh-CN" sz="1600"/>
              <a:t>的值为属性文件中的</a:t>
            </a:r>
            <a:r>
              <a:rPr lang="en-US" altLang="zh-CN" sz="1600"/>
              <a:t>key。</a:t>
            </a:r>
          </a:p>
        </p:txBody>
      </p:sp>
      <p:pic>
        <p:nvPicPr>
          <p:cNvPr id="15365" name="Picture 5" descr="搜狗浏览器截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267200"/>
            <a:ext cx="74295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651500" y="3357563"/>
            <a:ext cx="14446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2900"/>
              <a:t>struts2</a:t>
            </a:r>
            <a:r>
              <a:rPr lang="zh-CN" altLang="zh-CN" sz="2900"/>
              <a:t>提供的校验器列表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400"/>
              <a:t>系统提供的校验器如下：</a:t>
            </a:r>
            <a:endParaRPr lang="en-US" altLang="zh-CN" sz="14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required</a:t>
            </a:r>
            <a:r>
              <a:rPr lang="en-US" altLang="zh-CN" sz="1400"/>
              <a:t> (</a:t>
            </a:r>
            <a:r>
              <a:rPr lang="zh-CN" altLang="zh-CN" sz="1400"/>
              <a:t>必填校验器</a:t>
            </a:r>
            <a:r>
              <a:rPr lang="en-US" altLang="zh-CN" sz="1400"/>
              <a:t>,</a:t>
            </a:r>
            <a:r>
              <a:rPr lang="zh-CN" altLang="zh-CN" sz="1400"/>
              <a:t>要求被校验的属性值不能为</a:t>
            </a:r>
            <a:r>
              <a:rPr lang="en-US" altLang="zh-CN" sz="1400"/>
              <a:t>null)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requiredstring</a:t>
            </a:r>
            <a:r>
              <a:rPr lang="en-US" altLang="zh-CN" sz="1400"/>
              <a:t> (</a:t>
            </a:r>
            <a:r>
              <a:rPr lang="zh-CN" altLang="zh-CN" sz="1400"/>
              <a:t>必填字符串校验器</a:t>
            </a:r>
            <a:r>
              <a:rPr lang="en-US" altLang="zh-CN" sz="1400"/>
              <a:t>,</a:t>
            </a:r>
            <a:r>
              <a:rPr lang="zh-CN" altLang="zh-CN" sz="1400"/>
              <a:t>要求被校验的属性值不能为</a:t>
            </a:r>
            <a:r>
              <a:rPr lang="en-US" altLang="zh-CN" sz="1400"/>
              <a:t>null，</a:t>
            </a:r>
            <a:r>
              <a:rPr lang="zh-CN" altLang="zh-CN" sz="1400"/>
              <a:t>并且长度大于</a:t>
            </a:r>
            <a:r>
              <a:rPr lang="en-US" altLang="zh-CN" sz="1400"/>
              <a:t>0,</a:t>
            </a:r>
            <a:r>
              <a:rPr lang="zh-CN" altLang="zh-CN" sz="1400"/>
              <a:t>默认情况下会对字符串去前后空格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stringlength</a:t>
            </a:r>
            <a:r>
              <a:rPr lang="en-US" altLang="zh-CN" sz="1400"/>
              <a:t>(</a:t>
            </a:r>
            <a:r>
              <a:rPr lang="zh-CN" altLang="zh-CN" sz="1400"/>
              <a:t>字符串长度校验器</a:t>
            </a:r>
            <a:r>
              <a:rPr lang="en-US" altLang="zh-CN" sz="1400"/>
              <a:t>，</a:t>
            </a:r>
            <a:r>
              <a:rPr lang="zh-CN" altLang="zh-CN" sz="1400"/>
              <a:t>要求被校验的属性值必须在指定的范围内</a:t>
            </a:r>
            <a:r>
              <a:rPr lang="en-US" altLang="zh-CN" sz="1400"/>
              <a:t>，</a:t>
            </a:r>
            <a:r>
              <a:rPr lang="zh-CN" altLang="zh-CN" sz="1400"/>
              <a:t>否则校验失败</a:t>
            </a:r>
            <a:r>
              <a:rPr lang="en-US" altLang="zh-CN" sz="1400"/>
              <a:t>,minLength</a:t>
            </a:r>
            <a:r>
              <a:rPr lang="zh-CN" altLang="zh-CN" sz="1400"/>
              <a:t>参数指定最小长度，</a:t>
            </a:r>
            <a:r>
              <a:rPr lang="en-US" altLang="zh-CN" sz="1400"/>
              <a:t>maxLength</a:t>
            </a:r>
            <a:r>
              <a:rPr lang="zh-CN" altLang="zh-CN" sz="1400"/>
              <a:t>参数指定最大长度，</a:t>
            </a:r>
            <a:r>
              <a:rPr lang="en-US" altLang="zh-CN" sz="1400"/>
              <a:t>trim</a:t>
            </a:r>
            <a:r>
              <a:rPr lang="zh-CN" altLang="zh-CN" sz="1400"/>
              <a:t>参数指定校验</a:t>
            </a:r>
            <a:r>
              <a:rPr lang="en-US" altLang="zh-CN" sz="1400"/>
              <a:t>field</a:t>
            </a:r>
            <a:r>
              <a:rPr lang="zh-CN" altLang="zh-CN" sz="1400"/>
              <a:t>之前是否去除字符串前后的空格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regex</a:t>
            </a:r>
            <a:r>
              <a:rPr lang="en-US" altLang="zh-CN" sz="1400"/>
              <a:t>(</a:t>
            </a:r>
            <a:r>
              <a:rPr lang="zh-CN" altLang="zh-CN" sz="1400"/>
              <a:t>正则表达式校验器</a:t>
            </a:r>
            <a:r>
              <a:rPr lang="en-US" altLang="zh-CN" sz="1400"/>
              <a:t>，</a:t>
            </a:r>
            <a:r>
              <a:rPr lang="zh-CN" altLang="zh-CN" sz="1400"/>
              <a:t>检查被校验的属性值是否匹配一个正则表达式</a:t>
            </a:r>
            <a:r>
              <a:rPr lang="en-US" altLang="zh-CN" sz="1400"/>
              <a:t>，expression</a:t>
            </a:r>
            <a:r>
              <a:rPr lang="zh-CN" altLang="zh-CN" sz="1400"/>
              <a:t>参数指定正则表达式</a:t>
            </a:r>
            <a:r>
              <a:rPr lang="en-US" altLang="zh-CN" sz="1400"/>
              <a:t>，caseSensitive</a:t>
            </a:r>
            <a:r>
              <a:rPr lang="zh-CN" altLang="zh-CN" sz="1400"/>
              <a:t>参数指定进行正则表达式匹配时</a:t>
            </a:r>
            <a:r>
              <a:rPr lang="en-US" altLang="zh-CN" sz="1400"/>
              <a:t>，</a:t>
            </a:r>
            <a:r>
              <a:rPr lang="zh-CN" altLang="zh-CN" sz="1400"/>
              <a:t>是否区分大小写</a:t>
            </a:r>
            <a:r>
              <a:rPr lang="en-US" altLang="zh-CN" sz="1400"/>
              <a:t>,</a:t>
            </a:r>
            <a:r>
              <a:rPr lang="zh-CN" altLang="zh-CN" sz="1400"/>
              <a:t>默认值为</a:t>
            </a:r>
            <a:r>
              <a:rPr lang="en-US" altLang="zh-CN" sz="1400"/>
              <a:t>true)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int</a:t>
            </a:r>
            <a:r>
              <a:rPr lang="en-US" altLang="zh-CN" sz="1400"/>
              <a:t>(</a:t>
            </a:r>
            <a:r>
              <a:rPr lang="zh-CN" altLang="zh-CN" sz="1400"/>
              <a:t>整数校验器</a:t>
            </a:r>
            <a:r>
              <a:rPr lang="en-US" altLang="zh-CN" sz="1400"/>
              <a:t>，</a:t>
            </a:r>
            <a:r>
              <a:rPr lang="zh-CN" altLang="zh-CN" sz="1400"/>
              <a:t>要求</a:t>
            </a:r>
            <a:r>
              <a:rPr lang="en-US" altLang="zh-CN" sz="1400"/>
              <a:t>field</a:t>
            </a:r>
            <a:r>
              <a:rPr lang="zh-CN" altLang="zh-CN" sz="1400"/>
              <a:t>的整数值必须在指定范围内，</a:t>
            </a:r>
            <a:r>
              <a:rPr lang="en-US" altLang="zh-CN" sz="1400"/>
              <a:t>min</a:t>
            </a:r>
            <a:r>
              <a:rPr lang="zh-CN" altLang="zh-CN" sz="1400"/>
              <a:t>指定最小值</a:t>
            </a:r>
            <a:r>
              <a:rPr lang="en-US" altLang="zh-CN" sz="1400"/>
              <a:t>，max</a:t>
            </a:r>
            <a:r>
              <a:rPr lang="zh-CN" altLang="zh-CN" sz="1400"/>
              <a:t>指定最大值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double</a:t>
            </a:r>
            <a:r>
              <a:rPr lang="en-US" altLang="zh-CN" sz="1400"/>
              <a:t>(</a:t>
            </a:r>
            <a:r>
              <a:rPr lang="zh-CN" altLang="zh-CN" sz="1400"/>
              <a:t>双精度浮点数校验器</a:t>
            </a:r>
            <a:r>
              <a:rPr lang="en-US" altLang="zh-CN" sz="1400"/>
              <a:t>,</a:t>
            </a:r>
            <a:r>
              <a:rPr lang="zh-CN" altLang="zh-CN" sz="1400"/>
              <a:t>要求</a:t>
            </a:r>
            <a:r>
              <a:rPr lang="en-US" altLang="zh-CN" sz="1400"/>
              <a:t>field</a:t>
            </a:r>
            <a:r>
              <a:rPr lang="zh-CN" altLang="zh-CN" sz="1400"/>
              <a:t>的双精度浮点数必须在指定范围内</a:t>
            </a:r>
            <a:r>
              <a:rPr lang="en-US" altLang="zh-CN" sz="1400"/>
              <a:t>,min</a:t>
            </a:r>
            <a:r>
              <a:rPr lang="zh-CN" altLang="zh-CN" sz="1400"/>
              <a:t>指定最小值</a:t>
            </a:r>
            <a:r>
              <a:rPr lang="en-US" altLang="zh-CN" sz="1400"/>
              <a:t>,max</a:t>
            </a:r>
            <a:r>
              <a:rPr lang="zh-CN" altLang="zh-CN" sz="1400"/>
              <a:t>指定最大值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fieldexpression</a:t>
            </a:r>
            <a:r>
              <a:rPr lang="en-US" altLang="zh-CN" sz="1400"/>
              <a:t>(</a:t>
            </a:r>
            <a:r>
              <a:rPr lang="zh-CN" altLang="zh-CN" sz="1400"/>
              <a:t>字段</a:t>
            </a:r>
            <a:r>
              <a:rPr lang="en-US" altLang="zh-CN" sz="1400"/>
              <a:t>OGNL</a:t>
            </a:r>
            <a:r>
              <a:rPr lang="zh-CN" altLang="zh-CN" sz="1400"/>
              <a:t>表达式校验器</a:t>
            </a:r>
            <a:r>
              <a:rPr lang="en-US" altLang="zh-CN" sz="1400"/>
              <a:t>,</a:t>
            </a:r>
            <a:r>
              <a:rPr lang="zh-CN" altLang="zh-CN" sz="1400"/>
              <a:t>要求</a:t>
            </a:r>
            <a:r>
              <a:rPr lang="en-US" altLang="zh-CN" sz="1400"/>
              <a:t>field</a:t>
            </a:r>
            <a:r>
              <a:rPr lang="zh-CN" altLang="zh-CN" sz="1400"/>
              <a:t>满足一个</a:t>
            </a:r>
            <a:r>
              <a:rPr lang="en-US" altLang="zh-CN" sz="1400"/>
              <a:t>ognl</a:t>
            </a:r>
            <a:r>
              <a:rPr lang="zh-CN" altLang="zh-CN" sz="1400"/>
              <a:t>表达式</a:t>
            </a:r>
            <a:r>
              <a:rPr lang="en-US" altLang="zh-CN" sz="1400"/>
              <a:t>，expression</a:t>
            </a:r>
            <a:r>
              <a:rPr lang="zh-CN" altLang="zh-CN" sz="1400"/>
              <a:t>参数指定</a:t>
            </a:r>
            <a:r>
              <a:rPr lang="en-US" altLang="zh-CN" sz="1400"/>
              <a:t>ognl</a:t>
            </a:r>
            <a:r>
              <a:rPr lang="zh-CN" altLang="zh-CN" sz="1400"/>
              <a:t>表达式</a:t>
            </a:r>
            <a:r>
              <a:rPr lang="en-US" altLang="zh-CN" sz="1400"/>
              <a:t>,</a:t>
            </a:r>
            <a:r>
              <a:rPr lang="zh-CN" altLang="zh-CN" sz="1400"/>
              <a:t>该逻辑表达式基于</a:t>
            </a:r>
            <a:r>
              <a:rPr lang="en-US" altLang="zh-CN" sz="1400"/>
              <a:t>ValueStack</a:t>
            </a:r>
            <a:r>
              <a:rPr lang="zh-CN" altLang="zh-CN" sz="1400"/>
              <a:t>进行求值</a:t>
            </a:r>
            <a:r>
              <a:rPr lang="en-US" altLang="zh-CN" sz="1400"/>
              <a:t>,</a:t>
            </a:r>
            <a:r>
              <a:rPr lang="zh-CN" altLang="zh-CN" sz="1400"/>
              <a:t>返回</a:t>
            </a:r>
            <a:r>
              <a:rPr lang="en-US" altLang="zh-CN" sz="1400"/>
              <a:t>true</a:t>
            </a:r>
            <a:r>
              <a:rPr lang="zh-CN" altLang="zh-CN" sz="1400"/>
              <a:t>时校验通过，否则不通过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email</a:t>
            </a:r>
            <a:r>
              <a:rPr lang="en-US" altLang="zh-CN" sz="1400"/>
              <a:t>(</a:t>
            </a:r>
            <a:r>
              <a:rPr lang="zh-CN" altLang="zh-CN" sz="1400"/>
              <a:t>邮件地址校验器</a:t>
            </a:r>
            <a:r>
              <a:rPr lang="en-US" altLang="zh-CN" sz="1400"/>
              <a:t>，</a:t>
            </a:r>
            <a:r>
              <a:rPr lang="zh-CN" altLang="zh-CN" sz="1400"/>
              <a:t>要求如果被校验的属性值非空</a:t>
            </a:r>
            <a:r>
              <a:rPr lang="en-US" altLang="zh-CN" sz="1400"/>
              <a:t>，</a:t>
            </a:r>
            <a:r>
              <a:rPr lang="zh-CN" altLang="zh-CN" sz="1400"/>
              <a:t>则必须是合法的邮件地址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url</a:t>
            </a:r>
            <a:r>
              <a:rPr lang="en-US" altLang="zh-CN" sz="1400"/>
              <a:t>(</a:t>
            </a:r>
            <a:r>
              <a:rPr lang="zh-CN" altLang="zh-CN" sz="1400"/>
              <a:t>网址校验器</a:t>
            </a:r>
            <a:r>
              <a:rPr lang="en-US" altLang="zh-CN" sz="1400"/>
              <a:t>,</a:t>
            </a:r>
            <a:r>
              <a:rPr lang="zh-CN" altLang="zh-CN" sz="1400"/>
              <a:t>要求如果被校验的属性值非空</a:t>
            </a:r>
            <a:r>
              <a:rPr lang="en-US" altLang="zh-CN" sz="1400"/>
              <a:t>,</a:t>
            </a:r>
            <a:r>
              <a:rPr lang="zh-CN" altLang="zh-CN" sz="1400"/>
              <a:t>则必须是合法的</a:t>
            </a:r>
            <a:r>
              <a:rPr lang="en-US" altLang="zh-CN" sz="1400"/>
              <a:t>url</a:t>
            </a:r>
            <a:r>
              <a:rPr lang="zh-CN" altLang="zh-CN" sz="1400"/>
              <a:t>地址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date</a:t>
            </a:r>
            <a:r>
              <a:rPr lang="en-US" altLang="zh-CN" sz="1400"/>
              <a:t>(</a:t>
            </a:r>
            <a:r>
              <a:rPr lang="zh-CN" altLang="zh-CN" sz="1400"/>
              <a:t>日期校验器</a:t>
            </a:r>
            <a:r>
              <a:rPr lang="en-US" altLang="zh-CN" sz="1400"/>
              <a:t>,</a:t>
            </a:r>
            <a:r>
              <a:rPr lang="zh-CN" altLang="zh-CN" sz="1400"/>
              <a:t>要求</a:t>
            </a:r>
            <a:r>
              <a:rPr lang="en-US" altLang="zh-CN" sz="1400"/>
              <a:t>field</a:t>
            </a:r>
            <a:r>
              <a:rPr lang="zh-CN" altLang="zh-CN" sz="1400"/>
              <a:t>的日期值必须在指定范围内</a:t>
            </a:r>
            <a:r>
              <a:rPr lang="en-US" altLang="zh-CN" sz="1400"/>
              <a:t>,min</a:t>
            </a:r>
            <a:r>
              <a:rPr lang="zh-CN" altLang="zh-CN" sz="1400"/>
              <a:t>指定最小值</a:t>
            </a:r>
            <a:r>
              <a:rPr lang="en-US" altLang="zh-CN" sz="1400"/>
              <a:t>,max</a:t>
            </a:r>
            <a:r>
              <a:rPr lang="zh-CN" altLang="zh-CN" sz="1400"/>
              <a:t>指定最大值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conversion</a:t>
            </a:r>
            <a:r>
              <a:rPr lang="en-US" altLang="zh-CN" sz="1400"/>
              <a:t>(</a:t>
            </a:r>
            <a:r>
              <a:rPr lang="zh-CN" altLang="zh-CN" sz="1400"/>
              <a:t>转换校验器</a:t>
            </a:r>
            <a:r>
              <a:rPr lang="en-US" altLang="zh-CN" sz="1400"/>
              <a:t>，</a:t>
            </a:r>
            <a:r>
              <a:rPr lang="zh-CN" altLang="zh-CN" sz="1400"/>
              <a:t>指定在类型转换失败时</a:t>
            </a:r>
            <a:r>
              <a:rPr lang="en-US" altLang="zh-CN" sz="1400"/>
              <a:t>，</a:t>
            </a:r>
            <a:r>
              <a:rPr lang="zh-CN" altLang="zh-CN" sz="1400"/>
              <a:t>提示的错误信息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visitor</a:t>
            </a:r>
            <a:r>
              <a:rPr lang="en-US" altLang="zh-CN" sz="1400"/>
              <a:t>(</a:t>
            </a:r>
            <a:r>
              <a:rPr lang="zh-CN" altLang="zh-CN" sz="1400"/>
              <a:t>用于校验</a:t>
            </a:r>
            <a:r>
              <a:rPr lang="en-US" altLang="zh-CN" sz="1400"/>
              <a:t>action</a:t>
            </a:r>
            <a:r>
              <a:rPr lang="zh-CN" altLang="zh-CN" sz="1400"/>
              <a:t>中复合类型的属性</a:t>
            </a:r>
            <a:r>
              <a:rPr lang="en-US" altLang="zh-CN" sz="1400"/>
              <a:t>，</a:t>
            </a:r>
            <a:r>
              <a:rPr lang="zh-CN" altLang="zh-CN" sz="1400"/>
              <a:t>它指定一个校验文件用于校验复合类型属性中的属性</a:t>
            </a:r>
            <a:r>
              <a:rPr lang="en-US" altLang="zh-CN" sz="14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expression</a:t>
            </a:r>
            <a:r>
              <a:rPr lang="en-US" altLang="zh-CN" sz="1400"/>
              <a:t>(OGNL</a:t>
            </a:r>
            <a:r>
              <a:rPr lang="zh-CN" altLang="zh-CN" sz="1400"/>
              <a:t>表达式校验器</a:t>
            </a:r>
            <a:r>
              <a:rPr lang="en-US" altLang="zh-CN" sz="1400"/>
              <a:t>，</a:t>
            </a:r>
            <a:r>
              <a:rPr lang="zh-CN" altLang="zh-CN" sz="1400"/>
              <a:t>它是一个非字段校验器， </a:t>
            </a:r>
            <a:r>
              <a:rPr lang="en-US" altLang="zh-CN" sz="1400"/>
              <a:t>expression</a:t>
            </a:r>
            <a:r>
              <a:rPr lang="zh-CN" altLang="zh-CN" sz="1400"/>
              <a:t>参数指定</a:t>
            </a:r>
            <a:r>
              <a:rPr lang="en-US" altLang="zh-CN" sz="1400"/>
              <a:t>ognl</a:t>
            </a:r>
            <a:r>
              <a:rPr lang="zh-CN" altLang="zh-CN" sz="1400"/>
              <a:t>表达式</a:t>
            </a:r>
            <a:r>
              <a:rPr lang="en-US" altLang="zh-CN" sz="1400"/>
              <a:t>,</a:t>
            </a:r>
            <a:r>
              <a:rPr lang="zh-CN" altLang="zh-CN" sz="1400"/>
              <a:t>该逻辑表达式基于</a:t>
            </a:r>
            <a:r>
              <a:rPr lang="en-US" altLang="zh-CN" sz="1400"/>
              <a:t>ValueStack</a:t>
            </a:r>
            <a:r>
              <a:rPr lang="zh-CN" altLang="zh-CN" sz="1400"/>
              <a:t>进行求值</a:t>
            </a:r>
            <a:r>
              <a:rPr lang="en-US" altLang="zh-CN" sz="1400"/>
              <a:t>,</a:t>
            </a:r>
            <a:r>
              <a:rPr lang="zh-CN" altLang="zh-CN" sz="1400"/>
              <a:t>返回</a:t>
            </a:r>
            <a:r>
              <a:rPr lang="en-US" altLang="zh-CN" sz="1400"/>
              <a:t>true</a:t>
            </a:r>
            <a:r>
              <a:rPr lang="zh-CN" altLang="zh-CN" sz="1400"/>
              <a:t>时校验通过</a:t>
            </a:r>
            <a:r>
              <a:rPr lang="en-US" altLang="zh-CN" sz="1400"/>
              <a:t>，</a:t>
            </a:r>
            <a:r>
              <a:rPr lang="zh-CN" altLang="zh-CN" sz="1400"/>
              <a:t>否则不通过</a:t>
            </a:r>
            <a:r>
              <a:rPr lang="en-US" altLang="zh-CN" sz="1400"/>
              <a:t>，</a:t>
            </a:r>
            <a:r>
              <a:rPr lang="zh-CN" altLang="zh-CN" sz="1400"/>
              <a:t>该校验器不可用在字段校验器风格的配置中</a:t>
            </a:r>
            <a:r>
              <a:rPr lang="en-US" altLang="zh-CN" sz="140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3200"/>
              <a:t>基于</a:t>
            </a:r>
            <a:r>
              <a:rPr lang="en-US" altLang="zh-CN" sz="3200"/>
              <a:t>XML</a:t>
            </a:r>
            <a:r>
              <a:rPr lang="zh-CN" altLang="zh-CN" sz="3200"/>
              <a:t>配置方式实现输入校验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24300" y="908050"/>
            <a:ext cx="521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ValidateXmlAction-validation.xml</a:t>
            </a:r>
            <a:r>
              <a:rPr lang="zh-CN" altLang="zh-CN" sz="2400">
                <a:latin typeface="Times New Roman" panose="02020603050405020304" pitchFamily="18" charset="0"/>
              </a:rPr>
              <a:t>配置</a:t>
            </a:r>
          </a:p>
        </p:txBody>
      </p:sp>
      <p:pic>
        <p:nvPicPr>
          <p:cNvPr id="17412" name="Picture 4" descr="搜狗浏览器截图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191500" cy="473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6516688" y="1196975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165975" y="1341438"/>
          <a:ext cx="12954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包装程序外壳对象" showAsIcon="1" r:id="rId4" imgW="971867" imgH="667067" progId="Package">
                  <p:embed/>
                </p:oleObj>
              </mc:Choice>
              <mc:Fallback>
                <p:oleObj name="包装程序外壳对象" showAsIcon="1" r:id="rId4" imgW="971867" imgH="667067" progId="Pack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1341438"/>
                        <a:ext cx="12954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3200"/>
              <a:t>基于</a:t>
            </a:r>
            <a:r>
              <a:rPr lang="en-US" altLang="zh-CN" sz="3200"/>
              <a:t>XML</a:t>
            </a:r>
            <a:r>
              <a:rPr lang="zh-CN" altLang="zh-CN" sz="3200"/>
              <a:t>配置方式实现输入校验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2276475"/>
            <a:ext cx="4176713" cy="1152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latin typeface="Times New Roman" panose="02020603050405020304" pitchFamily="18" charset="0"/>
              </a:rPr>
              <a:t>&lt;field name="username"&gt;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&lt;field-validator type="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pitchFamily="18" charset="0"/>
              </a:rPr>
              <a:t>requiredstring</a:t>
            </a:r>
            <a:r>
              <a:rPr lang="en-US" altLang="zh-CN" sz="1200">
                <a:latin typeface="Times New Roman" panose="02020603050405020304" pitchFamily="18" charset="0"/>
              </a:rPr>
              <a:t>"&gt;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&lt;param name="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pitchFamily="18" charset="0"/>
              </a:rPr>
              <a:t>trim</a:t>
            </a:r>
            <a:r>
              <a:rPr lang="en-US" altLang="zh-CN" sz="1200">
                <a:latin typeface="Times New Roman" panose="02020603050405020304" pitchFamily="18" charset="0"/>
              </a:rPr>
              <a:t>"&gt;true&lt;/param&gt;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&lt;message&gt;&lt;![CDATA[</a:t>
            </a:r>
            <a:r>
              <a:rPr lang="zh-CN" altLang="zh-CN" sz="1200">
                <a:latin typeface="Times New Roman" panose="02020603050405020304" pitchFamily="18" charset="0"/>
              </a:rPr>
              <a:t>用户名不能空</a:t>
            </a:r>
            <a:r>
              <a:rPr lang="en-US" altLang="zh-CN" sz="1200">
                <a:latin typeface="Times New Roman" panose="02020603050405020304" pitchFamily="18" charset="0"/>
              </a:rPr>
              <a:t>!!!!!]]&gt;&lt;/message&gt;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&lt;/field-validator&gt;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&lt;/field&gt;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55875" y="3495675"/>
            <a:ext cx="6372225" cy="3362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>
                <a:latin typeface="Times New Roman" panose="02020603050405020304" pitchFamily="18" charset="0"/>
              </a:rPr>
              <a:t>public class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pitchFamily="18" charset="0"/>
              </a:rPr>
              <a:t>RequiredStringValidator</a:t>
            </a:r>
            <a:r>
              <a:rPr lang="en-US" altLang="zh-CN" sz="1200">
                <a:latin typeface="Times New Roman" panose="02020603050405020304" pitchFamily="18" charset="0"/>
              </a:rPr>
              <a:t> extends FieldValidatorSupport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private boolean doTrim = true;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public void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pitchFamily="18" charset="0"/>
              </a:rPr>
              <a:t>setTrim(boolean </a:t>
            </a:r>
            <a:r>
              <a:rPr lang="en-US" altLang="zh-CN" sz="1200">
                <a:latin typeface="Times New Roman" panose="02020603050405020304" pitchFamily="18" charset="0"/>
              </a:rPr>
              <a:t>trim)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doTrim = trim;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public void validate(Object object) throws ValidationException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String fieldName = getFieldName(); //username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Object value = this.getFieldValue(fieldName, object);   //"  "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   String s = (String) value;  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   if (doTrim)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       s = s.trim();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   }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   if (s.length() == 0)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       addFieldError(fieldName, object);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   }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}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8438" name="Picture 6" descr="搜狗浏览器截图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628775"/>
            <a:ext cx="50482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843213" y="2636838"/>
            <a:ext cx="28082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651500" y="2708275"/>
            <a:ext cx="11525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4572000" y="2852738"/>
            <a:ext cx="34559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692275" y="2852738"/>
            <a:ext cx="19431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3200"/>
              <a:t>基于</a:t>
            </a:r>
            <a:r>
              <a:rPr lang="en-US" altLang="zh-CN" sz="3200"/>
              <a:t>XML</a:t>
            </a:r>
            <a:r>
              <a:rPr lang="zh-CN" altLang="zh-CN" sz="3200"/>
              <a:t>配置方式实现输入校验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844675"/>
            <a:ext cx="5473700" cy="863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latin typeface="Times New Roman" panose="02020603050405020304" pitchFamily="18" charset="0"/>
              </a:rPr>
              <a:t>&lt;field-validator type="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pitchFamily="18" charset="0"/>
              </a:rPr>
              <a:t>regex</a:t>
            </a:r>
            <a:r>
              <a:rPr lang="en-US" altLang="zh-CN" sz="1200">
                <a:latin typeface="Times New Roman" panose="02020603050405020304" pitchFamily="18" charset="0"/>
              </a:rPr>
              <a:t>"&gt;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&lt;param name="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pitchFamily="18" charset="0"/>
              </a:rPr>
              <a:t>expression</a:t>
            </a:r>
            <a:r>
              <a:rPr lang="en-US" altLang="zh-CN" sz="1200">
                <a:latin typeface="Times New Roman" panose="02020603050405020304" pitchFamily="18" charset="0"/>
              </a:rPr>
              <a:t>"&gt;&lt;![CDATA[^[a-zA-Z0-9]{6,12}$]]&gt;&lt;/param&gt;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&lt;message&gt;&lt;![CDATA[</a:t>
            </a:r>
            <a:r>
              <a:rPr lang="zh-CN" altLang="zh-CN" sz="1200">
                <a:latin typeface="Times New Roman" panose="02020603050405020304" pitchFamily="18" charset="0"/>
              </a:rPr>
              <a:t>密码的长度应该在</a:t>
            </a:r>
            <a:r>
              <a:rPr lang="en-US" altLang="zh-CN" sz="1200">
                <a:latin typeface="Times New Roman" panose="02020603050405020304" pitchFamily="18" charset="0"/>
              </a:rPr>
              <a:t>6-12</a:t>
            </a:r>
            <a:r>
              <a:rPr lang="zh-CN" altLang="zh-CN" sz="1200">
                <a:latin typeface="Times New Roman" panose="02020603050405020304" pitchFamily="18" charset="0"/>
              </a:rPr>
              <a:t>之间</a:t>
            </a:r>
            <a:r>
              <a:rPr lang="en-US" altLang="zh-CN" sz="1200">
                <a:latin typeface="Times New Roman" panose="02020603050405020304" pitchFamily="18" charset="0"/>
              </a:rPr>
              <a:t>]]&gt;&lt;/message&gt;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&lt;/field-validator&gt;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9388" y="2852738"/>
            <a:ext cx="4668837" cy="38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>
                <a:latin typeface="Times New Roman" panose="02020603050405020304" pitchFamily="18" charset="0"/>
              </a:rPr>
              <a:t>public class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pitchFamily="18" charset="0"/>
              </a:rPr>
              <a:t>RegexFieldValidator</a:t>
            </a:r>
            <a:r>
              <a:rPr lang="en-US" altLang="zh-CN" sz="1200">
                <a:latin typeface="Times New Roman" panose="02020603050405020304" pitchFamily="18" charset="0"/>
              </a:rPr>
              <a:t> extends FieldValidatorSupport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private String expression="^[a-zA-Z0-9]{6,12}$";    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public void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pitchFamily="18" charset="0"/>
              </a:rPr>
              <a:t>setExpression</a:t>
            </a:r>
            <a:r>
              <a:rPr lang="en-US" altLang="zh-CN" sz="1200">
                <a:latin typeface="Times New Roman" panose="02020603050405020304" pitchFamily="18" charset="0"/>
              </a:rPr>
              <a:t>(String expression)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this.expression = expression;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public void validate(Object object) throws ValidationException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String fieldName = getFieldName();  //psw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Object value = this.getFieldValue(fieldName, object);  //aa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Pattern pattern;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pattern = Pattern.compile(expression);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String compare = (String) value;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if ( trim )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   compare = compare.trim();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}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Matcher matcher = pattern.matcher( compare );</a:t>
            </a:r>
          </a:p>
          <a:p>
            <a:endParaRPr lang="en-US" altLang="zh-CN" sz="1200">
              <a:latin typeface="Times New Roman" panose="02020603050405020304" pitchFamily="18" charset="0"/>
            </a:endParaRPr>
          </a:p>
          <a:p>
            <a:r>
              <a:rPr lang="en-US" altLang="zh-CN" sz="1200">
                <a:latin typeface="Times New Roman" panose="02020603050405020304" pitchFamily="18" charset="0"/>
              </a:rPr>
              <a:t>        if (!matcher.matches()) {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    addFieldError(fieldName, object);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    }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zh-CN" sz="12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32138" y="3429000"/>
            <a:ext cx="5832475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</a:rPr>
              <a:t>&lt;validator name=</a:t>
            </a:r>
            <a:r>
              <a:rPr lang="en-US" altLang="zh-CN" sz="1200" i="1">
                <a:latin typeface="Times New Roman" panose="02020603050405020304" pitchFamily="18" charset="0"/>
              </a:rPr>
              <a:t>"</a:t>
            </a:r>
            <a:r>
              <a:rPr lang="en-US" altLang="zh-CN" sz="1200" b="1" i="1">
                <a:solidFill>
                  <a:srgbClr val="FF0000"/>
                </a:solidFill>
                <a:latin typeface="Times New Roman" panose="02020603050405020304" pitchFamily="18" charset="0"/>
              </a:rPr>
              <a:t>regex</a:t>
            </a:r>
            <a:r>
              <a:rPr lang="en-US" altLang="zh-CN" sz="1200" i="1">
                <a:latin typeface="Times New Roman" panose="02020603050405020304" pitchFamily="18" charset="0"/>
              </a:rPr>
              <a:t>"</a:t>
            </a:r>
            <a:r>
              <a:rPr lang="en-US" altLang="zh-CN" sz="1200">
                <a:latin typeface="Times New Roman" panose="02020603050405020304" pitchFamily="18" charset="0"/>
              </a:rPr>
              <a:t> class=</a:t>
            </a:r>
            <a:r>
              <a:rPr lang="en-US" altLang="zh-CN" sz="1200" i="1">
                <a:latin typeface="Times New Roman" panose="02020603050405020304" pitchFamily="18" charset="0"/>
              </a:rPr>
              <a:t>"</a:t>
            </a:r>
            <a:r>
              <a:rPr lang="en-US" altLang="zh-CN" sz="1200" b="1" i="1">
                <a:solidFill>
                  <a:srgbClr val="FF0000"/>
                </a:solidFill>
                <a:latin typeface="Times New Roman" panose="02020603050405020304" pitchFamily="18" charset="0"/>
              </a:rPr>
              <a:t>com.opensymphony.xwork2.validator.validators.RegexFieldValidator</a:t>
            </a:r>
            <a:r>
              <a:rPr lang="en-US" altLang="zh-CN" sz="1200" i="1">
                <a:latin typeface="Times New Roman" panose="02020603050405020304" pitchFamily="18" charset="0"/>
              </a:rPr>
              <a:t>"</a:t>
            </a:r>
            <a:r>
              <a:rPr lang="en-US" altLang="zh-CN" sz="1200">
                <a:latin typeface="Times New Roman" panose="02020603050405020304" pitchFamily="18" charset="0"/>
              </a:rPr>
              <a:t>/&gt;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051050" y="1989138"/>
            <a:ext cx="2592388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2484438" y="3068638"/>
            <a:ext cx="12239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1403350" y="2205038"/>
            <a:ext cx="1444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3200"/>
              <a:t>校验器案例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required  </a:t>
            </a:r>
            <a:r>
              <a:rPr lang="zh-CN" altLang="zh-CN" sz="1400">
                <a:solidFill>
                  <a:srgbClr val="FF0000"/>
                </a:solidFill>
              </a:rPr>
              <a:t>必填校验器</a:t>
            </a:r>
            <a:endParaRPr lang="en-US" altLang="zh-CN" sz="1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type="required"&gt;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&lt;message&gt;</a:t>
            </a:r>
            <a:r>
              <a:rPr lang="zh-CN" altLang="zh-CN" sz="1400"/>
              <a:t>性别不能为空</a:t>
            </a:r>
            <a:r>
              <a:rPr lang="en-US" altLang="zh-CN" sz="1400"/>
              <a:t>!&lt;/message&gt;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requiredstring  </a:t>
            </a:r>
            <a:r>
              <a:rPr lang="zh-CN" altLang="zh-CN" sz="1400">
                <a:solidFill>
                  <a:srgbClr val="FF0000"/>
                </a:solidFill>
              </a:rPr>
              <a:t>必填字符串校验器</a:t>
            </a:r>
            <a:endParaRPr lang="en-US" altLang="zh-CN" sz="1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type="requiredstring"&gt;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&lt;param name="trim"&gt;true&lt;/param&gt;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&lt;message&gt;</a:t>
            </a:r>
            <a:r>
              <a:rPr lang="zh-CN" altLang="zh-CN" sz="1400"/>
              <a:t>用户名不能为空</a:t>
            </a:r>
            <a:r>
              <a:rPr lang="en-US" altLang="zh-CN" sz="1400"/>
              <a:t>!&lt;/message&gt;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stringlength：</a:t>
            </a:r>
            <a:r>
              <a:rPr lang="zh-CN" altLang="zh-CN" sz="1400">
                <a:solidFill>
                  <a:srgbClr val="FF0000"/>
                </a:solidFill>
              </a:rPr>
              <a:t>字符串长度校验器</a:t>
            </a:r>
            <a:endParaRPr lang="en-US" altLang="zh-CN" sz="1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type="stringlength"&gt;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name="maxLength"&gt;10&lt;/param&gt;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name="minLength"&gt;2&lt;/param&gt;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name="trim"&gt;true&lt;/param&gt;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&lt;message&gt;&lt;![CDATA[</a:t>
            </a:r>
            <a:r>
              <a:rPr lang="zh-CN" altLang="zh-CN" sz="1400"/>
              <a:t>产品名称应在</a:t>
            </a:r>
            <a:r>
              <a:rPr lang="en-US" altLang="zh-CN" sz="1400"/>
              <a:t>2-10</a:t>
            </a:r>
            <a:r>
              <a:rPr lang="zh-CN" altLang="zh-CN" sz="1400"/>
              <a:t>个字符之间</a:t>
            </a:r>
            <a:r>
              <a:rPr lang="en-US" altLang="zh-CN" sz="1400"/>
              <a:t>]]&gt;&lt;/message&gt;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3200"/>
              <a:t>校验器案例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42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int</a:t>
            </a:r>
            <a:r>
              <a:rPr lang="zh-CN" altLang="zh-CN" sz="1400">
                <a:solidFill>
                  <a:srgbClr val="FF0000"/>
                </a:solidFill>
              </a:rPr>
              <a:t>：整数校验器</a:t>
            </a:r>
            <a:endParaRPr lang="en-US" altLang="zh-CN" sz="1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type="int"&gt;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name="min"&gt;1&lt;/param&gt;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name="max"&gt;150&lt;/param&gt;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&lt;message&gt;</a:t>
            </a:r>
            <a:r>
              <a:rPr lang="zh-CN" altLang="zh-CN" sz="1400"/>
              <a:t>年龄必须在</a:t>
            </a:r>
            <a:r>
              <a:rPr lang="en-US" altLang="zh-CN" sz="1400"/>
              <a:t>1-150</a:t>
            </a:r>
            <a:r>
              <a:rPr lang="zh-CN" altLang="zh-CN" sz="1400"/>
              <a:t>之间</a:t>
            </a:r>
            <a:r>
              <a:rPr lang="en-US" altLang="zh-CN" sz="1400"/>
              <a:t>&lt;/message&gt;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date: </a:t>
            </a:r>
            <a:r>
              <a:rPr lang="zh-CN" altLang="en-US" sz="1400">
                <a:solidFill>
                  <a:srgbClr val="FF0000"/>
                </a:solidFill>
              </a:rPr>
              <a:t>日期校验器</a:t>
            </a:r>
            <a:endParaRPr lang="en-US" altLang="zh-CN" sz="1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type="date"&gt;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name="min"&gt;1900-01-01&lt;/param&gt;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name="max"&gt;2050-02-21&lt;/param&gt;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&lt;message&gt;生日必须在${min}到${max}之间&lt;/message&gt;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url:  </a:t>
            </a:r>
            <a:r>
              <a:rPr lang="zh-CN" altLang="en-US" sz="1400">
                <a:solidFill>
                  <a:srgbClr val="FF0000"/>
                </a:solidFill>
              </a:rPr>
              <a:t>网络路径校验器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type="url"&gt;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&lt;message&gt;传智播客的主页地址必须是一个有效网址&lt;/message&gt;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3200"/>
              <a:t>校验器案例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email：</a:t>
            </a:r>
            <a:r>
              <a:rPr lang="zh-CN" altLang="zh-CN" sz="1400">
                <a:solidFill>
                  <a:srgbClr val="FF0000"/>
                </a:solidFill>
              </a:rPr>
              <a:t>邮件地址校验器</a:t>
            </a:r>
            <a:endParaRPr lang="en-US" altLang="zh-CN" sz="1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type="email"&gt;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&lt;message&gt;</a:t>
            </a:r>
            <a:r>
              <a:rPr lang="zh-CN" altLang="zh-CN" sz="1400"/>
              <a:t>电子邮件地址无效</a:t>
            </a:r>
            <a:r>
              <a:rPr lang="en-US" altLang="zh-CN" sz="1400"/>
              <a:t>&lt;/message&gt;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regex：</a:t>
            </a:r>
            <a:r>
              <a:rPr lang="zh-CN" altLang="zh-CN" sz="1400">
                <a:solidFill>
                  <a:srgbClr val="FF0000"/>
                </a:solidFill>
              </a:rPr>
              <a:t>正则表达式校验器</a:t>
            </a:r>
            <a:endParaRPr lang="en-US" altLang="zh-CN" sz="1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type="regex"&gt;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&lt;param name="expression"&gt;&lt;![CDATA[^13\d{9}$]]&gt;&lt;/param&gt;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&lt;message&gt;</a:t>
            </a:r>
            <a:r>
              <a:rPr lang="zh-CN" altLang="zh-CN" sz="1400"/>
              <a:t>手机号格式不正确</a:t>
            </a:r>
            <a:r>
              <a:rPr lang="en-US" altLang="zh-CN" sz="1400"/>
              <a:t>!&lt;/message&gt;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fieldexpression : </a:t>
            </a:r>
            <a:r>
              <a:rPr lang="zh-CN" altLang="en-US" sz="1400">
                <a:solidFill>
                  <a:srgbClr val="FF0000"/>
                </a:solidFill>
              </a:rPr>
              <a:t>字段表达式校验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type="fieldexpression"&gt;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&lt;param name="expression"&gt;&lt;![CDATA[(password==repassword)]]&gt;&lt;/param&gt;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&lt;message&gt;两次密码输入不一致&lt;/message&gt;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请求参数的输入校验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输入校验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客户端校验  过滤正常用户的误操作，通过</a:t>
            </a:r>
            <a:r>
              <a:rPr lang="en-US" altLang="zh-CN" sz="2000"/>
              <a:t>JS</a:t>
            </a:r>
            <a:r>
              <a:rPr lang="zh-CN" altLang="en-US" sz="2000"/>
              <a:t>代码完成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服务器端校验，整个应用阻止非法数据的最后防线</a:t>
            </a:r>
          </a:p>
          <a:p>
            <a:pPr lvl="1"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</a:pPr>
            <a:r>
              <a:rPr lang="en-US" altLang="zh-CN" sz="2400"/>
              <a:t>Struts2</a:t>
            </a:r>
            <a:r>
              <a:rPr lang="zh-CN" altLang="en-US" sz="2400"/>
              <a:t>校验方式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手动完成输入校验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编写校验规则文件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基于</a:t>
            </a:r>
            <a:r>
              <a:rPr lang="en-US" altLang="zh-CN" sz="2000"/>
              <a:t>Annotation</a:t>
            </a:r>
            <a:r>
              <a:rPr lang="zh-CN" altLang="en-US" sz="2000"/>
              <a:t>的输入校验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400"/>
              <a:t>基于</a:t>
            </a:r>
            <a:r>
              <a:rPr lang="en-US" altLang="zh-CN" sz="2400"/>
              <a:t>XML</a:t>
            </a:r>
            <a:r>
              <a:rPr lang="zh-CN" altLang="zh-CN" sz="2400"/>
              <a:t>配置方式对</a:t>
            </a:r>
            <a:r>
              <a:rPr lang="zh-CN" altLang="zh-CN" sz="2400">
                <a:solidFill>
                  <a:srgbClr val="FF0000"/>
                </a:solidFill>
              </a:rPr>
              <a:t>指定</a:t>
            </a:r>
            <a:r>
              <a:rPr lang="en-US" altLang="zh-CN" sz="2400">
                <a:solidFill>
                  <a:srgbClr val="FF0000"/>
                </a:solidFill>
              </a:rPr>
              <a:t>action</a:t>
            </a:r>
            <a:r>
              <a:rPr lang="zh-CN" altLang="zh-CN" sz="2400">
                <a:solidFill>
                  <a:srgbClr val="FF0000"/>
                </a:solidFill>
              </a:rPr>
              <a:t>方法</a:t>
            </a:r>
            <a:r>
              <a:rPr lang="zh-CN" altLang="zh-CN" sz="2400"/>
              <a:t>实现输入校验</a:t>
            </a:r>
            <a:endParaRPr lang="zh-CN" altLang="zh-CN" sz="2400" b="1">
              <a:latin typeface="宋体" panose="02010600030101010101" pitchFamily="2" charset="-122"/>
            </a:endParaRP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800"/>
              <a:t>当校验文件的取名为</a:t>
            </a:r>
            <a:r>
              <a:rPr lang="en-US" altLang="zh-CN" sz="1800">
                <a:solidFill>
                  <a:srgbClr val="FF0000"/>
                </a:solidFill>
              </a:rPr>
              <a:t>ActionClassName-validation.xml</a:t>
            </a:r>
            <a:r>
              <a:rPr lang="zh-CN" altLang="zh-CN" sz="1800"/>
              <a:t>时，会对</a:t>
            </a:r>
            <a:r>
              <a:rPr lang="en-US" altLang="zh-CN" sz="1800"/>
              <a:t> action</a:t>
            </a:r>
            <a:r>
              <a:rPr lang="zh-CN" altLang="zh-CN" sz="1800"/>
              <a:t>中的所有处理方法实施输入验证。</a:t>
            </a:r>
            <a:br>
              <a:rPr lang="zh-CN" altLang="zh-CN" sz="1800"/>
            </a:br>
            <a:r>
              <a:rPr lang="zh-CN" altLang="zh-CN" sz="1800"/>
              <a:t>如果你只需要对</a:t>
            </a:r>
            <a:r>
              <a:rPr lang="en-US" altLang="zh-CN" sz="1800"/>
              <a:t>action</a:t>
            </a:r>
            <a:r>
              <a:rPr lang="zh-CN" altLang="zh-CN" sz="1800"/>
              <a:t>中的某个</a:t>
            </a:r>
            <a:r>
              <a:rPr lang="en-US" altLang="zh-CN" sz="1800"/>
              <a:t>action</a:t>
            </a:r>
            <a:r>
              <a:rPr lang="zh-CN" altLang="zh-CN" sz="1800"/>
              <a:t>方法实施校验</a:t>
            </a:r>
            <a:r>
              <a:rPr lang="en-US" altLang="zh-CN" sz="1800"/>
              <a:t>，</a:t>
            </a:r>
            <a:r>
              <a:rPr lang="zh-CN" altLang="zh-CN" sz="1800"/>
              <a:t>那么，校验文件的取名应为</a:t>
            </a:r>
            <a:r>
              <a:rPr lang="en-US" altLang="zh-CN" sz="1800"/>
              <a:t>:</a:t>
            </a:r>
            <a:r>
              <a:rPr lang="en-US" altLang="zh-CN" sz="1800">
                <a:solidFill>
                  <a:srgbClr val="0000FF"/>
                </a:solidFill>
              </a:rPr>
              <a:t>ActionClassName-ActionName-validation.xml</a:t>
            </a:r>
            <a:r>
              <a:rPr lang="en-US" altLang="zh-CN" sz="1800"/>
              <a:t>，</a:t>
            </a:r>
            <a:r>
              <a:rPr lang="zh-CN" altLang="zh-CN" sz="1800"/>
              <a:t>其中</a:t>
            </a:r>
            <a:r>
              <a:rPr lang="en-US" altLang="zh-CN" sz="1800"/>
              <a:t>ActionName</a:t>
            </a:r>
            <a:r>
              <a:rPr lang="zh-CN" altLang="zh-CN" sz="1800"/>
              <a:t>为</a:t>
            </a:r>
            <a:r>
              <a:rPr lang="en-US" altLang="zh-CN" sz="1800"/>
              <a:t>struts.xml</a:t>
            </a:r>
            <a:r>
              <a:rPr lang="zh-CN" altLang="zh-CN" sz="1800"/>
              <a:t>中</a:t>
            </a:r>
            <a:r>
              <a:rPr lang="en-US" altLang="zh-CN" sz="1800"/>
              <a:t>action</a:t>
            </a:r>
            <a:r>
              <a:rPr lang="zh-CN" altLang="zh-CN" sz="1800"/>
              <a:t>的名称。例如：在实际应用中，常有以下配置：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&lt;action name="</a:t>
            </a:r>
            <a:r>
              <a:rPr lang="en-US" altLang="zh-CN" sz="1400">
                <a:solidFill>
                  <a:srgbClr val="C00000"/>
                </a:solidFill>
              </a:rPr>
              <a:t>user_*</a:t>
            </a:r>
            <a:r>
              <a:rPr lang="en-US" altLang="zh-CN" sz="1400"/>
              <a:t>" class="cn.itcast.action.UserAction" method="{1}"&gt;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&lt;result name="success"&gt;/WEB-INF/page/message.jsp&lt;/result&gt;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&lt;result name="input"&gt;/WEB-INF/page/addUser.jsp&lt;/result&gt;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&lt;/action&gt;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UserAction</a:t>
            </a:r>
            <a:r>
              <a:rPr lang="zh-CN" altLang="zh-CN" sz="1400"/>
              <a:t>中有以下两个处理方法：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String </a:t>
            </a:r>
            <a:r>
              <a:rPr lang="en-US" altLang="zh-CN" sz="1400">
                <a:solidFill>
                  <a:srgbClr val="C00000"/>
                </a:solidFill>
              </a:rPr>
              <a:t>add</a:t>
            </a:r>
            <a:r>
              <a:rPr lang="en-US" altLang="zh-CN" sz="1400"/>
              <a:t>() throws Exception{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....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String </a:t>
            </a:r>
            <a:r>
              <a:rPr lang="en-US" altLang="zh-CN" sz="1400">
                <a:solidFill>
                  <a:srgbClr val="C00000"/>
                </a:solidFill>
              </a:rPr>
              <a:t>update</a:t>
            </a:r>
            <a:r>
              <a:rPr lang="en-US" altLang="zh-CN" sz="1400"/>
              <a:t>() throws Exception{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....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400"/>
              <a:t>要对</a:t>
            </a:r>
            <a:r>
              <a:rPr lang="en-US" altLang="zh-CN" sz="1400"/>
              <a:t>add()</a:t>
            </a:r>
            <a:r>
              <a:rPr lang="zh-CN" altLang="zh-CN" sz="1400"/>
              <a:t>方法实施验证，校验文件的取名为：</a:t>
            </a:r>
            <a:r>
              <a:rPr lang="en-US" altLang="zh-CN" sz="1400"/>
              <a:t> UserAction-</a:t>
            </a:r>
            <a:r>
              <a:rPr lang="en-US" altLang="zh-CN" sz="1400">
                <a:solidFill>
                  <a:srgbClr val="0000FF"/>
                </a:solidFill>
              </a:rPr>
              <a:t>user_add</a:t>
            </a:r>
            <a:r>
              <a:rPr lang="en-US" altLang="zh-CN" sz="1400"/>
              <a:t>-validation.xml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400"/>
              <a:t>要对</a:t>
            </a:r>
            <a:r>
              <a:rPr lang="en-US" altLang="zh-CN" sz="1400"/>
              <a:t>update()</a:t>
            </a:r>
            <a:r>
              <a:rPr lang="zh-CN" altLang="zh-CN" sz="1400"/>
              <a:t>方法实施验证，校验文件的取名为：</a:t>
            </a:r>
            <a:r>
              <a:rPr lang="en-US" altLang="zh-CN" sz="1400"/>
              <a:t> UserAction-</a:t>
            </a:r>
            <a:r>
              <a:rPr lang="en-US" altLang="zh-CN" sz="1400">
                <a:solidFill>
                  <a:srgbClr val="0000FF"/>
                </a:solidFill>
              </a:rPr>
              <a:t>user_update</a:t>
            </a:r>
            <a:r>
              <a:rPr lang="en-US" altLang="zh-CN" sz="1400"/>
              <a:t>-validation.xml</a:t>
            </a:r>
            <a:endParaRPr lang="en-US" altLang="zh-CN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400"/>
              <a:t>基于</a:t>
            </a:r>
            <a:r>
              <a:rPr lang="en-US" altLang="zh-CN" sz="2400"/>
              <a:t>XML</a:t>
            </a:r>
            <a:r>
              <a:rPr lang="zh-CN" altLang="zh-CN" sz="2400"/>
              <a:t>校验的一些特点</a:t>
            </a:r>
            <a:endParaRPr lang="zh-CN" altLang="zh-CN" sz="2400" b="1">
              <a:latin typeface="宋体" panose="02010600030101010101" pitchFamily="2" charset="-122"/>
            </a:endParaRP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400"/>
              <a:t>当为某个</a:t>
            </a:r>
            <a:r>
              <a:rPr lang="en-US" altLang="zh-CN" sz="1400"/>
              <a:t>action</a:t>
            </a:r>
            <a:r>
              <a:rPr lang="zh-CN" altLang="zh-CN" sz="1400"/>
              <a:t>提供了</a:t>
            </a:r>
            <a:r>
              <a:rPr lang="en-US" altLang="zh-CN" sz="1400">
                <a:solidFill>
                  <a:srgbClr val="FF0000"/>
                </a:solidFill>
              </a:rPr>
              <a:t>ActionClassName-validation.xml</a:t>
            </a:r>
            <a:r>
              <a:rPr lang="zh-CN" altLang="zh-CN" sz="1400"/>
              <a:t>和</a:t>
            </a:r>
            <a:r>
              <a:rPr lang="en-US" altLang="zh-CN" sz="1400">
                <a:solidFill>
                  <a:srgbClr val="FF0000"/>
                </a:solidFill>
              </a:rPr>
              <a:t>ActionClassName-ActionName-validation.xml</a:t>
            </a:r>
            <a:r>
              <a:rPr lang="zh-CN" altLang="zh-CN" sz="1400"/>
              <a:t>两种规则的校验文件时，系统按下面顺序寻找校验文件：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1。AconClassName-validation.xml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2。ActionClassName-ActionName-validation.xml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400"/>
              <a:t>系统寻找到第一个校验文件时还会继续搜索后面的校验文件，当搜索到所有校验文件时，会把校验文件里的所有校验规则汇总，然后全部应用于处理方法的校验。如果两个校验文件中指定的校验规则冲突，则只使用后面文件中的校验规则。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400"/>
              <a:t>当</a:t>
            </a:r>
            <a:r>
              <a:rPr lang="en-US" altLang="zh-CN" sz="1400"/>
              <a:t>action</a:t>
            </a:r>
            <a:r>
              <a:rPr lang="zh-CN" altLang="zh-CN" sz="1400"/>
              <a:t>继承了另一个</a:t>
            </a:r>
            <a:r>
              <a:rPr lang="en-US" altLang="zh-CN" sz="1400"/>
              <a:t>action</a:t>
            </a:r>
            <a:r>
              <a:rPr lang="zh-CN" altLang="zh-CN" sz="1400"/>
              <a:t>，父类</a:t>
            </a:r>
            <a:r>
              <a:rPr lang="en-US" altLang="zh-CN" sz="1400"/>
              <a:t>action</a:t>
            </a:r>
            <a:r>
              <a:rPr lang="zh-CN" altLang="zh-CN" sz="1400"/>
              <a:t>的校验文件会先被搜索到。假设</a:t>
            </a:r>
            <a:r>
              <a:rPr lang="en-US" altLang="zh-CN" sz="1400"/>
              <a:t>UserAction</a:t>
            </a:r>
            <a:r>
              <a:rPr lang="zh-CN" altLang="zh-CN" sz="1400"/>
              <a:t>继承</a:t>
            </a:r>
            <a:r>
              <a:rPr lang="en-US" altLang="zh-CN" sz="1400"/>
              <a:t>BaseAction</a:t>
            </a:r>
            <a:r>
              <a:rPr lang="zh-CN" altLang="zh-CN" sz="1400"/>
              <a:t>，</a:t>
            </a:r>
            <a:r>
              <a:rPr lang="en-US" altLang="zh-CN" sz="1400"/>
              <a:t> UserAction</a:t>
            </a:r>
            <a:r>
              <a:rPr lang="zh-CN" altLang="zh-CN" sz="1400"/>
              <a:t>在</a:t>
            </a:r>
            <a:r>
              <a:rPr lang="en-US" altLang="zh-CN" sz="1400"/>
              <a:t>struts.xml</a:t>
            </a:r>
            <a:r>
              <a:rPr lang="zh-CN" altLang="zh-CN" sz="1400"/>
              <a:t>的配置如下：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&lt;action name="</a:t>
            </a:r>
            <a:r>
              <a:rPr lang="en-US" altLang="zh-CN" sz="1400">
                <a:solidFill>
                  <a:srgbClr val="C00000"/>
                </a:solidFill>
              </a:rPr>
              <a:t>user</a:t>
            </a:r>
            <a:r>
              <a:rPr lang="en-US" altLang="zh-CN" sz="1400"/>
              <a:t>" class="cn.itcast.action.UserAction" method="{1}"&gt;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.....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&lt;/action&gt;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400"/>
              <a:t>访问上面名为</a:t>
            </a:r>
            <a:r>
              <a:rPr lang="en-US" altLang="zh-CN" sz="1400"/>
              <a:t>user</a:t>
            </a:r>
            <a:r>
              <a:rPr lang="zh-CN" altLang="zh-CN" sz="1400"/>
              <a:t>的</a:t>
            </a:r>
            <a:r>
              <a:rPr lang="en-US" altLang="zh-CN" sz="1400"/>
              <a:t>action</a:t>
            </a:r>
            <a:r>
              <a:rPr lang="zh-CN" altLang="zh-CN" sz="1400"/>
              <a:t>，系统先搜索到</a:t>
            </a:r>
            <a:r>
              <a:rPr lang="en-US" altLang="zh-CN" sz="1400"/>
              <a:t>BaseAction-validation.xml</a:t>
            </a:r>
            <a:r>
              <a:rPr lang="zh-CN" altLang="zh-CN" sz="1400"/>
              <a:t>，</a:t>
            </a:r>
            <a:r>
              <a:rPr lang="en-US" altLang="zh-CN" sz="1400"/>
              <a:t> BaseAction-user-validation.xml</a:t>
            </a:r>
            <a:r>
              <a:rPr lang="zh-CN" altLang="zh-CN" sz="1400"/>
              <a:t>，接着搜索到</a:t>
            </a:r>
            <a:r>
              <a:rPr lang="en-US" altLang="zh-CN" sz="1400"/>
              <a:t>UserAction-validation.xml</a:t>
            </a:r>
            <a:r>
              <a:rPr lang="zh-CN" altLang="zh-CN" sz="1400"/>
              <a:t>，</a:t>
            </a:r>
            <a:r>
              <a:rPr lang="en-US" altLang="zh-CN" sz="1400"/>
              <a:t> UserAction-user-validation.xml</a:t>
            </a:r>
            <a:r>
              <a:rPr lang="zh-CN" altLang="zh-CN" sz="1400"/>
              <a:t>。校验规则是这四个文件的总和。</a:t>
            </a:r>
            <a:endParaRPr lang="en-US" altLang="zh-CN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编写校验文件时，不能出现帮助信息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28813"/>
            <a:ext cx="7993062" cy="38163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zh-CN" sz="1800"/>
              <a:t>在编写</a:t>
            </a:r>
            <a:r>
              <a:rPr lang="en-US" altLang="zh-CN" sz="1800"/>
              <a:t>ActionClassName-validation.xml</a:t>
            </a:r>
            <a:r>
              <a:rPr lang="zh-CN" altLang="zh-CN" sz="1800"/>
              <a:t>校验文件时</a:t>
            </a:r>
            <a:r>
              <a:rPr lang="en-US" altLang="zh-CN" sz="1800"/>
              <a:t>,</a:t>
            </a:r>
            <a:r>
              <a:rPr lang="zh-CN" altLang="zh-CN" sz="1800"/>
              <a:t>如果出现不了帮助信息</a:t>
            </a:r>
            <a:r>
              <a:rPr lang="en-US" altLang="zh-CN" sz="1800"/>
              <a:t>,</a:t>
            </a:r>
            <a:r>
              <a:rPr lang="zh-CN" altLang="zh-CN" sz="1800"/>
              <a:t>可以按下面方式解决：</a:t>
            </a:r>
            <a:endParaRPr lang="en-US" altLang="zh-CN" sz="180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800"/>
              <a:t>windwos-&gt;preferences-&gt;myeclipse-&gt;files and editors-&gt;xml-&gt;xmlcatalog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zh-CN" sz="1800"/>
              <a:t>点</a:t>
            </a:r>
            <a:r>
              <a:rPr lang="en-US" altLang="zh-CN" sz="1800"/>
              <a:t>“add”,</a:t>
            </a:r>
            <a:r>
              <a:rPr lang="zh-CN" altLang="zh-CN" sz="1800"/>
              <a:t>在出现的窗口中的</a:t>
            </a:r>
            <a:r>
              <a:rPr lang="en-US" altLang="zh-CN" sz="1800"/>
              <a:t>location</a:t>
            </a:r>
            <a:r>
              <a:rPr lang="zh-CN" altLang="zh-CN" sz="1800"/>
              <a:t>中选</a:t>
            </a:r>
            <a:r>
              <a:rPr lang="en-US" altLang="zh-CN" sz="1800"/>
              <a:t>“File system”,</a:t>
            </a:r>
            <a:r>
              <a:rPr lang="zh-CN" altLang="zh-CN" sz="1800"/>
              <a:t>然后在</a:t>
            </a:r>
            <a:r>
              <a:rPr lang="en-US" altLang="zh-CN" sz="1800"/>
              <a:t>xwork-2.1.2</a:t>
            </a:r>
            <a:r>
              <a:rPr lang="zh-CN" altLang="zh-CN" sz="1800"/>
              <a:t>解压目录的</a:t>
            </a:r>
            <a:r>
              <a:rPr lang="en-US" altLang="zh-CN" sz="1800"/>
              <a:t>src\java</a:t>
            </a:r>
            <a:r>
              <a:rPr lang="zh-CN" altLang="zh-CN" sz="1800"/>
              <a:t>目录中选择</a:t>
            </a:r>
            <a:r>
              <a:rPr lang="en-US" altLang="zh-CN" sz="1800"/>
              <a:t>xwork-validator-1.0.3.dtd,</a:t>
            </a:r>
            <a:r>
              <a:rPr lang="zh-CN" altLang="zh-CN" sz="1800"/>
              <a:t>回到设置窗口的时候不要急着关闭窗口</a:t>
            </a:r>
            <a:r>
              <a:rPr lang="en-US" altLang="zh-CN" sz="1800"/>
              <a:t>,</a:t>
            </a:r>
            <a:r>
              <a:rPr lang="zh-CN" altLang="zh-CN" sz="1800"/>
              <a:t>应把窗口中的</a:t>
            </a:r>
            <a:r>
              <a:rPr lang="en-US" altLang="zh-CN" sz="1800"/>
              <a:t>Key Type</a:t>
            </a:r>
            <a:r>
              <a:rPr lang="zh-CN" altLang="zh-CN" sz="1800"/>
              <a:t>改为</a:t>
            </a:r>
            <a:r>
              <a:rPr lang="en-US" altLang="zh-CN" sz="1800"/>
              <a:t>URI 。Key</a:t>
            </a:r>
            <a:r>
              <a:rPr lang="zh-CN" altLang="zh-CN" sz="1800"/>
              <a:t>改为</a:t>
            </a:r>
            <a:r>
              <a:rPr lang="en-US" altLang="zh-CN" sz="1800"/>
              <a:t>http://www.opensymphony.com/xwork/xwork-validator-1.0.3.dtd</a:t>
            </a:r>
            <a:endParaRPr lang="zh-CN" altLang="zh-CN" sz="1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自定义验证规则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920037" cy="494188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1800"/>
              <a:t>自定义验证程序必须实现 </a:t>
            </a:r>
            <a:r>
              <a:rPr lang="en-US" altLang="zh-CN" sz="1800"/>
              <a:t>Validator </a:t>
            </a:r>
            <a:r>
              <a:rPr lang="zh-CN" altLang="zh-CN" sz="1800"/>
              <a:t>接口</a:t>
            </a:r>
            <a:r>
              <a:rPr lang="en-US" altLang="zh-CN" sz="1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Validation </a:t>
            </a:r>
            <a:r>
              <a:rPr lang="zh-CN" altLang="zh-CN" sz="1800"/>
              <a:t>拦截器负责加载和执行各种验证程序</a:t>
            </a:r>
            <a:r>
              <a:rPr lang="en-US" altLang="zh-CN" sz="1800"/>
              <a:t>. </a:t>
            </a:r>
            <a:r>
              <a:rPr lang="zh-CN" altLang="zh-CN" sz="1800"/>
              <a:t>在加载了一个验证程序之后</a:t>
            </a:r>
            <a:r>
              <a:rPr lang="en-US" altLang="zh-CN" sz="1800"/>
              <a:t>, </a:t>
            </a:r>
            <a:r>
              <a:rPr lang="zh-CN" altLang="zh-CN" sz="1800"/>
              <a:t>这个拦截器将调用那个验证程序的 </a:t>
            </a:r>
            <a:r>
              <a:rPr lang="en-US" altLang="zh-CN" sz="1800"/>
              <a:t>setValidatorContext </a:t>
            </a:r>
            <a:r>
              <a:rPr lang="zh-CN" altLang="zh-CN" sz="1800"/>
              <a:t>方法</a:t>
            </a:r>
            <a:r>
              <a:rPr lang="en-US" altLang="zh-CN" sz="1800"/>
              <a:t>, </a:t>
            </a:r>
            <a:r>
              <a:rPr lang="zh-CN" altLang="zh-CN" sz="1800"/>
              <a:t>把当前的 </a:t>
            </a:r>
            <a:r>
              <a:rPr lang="en-US" altLang="zh-CN" sz="1800"/>
              <a:t>ValidatorContext </a:t>
            </a:r>
            <a:r>
              <a:rPr lang="zh-CN" altLang="zh-CN" sz="1800"/>
              <a:t>对象传递给它</a:t>
            </a:r>
            <a:r>
              <a:rPr lang="en-US" altLang="zh-CN" sz="1800"/>
              <a:t>, </a:t>
            </a:r>
            <a:r>
              <a:rPr lang="zh-CN" altLang="zh-CN" sz="1800"/>
              <a:t>这使程序员可以访问当前 </a:t>
            </a:r>
            <a:r>
              <a:rPr lang="en-US" altLang="zh-CN" sz="1800"/>
              <a:t>Action. </a:t>
            </a:r>
            <a:r>
              <a:rPr lang="zh-CN" altLang="zh-CN" sz="1800"/>
              <a:t>接下来</a:t>
            </a:r>
            <a:r>
              <a:rPr lang="en-US" altLang="zh-CN" sz="1800"/>
              <a:t>, Validation </a:t>
            </a:r>
            <a:r>
              <a:rPr lang="zh-CN" altLang="zh-CN" sz="1800"/>
              <a:t>拦截器将调用 </a:t>
            </a:r>
            <a:r>
              <a:rPr lang="en-US" altLang="zh-CN" sz="1800"/>
              <a:t>validate </a:t>
            </a:r>
            <a:r>
              <a:rPr lang="zh-CN" altLang="zh-CN" sz="1800"/>
              <a:t>方法并把需要验证的对象传递给它</a:t>
            </a:r>
            <a:r>
              <a:rPr lang="en-US" altLang="zh-CN" sz="1800"/>
              <a:t>. validate </a:t>
            </a:r>
            <a:r>
              <a:rPr lang="zh-CN" altLang="zh-CN" sz="1800"/>
              <a:t>方法是编写一个自定义的验证程序时需要覆盖的方法</a:t>
            </a:r>
            <a:r>
              <a:rPr lang="en-US" altLang="zh-CN" sz="1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1800" b="1"/>
              <a:t>ValidatorSupport</a:t>
            </a:r>
            <a:r>
              <a:rPr lang="en-US" altLang="zh-CN" sz="1800"/>
              <a:t> </a:t>
            </a:r>
            <a:r>
              <a:rPr lang="zh-CN" altLang="zh-CN" sz="1800"/>
              <a:t>和 </a:t>
            </a:r>
            <a:r>
              <a:rPr lang="en-US" altLang="zh-CN" sz="1800" b="1"/>
              <a:t>FieldValidatorSupport</a:t>
            </a:r>
            <a:r>
              <a:rPr lang="en-US" altLang="zh-CN" sz="1800"/>
              <a:t> </a:t>
            </a:r>
            <a:r>
              <a:rPr lang="zh-CN" altLang="zh-CN" sz="1800"/>
              <a:t>实现了 </a:t>
            </a:r>
            <a:r>
              <a:rPr lang="en-US" altLang="zh-CN" sz="1800"/>
              <a:t>Validator </a:t>
            </a:r>
            <a:r>
              <a:rPr lang="zh-CN" altLang="zh-CN" sz="1800"/>
              <a:t>接口</a:t>
            </a:r>
          </a:p>
          <a:p>
            <a:pPr lvl="1">
              <a:lnSpc>
                <a:spcPct val="80000"/>
              </a:lnSpc>
            </a:pPr>
            <a:r>
              <a:rPr lang="zh-CN" altLang="zh-CN" sz="1800"/>
              <a:t>若需要普通的验证程序</a:t>
            </a:r>
            <a:r>
              <a:rPr lang="en-US" altLang="zh-CN" sz="1800"/>
              <a:t>, </a:t>
            </a:r>
            <a:r>
              <a:rPr lang="zh-CN" altLang="zh-CN" sz="1800"/>
              <a:t>可以继承 </a:t>
            </a:r>
            <a:r>
              <a:rPr lang="en-US" altLang="zh-CN" sz="1800"/>
              <a:t>ValidatorSupport </a:t>
            </a:r>
            <a:r>
              <a:rPr lang="zh-CN" altLang="zh-CN" sz="1800"/>
              <a:t>类</a:t>
            </a:r>
          </a:p>
          <a:p>
            <a:pPr lvl="1">
              <a:lnSpc>
                <a:spcPct val="80000"/>
              </a:lnSpc>
            </a:pPr>
            <a:r>
              <a:rPr lang="zh-CN" altLang="zh-CN" sz="1800"/>
              <a:t>若需要字段验证程序</a:t>
            </a:r>
            <a:r>
              <a:rPr lang="en-US" altLang="zh-CN" sz="1800"/>
              <a:t>, </a:t>
            </a:r>
            <a:r>
              <a:rPr lang="zh-CN" altLang="zh-CN" sz="1800"/>
              <a:t>可以继承 </a:t>
            </a:r>
            <a:r>
              <a:rPr lang="en-US" altLang="zh-CN" sz="1800">
                <a:solidFill>
                  <a:srgbClr val="FF0000"/>
                </a:solidFill>
              </a:rPr>
              <a:t>FieldValidatorSupport</a:t>
            </a:r>
            <a:r>
              <a:rPr lang="en-US" altLang="zh-CN" sz="1800"/>
              <a:t> </a:t>
            </a:r>
            <a:r>
              <a:rPr lang="zh-CN" altLang="zh-CN" sz="1800"/>
              <a:t>类</a:t>
            </a:r>
          </a:p>
          <a:p>
            <a:pPr lvl="1">
              <a:lnSpc>
                <a:spcPct val="80000"/>
              </a:lnSpc>
            </a:pPr>
            <a:r>
              <a:rPr lang="zh-CN" altLang="zh-CN" sz="1800"/>
              <a:t>若验证程序需要接受一个输入参数</a:t>
            </a:r>
            <a:r>
              <a:rPr lang="en-US" altLang="zh-CN" sz="1800"/>
              <a:t>, </a:t>
            </a:r>
            <a:r>
              <a:rPr lang="zh-CN" altLang="zh-CN" sz="1800"/>
              <a:t>需要为这个参数增加一个相应的属性</a:t>
            </a:r>
          </a:p>
          <a:p>
            <a:pPr>
              <a:lnSpc>
                <a:spcPct val="80000"/>
              </a:lnSpc>
            </a:pPr>
            <a:r>
              <a:rPr lang="zh-CN" altLang="zh-CN" sz="1800"/>
              <a:t>注册验证程序</a:t>
            </a:r>
            <a:r>
              <a:rPr lang="en-US" altLang="zh-CN" sz="1800"/>
              <a:t>: </a:t>
            </a:r>
            <a:r>
              <a:rPr lang="zh-CN" altLang="zh-CN" sz="1800"/>
              <a:t>自定义验证器需要在类路径里的某个 </a:t>
            </a:r>
            <a:r>
              <a:rPr lang="en-US" altLang="zh-CN" sz="1800" b="1"/>
              <a:t>validators.xm</a:t>
            </a:r>
            <a:r>
              <a:rPr lang="en-US" altLang="zh-CN" sz="1800"/>
              <a:t>l </a:t>
            </a:r>
            <a:r>
              <a:rPr lang="zh-CN" altLang="zh-CN" sz="1800"/>
              <a:t>文件里注册</a:t>
            </a:r>
            <a:r>
              <a:rPr lang="en-US" altLang="zh-CN" sz="1800"/>
              <a:t>:</a:t>
            </a:r>
            <a:r>
              <a:rPr lang="zh-CN" altLang="zh-CN" sz="1800"/>
              <a:t>验证框架首先在根目录</a:t>
            </a:r>
            <a:r>
              <a:rPr lang="en-US" altLang="zh-CN" sz="1800"/>
              <a:t>src</a:t>
            </a:r>
            <a:r>
              <a:rPr lang="zh-CN" altLang="zh-CN" sz="1800"/>
              <a:t>下找</a:t>
            </a:r>
            <a:r>
              <a:rPr lang="en-US" altLang="zh-CN" sz="1800"/>
              <a:t>validators.xml</a:t>
            </a:r>
            <a:r>
              <a:rPr lang="zh-CN" altLang="zh-CN" sz="1800"/>
              <a:t>文件</a:t>
            </a:r>
            <a:r>
              <a:rPr lang="en-US" altLang="zh-CN" sz="1800"/>
              <a:t>,</a:t>
            </a:r>
            <a:r>
              <a:rPr lang="zh-CN" altLang="zh-CN" sz="1800"/>
              <a:t>没找到</a:t>
            </a:r>
            <a:r>
              <a:rPr lang="en-US" altLang="zh-CN" sz="1800"/>
              <a:t>validators.xml</a:t>
            </a:r>
            <a:r>
              <a:rPr lang="zh-CN" altLang="zh-CN" sz="1800"/>
              <a:t>文件</a:t>
            </a:r>
            <a:r>
              <a:rPr lang="en-US" altLang="zh-CN" sz="1800"/>
              <a:t>, </a:t>
            </a:r>
            <a:r>
              <a:rPr lang="zh-CN" altLang="zh-CN" sz="1800"/>
              <a:t>验证框架将调用默认的验证设置</a:t>
            </a:r>
            <a:r>
              <a:rPr lang="en-US" altLang="zh-CN" sz="1800"/>
              <a:t>,</a:t>
            </a:r>
            <a:r>
              <a:rPr lang="zh-CN" altLang="zh-CN" sz="1800"/>
              <a:t>即</a:t>
            </a:r>
            <a:r>
              <a:rPr lang="en-US" altLang="zh-CN" sz="1800"/>
              <a:t>default.xml</a:t>
            </a:r>
            <a:r>
              <a:rPr lang="zh-CN" altLang="zh-CN" sz="1800"/>
              <a:t>里面的配置信息</a:t>
            </a:r>
            <a:r>
              <a:rPr lang="en-US" altLang="zh-CN" sz="1800"/>
              <a:t>.</a:t>
            </a:r>
            <a:endParaRPr lang="zh-CN" altLang="zh-CN" sz="1800"/>
          </a:p>
          <a:p>
            <a:pPr>
              <a:lnSpc>
                <a:spcPct val="80000"/>
              </a:lnSpc>
            </a:pPr>
            <a:r>
              <a:rPr lang="zh-CN" altLang="zh-CN" sz="1800"/>
              <a:t>位于</a:t>
            </a:r>
            <a:r>
              <a:rPr lang="en-US" altLang="zh-CN" sz="1800"/>
              <a:t>com.opensymphony.xwork2.validator.validators</a:t>
            </a:r>
            <a:r>
              <a:rPr lang="zh-CN" altLang="zh-CN" sz="1800"/>
              <a:t> </a:t>
            </a:r>
            <a:r>
              <a:rPr lang="en-US" altLang="zh-CN" sz="1800"/>
              <a:t>包下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自定义验证规则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920037" cy="36036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b="1"/>
              <a:t>需求</a:t>
            </a:r>
            <a:r>
              <a:rPr lang="en-US" altLang="zh-CN" sz="1800" b="1"/>
              <a:t>:</a:t>
            </a:r>
            <a:r>
              <a:rPr lang="zh-CN" altLang="zh-CN" sz="1800" b="1"/>
              <a:t>自定义一个 </a:t>
            </a:r>
            <a:r>
              <a:rPr lang="en-US" altLang="zh-CN" sz="1800" b="1"/>
              <a:t>age </a:t>
            </a:r>
            <a:r>
              <a:rPr lang="zh-CN" altLang="zh-CN" sz="1800" b="1"/>
              <a:t>的验证器</a:t>
            </a:r>
            <a:r>
              <a:rPr lang="en-US" altLang="zh-CN" sz="1800" b="1"/>
              <a:t>, </a:t>
            </a:r>
            <a:r>
              <a:rPr lang="zh-CN" altLang="zh-CN" sz="1800" b="1"/>
              <a:t>使 </a:t>
            </a:r>
            <a:r>
              <a:rPr lang="en-US" altLang="zh-CN" sz="1800" b="1"/>
              <a:t>age </a:t>
            </a:r>
            <a:r>
              <a:rPr lang="zh-CN" altLang="zh-CN" sz="1800" b="1"/>
              <a:t>不能小于 </a:t>
            </a:r>
            <a:r>
              <a:rPr lang="en-US" altLang="zh-CN" sz="1800" b="1"/>
              <a:t>0</a:t>
            </a: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684213" y="2276475"/>
            <a:ext cx="7704137" cy="650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1</a:t>
            </a:r>
            <a:r>
              <a:rPr lang="zh-CN" altLang="zh-CN" sz="1600" b="1"/>
              <a:t>、 在</a:t>
            </a:r>
            <a:r>
              <a:rPr lang="en-US" altLang="zh-CN" sz="1600" b="1"/>
              <a:t>jsp</a:t>
            </a:r>
            <a:r>
              <a:rPr lang="zh-CN" altLang="zh-CN" sz="1600" b="1"/>
              <a:t>页面增加一个组件</a:t>
            </a:r>
          </a:p>
          <a:p>
            <a:r>
              <a:rPr lang="zh-CN" altLang="zh-CN" sz="1600" b="1"/>
              <a:t>          </a:t>
            </a:r>
            <a:r>
              <a:rPr lang="en-US" altLang="zh-CN"/>
              <a:t>&lt;s:textfield name="age" /&gt;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684213" y="3500438"/>
            <a:ext cx="7704137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r>
              <a:rPr lang="zh-CN" altLang="zh-CN"/>
              <a:t>、在</a:t>
            </a:r>
            <a:r>
              <a:rPr lang="en-US" altLang="zh-CN"/>
              <a:t>action</a:t>
            </a:r>
            <a:r>
              <a:rPr lang="zh-CN" altLang="zh-CN"/>
              <a:t>中增加</a:t>
            </a:r>
            <a:r>
              <a:rPr lang="en-US" altLang="zh-CN"/>
              <a:t>private Integer age</a:t>
            </a:r>
            <a:r>
              <a:rPr lang="zh-CN" altLang="zh-CN"/>
              <a:t>属性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自定义验证规则</a:t>
            </a: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755650" y="1989138"/>
            <a:ext cx="77041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3</a:t>
            </a:r>
            <a:r>
              <a:rPr lang="zh-CN" altLang="zh-CN" sz="1600" b="1"/>
              <a:t>、自定义验证规则</a:t>
            </a:r>
            <a:endParaRPr lang="zh-CN" altLang="zh-C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55650" y="2420938"/>
            <a:ext cx="784860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Times New Roman" panose="02020603050405020304" pitchFamily="18" charset="0"/>
              </a:rPr>
              <a:t>public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class</a:t>
            </a:r>
            <a:r>
              <a:rPr lang="en-US" altLang="zh-CN" sz="1400">
                <a:latin typeface="Times New Roman" panose="02020603050405020304" pitchFamily="18" charset="0"/>
              </a:rPr>
              <a:t> AgeValidate </a:t>
            </a:r>
            <a:r>
              <a:rPr lang="en-US" altLang="zh-CN" sz="1400" b="1">
                <a:latin typeface="Times New Roman" panose="02020603050405020304" pitchFamily="18" charset="0"/>
              </a:rPr>
              <a:t>extends</a:t>
            </a:r>
            <a:r>
              <a:rPr lang="en-US" altLang="zh-CN" sz="1400">
                <a:latin typeface="Times New Roman" panose="02020603050405020304" pitchFamily="18" charset="0"/>
              </a:rPr>
              <a:t> FieldValidatorSupport {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/**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* object </a:t>
            </a:r>
            <a:r>
              <a:rPr lang="zh-CN" altLang="zh-CN" sz="1400">
                <a:latin typeface="Times New Roman" panose="02020603050405020304" pitchFamily="18" charset="0"/>
              </a:rPr>
              <a:t>表示当前执行的</a:t>
            </a:r>
            <a:r>
              <a:rPr lang="en-US" altLang="zh-CN" sz="1400">
                <a:latin typeface="Times New Roman" panose="02020603050405020304" pitchFamily="18" charset="0"/>
              </a:rPr>
              <a:t>action</a:t>
            </a:r>
            <a:r>
              <a:rPr lang="zh-CN" altLang="zh-CN" sz="1400">
                <a:latin typeface="Times New Roman" panose="02020603050405020304" pitchFamily="18" charset="0"/>
              </a:rPr>
              <a:t>对象</a:t>
            </a:r>
          </a:p>
          <a:p>
            <a:pPr lvl="1"/>
            <a:r>
              <a:rPr lang="zh-CN" altLang="zh-CN" sz="1400">
                <a:latin typeface="Times New Roman" panose="02020603050405020304" pitchFamily="18" charset="0"/>
              </a:rPr>
              <a:t> *     </a:t>
            </a:r>
            <a:r>
              <a:rPr lang="en-US" altLang="zh-CN" sz="1400">
                <a:latin typeface="Times New Roman" panose="02020603050405020304" pitchFamily="18" charset="0"/>
              </a:rPr>
              <a:t>object  cn.itcast.validate.ValidateXmlAction@12dcb8c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*/</a:t>
            </a:r>
          </a:p>
          <a:p>
            <a:pPr lvl="1"/>
            <a:r>
              <a:rPr lang="en-US" altLang="zh-CN" sz="1400" b="1">
                <a:latin typeface="Times New Roman" panose="02020603050405020304" pitchFamily="18" charset="0"/>
              </a:rPr>
              <a:t>public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void</a:t>
            </a:r>
            <a:r>
              <a:rPr lang="en-US" altLang="zh-CN" sz="1400">
                <a:latin typeface="Times New Roman" panose="02020603050405020304" pitchFamily="18" charset="0"/>
              </a:rPr>
              <a:t> validate(Object object) </a:t>
            </a:r>
            <a:r>
              <a:rPr lang="en-US" altLang="zh-CN" sz="1400" b="1">
                <a:latin typeface="Times New Roman" panose="02020603050405020304" pitchFamily="18" charset="0"/>
              </a:rPr>
              <a:t>throws</a:t>
            </a:r>
            <a:r>
              <a:rPr lang="en-US" altLang="zh-CN" sz="1400">
                <a:latin typeface="Times New Roman" panose="02020603050405020304" pitchFamily="18" charset="0"/>
              </a:rPr>
              <a:t> ValidationException {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 System.</a:t>
            </a:r>
            <a:r>
              <a:rPr lang="en-US" altLang="zh-CN" sz="1400" i="1">
                <a:latin typeface="Times New Roman" panose="02020603050405020304" pitchFamily="18" charset="0"/>
              </a:rPr>
              <a:t>out</a:t>
            </a:r>
            <a:r>
              <a:rPr lang="en-US" altLang="zh-CN" sz="1400">
                <a:latin typeface="Times New Roman" panose="02020603050405020304" pitchFamily="18" charset="0"/>
              </a:rPr>
              <a:t>.println("object  "+object);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 //</a:t>
            </a:r>
            <a:r>
              <a:rPr lang="zh-CN" altLang="zh-CN" sz="1400">
                <a:latin typeface="Times New Roman" panose="02020603050405020304" pitchFamily="18" charset="0"/>
              </a:rPr>
              <a:t>获取字段的名称  </a:t>
            </a:r>
            <a:r>
              <a:rPr lang="en-US" altLang="zh-CN" sz="1400">
                <a:latin typeface="Times New Roman" panose="02020603050405020304" pitchFamily="18" charset="0"/>
              </a:rPr>
              <a:t>age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 String fieldName=</a:t>
            </a:r>
            <a:r>
              <a:rPr lang="en-US" altLang="zh-CN" sz="1400" b="1">
                <a:latin typeface="Times New Roman" panose="02020603050405020304" pitchFamily="18" charset="0"/>
              </a:rPr>
              <a:t>this</a:t>
            </a:r>
            <a:r>
              <a:rPr lang="en-US" altLang="zh-CN" sz="1400">
                <a:latin typeface="Times New Roman" panose="02020603050405020304" pitchFamily="18" charset="0"/>
              </a:rPr>
              <a:t>.getFieldName();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 //</a:t>
            </a:r>
            <a:r>
              <a:rPr lang="zh-CN" altLang="zh-CN" sz="1400">
                <a:latin typeface="Times New Roman" panose="02020603050405020304" pitchFamily="18" charset="0"/>
              </a:rPr>
              <a:t>获取字段的值</a:t>
            </a:r>
          </a:p>
          <a:p>
            <a:pPr lvl="1"/>
            <a:r>
              <a:rPr lang="zh-CN" altLang="zh-CN" sz="1400">
                <a:latin typeface="Times New Roman" panose="02020603050405020304" pitchFamily="18" charset="0"/>
              </a:rPr>
              <a:t>  </a:t>
            </a:r>
            <a:r>
              <a:rPr lang="en-US" altLang="zh-CN" sz="1400">
                <a:latin typeface="Times New Roman" panose="02020603050405020304" pitchFamily="18" charset="0"/>
              </a:rPr>
              <a:t>Object fieldValue=</a:t>
            </a:r>
            <a:r>
              <a:rPr lang="en-US" altLang="zh-CN" sz="1400" b="1">
                <a:latin typeface="Times New Roman" panose="02020603050405020304" pitchFamily="18" charset="0"/>
              </a:rPr>
              <a:t>this</a:t>
            </a:r>
            <a:r>
              <a:rPr lang="en-US" altLang="zh-CN" sz="1400">
                <a:latin typeface="Times New Roman" panose="02020603050405020304" pitchFamily="18" charset="0"/>
              </a:rPr>
              <a:t>.getFieldValue(fieldName, object);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 System.</a:t>
            </a:r>
            <a:r>
              <a:rPr lang="en-US" altLang="zh-CN" sz="1400" i="1">
                <a:latin typeface="Times New Roman" panose="02020603050405020304" pitchFamily="18" charset="0"/>
              </a:rPr>
              <a:t>out</a:t>
            </a:r>
            <a:r>
              <a:rPr lang="en-US" altLang="zh-CN" sz="1400">
                <a:latin typeface="Times New Roman" panose="02020603050405020304" pitchFamily="18" charset="0"/>
              </a:rPr>
              <a:t>.println(fieldName  +"  "+fieldValue);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 </a:t>
            </a:r>
            <a:r>
              <a:rPr lang="en-US" altLang="zh-CN" sz="1400" b="1">
                <a:latin typeface="Times New Roman" panose="02020603050405020304" pitchFamily="18" charset="0"/>
              </a:rPr>
              <a:t>if</a:t>
            </a:r>
            <a:r>
              <a:rPr lang="en-US" altLang="zh-CN" sz="1400">
                <a:latin typeface="Times New Roman" panose="02020603050405020304" pitchFamily="18" charset="0"/>
              </a:rPr>
              <a:t>(fieldValue </a:t>
            </a:r>
            <a:r>
              <a:rPr lang="en-US" altLang="zh-CN" sz="1400" b="1">
                <a:latin typeface="Times New Roman" panose="02020603050405020304" pitchFamily="18" charset="0"/>
              </a:rPr>
              <a:t>instanceof</a:t>
            </a:r>
            <a:r>
              <a:rPr lang="en-US" altLang="zh-CN" sz="1400">
                <a:latin typeface="Times New Roman" panose="02020603050405020304" pitchFamily="18" charset="0"/>
              </a:rPr>
              <a:t> Integer){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 Integer age=(Integer)fieldValue;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 </a:t>
            </a:r>
            <a:r>
              <a:rPr lang="en-US" altLang="zh-CN" sz="1400" b="1">
                <a:latin typeface="Times New Roman" panose="02020603050405020304" pitchFamily="18" charset="0"/>
              </a:rPr>
              <a:t>if</a:t>
            </a:r>
            <a:r>
              <a:rPr lang="en-US" altLang="zh-CN" sz="1400">
                <a:latin typeface="Times New Roman" panose="02020603050405020304" pitchFamily="18" charset="0"/>
              </a:rPr>
              <a:t>(age&lt;0){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         </a:t>
            </a:r>
            <a:r>
              <a:rPr lang="en-US" altLang="zh-CN" sz="1400" b="1">
                <a:latin typeface="Times New Roman" panose="02020603050405020304" pitchFamily="18" charset="0"/>
              </a:rPr>
              <a:t>this</a:t>
            </a:r>
            <a:r>
              <a:rPr lang="en-US" altLang="zh-CN" sz="1400">
                <a:latin typeface="Times New Roman" panose="02020603050405020304" pitchFamily="18" charset="0"/>
              </a:rPr>
              <a:t>.addFieldError(fieldName, object);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} }}}</a:t>
            </a:r>
            <a:endParaRPr lang="zh-CN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自定义验证规则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993062" cy="649287"/>
          </a:xfrm>
          <a:noFill/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4</a:t>
            </a:r>
            <a:r>
              <a:rPr lang="zh-CN" altLang="zh-CN" sz="1600" b="1"/>
              <a:t>、在工程的</a:t>
            </a:r>
            <a:r>
              <a:rPr lang="en-US" altLang="zh-CN" sz="1600" b="1"/>
              <a:t>src</a:t>
            </a:r>
            <a:r>
              <a:rPr lang="zh-CN" altLang="zh-CN" sz="1600" b="1"/>
              <a:t>下新建</a:t>
            </a:r>
            <a:r>
              <a:rPr lang="en-US" altLang="zh-CN" sz="1400" b="1"/>
              <a:t>validators.xml</a:t>
            </a:r>
            <a:r>
              <a:rPr lang="zh-CN" altLang="zh-CN" sz="1400" b="1"/>
              <a:t>文件</a:t>
            </a:r>
            <a:r>
              <a:rPr lang="en-US" altLang="zh-CN" sz="1400" b="1"/>
              <a:t>,</a:t>
            </a:r>
            <a:r>
              <a:rPr lang="zh-CN" altLang="zh-CN" sz="1400" b="1"/>
              <a:t>在文件中增加如下内容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400" b="1"/>
              <a:t>        该</a:t>
            </a:r>
            <a:r>
              <a:rPr lang="en-US" altLang="zh-CN" sz="1400" b="1"/>
              <a:t>xml</a:t>
            </a:r>
            <a:r>
              <a:rPr lang="zh-CN" altLang="zh-CN" sz="1400" b="1"/>
              <a:t>文件采用的规范在</a:t>
            </a:r>
            <a:r>
              <a:rPr lang="en-US" altLang="zh-CN" sz="1600" b="1"/>
              <a:t>xwork-core-2.1.6.jar</a:t>
            </a:r>
            <a:r>
              <a:rPr lang="zh-CN" altLang="zh-CN" sz="1600" b="1"/>
              <a:t>包下的</a:t>
            </a:r>
            <a:r>
              <a:rPr lang="en-US" altLang="zh-CN" sz="1600" b="1"/>
              <a:t>xwork-validator-config-1.0.dtd</a:t>
            </a:r>
            <a:endParaRPr lang="zh-CN" altLang="zh-CN" sz="1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400" b="1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852738"/>
            <a:ext cx="7129463" cy="1871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自定义验证规则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920037" cy="360362"/>
          </a:xfrm>
          <a:noFill/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5</a:t>
            </a:r>
            <a:r>
              <a:rPr lang="zh-CN" altLang="zh-CN" sz="1800" b="1"/>
              <a:t>、在</a:t>
            </a:r>
            <a:r>
              <a:rPr lang="en-US" altLang="zh-CN" sz="1600" b="1"/>
              <a:t>ValidateXmlAction-validation.xml</a:t>
            </a:r>
            <a:r>
              <a:rPr lang="zh-CN" altLang="zh-CN" sz="1600" b="1"/>
              <a:t>文件中增加如下内容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6335712" cy="1368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b="1"/>
            </a:br>
            <a:br>
              <a:rPr lang="en-US" altLang="zh-CN"/>
            </a:br>
            <a:r>
              <a:rPr lang="zh-CN" altLang="zh-CN"/>
              <a:t>手工验证</a:t>
            </a:r>
            <a:r>
              <a:rPr lang="en-US" altLang="zh-CN"/>
              <a:t>(</a:t>
            </a:r>
            <a:r>
              <a:rPr lang="zh-CN" altLang="zh-CN"/>
              <a:t>对</a:t>
            </a:r>
            <a:r>
              <a:rPr lang="en-US" altLang="zh-CN"/>
              <a:t>action</a:t>
            </a:r>
            <a:r>
              <a:rPr lang="zh-CN" altLang="zh-CN"/>
              <a:t>的</a:t>
            </a:r>
            <a:r>
              <a:rPr lang="zh-CN" altLang="zh-CN">
                <a:solidFill>
                  <a:srgbClr val="FF0000"/>
                </a:solidFill>
              </a:rPr>
              <a:t>所有方法</a:t>
            </a:r>
            <a:r>
              <a:rPr lang="zh-CN" altLang="zh-CN"/>
              <a:t>进行校验</a:t>
            </a:r>
            <a:r>
              <a:rPr lang="en-US" altLang="zh-CN"/>
              <a:t>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844675"/>
            <a:ext cx="3167063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468313" y="1916113"/>
            <a:ext cx="7704137" cy="92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/>
              <a:t>Jsp</a:t>
            </a:r>
            <a:r>
              <a:rPr lang="zh-CN" altLang="zh-CN" sz="1800" b="1"/>
              <a:t>页面</a:t>
            </a:r>
            <a:r>
              <a:rPr lang="en-US" altLang="zh-CN" sz="1800"/>
              <a:t>: </a:t>
            </a:r>
          </a:p>
          <a:p>
            <a:r>
              <a:rPr lang="en-US" altLang="zh-CN" sz="1800"/>
              <a:t>     * </a:t>
            </a:r>
            <a:r>
              <a:rPr lang="zh-CN" altLang="zh-CN" sz="1800"/>
              <a:t>用户名不能为</a:t>
            </a:r>
            <a:r>
              <a:rPr lang="en-US" altLang="zh-CN" sz="1800"/>
              <a:t>null ,""</a:t>
            </a:r>
          </a:p>
          <a:p>
            <a:r>
              <a:rPr lang="en-US" altLang="zh-CN" sz="1800"/>
              <a:t>     * </a:t>
            </a:r>
            <a:r>
              <a:rPr lang="zh-CN" altLang="zh-CN" sz="1800"/>
              <a:t>密码不能为</a:t>
            </a:r>
            <a:r>
              <a:rPr lang="en-US" altLang="zh-CN" sz="1800"/>
              <a:t>null, ""  </a:t>
            </a:r>
            <a:r>
              <a:rPr lang="zh-CN" altLang="zh-CN" sz="1800"/>
              <a:t>并且密码的长度</a:t>
            </a:r>
            <a:r>
              <a:rPr lang="en-US" altLang="zh-CN" sz="1800"/>
              <a:t>6-12</a:t>
            </a:r>
            <a:r>
              <a:rPr lang="zh-CN" altLang="zh-CN" sz="1800"/>
              <a:t>之间 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468313" y="2924175"/>
            <a:ext cx="7704137" cy="3035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Action</a:t>
            </a:r>
            <a:r>
              <a:rPr lang="zh-CN" altLang="zh-CN" sz="1600" b="1"/>
              <a:t>中</a:t>
            </a:r>
          </a:p>
          <a:p>
            <a:r>
              <a:rPr lang="zh-CN" altLang="zh-CN" sz="1600" b="1"/>
              <a:t>    *  </a:t>
            </a:r>
            <a:r>
              <a:rPr lang="zh-CN" altLang="zh-CN" sz="1600" b="1">
                <a:solidFill>
                  <a:srgbClr val="0000FF"/>
                </a:solidFill>
              </a:rPr>
              <a:t>要继承</a:t>
            </a:r>
            <a:r>
              <a:rPr lang="en-US" altLang="zh-CN" sz="1600" b="1">
                <a:solidFill>
                  <a:srgbClr val="0000FF"/>
                </a:solidFill>
              </a:rPr>
              <a:t>ActionSupport</a:t>
            </a:r>
          </a:p>
          <a:p>
            <a:r>
              <a:rPr lang="zh-CN" altLang="zh-CN" sz="1600" b="1"/>
              <a:t>    *  </a:t>
            </a:r>
            <a:r>
              <a:rPr lang="zh-CN" altLang="zh-CN" sz="1600" b="1">
                <a:solidFill>
                  <a:srgbClr val="0000FF"/>
                </a:solidFill>
              </a:rPr>
              <a:t>重写</a:t>
            </a:r>
            <a:r>
              <a:rPr lang="en-US" altLang="zh-CN" sz="1600" b="1">
                <a:solidFill>
                  <a:srgbClr val="0000FF"/>
                </a:solidFill>
              </a:rPr>
              <a:t>Validateable</a:t>
            </a:r>
            <a:r>
              <a:rPr lang="zh-CN" altLang="zh-CN" sz="1600" b="1">
                <a:solidFill>
                  <a:srgbClr val="0000FF"/>
                </a:solidFill>
              </a:rPr>
              <a:t>接口中的</a:t>
            </a:r>
            <a:r>
              <a:rPr lang="en-US" altLang="zh-CN" sz="1600" b="1">
                <a:solidFill>
                  <a:srgbClr val="0000FF"/>
                </a:solidFill>
              </a:rPr>
              <a:t>validate()</a:t>
            </a:r>
            <a:r>
              <a:rPr lang="zh-CN" altLang="zh-CN" sz="1600" b="1">
                <a:solidFill>
                  <a:srgbClr val="0000FF"/>
                </a:solidFill>
              </a:rPr>
              <a:t>方法 </a:t>
            </a:r>
            <a:r>
              <a:rPr lang="en-US" altLang="zh-CN" sz="1600" b="1">
                <a:solidFill>
                  <a:srgbClr val="0000FF"/>
                </a:solidFill>
              </a:rPr>
              <a:t>,</a:t>
            </a:r>
            <a:r>
              <a:rPr lang="zh-CN" altLang="zh-CN" sz="1600" b="1">
                <a:solidFill>
                  <a:srgbClr val="0000FF"/>
                </a:solidFill>
              </a:rPr>
              <a:t>在该方法中完成验证</a:t>
            </a:r>
          </a:p>
          <a:p>
            <a:r>
              <a:rPr lang="zh-CN" altLang="zh-CN" sz="1600"/>
              <a:t>           * 步骤如下</a:t>
            </a:r>
            <a:r>
              <a:rPr lang="en-US" altLang="zh-CN" sz="1600"/>
              <a:t>:</a:t>
            </a:r>
          </a:p>
          <a:p>
            <a:r>
              <a:rPr lang="en-US" altLang="zh-CN" sz="1600"/>
              <a:t>                 * </a:t>
            </a:r>
            <a:r>
              <a:rPr lang="en-US" altLang="zh-CN" sz="1600" b="1"/>
              <a:t>validate()</a:t>
            </a:r>
            <a:r>
              <a:rPr lang="zh-CN" altLang="zh-CN" sz="1600" b="1"/>
              <a:t>方法在其他的业务方法之前执行</a:t>
            </a:r>
            <a:endParaRPr lang="en-US" altLang="zh-CN" sz="1600" b="1"/>
          </a:p>
          <a:p>
            <a:r>
              <a:rPr lang="zh-CN" altLang="zh-CN" sz="1600"/>
              <a:t>                 * </a:t>
            </a:r>
            <a:r>
              <a:rPr lang="zh-CN" altLang="zh-CN" sz="1600" b="1"/>
              <a:t>验证出错转向的页面</a:t>
            </a:r>
          </a:p>
          <a:p>
            <a:r>
              <a:rPr lang="zh-CN" altLang="zh-CN" sz="1600"/>
              <a:t>                         </a:t>
            </a:r>
            <a:r>
              <a:rPr lang="en-US" altLang="zh-CN" sz="1600"/>
              <a:t>struts.xml</a:t>
            </a:r>
            <a:r>
              <a:rPr lang="zh-CN" altLang="zh-CN" sz="1600"/>
              <a:t>配置&lt;result name="input"&gt;/validate/login.jsp&lt;/result&gt;   </a:t>
            </a:r>
          </a:p>
          <a:p>
            <a:r>
              <a:rPr lang="zh-CN" altLang="zh-CN" sz="1600"/>
              <a:t>                         其中input转向是在action中已经定义好的.</a:t>
            </a:r>
          </a:p>
          <a:p>
            <a:r>
              <a:rPr lang="zh-CN" altLang="zh-CN" sz="1600"/>
              <a:t>                         public static final String INPUT = "input"; </a:t>
            </a:r>
            <a:r>
              <a:rPr lang="en-US" altLang="zh-CN" sz="1600"/>
              <a:t>                 </a:t>
            </a:r>
          </a:p>
          <a:p>
            <a:r>
              <a:rPr lang="zh-CN" altLang="zh-CN" sz="1600"/>
              <a:t>                 *   </a:t>
            </a:r>
            <a:r>
              <a:rPr lang="zh-CN" altLang="zh-CN" sz="1600" b="1"/>
              <a:t>什么时候表示验证出错</a:t>
            </a:r>
            <a:r>
              <a:rPr lang="en-US" altLang="zh-CN" sz="1600" b="1"/>
              <a:t>(</a:t>
            </a:r>
            <a:r>
              <a:rPr lang="zh-CN" altLang="zh-CN" sz="1600" b="1"/>
              <a:t>转向</a:t>
            </a:r>
            <a:r>
              <a:rPr lang="en-US" altLang="zh-CN" sz="1600" b="1"/>
              <a:t>input</a:t>
            </a:r>
            <a:r>
              <a:rPr lang="zh-CN" altLang="zh-CN" sz="1600" b="1"/>
              <a:t>所指向的页面</a:t>
            </a:r>
            <a:r>
              <a:rPr lang="en-US" altLang="zh-CN" sz="1600" b="1"/>
              <a:t>)</a:t>
            </a:r>
          </a:p>
          <a:p>
            <a:r>
              <a:rPr lang="zh-CN" altLang="zh-CN" sz="1600"/>
              <a:t>                         *  </a:t>
            </a:r>
            <a:r>
              <a:rPr lang="en-US" altLang="zh-CN" sz="1600"/>
              <a:t>this.addFieldError("sss", "</a:t>
            </a:r>
            <a:r>
              <a:rPr lang="zh-CN" altLang="zh-CN" sz="1600"/>
              <a:t>错误信息</a:t>
            </a:r>
            <a:r>
              <a:rPr lang="en-US" altLang="zh-CN" sz="1600"/>
              <a:t>");</a:t>
            </a:r>
            <a:r>
              <a:rPr lang="zh-CN" altLang="zh-CN" sz="1600"/>
              <a:t>方法指向的是一个集合</a:t>
            </a:r>
          </a:p>
          <a:p>
            <a:r>
              <a:rPr lang="zh-CN" altLang="zh-CN" sz="1600"/>
              <a:t>                         *  当集合不为空时</a:t>
            </a:r>
            <a:r>
              <a:rPr lang="en-US" altLang="zh-CN" sz="1600"/>
              <a:t>,</a:t>
            </a:r>
            <a:r>
              <a:rPr lang="zh-CN" altLang="zh-CN" sz="1600"/>
              <a:t>转向错误页面</a:t>
            </a:r>
            <a:r>
              <a:rPr lang="en-US" altLang="zh-CN" sz="1600"/>
              <a:t>.</a:t>
            </a:r>
            <a:endParaRPr lang="zh-CN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/>
              <a:t>手工验证</a:t>
            </a:r>
            <a:r>
              <a:rPr lang="en-US" altLang="zh-CN"/>
              <a:t>(</a:t>
            </a:r>
            <a:r>
              <a:rPr lang="zh-CN" altLang="zh-CN"/>
              <a:t>对</a:t>
            </a:r>
            <a:r>
              <a:rPr lang="en-US" altLang="zh-CN"/>
              <a:t>action</a:t>
            </a:r>
            <a:r>
              <a:rPr lang="zh-CN" altLang="zh-CN"/>
              <a:t>的</a:t>
            </a:r>
            <a:r>
              <a:rPr lang="zh-CN" altLang="zh-CN">
                <a:solidFill>
                  <a:srgbClr val="FF0000"/>
                </a:solidFill>
              </a:rPr>
              <a:t>所有方法</a:t>
            </a:r>
            <a:r>
              <a:rPr lang="zh-CN" altLang="zh-CN"/>
              <a:t>进行校验</a:t>
            </a:r>
            <a:r>
              <a:rPr lang="en-US" altLang="zh-CN"/>
              <a:t>)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468313" y="1916113"/>
            <a:ext cx="7704137" cy="681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/>
              <a:t>显示错误</a:t>
            </a:r>
            <a:r>
              <a:rPr lang="en-US" altLang="zh-CN" sz="1800"/>
              <a:t>Jsp</a:t>
            </a:r>
            <a:r>
              <a:rPr lang="zh-CN" altLang="zh-CN" sz="1800"/>
              <a:t>页面</a:t>
            </a:r>
            <a:r>
              <a:rPr lang="en-US" altLang="zh-CN" sz="1800"/>
              <a:t>: </a:t>
            </a:r>
          </a:p>
          <a:p>
            <a:r>
              <a:rPr lang="en-US" altLang="zh-CN" sz="1800"/>
              <a:t>      </a:t>
            </a:r>
            <a:r>
              <a:rPr lang="zh-CN" altLang="zh-CN" sz="1800"/>
              <a:t>使用</a:t>
            </a:r>
            <a:r>
              <a:rPr lang="en-US" altLang="zh-CN"/>
              <a:t>&lt;s:fielderror/&gt;</a:t>
            </a:r>
            <a:r>
              <a:rPr lang="zh-CN" altLang="zh-CN"/>
              <a:t>显示错误消息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*  </a:t>
            </a:r>
            <a:r>
              <a:rPr lang="en-US" altLang="zh-CN" sz="1600" b="1"/>
              <a:t>validate()</a:t>
            </a:r>
            <a:r>
              <a:rPr lang="zh-CN" altLang="zh-CN" sz="1600" b="1"/>
              <a:t>方法会校验</a:t>
            </a:r>
            <a:r>
              <a:rPr lang="en-US" altLang="zh-CN" sz="1600" b="1"/>
              <a:t>action</a:t>
            </a:r>
            <a:r>
              <a:rPr lang="zh-CN" altLang="zh-CN" sz="1600" b="1"/>
              <a:t>中所有与</a:t>
            </a:r>
            <a:r>
              <a:rPr lang="en-US" altLang="zh-CN" sz="1600" b="1"/>
              <a:t>execute</a:t>
            </a:r>
            <a:r>
              <a:rPr lang="zh-CN" altLang="zh-CN" sz="1600" b="1"/>
              <a:t>方法签名相同的方法。</a:t>
            </a:r>
            <a:r>
              <a:rPr lang="zh-CN" altLang="zh-CN" sz="1600"/>
              <a:t> </a:t>
            </a:r>
            <a:endParaRPr lang="zh-CN" altLang="zh-CN" sz="16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*  要校验指定的方法通过重写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validateXxx()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方法实现， 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validateXxx()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只会校验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action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   方法名为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Xxx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的方法。其中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Xxx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的第一个字母要大写。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*  当某个数据校验失败时，调用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addFieldError()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方法往系统的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fieldErrors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添加校验失败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   信息（为了使用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addFieldError()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方法，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action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可以继承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ActionSupport 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），如果系统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   的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fieldErrors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包含失败信息，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struts2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会将请求转发到名为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input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result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*  在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input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视图中可以通过</a:t>
            </a: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&lt;s:fielderror/&gt;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显示失败信息。</a:t>
            </a:r>
            <a:endParaRPr lang="en-US" altLang="zh-CN" sz="16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validateXxx()</a:t>
            </a:r>
            <a:r>
              <a:rPr lang="zh-CN" altLang="zh-CN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方法使用例子：</a:t>
            </a:r>
            <a:endParaRPr lang="en-US" altLang="zh-CN" sz="16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public String </a:t>
            </a: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add</a:t>
            </a: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() throws Exception{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	return "success";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endParaRPr lang="zh-CN" altLang="zh-CN" sz="1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对应的验证方法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public void </a:t>
            </a: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validate</a:t>
            </a: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Add</a:t>
            </a: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(){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          //</a:t>
            </a:r>
            <a:r>
              <a:rPr lang="zh-CN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验证代码</a:t>
            </a:r>
            <a:endParaRPr lang="zh-CN" altLang="zh-CN" sz="16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1600"/>
              <a:t>ValidationInterceptor</a:t>
            </a:r>
            <a:r>
              <a:rPr lang="zh-CN" altLang="zh-CN" sz="1600"/>
              <a:t>拦截器中可以看到以</a:t>
            </a:r>
            <a:r>
              <a:rPr lang="en-US" altLang="zh-CN" sz="1600"/>
              <a:t>validate</a:t>
            </a:r>
            <a:r>
              <a:rPr lang="zh-CN" altLang="zh-CN" sz="1600"/>
              <a:t>开始的方法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b="1"/>
            </a:br>
            <a:br>
              <a:rPr lang="en-US" altLang="zh-CN"/>
            </a:br>
            <a:r>
              <a:rPr lang="zh-CN" altLang="zh-CN"/>
              <a:t>手工验证</a:t>
            </a:r>
            <a:r>
              <a:rPr lang="en-US" altLang="zh-CN"/>
              <a:t>(</a:t>
            </a:r>
            <a:r>
              <a:rPr lang="zh-CN" altLang="zh-CN"/>
              <a:t>对</a:t>
            </a:r>
            <a:r>
              <a:rPr lang="en-US" altLang="zh-CN"/>
              <a:t>action</a:t>
            </a:r>
            <a:r>
              <a:rPr lang="zh-CN" altLang="zh-CN"/>
              <a:t>的</a:t>
            </a:r>
            <a:r>
              <a:rPr lang="zh-CN" altLang="zh-CN">
                <a:solidFill>
                  <a:srgbClr val="FF0000"/>
                </a:solidFill>
              </a:rPr>
              <a:t>指定方法</a:t>
            </a:r>
            <a:r>
              <a:rPr lang="zh-CN" altLang="zh-CN"/>
              <a:t>进行校验</a:t>
            </a:r>
            <a:r>
              <a:rPr lang="en-US" altLang="zh-CN"/>
              <a:t>)</a:t>
            </a: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787900" y="4292600"/>
            <a:ext cx="4105275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Times New Roman" panose="02020603050405020304" pitchFamily="18" charset="0"/>
              </a:rPr>
              <a:t>针对指定方法进行校验的这个名为什么要这样组成呢？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2987675" y="4724400"/>
            <a:ext cx="18002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2400" b="1"/>
              <a:t>底层代码</a:t>
            </a:r>
            <a:r>
              <a:rPr lang="en-US" altLang="zh-CN" sz="2400" b="1"/>
              <a:t>(</a:t>
            </a:r>
            <a:r>
              <a:rPr lang="en-US" altLang="zh-CN" sz="2400">
                <a:solidFill>
                  <a:schemeClr val="tx1"/>
                </a:solidFill>
              </a:rPr>
              <a:t>ValidationInterceptor</a:t>
            </a:r>
            <a:r>
              <a:rPr lang="zh-CN" altLang="zh-CN" sz="2400">
                <a:solidFill>
                  <a:schemeClr val="tx1"/>
                </a:solidFill>
              </a:rPr>
              <a:t>拦截器</a:t>
            </a:r>
            <a:r>
              <a:rPr lang="en-US" altLang="zh-CN" sz="2400" b="1"/>
              <a:t>)</a:t>
            </a: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6238875" cy="1114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73463"/>
            <a:ext cx="6334125" cy="2257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3059113" y="2708275"/>
            <a:ext cx="165735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手动校验的流程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500063" y="1928813"/>
            <a:ext cx="814387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1。</a:t>
            </a:r>
            <a:r>
              <a:rPr lang="zh-CN" altLang="zh-CN" sz="1800"/>
              <a:t>类型转换器对请求参数执行类型转换，并把转换后的值赋给</a:t>
            </a:r>
            <a:r>
              <a:rPr lang="en-US" altLang="zh-CN" sz="1800"/>
              <a:t>action</a:t>
            </a:r>
            <a:r>
              <a:rPr lang="zh-CN" altLang="zh-CN" sz="1800"/>
              <a:t>中的属性。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2。</a:t>
            </a:r>
            <a:r>
              <a:rPr lang="zh-CN" altLang="zh-CN" sz="1800"/>
              <a:t>如果在执行类型转换的过程中出现异常，系统会将异常信息保存到</a:t>
            </a:r>
            <a:r>
              <a:rPr lang="en-US" altLang="zh-CN" sz="1800"/>
              <a:t>ActionContext</a:t>
            </a:r>
            <a:r>
              <a:rPr lang="zh-CN" altLang="zh-CN" sz="1800"/>
              <a:t>，</a:t>
            </a:r>
            <a:r>
              <a:rPr lang="en-US" altLang="zh-CN" sz="1800"/>
              <a:t>conversionError</a:t>
            </a:r>
            <a:r>
              <a:rPr lang="zh-CN" altLang="zh-CN" sz="1800"/>
              <a:t>拦截器将异常信息封装到</a:t>
            </a:r>
            <a:r>
              <a:rPr lang="en-US" altLang="zh-CN" sz="1800"/>
              <a:t>fieldErrors</a:t>
            </a:r>
            <a:r>
              <a:rPr lang="zh-CN" altLang="zh-CN" sz="1800"/>
              <a:t>里，然后执行第</a:t>
            </a:r>
            <a:r>
              <a:rPr lang="en-US" altLang="zh-CN" sz="1800"/>
              <a:t>3</a:t>
            </a:r>
            <a:r>
              <a:rPr lang="zh-CN" altLang="zh-CN" sz="1800"/>
              <a:t>步。如果类型转换没有出现异常，则直接进入第</a:t>
            </a:r>
            <a:r>
              <a:rPr lang="en-US" altLang="zh-CN" sz="1800"/>
              <a:t>3</a:t>
            </a:r>
            <a:r>
              <a:rPr lang="zh-CN" altLang="zh-CN" sz="1800"/>
              <a:t>步。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3</a:t>
            </a:r>
            <a:r>
              <a:rPr lang="zh-CN" altLang="zh-CN" sz="1800"/>
              <a:t>。系统通过反射技术调用</a:t>
            </a:r>
            <a:r>
              <a:rPr lang="en-US" altLang="zh-CN" sz="1800"/>
              <a:t>action</a:t>
            </a:r>
            <a:r>
              <a:rPr lang="zh-CN" altLang="zh-CN" sz="1800"/>
              <a:t>中的</a:t>
            </a:r>
            <a:r>
              <a:rPr lang="en-US" altLang="zh-CN" sz="1800"/>
              <a:t>validateXxx()</a:t>
            </a:r>
            <a:r>
              <a:rPr lang="zh-CN" altLang="zh-CN" sz="1800"/>
              <a:t>方法，</a:t>
            </a:r>
            <a:r>
              <a:rPr lang="en-US" altLang="zh-CN" sz="1800"/>
              <a:t>Xxx</a:t>
            </a:r>
            <a:r>
              <a:rPr lang="zh-CN" altLang="zh-CN" sz="1800"/>
              <a:t>为方法名。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4</a:t>
            </a:r>
            <a:r>
              <a:rPr lang="zh-CN" altLang="zh-CN" sz="1800"/>
              <a:t>。调用</a:t>
            </a:r>
            <a:r>
              <a:rPr lang="en-US" altLang="zh-CN" sz="1800"/>
              <a:t>action</a:t>
            </a:r>
            <a:r>
              <a:rPr lang="zh-CN" altLang="zh-CN" sz="1800"/>
              <a:t>中的</a:t>
            </a:r>
            <a:r>
              <a:rPr lang="en-US" altLang="zh-CN" sz="1800"/>
              <a:t>validate()</a:t>
            </a:r>
            <a:r>
              <a:rPr lang="zh-CN" altLang="zh-CN" sz="1800"/>
              <a:t>方法。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5。</a:t>
            </a:r>
            <a:r>
              <a:rPr lang="zh-CN" altLang="zh-CN" sz="1800"/>
              <a:t>经过上面</a:t>
            </a:r>
            <a:r>
              <a:rPr lang="en-US" altLang="zh-CN" sz="1800"/>
              <a:t>4</a:t>
            </a:r>
            <a:r>
              <a:rPr lang="zh-CN" altLang="zh-CN" sz="1800"/>
              <a:t>步，如果系统中的</a:t>
            </a:r>
            <a:r>
              <a:rPr lang="en-US" altLang="zh-CN" sz="1800"/>
              <a:t>fieldErrors</a:t>
            </a:r>
            <a:r>
              <a:rPr lang="zh-CN" altLang="zh-CN" sz="1800"/>
              <a:t>存在错误信息（即存放错误信息的集合的</a:t>
            </a:r>
            <a:r>
              <a:rPr lang="en-US" altLang="zh-CN" sz="1800"/>
              <a:t>size</a:t>
            </a:r>
            <a:r>
              <a:rPr lang="zh-CN" altLang="zh-CN" sz="1800"/>
              <a:t>大于</a:t>
            </a:r>
            <a:r>
              <a:rPr lang="en-US" altLang="zh-CN" sz="1800"/>
              <a:t>0)</a:t>
            </a:r>
            <a:r>
              <a:rPr lang="zh-CN" altLang="zh-CN" sz="1800"/>
              <a:t>，系统自动将请求转发至名称为</a:t>
            </a:r>
            <a:r>
              <a:rPr lang="en-US" altLang="zh-CN" sz="1800"/>
              <a:t>input</a:t>
            </a:r>
            <a:r>
              <a:rPr lang="zh-CN" altLang="zh-CN" sz="1800"/>
              <a:t>的视图。如果系统中的</a:t>
            </a:r>
            <a:r>
              <a:rPr lang="en-US" altLang="zh-CN" sz="1800"/>
              <a:t>fieldErrors</a:t>
            </a:r>
            <a:r>
              <a:rPr lang="zh-CN" altLang="zh-CN" sz="1800"/>
              <a:t>没有任何错误信息，系统将执行</a:t>
            </a:r>
            <a:r>
              <a:rPr lang="en-US" altLang="zh-CN" sz="1800"/>
              <a:t>action</a:t>
            </a:r>
            <a:r>
              <a:rPr lang="zh-CN" altLang="zh-CN" sz="1800"/>
              <a:t>中的处理方法。</a:t>
            </a:r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3200"/>
              <a:t>基于</a:t>
            </a:r>
            <a:r>
              <a:rPr lang="en-US" altLang="zh-CN" sz="3200"/>
              <a:t>XML</a:t>
            </a:r>
            <a:r>
              <a:rPr lang="zh-CN" altLang="zh-CN" sz="3200"/>
              <a:t>配置方式实现输入校验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468313" y="1916113"/>
            <a:ext cx="7704137" cy="9255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/>
              <a:t>1</a:t>
            </a:r>
            <a:r>
              <a:rPr lang="zh-CN" altLang="zh-CN" sz="1800" b="1"/>
              <a:t>、建立</a:t>
            </a:r>
            <a:r>
              <a:rPr lang="en-US" altLang="zh-CN" sz="1800" b="1"/>
              <a:t>Jsp</a:t>
            </a:r>
            <a:r>
              <a:rPr lang="zh-CN" altLang="zh-CN" sz="1800" b="1"/>
              <a:t>页面</a:t>
            </a:r>
            <a:r>
              <a:rPr lang="en-US" altLang="zh-CN" sz="1800"/>
              <a:t>,</a:t>
            </a:r>
            <a:r>
              <a:rPr lang="zh-CN" altLang="zh-CN" sz="1800"/>
              <a:t>定义需求 </a:t>
            </a:r>
          </a:p>
          <a:p>
            <a:r>
              <a:rPr lang="en-US" altLang="zh-CN" sz="1800"/>
              <a:t>     * </a:t>
            </a:r>
            <a:r>
              <a:rPr lang="zh-CN" altLang="zh-CN" sz="1800"/>
              <a:t>用户名不能为</a:t>
            </a:r>
            <a:r>
              <a:rPr lang="en-US" altLang="zh-CN" sz="1800"/>
              <a:t>null ,""</a:t>
            </a:r>
          </a:p>
          <a:p>
            <a:r>
              <a:rPr lang="en-US" altLang="zh-CN" sz="1800"/>
              <a:t>     * </a:t>
            </a:r>
            <a:r>
              <a:rPr lang="zh-CN" altLang="zh-CN" sz="1800"/>
              <a:t>密码不能为</a:t>
            </a:r>
            <a:r>
              <a:rPr lang="en-US" altLang="zh-CN" sz="1800"/>
              <a:t>null, ""  </a:t>
            </a:r>
            <a:r>
              <a:rPr lang="zh-CN" altLang="zh-CN" sz="1800"/>
              <a:t>并且密码的长度</a:t>
            </a:r>
            <a:r>
              <a:rPr lang="en-US" altLang="zh-CN" sz="1800"/>
              <a:t>6-12</a:t>
            </a:r>
            <a:r>
              <a:rPr lang="zh-CN" altLang="zh-CN" sz="1800"/>
              <a:t>之间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3167062" cy="1057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3200"/>
              <a:t>基于</a:t>
            </a:r>
            <a:r>
              <a:rPr lang="en-US" altLang="zh-CN" sz="3200"/>
              <a:t>XML</a:t>
            </a:r>
            <a:r>
              <a:rPr lang="zh-CN" altLang="zh-CN" sz="3200"/>
              <a:t>配置方式实现输入校验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755650" y="1916113"/>
            <a:ext cx="7704138" cy="5905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2</a:t>
            </a:r>
            <a:r>
              <a:rPr lang="zh-CN" altLang="zh-CN" sz="1600" b="1"/>
              <a:t>、定义</a:t>
            </a:r>
            <a:r>
              <a:rPr lang="en-US" altLang="zh-CN" sz="1600" b="1"/>
              <a:t>Action</a:t>
            </a:r>
            <a:endParaRPr lang="zh-CN" altLang="zh-CN" sz="1600" b="1"/>
          </a:p>
          <a:p>
            <a:r>
              <a:rPr lang="zh-CN" altLang="zh-CN" sz="1600"/>
              <a:t>    </a:t>
            </a:r>
            <a:r>
              <a:rPr lang="zh-CN" altLang="zh-CN" sz="1600" b="1"/>
              <a:t>*  要继承</a:t>
            </a:r>
            <a:r>
              <a:rPr lang="en-US" altLang="zh-CN" sz="1600" b="1"/>
              <a:t>ActionSupport</a:t>
            </a:r>
            <a:r>
              <a:rPr lang="zh-CN" altLang="zh-CN" sz="1600" b="1"/>
              <a:t>或者实现</a:t>
            </a:r>
            <a:r>
              <a:rPr lang="en-US" altLang="zh-CN" sz="1600" b="1"/>
              <a:t>Validateable</a:t>
            </a:r>
            <a:r>
              <a:rPr lang="zh-CN" altLang="zh-CN" sz="1600" b="1"/>
              <a:t>接口</a:t>
            </a:r>
            <a:r>
              <a:rPr lang="en-US" altLang="zh-CN" sz="1600" b="1"/>
              <a:t>:</a:t>
            </a:r>
            <a:endParaRPr lang="zh-CN" altLang="zh-CN" sz="1800" b="1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852738"/>
            <a:ext cx="5903913" cy="172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Pages>0</Pages>
  <Words>2604</Words>
  <Characters>0</Characters>
  <Application>Microsoft Office PowerPoint</Application>
  <DocSecurity>0</DocSecurity>
  <PresentationFormat>全屏显示(4:3)</PresentationFormat>
  <Lines>0</Lines>
  <Paragraphs>318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Times New Roman</vt:lpstr>
      <vt:lpstr>宋体</vt:lpstr>
      <vt:lpstr>Arial</vt:lpstr>
      <vt:lpstr>Arial Black</vt:lpstr>
      <vt:lpstr>Wingdings</vt:lpstr>
      <vt:lpstr>隶书</vt:lpstr>
      <vt:lpstr>华文中宋</vt:lpstr>
      <vt:lpstr>1_Studio</vt:lpstr>
      <vt:lpstr>程序包</vt:lpstr>
      <vt:lpstr>PowerPoint 演示文稿</vt:lpstr>
      <vt:lpstr>请求参数的输入校验</vt:lpstr>
      <vt:lpstr>  手工验证(对action的所有方法进行校验)</vt:lpstr>
      <vt:lpstr>手工验证(对action的所有方法进行校验)</vt:lpstr>
      <vt:lpstr>  手工验证(对action的指定方法进行校验)</vt:lpstr>
      <vt:lpstr>底层代码(ValidationInterceptor拦截器)</vt:lpstr>
      <vt:lpstr>  手动校验的流程</vt:lpstr>
      <vt:lpstr>  基于XML配置方式实现输入校验</vt:lpstr>
      <vt:lpstr>基于XML配置方式实现输入校验</vt:lpstr>
      <vt:lpstr>基于XML配置方式实现输入校验</vt:lpstr>
      <vt:lpstr>基于XML配置方式实现输入校验</vt:lpstr>
      <vt:lpstr>基于XML配置方式实现输入校验</vt:lpstr>
      <vt:lpstr>  struts2提供的校验器列表</vt:lpstr>
      <vt:lpstr>基于XML配置方式实现输入校验</vt:lpstr>
      <vt:lpstr>基于XML配置方式实现输入校验</vt:lpstr>
      <vt:lpstr>基于XML配置方式实现输入校验</vt:lpstr>
      <vt:lpstr>  校验器案例</vt:lpstr>
      <vt:lpstr>  校验器案例</vt:lpstr>
      <vt:lpstr>  校验器案例</vt:lpstr>
      <vt:lpstr>  基于XML配置方式对指定action方法实现输入校验</vt:lpstr>
      <vt:lpstr>  基于XML校验的一些特点</vt:lpstr>
      <vt:lpstr>  编写校验文件时，不能出现帮助信息</vt:lpstr>
      <vt:lpstr>自定义验证规则</vt:lpstr>
      <vt:lpstr>自定义验证规则</vt:lpstr>
      <vt:lpstr>自定义验证规则</vt:lpstr>
      <vt:lpstr>自定义验证规则</vt:lpstr>
      <vt:lpstr>自定义验证规则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于洋</dc:creator>
  <cp:keywords/>
  <dc:description/>
  <cp:lastModifiedBy>李欣</cp:lastModifiedBy>
  <cp:revision>1282</cp:revision>
  <cp:lastPrinted>1601-01-01T00:00:00Z</cp:lastPrinted>
  <dcterms:created xsi:type="dcterms:W3CDTF">2003-04-14T14:59:42Z</dcterms:created>
  <dcterms:modified xsi:type="dcterms:W3CDTF">2016-08-13T07:18:04Z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