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"/>
  </p:notesMasterIdLst>
  <p:sldIdLst>
    <p:sldId id="256" r:id="rId2"/>
    <p:sldId id="266" r:id="rId3"/>
    <p:sldId id="267" r:id="rId4"/>
    <p:sldId id="270" r:id="rId5"/>
    <p:sldId id="269" r:id="rId6"/>
    <p:sldId id="271" r:id="rId7"/>
    <p:sldId id="268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92" autoAdjust="0"/>
  </p:normalViewPr>
  <p:slideViewPr>
    <p:cSldViewPr>
      <p:cViewPr varScale="1">
        <p:scale>
          <a:sx n="95" d="100"/>
          <a:sy n="95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595BD47-65DC-4026-861A-BE8669A29F7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B38AC9CD-AED4-4483-9FC0-A0949A148C7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F50C-10D5-4853-B50E-89803E3698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27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445C4-8284-4EAA-8A1F-AD4DBACCDE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69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7EA0D-7142-41F3-82D9-FF72DD15E9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51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DA5D7-CC0C-4EC1-BBCB-22F171FC37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9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8C1BA-1868-49BD-B684-6DB2BAD54B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9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8D587-23B3-48CA-8050-1B1F563DA8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99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A34D6-DF00-48DA-94FC-D7753ECBC05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31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AE9C2-23E7-414D-8980-0E109D9C0D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91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028A9-FC54-4F38-8192-482F9A478C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97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0674A-364C-452C-8CFD-F27B2201C4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48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78907298-AF11-40FA-83D0-A2E4C026EF0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Arial" panose="020B0604020202020204" pitchFamily="34" charset="0"/>
              </a:rPr>
              <a:t>Struts2</a:t>
            </a:r>
            <a:r>
              <a:rPr lang="zh-CN" altLang="en-US" sz="4000" b="1">
                <a:latin typeface="Arial" panose="020B0604020202020204" pitchFamily="34" charset="0"/>
              </a:rPr>
              <a:t>信息国际化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国际化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642938" y="2000250"/>
            <a:ext cx="82867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FF"/>
                </a:solidFill>
              </a:rPr>
              <a:t>准备资源文件，资源文件的命名格式如下：</a:t>
            </a:r>
            <a:endParaRPr lang="en-US" altLang="zh-CN" sz="14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259B41"/>
                </a:solidFill>
              </a:rPr>
              <a:t>baseName_language_country.properties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259B41"/>
                </a:solidFill>
              </a:rPr>
              <a:t>baseName_language.properties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259B41"/>
                </a:solidFill>
              </a:rPr>
              <a:t>baseName.properties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其中</a:t>
            </a:r>
            <a:r>
              <a:rPr lang="en-US" altLang="zh-CN" sz="1400"/>
              <a:t>baseName</a:t>
            </a:r>
            <a:r>
              <a:rPr lang="zh-CN" altLang="en-US" sz="1400"/>
              <a:t>是资源文件的基本名，我们可以自定义，但</a:t>
            </a:r>
            <a:r>
              <a:rPr lang="en-US" altLang="zh-CN" sz="1400"/>
              <a:t>language</a:t>
            </a:r>
            <a:r>
              <a:rPr lang="zh-CN" altLang="en-US" sz="1400"/>
              <a:t>和</a:t>
            </a:r>
            <a:r>
              <a:rPr lang="en-US" altLang="zh-CN" sz="1400"/>
              <a:t>country</a:t>
            </a:r>
            <a:r>
              <a:rPr lang="zh-CN" altLang="en-US" sz="1400"/>
              <a:t>必须是</a:t>
            </a:r>
            <a:r>
              <a:rPr lang="en-US" altLang="zh-CN" sz="1400"/>
              <a:t>java</a:t>
            </a:r>
            <a:r>
              <a:rPr lang="zh-CN" altLang="en-US" sz="1400"/>
              <a:t>支持的语言和国家。如：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中国大陆：</a:t>
            </a:r>
            <a:r>
              <a:rPr lang="en-US" altLang="zh-CN" sz="1400"/>
              <a:t> baseName_zh_CN.properties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美国：</a:t>
            </a:r>
            <a:r>
              <a:rPr lang="en-US" altLang="zh-CN" sz="1400"/>
              <a:t> baseName_en_US.properties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FF"/>
                </a:solidFill>
              </a:rPr>
              <a:t>现在为应用添加两个资源文件</a:t>
            </a:r>
            <a:r>
              <a:rPr lang="zh-CN" altLang="en-US" sz="1400"/>
              <a:t>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第一个存放中文：</a:t>
            </a:r>
            <a:r>
              <a:rPr lang="en-US" altLang="zh-CN" sz="1400">
                <a:solidFill>
                  <a:srgbClr val="FF0000"/>
                </a:solidFill>
              </a:rPr>
              <a:t>itcast</a:t>
            </a:r>
            <a:r>
              <a:rPr lang="en-US" altLang="zh-CN" sz="1400"/>
              <a:t>_zh_CN.properties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内容为：</a:t>
            </a:r>
            <a:r>
              <a:rPr lang="en-US" altLang="zh-CN" sz="1400"/>
              <a:t>welcome=</a:t>
            </a:r>
            <a:r>
              <a:rPr lang="zh-CN" altLang="en-US" sz="1400"/>
              <a:t>欢迎来到传智播客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第二个存放英语（美国）：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FF0000"/>
                </a:solidFill>
              </a:rPr>
              <a:t>itcast</a:t>
            </a:r>
            <a:r>
              <a:rPr lang="en-US" altLang="zh-CN" sz="1400"/>
              <a:t>_en_US.properties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内容为：</a:t>
            </a:r>
            <a:r>
              <a:rPr lang="en-US" altLang="zh-CN" sz="1400"/>
              <a:t> welcome=welcome to itcast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对于中文的属性文件，我们编写好后，应该使用</a:t>
            </a:r>
            <a:r>
              <a:rPr lang="en-US" altLang="zh-CN" sz="1400"/>
              <a:t>jdk</a:t>
            </a:r>
            <a:r>
              <a:rPr lang="zh-CN" altLang="en-US" sz="1400"/>
              <a:t>提供的</a:t>
            </a:r>
            <a:r>
              <a:rPr lang="en-US" altLang="zh-CN" sz="1400"/>
              <a:t>native2ascii</a:t>
            </a:r>
            <a:r>
              <a:rPr lang="zh-CN" altLang="en-US" sz="1400"/>
              <a:t>命令把文件转换为</a:t>
            </a:r>
            <a:r>
              <a:rPr lang="en-US" altLang="zh-CN" sz="1400"/>
              <a:t>unicode</a:t>
            </a:r>
            <a:r>
              <a:rPr lang="zh-CN" altLang="en-US" sz="1400"/>
              <a:t>编码的文件。命令的使用方式如下：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native2ascii  </a:t>
            </a:r>
            <a:r>
              <a:rPr lang="zh-CN" altLang="en-US" sz="1400">
                <a:solidFill>
                  <a:srgbClr val="FF0000"/>
                </a:solidFill>
              </a:rPr>
              <a:t>源文件</a:t>
            </a:r>
            <a:r>
              <a:rPr lang="en-US" altLang="zh-CN" sz="1400">
                <a:solidFill>
                  <a:srgbClr val="FF0000"/>
                </a:solidFill>
              </a:rPr>
              <a:t>.properties  </a:t>
            </a:r>
            <a:r>
              <a:rPr lang="zh-CN" altLang="en-US" sz="1400">
                <a:solidFill>
                  <a:srgbClr val="FF0000"/>
                </a:solidFill>
              </a:rPr>
              <a:t>目标文件</a:t>
            </a:r>
            <a:r>
              <a:rPr lang="en-US" altLang="zh-CN" sz="1400">
                <a:solidFill>
                  <a:srgbClr val="FF0000"/>
                </a:solidFill>
              </a:rPr>
              <a:t>.properties</a:t>
            </a:r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配置全局资源与输出国际化信息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642938" y="2000250"/>
            <a:ext cx="828675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当准备好资源文件之后，我们可以在</a:t>
            </a:r>
            <a:r>
              <a:rPr lang="en-US" altLang="zh-CN" sz="1800"/>
              <a:t>struts.xml</a:t>
            </a:r>
            <a:r>
              <a:rPr lang="zh-CN" altLang="en-US" sz="1800"/>
              <a:t>中通过</a:t>
            </a:r>
            <a:r>
              <a:rPr lang="en-US" altLang="zh-CN" sz="1800"/>
              <a:t>struts.custom.i18n.resources</a:t>
            </a:r>
            <a:r>
              <a:rPr lang="zh-CN" altLang="en-US" sz="1800"/>
              <a:t>常量把资源文件定义为全局资源文件，如下：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&lt;constant name="</a:t>
            </a:r>
            <a:r>
              <a:rPr lang="en-US" altLang="zh-CN" sz="1400">
                <a:solidFill>
                  <a:srgbClr val="0000FF"/>
                </a:solidFill>
              </a:rPr>
              <a:t>struts.custom.i18n.resources</a:t>
            </a:r>
            <a:r>
              <a:rPr lang="en-US" altLang="zh-CN" sz="1400"/>
              <a:t>" value="</a:t>
            </a:r>
            <a:r>
              <a:rPr lang="en-US" altLang="zh-CN" sz="1400">
                <a:solidFill>
                  <a:srgbClr val="FF0000"/>
                </a:solidFill>
              </a:rPr>
              <a:t>itcast</a:t>
            </a:r>
            <a:r>
              <a:rPr lang="en-US" altLang="zh-CN" sz="1400"/>
              <a:t>" 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itcast</a:t>
            </a:r>
            <a:r>
              <a:rPr lang="zh-CN" altLang="en-US" sz="1800"/>
              <a:t>为资源文件的基本名。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 b="1"/>
              <a:t>后面我们就可以在页面或在</a:t>
            </a:r>
            <a:r>
              <a:rPr lang="en-US" altLang="zh-CN" sz="1800" b="1"/>
              <a:t>action</a:t>
            </a:r>
            <a:r>
              <a:rPr lang="zh-CN" altLang="en-US" sz="1800" b="1"/>
              <a:t>中访问国际化信息：</a:t>
            </a:r>
            <a:endParaRPr lang="en-US" altLang="zh-CN" sz="18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400"/>
              <a:t>在</a:t>
            </a:r>
            <a:r>
              <a:rPr lang="en-US" altLang="zh-CN" sz="1400"/>
              <a:t>JSP</a:t>
            </a:r>
            <a:r>
              <a:rPr lang="zh-CN" altLang="en-US" sz="1400"/>
              <a:t>页面中使用</a:t>
            </a:r>
            <a:r>
              <a:rPr lang="en-US" altLang="zh-CN" sz="1400"/>
              <a:t>&lt;s:text name=</a:t>
            </a:r>
            <a:r>
              <a:rPr lang="en-US" altLang="zh-CN" sz="1400">
                <a:latin typeface="Arial" panose="020B0604020202020204" pitchFamily="34" charset="0"/>
              </a:rPr>
              <a:t>“”</a:t>
            </a:r>
            <a:r>
              <a:rPr lang="en-US" altLang="zh-CN" sz="1400"/>
              <a:t>/&gt;</a:t>
            </a:r>
            <a:r>
              <a:rPr lang="zh-CN" altLang="en-US" sz="1400"/>
              <a:t>标签输出国际化信息：等价于</a:t>
            </a:r>
            <a:r>
              <a:rPr lang="en-US" altLang="zh-CN" sz="1400"/>
              <a:t>&lt;lable&gt;&lt;/lable&gt;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&lt;s:text name=</a:t>
            </a:r>
            <a:r>
              <a:rPr lang="en-US" altLang="zh-CN" sz="1400">
                <a:latin typeface="Arial" panose="020B0604020202020204" pitchFamily="34" charset="0"/>
              </a:rPr>
              <a:t>“</a:t>
            </a:r>
            <a:r>
              <a:rPr lang="en-US" altLang="zh-CN" sz="1400"/>
              <a:t>user</a:t>
            </a:r>
            <a:r>
              <a:rPr lang="en-US" altLang="zh-CN" sz="1400">
                <a:latin typeface="Arial" panose="020B0604020202020204" pitchFamily="34" charset="0"/>
              </a:rPr>
              <a:t>”</a:t>
            </a:r>
            <a:r>
              <a:rPr lang="en-US" altLang="zh-CN" sz="1400"/>
              <a:t>/&gt;，name</a:t>
            </a:r>
            <a:r>
              <a:rPr lang="zh-CN" altLang="en-US" sz="1400"/>
              <a:t>为资源文件中的</a:t>
            </a:r>
            <a:r>
              <a:rPr lang="en-US" altLang="zh-CN" sz="1400"/>
              <a:t>key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400"/>
              <a:t>在</a:t>
            </a:r>
            <a:r>
              <a:rPr lang="en-US" altLang="zh-CN" sz="1400"/>
              <a:t>Action</a:t>
            </a:r>
            <a:r>
              <a:rPr lang="zh-CN" altLang="en-US" sz="1400"/>
              <a:t>类中，可以继承</a:t>
            </a:r>
            <a:r>
              <a:rPr lang="en-US" altLang="zh-CN" sz="1400"/>
              <a:t>ActionSupport，</a:t>
            </a:r>
            <a:r>
              <a:rPr lang="zh-CN" altLang="en-US" sz="1400"/>
              <a:t>使用</a:t>
            </a:r>
            <a:r>
              <a:rPr lang="en-US" altLang="zh-CN" sz="1400"/>
              <a:t>getText()</a:t>
            </a:r>
            <a:r>
              <a:rPr lang="zh-CN" altLang="en-US" sz="1400"/>
              <a:t>方法得到国际化信息，该方法的第一个参数用于指定资源文件中的</a:t>
            </a:r>
            <a:r>
              <a:rPr lang="en-US" altLang="zh-CN" sz="1400"/>
              <a:t>key</a:t>
            </a:r>
            <a:r>
              <a:rPr lang="zh-CN" altLang="en-US" sz="1400"/>
              <a:t>。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400"/>
              <a:t>在表单标签中，通过</a:t>
            </a:r>
            <a:r>
              <a:rPr lang="en-US" altLang="zh-CN" sz="1400"/>
              <a:t>key</a:t>
            </a:r>
            <a:r>
              <a:rPr lang="zh-CN" altLang="en-US" sz="1400"/>
              <a:t>属性指定资源文件中的</a:t>
            </a:r>
            <a:r>
              <a:rPr lang="en-US" altLang="zh-CN" sz="1400"/>
              <a:t>key</a:t>
            </a:r>
            <a:r>
              <a:rPr lang="zh-CN" altLang="en-US" sz="1400"/>
              <a:t>，如：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&lt;s:textfield name="realname" key="user"/&gt;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国际化</a:t>
            </a:r>
            <a:r>
              <a:rPr lang="en-US" altLang="zh-CN" sz="2900">
                <a:latin typeface="Arial" panose="020B0604020202020204" pitchFamily="34" charset="0"/>
              </a:rPr>
              <a:t>—</a:t>
            </a:r>
            <a:r>
              <a:rPr lang="en-US" altLang="zh-CN" sz="2900"/>
              <a:t>Action</a:t>
            </a:r>
            <a:r>
              <a:rPr lang="zh-CN" altLang="zh-CN" sz="2900"/>
              <a:t>范围资源文件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当一些显示数据只会被某个</a:t>
            </a:r>
            <a:r>
              <a:rPr lang="en-US" altLang="zh-CN" sz="1800"/>
              <a:t>action</a:t>
            </a:r>
            <a:r>
              <a:rPr lang="zh-CN" altLang="en-US" sz="1800"/>
              <a:t>使用，这时候我们可以把这些显示数据定义在只能被该</a:t>
            </a:r>
            <a:r>
              <a:rPr lang="en-US" altLang="zh-CN" sz="1800"/>
              <a:t>action</a:t>
            </a:r>
            <a:r>
              <a:rPr lang="zh-CN" altLang="en-US" sz="1800"/>
              <a:t>访问的</a:t>
            </a:r>
            <a:r>
              <a:rPr lang="en-US" altLang="zh-CN" sz="1800"/>
              <a:t>Action</a:t>
            </a:r>
            <a:r>
              <a:rPr lang="zh-CN" altLang="en-US" sz="1800"/>
              <a:t>范围资源文件中。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为某个</a:t>
            </a:r>
            <a:r>
              <a:rPr lang="en-US" altLang="zh-CN" sz="1800"/>
              <a:t>action</a:t>
            </a:r>
            <a:r>
              <a:rPr lang="zh-CN" altLang="en-US" sz="1800"/>
              <a:t>指定资源文件，方法如下：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Action</a:t>
            </a:r>
            <a:r>
              <a:rPr lang="zh-CN" altLang="en-US" sz="1800"/>
              <a:t>类所在的路径，放置</a:t>
            </a:r>
            <a:r>
              <a:rPr lang="en-US" altLang="zh-CN" sz="1800"/>
              <a:t>ActionClassName_language_country.properties</a:t>
            </a:r>
            <a:r>
              <a:rPr lang="zh-CN" altLang="en-US" sz="1800"/>
              <a:t>资源文件，</a:t>
            </a:r>
            <a:r>
              <a:rPr lang="en-US" altLang="zh-CN" sz="1800"/>
              <a:t>ActionClassName</a:t>
            </a:r>
            <a:r>
              <a:rPr lang="zh-CN" altLang="en-US" sz="1800"/>
              <a:t>为</a:t>
            </a:r>
            <a:r>
              <a:rPr lang="en-US" altLang="zh-CN" sz="1800"/>
              <a:t>action</a:t>
            </a:r>
            <a:r>
              <a:rPr lang="zh-CN" altLang="en-US" sz="1800"/>
              <a:t>类的简单名称</a:t>
            </a:r>
            <a:r>
              <a:rPr lang="en-US" altLang="zh-CN" sz="1800"/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当查找指定</a:t>
            </a:r>
            <a:r>
              <a:rPr lang="en-US" altLang="zh-CN" sz="1800"/>
              <a:t>key</a:t>
            </a:r>
            <a:r>
              <a:rPr lang="zh-CN" altLang="en-US" sz="1800"/>
              <a:t>的消息时</a:t>
            </a:r>
            <a:r>
              <a:rPr lang="en-US" altLang="zh-CN" sz="1800"/>
              <a:t>，</a:t>
            </a:r>
            <a:r>
              <a:rPr lang="zh-CN" altLang="en-US" sz="1800"/>
              <a:t>系统会先从</a:t>
            </a:r>
            <a:r>
              <a:rPr lang="en-US" altLang="zh-CN" sz="1800"/>
              <a:t>ActionClassName_language_country.properties</a:t>
            </a:r>
            <a:r>
              <a:rPr lang="zh-CN" altLang="en-US" sz="1800"/>
              <a:t>资源文件查找，如果没有找到对应的</a:t>
            </a:r>
            <a:r>
              <a:rPr lang="en-US" altLang="zh-CN" sz="1800"/>
              <a:t>key</a:t>
            </a:r>
            <a:r>
              <a:rPr lang="zh-CN" altLang="en-US" sz="1800"/>
              <a:t>，然后沿着</a:t>
            </a:r>
            <a:r>
              <a:rPr lang="zh-CN" altLang="en-US" sz="1800">
                <a:solidFill>
                  <a:srgbClr val="FF0000"/>
                </a:solidFill>
              </a:rPr>
              <a:t>当前包往上</a:t>
            </a:r>
            <a:r>
              <a:rPr lang="zh-CN" altLang="en-US" sz="1800"/>
              <a:t>查找基本名为</a:t>
            </a:r>
            <a:r>
              <a:rPr lang="en-US" altLang="zh-CN" sz="1800"/>
              <a:t>package </a:t>
            </a:r>
            <a:r>
              <a:rPr lang="zh-CN" altLang="en-US" sz="1800"/>
              <a:t>的资源文件，一直找到最顶层包。如果还没有找到对应的</a:t>
            </a:r>
            <a:r>
              <a:rPr lang="en-US" altLang="zh-CN" sz="1800"/>
              <a:t>key，</a:t>
            </a:r>
            <a:r>
              <a:rPr lang="zh-CN" altLang="en-US" sz="1800"/>
              <a:t>最后会从常量</a:t>
            </a:r>
            <a:r>
              <a:rPr lang="en-US" altLang="zh-CN" sz="1800"/>
              <a:t>struts.custom.i18n.resources</a:t>
            </a:r>
            <a:r>
              <a:rPr lang="zh-CN" altLang="en-US" sz="1800"/>
              <a:t>指定的资源文件中寻找。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国际化</a:t>
            </a:r>
            <a:r>
              <a:rPr lang="en-US" altLang="zh-CN" sz="2900">
                <a:latin typeface="Arial" panose="020B0604020202020204" pitchFamily="34" charset="0"/>
              </a:rPr>
              <a:t>—</a:t>
            </a:r>
            <a:r>
              <a:rPr lang="zh-CN" altLang="zh-CN" sz="2900"/>
              <a:t>包范围资源文件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一个大型应用中，整个应用有大量的内容需要实现国际化，如果我们把国际化的内容都放置在全局资源属性文件中，显然会导致资源文件变的过于庞大、臃肿，不便于维护，这个时候我们可以针对不同模块，使用包范围来组织国际化文件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方法如下：</a:t>
            </a:r>
            <a:endParaRPr lang="en-US" altLang="zh-CN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java</a:t>
            </a:r>
            <a:r>
              <a:rPr lang="zh-CN" altLang="en-US" sz="1800"/>
              <a:t>的包下放置</a:t>
            </a:r>
            <a:r>
              <a:rPr lang="en-US" altLang="zh-CN" sz="1800">
                <a:solidFill>
                  <a:srgbClr val="FF0000"/>
                </a:solidFill>
              </a:rPr>
              <a:t>package_</a:t>
            </a:r>
            <a:r>
              <a:rPr lang="en-US" altLang="zh-CN" sz="1800"/>
              <a:t>language_country.properties</a:t>
            </a:r>
            <a:r>
              <a:rPr lang="zh-CN" altLang="en-US" sz="1800"/>
              <a:t>资源文件，</a:t>
            </a:r>
            <a:r>
              <a:rPr lang="en-US" altLang="zh-CN" sz="1800"/>
              <a:t>package</a:t>
            </a:r>
            <a:r>
              <a:rPr lang="zh-CN" altLang="en-US" sz="1800"/>
              <a:t>为固定写法</a:t>
            </a:r>
            <a:r>
              <a:rPr lang="en-US" altLang="zh-CN" sz="1800"/>
              <a:t>，</a:t>
            </a:r>
            <a:r>
              <a:rPr lang="zh-CN" altLang="en-US" sz="1800"/>
              <a:t>处于该包</a:t>
            </a:r>
            <a:r>
              <a:rPr lang="zh-CN" altLang="en-US" sz="1800">
                <a:solidFill>
                  <a:srgbClr val="FF0000"/>
                </a:solidFill>
              </a:rPr>
              <a:t>及子包</a:t>
            </a:r>
            <a:r>
              <a:rPr lang="zh-CN" altLang="en-US" sz="1800"/>
              <a:t>下的</a:t>
            </a:r>
            <a:r>
              <a:rPr lang="en-US" altLang="zh-CN" sz="1800"/>
              <a:t>action</a:t>
            </a:r>
            <a:r>
              <a:rPr lang="zh-CN" altLang="en-US" sz="1800"/>
              <a:t>都可以访问该资源</a:t>
            </a:r>
            <a:r>
              <a:rPr lang="en-US" altLang="zh-CN" sz="1800"/>
              <a:t>。</a:t>
            </a:r>
            <a:r>
              <a:rPr lang="zh-CN" altLang="en-US" sz="1800"/>
              <a:t>当查找指定</a:t>
            </a:r>
            <a:r>
              <a:rPr lang="en-US" altLang="zh-CN" sz="1800"/>
              <a:t>key</a:t>
            </a:r>
            <a:r>
              <a:rPr lang="zh-CN" altLang="en-US" sz="1800"/>
              <a:t>的消息时</a:t>
            </a:r>
            <a:r>
              <a:rPr lang="en-US" altLang="zh-CN" sz="1800"/>
              <a:t>，</a:t>
            </a:r>
            <a:r>
              <a:rPr lang="zh-CN" altLang="en-US" sz="1800"/>
              <a:t>系统会先从</a:t>
            </a:r>
            <a:r>
              <a:rPr lang="en-US" altLang="zh-CN" sz="1800"/>
              <a:t>package</a:t>
            </a:r>
            <a:r>
              <a:rPr lang="zh-CN" altLang="en-US" sz="1800"/>
              <a:t>资源文件查找</a:t>
            </a:r>
            <a:r>
              <a:rPr lang="en-US" altLang="zh-CN" sz="1800"/>
              <a:t>，</a:t>
            </a:r>
            <a:r>
              <a:rPr lang="zh-CN" altLang="en-US" sz="1800"/>
              <a:t>当找不到对应的</a:t>
            </a:r>
            <a:r>
              <a:rPr lang="en-US" altLang="zh-CN" sz="1800"/>
              <a:t>key</a:t>
            </a:r>
            <a:r>
              <a:rPr lang="zh-CN" altLang="en-US" sz="1800"/>
              <a:t>时</a:t>
            </a:r>
            <a:r>
              <a:rPr lang="en-US" altLang="zh-CN" sz="1800"/>
              <a:t>，</a:t>
            </a:r>
            <a:r>
              <a:rPr lang="zh-CN" altLang="en-US" sz="1800"/>
              <a:t>才会从常量</a:t>
            </a:r>
            <a:r>
              <a:rPr lang="en-US" altLang="zh-CN" sz="1800"/>
              <a:t>struts.custom.i18n.resources</a:t>
            </a:r>
            <a:r>
              <a:rPr lang="zh-CN" altLang="en-US" sz="1800"/>
              <a:t>指定的资源文件中寻找。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国际化</a:t>
            </a:r>
            <a:r>
              <a:rPr lang="en-US" altLang="zh-CN" sz="2900">
                <a:latin typeface="Arial" panose="020B0604020202020204" pitchFamily="34" charset="0"/>
              </a:rPr>
              <a:t>—</a:t>
            </a:r>
            <a:r>
              <a:rPr lang="en-US" altLang="zh-CN" sz="2900"/>
              <a:t>JSP</a:t>
            </a:r>
            <a:r>
              <a:rPr lang="zh-CN" altLang="zh-CN" sz="2900"/>
              <a:t>中直接访问某个资源文件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struts2</a:t>
            </a:r>
            <a:r>
              <a:rPr lang="zh-CN" altLang="en-US" sz="1800"/>
              <a:t>为我们提供了</a:t>
            </a:r>
            <a:r>
              <a:rPr lang="en-US" altLang="zh-CN" sz="1800"/>
              <a:t>&lt;s:i18n&gt;</a:t>
            </a:r>
            <a:r>
              <a:rPr lang="zh-CN" altLang="en-US" sz="1800"/>
              <a:t>标签，使用</a:t>
            </a:r>
            <a:r>
              <a:rPr lang="en-US" altLang="zh-CN" sz="1800"/>
              <a:t>&lt;s:i18n&gt;</a:t>
            </a:r>
            <a:r>
              <a:rPr lang="zh-CN" altLang="en-US" sz="1800"/>
              <a:t>标签我们可以直接从类路径下的某个资源文件中获取国际化数据，而无需任何配置：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&lt;s:i18n name="</a:t>
            </a:r>
            <a:r>
              <a:rPr lang="en-US" altLang="zh-CN" sz="1800">
                <a:solidFill>
                  <a:srgbClr val="FF0000"/>
                </a:solidFill>
              </a:rPr>
              <a:t>itcast</a:t>
            </a:r>
            <a:r>
              <a:rPr lang="en-US" altLang="zh-CN" sz="1800"/>
              <a:t>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  &lt;s:text name=</a:t>
            </a:r>
            <a:r>
              <a:rPr lang="en-US" altLang="zh-CN" sz="1800">
                <a:latin typeface="Arial" panose="020B0604020202020204" pitchFamily="34" charset="0"/>
              </a:rPr>
              <a:t>“</a:t>
            </a:r>
            <a:r>
              <a:rPr lang="en-US" altLang="zh-CN" sz="1800"/>
              <a:t>welcome</a:t>
            </a:r>
            <a:r>
              <a:rPr lang="en-US" altLang="zh-CN" sz="1800">
                <a:latin typeface="Arial" panose="020B0604020202020204" pitchFamily="34" charset="0"/>
              </a:rPr>
              <a:t>”</a:t>
            </a:r>
            <a:r>
              <a:rPr lang="en-US" altLang="zh-CN" sz="1800"/>
              <a:t>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&lt;/s:i18n&gt;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Itcast</a:t>
            </a:r>
            <a:r>
              <a:rPr lang="zh-CN" altLang="en-US" sz="1800"/>
              <a:t>为类路径下资源文件的基本名。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如果要访问的资源文件在类路径的某个包下，可以这样访问：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&lt;s:i18n name=</a:t>
            </a:r>
            <a:r>
              <a:rPr lang="en-US" altLang="zh-CN" sz="1800">
                <a:latin typeface="Arial" panose="020B0604020202020204" pitchFamily="34" charset="0"/>
              </a:rPr>
              <a:t>“</a:t>
            </a:r>
            <a:r>
              <a:rPr lang="en-US" altLang="zh-CN" sz="1800"/>
              <a:t>cn/itcast/action/</a:t>
            </a:r>
            <a:r>
              <a:rPr lang="en-US" altLang="zh-CN" sz="1800">
                <a:solidFill>
                  <a:srgbClr val="FF0000"/>
                </a:solidFill>
              </a:rPr>
              <a:t>package</a:t>
            </a:r>
            <a:r>
              <a:rPr lang="en-US" altLang="zh-CN" sz="1800"/>
              <a:t>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	&lt;s:text name="welcome"&gt;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		&lt;s:param&gt;</a:t>
            </a:r>
            <a:r>
              <a:rPr lang="zh-CN" altLang="en-US" sz="1800"/>
              <a:t>小张</a:t>
            </a:r>
            <a:r>
              <a:rPr lang="en-US" altLang="zh-CN" sz="1800"/>
              <a:t>&lt;/s:param&gt;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	&lt;/s:text&gt;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&lt;/s:i18n&gt;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上面访问</a:t>
            </a:r>
            <a:r>
              <a:rPr lang="en-US" altLang="zh-CN" sz="1800"/>
              <a:t>cn.itcast.action</a:t>
            </a:r>
            <a:r>
              <a:rPr lang="zh-CN" altLang="en-US" sz="1800"/>
              <a:t>包下基本名为</a:t>
            </a:r>
            <a:r>
              <a:rPr lang="en-US" altLang="zh-CN" sz="1800">
                <a:solidFill>
                  <a:srgbClr val="FF0000"/>
                </a:solidFill>
              </a:rPr>
              <a:t>package</a:t>
            </a:r>
            <a:r>
              <a:rPr lang="zh-CN" altLang="en-US" sz="1800"/>
              <a:t>的资源文件。</a:t>
            </a:r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国际化</a:t>
            </a:r>
            <a:r>
              <a:rPr lang="en-US" altLang="zh-CN" sz="2900">
                <a:latin typeface="Arial" panose="020B0604020202020204" pitchFamily="34" charset="0"/>
              </a:rPr>
              <a:t>—</a:t>
            </a:r>
            <a:r>
              <a:rPr lang="zh-CN" altLang="zh-CN" sz="2900"/>
              <a:t>输出带占位符的国际化信息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资源文件中的内容如下：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7F7F7F"/>
                </a:solidFill>
              </a:rPr>
              <a:t>welcome= {0}</a:t>
            </a:r>
            <a:r>
              <a:rPr lang="zh-CN" altLang="en-US" sz="1800">
                <a:solidFill>
                  <a:srgbClr val="7F7F7F"/>
                </a:solidFill>
              </a:rPr>
              <a:t>，</a:t>
            </a:r>
            <a:r>
              <a:rPr lang="zh-CN" altLang="en-US" sz="1800"/>
              <a:t>欢迎来到传智播客</a:t>
            </a:r>
            <a:r>
              <a:rPr lang="en-US" altLang="zh-CN" sz="1800">
                <a:solidFill>
                  <a:srgbClr val="7F7F7F"/>
                </a:solidFill>
              </a:rPr>
              <a:t>{1}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7F7F7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jsp</a:t>
            </a:r>
            <a:r>
              <a:rPr lang="zh-CN" altLang="en-US" sz="1800"/>
              <a:t>页面中输出带占位符的国际化信息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&lt;s:text name="welcome"&gt;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  	 &lt;s:param&gt;liming&lt;s:param&gt;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	&lt;s:param&gt;study&lt;/s:param&gt;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&lt;/s:text&gt;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Action</a:t>
            </a:r>
            <a:r>
              <a:rPr lang="zh-CN" altLang="en-US" sz="1800"/>
              <a:t>类中获取带占位符的国际化信息，可以使用</a:t>
            </a:r>
            <a:r>
              <a:rPr lang="en-US" altLang="zh-CN" sz="1800"/>
              <a:t>getText(String key, String[] args)</a:t>
            </a:r>
            <a:r>
              <a:rPr lang="zh-CN" altLang="en-US" sz="1800"/>
              <a:t>或</a:t>
            </a:r>
            <a:r>
              <a:rPr lang="en-US" altLang="zh-CN" sz="1800"/>
              <a:t>getText(String aTextName, List args)</a:t>
            </a:r>
            <a:r>
              <a:rPr lang="zh-CN" altLang="en-US" sz="1800"/>
              <a:t>方法。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Pages>0</Pages>
  <Words>723</Words>
  <Characters>0</Characters>
  <Application>Microsoft Office PowerPoint</Application>
  <DocSecurity>0</DocSecurity>
  <PresentationFormat>全屏显示(4:3)</PresentationFormat>
  <Lines>0</Lines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Times New Roman</vt:lpstr>
      <vt:lpstr>宋体</vt:lpstr>
      <vt:lpstr>Arial</vt:lpstr>
      <vt:lpstr>Arial Black</vt:lpstr>
      <vt:lpstr>Wingdings</vt:lpstr>
      <vt:lpstr>隶书</vt:lpstr>
      <vt:lpstr>1_Studio</vt:lpstr>
      <vt:lpstr>PowerPoint 演示文稿</vt:lpstr>
      <vt:lpstr>  国际化</vt:lpstr>
      <vt:lpstr>  配置全局资源与输出国际化信息</vt:lpstr>
      <vt:lpstr>  国际化—Action范围资源文件</vt:lpstr>
      <vt:lpstr>  国际化—包范围资源文件</vt:lpstr>
      <vt:lpstr>  国际化—JSP中直接访问某个资源文件</vt:lpstr>
      <vt:lpstr>  国际化—输出带占位符的国际化信息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于洋</dc:creator>
  <cp:keywords/>
  <dc:description/>
  <cp:lastModifiedBy>李欣</cp:lastModifiedBy>
  <cp:revision>1268</cp:revision>
  <cp:lastPrinted>1601-01-01T00:00:00Z</cp:lastPrinted>
  <dcterms:created xsi:type="dcterms:W3CDTF">2003-04-14T14:59:42Z</dcterms:created>
  <dcterms:modified xsi:type="dcterms:W3CDTF">2016-08-13T07:17:54Z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