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7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328" r:id="rId9"/>
    <p:sldId id="272" r:id="rId10"/>
    <p:sldId id="329" r:id="rId11"/>
    <p:sldId id="300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570" autoAdjust="0"/>
  </p:normalViewPr>
  <p:slideViewPr>
    <p:cSldViewPr>
      <p:cViewPr varScale="1">
        <p:scale>
          <a:sx n="91" d="100"/>
          <a:sy n="91" d="100"/>
        </p:scale>
        <p:origin x="786" y="84"/>
      </p:cViewPr>
      <p:guideLst>
        <p:guide orient="horz" pos="2160"/>
        <p:guide pos="29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8390FDBE-089C-4BDE-B5E2-1E92AA746AD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&lt;h1&gt;</a:t>
            </a:r>
            <a:r>
              <a:rPr lang="zh-CN" altLang="en-US"/>
              <a:t>实例方法调用</a:t>
            </a:r>
            <a:r>
              <a:rPr lang="en-US" altLang="zh-CN"/>
              <a:t>&lt;/h1&gt;</a:t>
            </a:r>
          </a:p>
          <a:p>
            <a:r>
              <a:rPr lang="en-US" altLang="zh-CN"/>
              <a:t>&lt;s:property value="'abcdef'.length()"/&gt;</a:t>
            </a:r>
          </a:p>
          <a:p>
            <a:r>
              <a:rPr lang="en-US" altLang="zh-CN"/>
              <a:t>&lt;h2&gt;</a:t>
            </a:r>
            <a:r>
              <a:rPr lang="zh-CN" altLang="en-US"/>
              <a:t>静态方法调用</a:t>
            </a:r>
            <a:r>
              <a:rPr lang="en-US" altLang="zh-CN"/>
              <a:t>&lt;/h2&gt;</a:t>
            </a:r>
          </a:p>
          <a:p>
            <a:r>
              <a:rPr lang="en-US" altLang="zh-CN"/>
              <a:t>&lt;s:property value="@java.lang.String@format('</a:t>
            </a:r>
            <a:r>
              <a:rPr lang="zh-CN" altLang="en-US"/>
              <a:t>你好</a:t>
            </a:r>
            <a:r>
              <a:rPr lang="en-US" altLang="zh-CN"/>
              <a:t>, %s','</a:t>
            </a:r>
            <a:r>
              <a:rPr lang="zh-CN" altLang="en-US"/>
              <a:t>小明</a:t>
            </a:r>
            <a:r>
              <a:rPr lang="en-US" altLang="zh-CN"/>
              <a:t>')"/&gt;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80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77D2EA24-955A-4CF2-BEA0-1E718E876B8E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8" name="Picture 10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555875" y="836613"/>
            <a:ext cx="5762625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52B164-F9DE-4136-82EB-CDF0E50A1B8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11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42F222-1623-4CBE-BEE0-6E9E147D61C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1755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9950" y="1989138"/>
            <a:ext cx="3771900" cy="19732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79950" y="4114800"/>
            <a:ext cx="3771900" cy="19732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1FAA8F42-481C-46E4-AF91-18612FC1DD8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10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A1E12-BFD5-4ACE-AADB-FC0D10D917C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58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296D1-0CF8-4EBF-8F25-27CC95AAB7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20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B258D-7AF9-484F-9C70-03FCEDA881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74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AC7BE-E82E-4C18-B2B1-EAE855A573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83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B892D-4797-4F0D-BE37-FB7790DBD72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07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0BB57-AA2C-45D2-A6A0-9F5795D16D3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26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C78B8F-0FED-4C58-9726-676A3B8F54F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242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A2030-A74E-4E97-B8EA-4DBA6B4CD85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9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4F6A877B-A1BD-49A9-88F5-9A632244990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57626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latin typeface="Arial" panose="020B0604020202020204" pitchFamily="34" charset="0"/>
              </a:rPr>
              <a:t>Struts2 OGNL</a:t>
            </a:r>
            <a:r>
              <a:rPr lang="zh-CN" altLang="en-US" sz="4000" b="1">
                <a:latin typeface="Arial" panose="020B0604020202020204" pitchFamily="34" charset="0"/>
              </a:rPr>
              <a:t>表达式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JSP</a:t>
            </a:r>
            <a:r>
              <a:rPr lang="zh-CN" altLang="en-US"/>
              <a:t>中获取</a:t>
            </a:r>
            <a:r>
              <a:rPr lang="en-US" altLang="zh-CN"/>
              <a:t>ValueStack</a:t>
            </a:r>
            <a:r>
              <a:rPr lang="zh-CN" altLang="en-US"/>
              <a:t>数据</a:t>
            </a:r>
            <a:endParaRPr lang="zh-CN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/>
              <a:t>通过下标获取</a:t>
            </a:r>
            <a:r>
              <a:rPr lang="en-US" altLang="zh-CN" sz="2000"/>
              <a:t>root</a:t>
            </a:r>
            <a:r>
              <a:rPr lang="zh-CN" altLang="en-US" sz="2000"/>
              <a:t>中对象</a:t>
            </a:r>
          </a:p>
          <a:p>
            <a:pPr lvl="1"/>
            <a:r>
              <a:rPr lang="en-US" altLang="zh-CN" sz="2000"/>
              <a:t>&lt;s:property value="[0].top"/&gt; //</a:t>
            </a:r>
            <a:r>
              <a:rPr lang="zh-CN" altLang="en-US" sz="2000"/>
              <a:t>取值栈顶对象</a:t>
            </a:r>
          </a:p>
          <a:p>
            <a:r>
              <a:rPr lang="zh-CN" altLang="en-US" sz="2000"/>
              <a:t>直接在</a:t>
            </a:r>
            <a:r>
              <a:rPr lang="en-US" altLang="zh-CN" sz="2000"/>
              <a:t>root</a:t>
            </a:r>
            <a:r>
              <a:rPr lang="zh-CN" altLang="en-US" sz="2000"/>
              <a:t>中查找数据</a:t>
            </a:r>
          </a:p>
          <a:p>
            <a:pPr lvl="1"/>
            <a:r>
              <a:rPr lang="en-US" altLang="zh-CN" sz="1800">
                <a:sym typeface="Arial" panose="020B0604020202020204" pitchFamily="34" charset="0"/>
              </a:rPr>
              <a:t>valueStack:&lt;s:property value="username"/&gt;</a:t>
            </a:r>
          </a:p>
          <a:p>
            <a:pPr lvl="1"/>
            <a:endParaRPr lang="en-US" altLang="zh-CN" sz="1800">
              <a:sym typeface="Arial" panose="020B0604020202020204" pitchFamily="34" charset="0"/>
            </a:endParaRPr>
          </a:p>
          <a:p>
            <a:r>
              <a:rPr lang="zh-CN" altLang="en-US" sz="2000">
                <a:sym typeface="Arial" panose="020B0604020202020204" pitchFamily="34" charset="0"/>
              </a:rPr>
              <a:t>在</a:t>
            </a:r>
            <a:r>
              <a:rPr lang="en-US" altLang="zh-CN" sz="2000">
                <a:sym typeface="Arial" panose="020B0604020202020204" pitchFamily="34" charset="0"/>
              </a:rPr>
              <a:t>OgnlContext</a:t>
            </a:r>
            <a:r>
              <a:rPr lang="zh-CN" altLang="en-US" sz="2000">
                <a:sym typeface="Arial" panose="020B0604020202020204" pitchFamily="34" charset="0"/>
              </a:rPr>
              <a:t>中获取数据</a:t>
            </a:r>
          </a:p>
          <a:p>
            <a:pPr lvl="1"/>
            <a:r>
              <a:rPr lang="en-US" altLang="zh-CN" sz="1600">
                <a:sym typeface="Arial" panose="020B0604020202020204" pitchFamily="34" charset="0"/>
              </a:rPr>
              <a:t>request:&lt;s:property value="#request.username"/&gt;</a:t>
            </a:r>
          </a:p>
          <a:p>
            <a:pPr lvl="1"/>
            <a:r>
              <a:rPr lang="en-US" altLang="zh-CN" sz="1600">
                <a:sym typeface="Arial" panose="020B0604020202020204" pitchFamily="34" charset="0"/>
              </a:rPr>
              <a:t>session:&lt;s:property value="#session.username"/&gt;</a:t>
            </a:r>
          </a:p>
          <a:p>
            <a:pPr lvl="1"/>
            <a:r>
              <a:rPr lang="en-US" altLang="zh-CN" sz="1600">
                <a:sym typeface="Arial" panose="020B0604020202020204" pitchFamily="34" charset="0"/>
              </a:rPr>
              <a:t>application:&lt;s:property value="#application.username"/&gt;</a:t>
            </a:r>
          </a:p>
          <a:p>
            <a:pPr lvl="1"/>
            <a:r>
              <a:rPr lang="en-US" altLang="zh-CN" sz="1600">
                <a:sym typeface="Arial" panose="020B0604020202020204" pitchFamily="34" charset="0"/>
              </a:rPr>
              <a:t>attr:&lt;s:property value="#attr.username"/&gt;</a:t>
            </a:r>
          </a:p>
          <a:p>
            <a:pPr lvl="1"/>
            <a:r>
              <a:rPr lang="en-US" altLang="zh-CN" sz="1600">
                <a:sym typeface="Arial" panose="020B0604020202020204" pitchFamily="34" charset="0"/>
              </a:rPr>
              <a:t>parameters:&lt;s:property value="#parameters.cid[0]"/&gt;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7410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zh-CN" altLang="en-US" sz="2000"/>
              <a:t>  </a:t>
            </a:r>
            <a:r>
              <a:rPr lang="zh-CN" altLang="zh-CN" sz="2000"/>
              <a:t>使用</a:t>
            </a:r>
            <a:r>
              <a:rPr lang="en-US" altLang="zh-CN" sz="2000"/>
              <a:t>EL</a:t>
            </a:r>
            <a:r>
              <a:rPr lang="zh-CN" altLang="zh-CN" sz="2000"/>
              <a:t>表达式能够访问</a:t>
            </a:r>
            <a:r>
              <a:rPr lang="en-US" altLang="zh-CN" sz="2000"/>
              <a:t>valueStack</a:t>
            </a:r>
            <a:r>
              <a:rPr lang="zh-CN" altLang="zh-CN" sz="2000"/>
              <a:t>中对象的属性</a:t>
            </a:r>
            <a:endParaRPr lang="zh-CN" altLang="zh-CN" sz="2000" b="1">
              <a:latin typeface="宋体" panose="02010600030101010101" pitchFamily="2" charset="-122"/>
            </a:endParaRP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17413" name="TextBox 19"/>
          <p:cNvSpPr txBox="1">
            <a:spLocks noChangeArrowheads="1"/>
          </p:cNvSpPr>
          <p:nvPr/>
        </p:nvSpPr>
        <p:spPr bwMode="auto">
          <a:xfrm>
            <a:off x="642938" y="1928813"/>
            <a:ext cx="814387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C00000"/>
                </a:solidFill>
              </a:rPr>
              <a:t>原因是</a:t>
            </a:r>
            <a:r>
              <a:rPr lang="en-US" altLang="zh-CN" sz="1800">
                <a:solidFill>
                  <a:srgbClr val="C00000"/>
                </a:solidFill>
              </a:rPr>
              <a:t>Struts2</a:t>
            </a:r>
            <a:r>
              <a:rPr lang="zh-CN" altLang="en-US" sz="1800">
                <a:solidFill>
                  <a:srgbClr val="C00000"/>
                </a:solidFill>
              </a:rPr>
              <a:t>对</a:t>
            </a:r>
            <a:r>
              <a:rPr lang="en-US" altLang="zh-CN" sz="1800">
                <a:solidFill>
                  <a:srgbClr val="C00000"/>
                </a:solidFill>
              </a:rPr>
              <a:t>HttpServletRequest</a:t>
            </a:r>
            <a:r>
              <a:rPr lang="zh-CN" altLang="en-US" sz="1800">
                <a:solidFill>
                  <a:srgbClr val="C00000"/>
                </a:solidFill>
              </a:rPr>
              <a:t>作了进一步的封装</a:t>
            </a:r>
            <a:r>
              <a:rPr lang="en-US" altLang="zh-CN" sz="1800"/>
              <a:t>。</a:t>
            </a:r>
            <a:r>
              <a:rPr lang="zh-CN" altLang="en-US" sz="1800"/>
              <a:t>简略代码如下：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public class </a:t>
            </a:r>
            <a:r>
              <a:rPr lang="en-US" altLang="zh-CN" sz="1200">
                <a:solidFill>
                  <a:srgbClr val="FF0000"/>
                </a:solidFill>
              </a:rPr>
              <a:t>StrutsRequestWrapper</a:t>
            </a:r>
            <a:r>
              <a:rPr lang="en-US" altLang="zh-CN" sz="1200"/>
              <a:t> extends HttpServletRequestWrapper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public StrutsRequestWrapper(HttpServletRequest req)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   super(req);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FF"/>
                </a:solidFill>
              </a:rPr>
              <a:t>       public Object getAttribute(String s) </a:t>
            </a:r>
            <a:r>
              <a:rPr lang="en-US" altLang="zh-CN" sz="1200"/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......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ActionContext ctx = ActionContext.getContext();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Object attribute = super.getAttribute(s);//</a:t>
            </a:r>
            <a:r>
              <a:rPr lang="zh-CN" altLang="en-US" sz="1200"/>
              <a:t>先从</a:t>
            </a:r>
            <a:r>
              <a:rPr lang="en-US" altLang="zh-CN" sz="1200"/>
              <a:t>request</a:t>
            </a:r>
            <a:r>
              <a:rPr lang="zh-CN" altLang="en-US" sz="1200"/>
              <a:t>范围获取属性值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        </a:t>
            </a:r>
            <a:r>
              <a:rPr lang="en-US" altLang="zh-CN" sz="1200"/>
              <a:t>if (ctx != null)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    if (attribute == null) {//</a:t>
            </a:r>
            <a:r>
              <a:rPr lang="zh-CN" altLang="en-US" sz="1200"/>
              <a:t>如果从</a:t>
            </a:r>
            <a:r>
              <a:rPr lang="en-US" altLang="zh-CN" sz="1200"/>
              <a:t>request</a:t>
            </a:r>
            <a:r>
              <a:rPr lang="zh-CN" altLang="en-US" sz="1200"/>
              <a:t>范围没有找到属性值</a:t>
            </a:r>
            <a:r>
              <a:rPr lang="en-US" altLang="zh-CN" sz="1200"/>
              <a:t>,</a:t>
            </a:r>
            <a:r>
              <a:rPr lang="zh-CN" altLang="en-US" sz="1200"/>
              <a:t>即从</a:t>
            </a:r>
            <a:r>
              <a:rPr lang="en-US" altLang="zh-CN" sz="1200"/>
              <a:t>ValueStack</a:t>
            </a:r>
            <a:r>
              <a:rPr lang="zh-CN" altLang="en-US" sz="1200"/>
              <a:t>中查找对象的属性值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               </a:t>
            </a:r>
            <a:r>
              <a:rPr lang="en-US" altLang="zh-CN" sz="1200"/>
              <a:t>......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       ValueStack stack = ctx.getValueStack();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       attribute = stack.findValue(s);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       ......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 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return attribute;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8434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 sz="2900"/>
              <a:t>OGNL</a:t>
            </a:r>
            <a:r>
              <a:rPr lang="zh-CN" altLang="zh-CN" sz="2900"/>
              <a:t>表达式</a:t>
            </a:r>
            <a:r>
              <a:rPr lang="zh-CN" altLang="zh-CN" sz="3200"/>
              <a:t>语言</a:t>
            </a:r>
            <a:r>
              <a:rPr lang="en-US" altLang="zh-CN" sz="3200"/>
              <a:t>(</a:t>
            </a:r>
            <a:r>
              <a:rPr lang="en-US" altLang="zh-CN" sz="2900" b="1">
                <a:solidFill>
                  <a:srgbClr val="0000FF"/>
                </a:solidFill>
              </a:rPr>
              <a:t>#</a:t>
            </a:r>
            <a:r>
              <a:rPr lang="zh-CN" altLang="zh-CN" sz="2900" b="1">
                <a:solidFill>
                  <a:srgbClr val="0000FF"/>
                </a:solidFill>
              </a:rPr>
              <a:t>号的用法</a:t>
            </a:r>
            <a:r>
              <a:rPr lang="en-US" altLang="zh-CN" sz="3200"/>
              <a:t>)</a:t>
            </a:r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323850" y="1989138"/>
            <a:ext cx="86423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0000FF"/>
                </a:solidFill>
              </a:rPr>
              <a:t>用法</a:t>
            </a:r>
            <a:r>
              <a:rPr lang="en-US" altLang="zh-CN" sz="1800" b="1">
                <a:solidFill>
                  <a:srgbClr val="0000FF"/>
                </a:solidFill>
              </a:rPr>
              <a:t>1:</a:t>
            </a:r>
            <a:r>
              <a:rPr lang="zh-CN" altLang="en-US" sz="1800" b="1">
                <a:solidFill>
                  <a:srgbClr val="0000FF"/>
                </a:solidFill>
              </a:rPr>
              <a:t>访问</a:t>
            </a:r>
            <a:r>
              <a:rPr lang="en-US" altLang="zh-CN" sz="1800" b="1">
                <a:solidFill>
                  <a:srgbClr val="0000FF"/>
                </a:solidFill>
              </a:rPr>
              <a:t>OGNL</a:t>
            </a:r>
            <a:r>
              <a:rPr lang="zh-CN" altLang="en-US" sz="1800" b="1">
                <a:solidFill>
                  <a:srgbClr val="0000FF"/>
                </a:solidFill>
              </a:rPr>
              <a:t>上下文和</a:t>
            </a:r>
            <a:r>
              <a:rPr lang="en-US" altLang="zh-CN" sz="1800" b="1">
                <a:solidFill>
                  <a:srgbClr val="0000FF"/>
                </a:solidFill>
              </a:rPr>
              <a:t>Action</a:t>
            </a:r>
            <a:r>
              <a:rPr lang="zh-CN" altLang="en-US" sz="1800" b="1">
                <a:solidFill>
                  <a:srgbClr val="0000FF"/>
                </a:solidFill>
              </a:rPr>
              <a:t>上下文，</a:t>
            </a:r>
            <a:r>
              <a:rPr lang="en-US" altLang="zh-CN" sz="1800" b="1">
                <a:solidFill>
                  <a:srgbClr val="0000FF"/>
                </a:solidFill>
              </a:rPr>
              <a:t>#</a:t>
            </a:r>
            <a:r>
              <a:rPr lang="zh-CN" altLang="en-US" sz="1800" b="1">
                <a:solidFill>
                  <a:srgbClr val="0000FF"/>
                </a:solidFill>
              </a:rPr>
              <a:t>相当</a:t>
            </a:r>
            <a:r>
              <a:rPr lang="en-US" altLang="zh-CN" sz="1800" b="1">
                <a:solidFill>
                  <a:srgbClr val="0000FF"/>
                </a:solidFill>
              </a:rPr>
              <a:t>ActionContext.getContext()</a:t>
            </a:r>
            <a:endParaRPr lang="en-US" altLang="zh-CN" sz="1800">
              <a:solidFill>
                <a:srgbClr val="0000FF"/>
              </a:solidFill>
            </a:endParaRP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068638"/>
            <a:ext cx="8351837" cy="18716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23850" y="2349500"/>
            <a:ext cx="83534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>
            <a:spAutoFit/>
          </a:bodyPr>
          <a:lstStyle/>
          <a:p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、  如果访问其他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Context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中的对象，由于他们不是根对象，所以在访问时，</a:t>
            </a:r>
          </a:p>
          <a:p>
            <a:r>
              <a: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        需要添加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#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前缀。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H="1">
            <a:off x="4932363" y="4076700"/>
            <a:ext cx="1944687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468313" y="5084763"/>
            <a:ext cx="835342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</a:rPr>
              <a:t>也可写为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</a:rPr>
              <a:t>#request[</a:t>
            </a:r>
            <a:r>
              <a:rPr lang="en-US" altLang="zh-CN" sz="1800">
                <a:solidFill>
                  <a:srgbClr val="0000FF"/>
                </a:solidFill>
              </a:rPr>
              <a:t>‘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</a:rPr>
              <a:t>userName</a:t>
            </a:r>
            <a:r>
              <a:rPr lang="en-US" altLang="zh-CN" sz="1800">
                <a:solidFill>
                  <a:srgbClr val="0000FF"/>
                </a:solidFill>
              </a:rPr>
              <a:t>’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</a:rPr>
              <a:t>#session[</a:t>
            </a:r>
            <a:r>
              <a:rPr lang="en-US" altLang="zh-CN" sz="1800">
                <a:solidFill>
                  <a:srgbClr val="0000FF"/>
                </a:solidFill>
              </a:rPr>
              <a:t>‘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</a:rPr>
              <a:t>userName</a:t>
            </a:r>
            <a:r>
              <a:rPr lang="en-US" altLang="zh-CN" sz="1800">
                <a:solidFill>
                  <a:srgbClr val="0000FF"/>
                </a:solidFill>
              </a:rPr>
              <a:t>’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</a:rPr>
              <a:t>#appliction[</a:t>
            </a:r>
            <a:r>
              <a:rPr lang="en-US" altLang="zh-CN" sz="1800">
                <a:solidFill>
                  <a:srgbClr val="0000FF"/>
                </a:solidFill>
              </a:rPr>
              <a:t>‘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</a:rPr>
              <a:t>userName</a:t>
            </a:r>
            <a:r>
              <a:rPr lang="en-US" altLang="zh-CN" sz="1800">
                <a:solidFill>
                  <a:srgbClr val="0000FF"/>
                </a:solidFill>
              </a:rPr>
              <a:t>’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</a:rPr>
              <a:t>]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OGNL</a:t>
            </a:r>
            <a:r>
              <a:rPr lang="zh-CN" altLang="zh-CN"/>
              <a:t>表达式</a:t>
            </a:r>
            <a:r>
              <a:rPr lang="zh-CN" altLang="zh-CN" sz="3600"/>
              <a:t>语言</a:t>
            </a:r>
            <a:r>
              <a:rPr lang="en-US" altLang="zh-CN" sz="3600"/>
              <a:t>(</a:t>
            </a:r>
            <a:r>
              <a:rPr lang="en-US" altLang="zh-CN" b="1">
                <a:solidFill>
                  <a:srgbClr val="0000FF"/>
                </a:solidFill>
              </a:rPr>
              <a:t>#</a:t>
            </a:r>
            <a:r>
              <a:rPr lang="zh-CN" altLang="zh-CN" b="1">
                <a:solidFill>
                  <a:srgbClr val="0000FF"/>
                </a:solidFill>
              </a:rPr>
              <a:t>号的用法</a:t>
            </a:r>
            <a:r>
              <a:rPr lang="en-US" altLang="zh-CN" sz="3600"/>
              <a:t>)</a:t>
            </a:r>
            <a:endParaRPr lang="zh-CN" altLang="zh-CN" sz="360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68313" y="1989138"/>
            <a:ext cx="8135937" cy="3455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</a:rPr>
              <a:t>Action</a:t>
            </a:r>
            <a:r>
              <a:rPr lang="zh-CN" altLang="en-US" sz="1400" b="1">
                <a:solidFill>
                  <a:srgbClr val="0000FF"/>
                </a:solidFill>
                <a:latin typeface="Times New Roman" panose="02020603050405020304" pitchFamily="18" charset="0"/>
              </a:rPr>
              <a:t>中代码</a:t>
            </a:r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</a:rPr>
              <a:t>: </a:t>
            </a:r>
          </a:p>
          <a:p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</a:rPr>
              <a:t>ServletActionContext.getRequest().setAttribute("username", "username_request");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ServletActionContext.getServletContext().setAttribute("username", "username_application");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ServletActionContext.getContext().getSession().put("username", "username_session");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ValueStack valueStack=ServletActionContext.getContext().getValueStack();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valueStack.set("username", "username_valueStack");</a:t>
            </a:r>
          </a:p>
          <a:p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</a:rPr>
              <a:t>Jsp</a:t>
            </a:r>
            <a:r>
              <a:rPr lang="zh-CN" altLang="en-US" sz="1400" b="1">
                <a:solidFill>
                  <a:srgbClr val="0000FF"/>
                </a:solidFill>
                <a:latin typeface="Times New Roman" panose="02020603050405020304" pitchFamily="18" charset="0"/>
              </a:rPr>
              <a:t>页面</a:t>
            </a:r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</a:p>
          <a:p>
            <a:r>
              <a:rPr lang="en-US" altLang="zh-CN" sz="1400">
                <a:solidFill>
                  <a:srgbClr val="0000FF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1400" b="1">
                <a:latin typeface="Times New Roman" panose="02020603050405020304" pitchFamily="18" charset="0"/>
              </a:rPr>
              <a:t>使用</a:t>
            </a:r>
            <a:r>
              <a:rPr lang="en-US" altLang="zh-CN" sz="1400" b="1">
                <a:latin typeface="Times New Roman" panose="02020603050405020304" pitchFamily="18" charset="0"/>
              </a:rPr>
              <a:t>ognl</a:t>
            </a:r>
            <a:r>
              <a:rPr lang="zh-CN" altLang="en-US" sz="1400" b="1">
                <a:latin typeface="Times New Roman" panose="02020603050405020304" pitchFamily="18" charset="0"/>
              </a:rPr>
              <a:t>表达式取值*****************************</a:t>
            </a:r>
            <a:r>
              <a:rPr lang="en-US" altLang="zh-CN" sz="1400" b="1">
                <a:latin typeface="Times New Roman" panose="02020603050405020304" pitchFamily="18" charset="0"/>
              </a:rPr>
              <a:t>&lt;br&gt;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  request:&lt;s:property value="#request.username"/&gt;&lt;br&gt;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  session:&lt;s:property value="#session.username"/&gt;&lt;br&gt;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  application:&lt;s:property value="#application.username"/&gt;&lt;br&gt;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  attr:&lt;s:property value="#attr.username"/&gt;&lt;br&gt;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  valueStack:&lt;s:property value="username"/&gt;&lt;br&gt;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  parameters:&lt;s:property value="#parameters.cid[0]"/&gt;&lt;br&gt;</a:t>
            </a:r>
          </a:p>
          <a:p>
            <a:endParaRPr lang="zh-CN" altLang="en-US" sz="1400" b="1">
              <a:latin typeface="Times New Roman" panose="02020603050405020304" pitchFamily="18" charset="0"/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60350"/>
            <a:ext cx="52292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1" name="Line 5"/>
          <p:cNvSpPr>
            <a:spLocks noChangeShapeType="1"/>
          </p:cNvSpPr>
          <p:nvPr/>
        </p:nvSpPr>
        <p:spPr bwMode="auto">
          <a:xfrm flipV="1">
            <a:off x="3563938" y="692150"/>
            <a:ext cx="2663825" cy="3313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V="1">
            <a:off x="3851275" y="1412875"/>
            <a:ext cx="2376488" cy="302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0482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 sz="2900"/>
              <a:t>OGNL</a:t>
            </a:r>
            <a:r>
              <a:rPr lang="zh-CN" altLang="zh-CN" sz="2900"/>
              <a:t>表达式</a:t>
            </a:r>
            <a:r>
              <a:rPr lang="zh-CN" altLang="zh-CN" sz="3200"/>
              <a:t>语言</a:t>
            </a:r>
            <a:r>
              <a:rPr lang="en-US" altLang="zh-CN" sz="3200"/>
              <a:t>(</a:t>
            </a:r>
            <a:r>
              <a:rPr lang="en-US" altLang="zh-CN" sz="2900" b="1">
                <a:solidFill>
                  <a:srgbClr val="0000FF"/>
                </a:solidFill>
              </a:rPr>
              <a:t>#</a:t>
            </a:r>
            <a:r>
              <a:rPr lang="zh-CN" altLang="zh-CN" sz="2900" b="1">
                <a:solidFill>
                  <a:srgbClr val="0000FF"/>
                </a:solidFill>
              </a:rPr>
              <a:t>号的用法</a:t>
            </a:r>
            <a:r>
              <a:rPr lang="en-US" altLang="zh-CN" sz="3200"/>
              <a:t>)</a:t>
            </a:r>
            <a:endParaRPr lang="zh-CN" altLang="zh-CN" sz="3200"/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468313" y="2205038"/>
            <a:ext cx="828675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/>
              <a:t> </a:t>
            </a:r>
            <a:r>
              <a:rPr lang="en-US" altLang="zh-CN" sz="1600" b="1">
                <a:solidFill>
                  <a:srgbClr val="FF0000"/>
                </a:solidFill>
              </a:rPr>
              <a:t>2 </a:t>
            </a:r>
            <a:r>
              <a:rPr lang="zh-CN" altLang="en-US" sz="1600" b="1">
                <a:solidFill>
                  <a:srgbClr val="FF0000"/>
                </a:solidFill>
              </a:rPr>
              <a:t>、</a:t>
            </a:r>
            <a:r>
              <a:rPr lang="en-US" altLang="zh-CN" sz="1600" b="1">
                <a:solidFill>
                  <a:srgbClr val="FF0000"/>
                </a:solidFill>
              </a:rPr>
              <a:t>OGNL</a:t>
            </a:r>
            <a:r>
              <a:rPr lang="zh-CN" altLang="en-US" sz="1600" b="1">
                <a:solidFill>
                  <a:srgbClr val="FF0000"/>
                </a:solidFill>
              </a:rPr>
              <a:t>会设定一个根对象（</a:t>
            </a:r>
            <a:r>
              <a:rPr lang="en-US" altLang="zh-CN" sz="1600" b="1">
                <a:solidFill>
                  <a:srgbClr val="FF0000"/>
                </a:solidFill>
              </a:rPr>
              <a:t>root</a:t>
            </a:r>
            <a:r>
              <a:rPr lang="zh-CN" altLang="en-US" sz="1600" b="1">
                <a:solidFill>
                  <a:srgbClr val="FF0000"/>
                </a:solidFill>
              </a:rPr>
              <a:t>对象），在</a:t>
            </a:r>
            <a:r>
              <a:rPr lang="en-US" altLang="zh-CN" sz="1600" b="1">
                <a:solidFill>
                  <a:srgbClr val="FF0000"/>
                </a:solidFill>
              </a:rPr>
              <a:t>Struts2</a:t>
            </a:r>
            <a:r>
              <a:rPr lang="zh-CN" altLang="en-US" sz="1600" b="1">
                <a:solidFill>
                  <a:srgbClr val="FF0000"/>
                </a:solidFill>
              </a:rPr>
              <a:t>中根对象就是</a:t>
            </a:r>
            <a:r>
              <a:rPr lang="en-US" altLang="zh-CN" sz="1600" b="1">
                <a:solidFill>
                  <a:srgbClr val="FF0000"/>
                </a:solidFill>
              </a:rPr>
              <a:t>ValueStack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       </a:t>
            </a:r>
            <a:r>
              <a:rPr lang="zh-CN" altLang="en-US" sz="1600" b="1">
                <a:solidFill>
                  <a:srgbClr val="FF0000"/>
                </a:solidFill>
              </a:rPr>
              <a:t>（值栈）</a:t>
            </a:r>
            <a:r>
              <a:rPr lang="en-US" altLang="zh-CN" sz="1600" b="1">
                <a:solidFill>
                  <a:srgbClr val="FF0000"/>
                </a:solidFill>
              </a:rPr>
              <a:t> </a:t>
            </a:r>
            <a:r>
              <a:rPr lang="zh-CN" altLang="en-US" sz="1600" b="1">
                <a:solidFill>
                  <a:srgbClr val="FF0000"/>
                </a:solidFill>
              </a:rPr>
              <a:t>。如果要访问根对象（即</a:t>
            </a:r>
            <a:r>
              <a:rPr lang="en-US" altLang="zh-CN" sz="1600" b="1">
                <a:solidFill>
                  <a:srgbClr val="FF0000"/>
                </a:solidFill>
              </a:rPr>
              <a:t>ValueStack</a:t>
            </a:r>
            <a:r>
              <a:rPr lang="zh-CN" altLang="en-US" sz="1600" b="1">
                <a:solidFill>
                  <a:srgbClr val="FF0000"/>
                </a:solidFill>
              </a:rPr>
              <a:t>）中对象的属性，则可以省略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         #</a:t>
            </a:r>
            <a:r>
              <a:rPr lang="zh-CN" altLang="en-US" sz="1600" b="1">
                <a:solidFill>
                  <a:srgbClr val="FF0000"/>
                </a:solidFill>
              </a:rPr>
              <a:t>命名对象，直接访问该对象的属性即可</a:t>
            </a:r>
            <a:r>
              <a:rPr lang="zh-CN" altLang="en-US" sz="1600" b="1"/>
              <a:t>。</a:t>
            </a:r>
            <a:endParaRPr lang="en-US" altLang="zh-CN" sz="1400">
              <a:solidFill>
                <a:srgbClr val="259B41"/>
              </a:solidFill>
            </a:endParaRPr>
          </a:p>
        </p:txBody>
      </p:sp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468313" y="1916113"/>
            <a:ext cx="8174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0000FF"/>
                </a:solidFill>
              </a:rPr>
              <a:t>用法</a:t>
            </a:r>
            <a:r>
              <a:rPr lang="en-US" altLang="zh-CN" sz="1800" b="1">
                <a:solidFill>
                  <a:srgbClr val="0000FF"/>
                </a:solidFill>
              </a:rPr>
              <a:t>1:</a:t>
            </a:r>
            <a:r>
              <a:rPr lang="zh-CN" altLang="en-US" sz="1800" b="1">
                <a:solidFill>
                  <a:srgbClr val="0000FF"/>
                </a:solidFill>
              </a:rPr>
              <a:t>访问</a:t>
            </a:r>
            <a:r>
              <a:rPr lang="en-US" altLang="zh-CN" sz="1800" b="1">
                <a:solidFill>
                  <a:srgbClr val="0000FF"/>
                </a:solidFill>
              </a:rPr>
              <a:t>OGNL</a:t>
            </a:r>
            <a:r>
              <a:rPr lang="zh-CN" altLang="en-US" sz="1800" b="1">
                <a:solidFill>
                  <a:srgbClr val="0000FF"/>
                </a:solidFill>
              </a:rPr>
              <a:t>上下文和</a:t>
            </a:r>
            <a:r>
              <a:rPr lang="en-US" altLang="zh-CN" sz="1800" b="1">
                <a:solidFill>
                  <a:srgbClr val="0000FF"/>
                </a:solidFill>
              </a:rPr>
              <a:t>Action</a:t>
            </a:r>
            <a:r>
              <a:rPr lang="zh-CN" altLang="en-US" sz="1800" b="1">
                <a:solidFill>
                  <a:srgbClr val="0000FF"/>
                </a:solidFill>
              </a:rPr>
              <a:t>上下文，</a:t>
            </a:r>
            <a:r>
              <a:rPr lang="en-US" altLang="zh-CN" sz="1800" b="1">
                <a:solidFill>
                  <a:srgbClr val="0000FF"/>
                </a:solidFill>
              </a:rPr>
              <a:t>#</a:t>
            </a:r>
            <a:r>
              <a:rPr lang="zh-CN" altLang="en-US" sz="1800" b="1">
                <a:solidFill>
                  <a:srgbClr val="0000FF"/>
                </a:solidFill>
              </a:rPr>
              <a:t>相当</a:t>
            </a:r>
            <a:r>
              <a:rPr lang="en-US" altLang="zh-CN" sz="1800" b="1">
                <a:solidFill>
                  <a:srgbClr val="0000FF"/>
                </a:solidFill>
              </a:rPr>
              <a:t>ActionContext.getContext()</a:t>
            </a:r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11188" y="3141663"/>
            <a:ext cx="7848600" cy="15128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</a:rPr>
              <a:t>Action</a:t>
            </a:r>
            <a:r>
              <a:rPr lang="zh-CN" altLang="en-US" sz="1400" b="1">
                <a:solidFill>
                  <a:srgbClr val="0000FF"/>
                </a:solidFill>
                <a:latin typeface="Times New Roman" panose="02020603050405020304" pitchFamily="18" charset="0"/>
              </a:rPr>
              <a:t>中代码</a:t>
            </a:r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</a:rPr>
              <a:t>: 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ValueStack valueStack=ServletActionContext.getContext().getValueStack();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valueStack.set("username", "username_valueStack");</a:t>
            </a:r>
          </a:p>
          <a:p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</a:rPr>
              <a:t>Jsp</a:t>
            </a:r>
            <a:r>
              <a:rPr lang="zh-CN" altLang="en-US" sz="1400" b="1">
                <a:solidFill>
                  <a:srgbClr val="0000FF"/>
                </a:solidFill>
                <a:latin typeface="Times New Roman" panose="02020603050405020304" pitchFamily="18" charset="0"/>
              </a:rPr>
              <a:t>页面</a:t>
            </a:r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  valueStack:&lt;s:property value="username"/&gt;</a:t>
            </a:r>
          </a:p>
          <a:p>
            <a:endParaRPr lang="zh-CN" altLang="en-US" sz="1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1506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 sz="2900"/>
              <a:t>OGNL</a:t>
            </a:r>
            <a:r>
              <a:rPr lang="zh-CN" altLang="zh-CN" sz="2900"/>
              <a:t>表达式</a:t>
            </a:r>
            <a:r>
              <a:rPr lang="zh-CN" altLang="zh-CN" sz="3200"/>
              <a:t>语言</a:t>
            </a:r>
            <a:r>
              <a:rPr lang="en-US" altLang="zh-CN" sz="3200"/>
              <a:t>(</a:t>
            </a:r>
            <a:r>
              <a:rPr lang="en-US" altLang="zh-CN" sz="2900" b="1">
                <a:solidFill>
                  <a:srgbClr val="0000FF"/>
                </a:solidFill>
              </a:rPr>
              <a:t>#</a:t>
            </a:r>
            <a:r>
              <a:rPr lang="zh-CN" altLang="zh-CN" sz="2900" b="1">
                <a:solidFill>
                  <a:srgbClr val="0000FF"/>
                </a:solidFill>
              </a:rPr>
              <a:t>号的用法</a:t>
            </a:r>
            <a:r>
              <a:rPr lang="en-US" altLang="zh-CN" sz="3200"/>
              <a:t>)</a:t>
            </a:r>
            <a:endParaRPr lang="zh-CN" altLang="zh-CN" sz="3200"/>
          </a:p>
        </p:txBody>
      </p:sp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468313" y="1916113"/>
            <a:ext cx="8174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0000FF"/>
                </a:solidFill>
              </a:rPr>
              <a:t>深入理解值栈中的 </a:t>
            </a:r>
            <a:r>
              <a:rPr lang="en-US" altLang="zh-CN" b="1"/>
              <a:t>ObjectStack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611188" y="2349500"/>
            <a:ext cx="2449512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684213" y="2420938"/>
            <a:ext cx="2305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</a:rPr>
              <a:t>ObjectStack(root </a:t>
            </a:r>
            <a:r>
              <a:rPr lang="zh-CN" altLang="en-US" sz="1400" b="1">
                <a:latin typeface="Times New Roman" panose="02020603050405020304" pitchFamily="18" charset="0"/>
              </a:rPr>
              <a:t>属性</a:t>
            </a:r>
            <a:r>
              <a:rPr lang="en-US" altLang="zh-CN" sz="14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612775" y="2852738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612775" y="3357563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612775" y="3860800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973138" y="2925763"/>
            <a:ext cx="13684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object1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973138" y="3429000"/>
            <a:ext cx="13684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object2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973138" y="3933825"/>
            <a:ext cx="13684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pPr algn="ctr"/>
            <a:r>
              <a:rPr lang="en-US" altLang="zh-CN" sz="2400"/>
              <a:t>…</a:t>
            </a:r>
            <a:r>
              <a:rPr lang="en-US" altLang="zh-CN" sz="24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395288" y="4797425"/>
            <a:ext cx="8135937" cy="1460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在</a:t>
            </a:r>
            <a:r>
              <a:rPr lang="en-US" altLang="zh-CN" sz="2400">
                <a:latin typeface="Times New Roman" panose="02020603050405020304" pitchFamily="18" charset="0"/>
              </a:rPr>
              <a:t>OgnlValueStack</a:t>
            </a:r>
            <a:r>
              <a:rPr lang="zh-CN" altLang="en-US" sz="2400">
                <a:latin typeface="Times New Roman" panose="02020603050405020304" pitchFamily="18" charset="0"/>
              </a:rPr>
              <a:t>类里有一个</a:t>
            </a:r>
            <a:r>
              <a:rPr lang="en-US" altLang="zh-CN" sz="2400">
                <a:latin typeface="Times New Roman" panose="02020603050405020304" pitchFamily="18" charset="0"/>
              </a:rPr>
              <a:t>List</a:t>
            </a:r>
            <a:r>
              <a:rPr lang="zh-CN" altLang="en-US" sz="2400">
                <a:latin typeface="Times New Roman" panose="02020603050405020304" pitchFamily="18" charset="0"/>
              </a:rPr>
              <a:t>类型的</a:t>
            </a:r>
            <a:r>
              <a:rPr lang="en-US" altLang="zh-CN" sz="2400">
                <a:latin typeface="Times New Roman" panose="02020603050405020304" pitchFamily="18" charset="0"/>
              </a:rPr>
              <a:t>root</a:t>
            </a:r>
            <a:r>
              <a:rPr lang="zh-CN" altLang="en-US" sz="2400">
                <a:latin typeface="Times New Roman" panose="02020603050405020304" pitchFamily="18" charset="0"/>
              </a:rPr>
              <a:t>变量，他存放了一组对象</a:t>
            </a:r>
            <a:endParaRPr lang="zh-CN" altLang="en-US" sz="16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</a:rPr>
              <a:t>处于第一位的对象叫栈顶对象。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Times New Roman" panose="02020603050405020304" pitchFamily="18" charset="0"/>
              </a:rPr>
              <a:t>通常我们在</a:t>
            </a:r>
            <a:r>
              <a:rPr lang="en-US" altLang="zh-CN" sz="1600">
                <a:latin typeface="Times New Roman" panose="02020603050405020304" pitchFamily="18" charset="0"/>
              </a:rPr>
              <a:t>OGNL</a:t>
            </a:r>
            <a:r>
              <a:rPr lang="zh-CN" altLang="en-US" sz="1600">
                <a:latin typeface="Times New Roman" panose="02020603050405020304" pitchFamily="18" charset="0"/>
              </a:rPr>
              <a:t>表达式里直接写上属性的名称即可访问</a:t>
            </a:r>
            <a:r>
              <a:rPr lang="en-US" altLang="zh-CN" sz="1600">
                <a:latin typeface="Times New Roman" panose="02020603050405020304" pitchFamily="18" charset="0"/>
              </a:rPr>
              <a:t>root</a:t>
            </a:r>
            <a:r>
              <a:rPr lang="zh-CN" altLang="en-US" sz="1600">
                <a:latin typeface="Times New Roman" panose="02020603050405020304" pitchFamily="18" charset="0"/>
              </a:rPr>
              <a:t>变量里对象的属性，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Times New Roman" panose="02020603050405020304" pitchFamily="18" charset="0"/>
              </a:rPr>
              <a:t>搜索顺序是从栈顶对象开始寻找，如果栈顶对象不存在该属性，就会从第二个对象寻找，如果没有找到就从第三个对象寻找，依次往下访问，直到找到为止。</a:t>
            </a:r>
            <a:r>
              <a:rPr lang="zh-CN" altLang="en-US" sz="2400">
                <a:latin typeface="Times New Roman" panose="02020603050405020304" pitchFamily="18" charset="0"/>
              </a:rPr>
              <a:t> 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pic>
        <p:nvPicPr>
          <p:cNvPr id="2151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916113"/>
            <a:ext cx="3744913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2124075" y="2420938"/>
            <a:ext cx="20875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V="1">
            <a:off x="2195513" y="2781300"/>
            <a:ext cx="1944687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 flipV="1">
            <a:off x="2268538" y="3068638"/>
            <a:ext cx="194310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OGNL</a:t>
            </a:r>
            <a:r>
              <a:rPr lang="zh-CN" altLang="zh-CN"/>
              <a:t>表达式</a:t>
            </a:r>
            <a:r>
              <a:rPr lang="zh-CN" altLang="zh-CN" sz="3600"/>
              <a:t>语言</a:t>
            </a:r>
            <a:r>
              <a:rPr lang="en-US" altLang="zh-CN" sz="3600"/>
              <a:t>(</a:t>
            </a:r>
            <a:r>
              <a:rPr lang="en-US" altLang="zh-CN" b="1">
                <a:solidFill>
                  <a:srgbClr val="0000FF"/>
                </a:solidFill>
              </a:rPr>
              <a:t>#</a:t>
            </a:r>
            <a:r>
              <a:rPr lang="zh-CN" altLang="zh-CN" b="1">
                <a:solidFill>
                  <a:srgbClr val="0000FF"/>
                </a:solidFill>
              </a:rPr>
              <a:t>号的用法</a:t>
            </a:r>
            <a:r>
              <a:rPr lang="en-US" altLang="zh-CN" sz="3600"/>
              <a:t>)</a:t>
            </a:r>
            <a:endParaRPr lang="zh-CN" altLang="zh-CN" sz="36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11188" y="1989138"/>
            <a:ext cx="8137525" cy="3455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</a:rPr>
              <a:t>Action</a:t>
            </a:r>
            <a:r>
              <a:rPr lang="zh-CN" altLang="en-US" sz="1400" b="1">
                <a:solidFill>
                  <a:srgbClr val="0000FF"/>
                </a:solidFill>
                <a:latin typeface="Times New Roman" panose="02020603050405020304" pitchFamily="18" charset="0"/>
              </a:rPr>
              <a:t>中代码</a:t>
            </a:r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</a:rPr>
              <a:t>: 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</a:t>
            </a:r>
            <a:r>
              <a:rPr lang="en-US" altLang="zh-CN" sz="1400">
                <a:latin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</a:rPr>
              <a:t>ValueStack valueStack=ServletActionContext.</a:t>
            </a:r>
            <a:r>
              <a:rPr lang="en-US" altLang="zh-CN" sz="1400" b="1" i="1">
                <a:latin typeface="Times New Roman" panose="02020603050405020304" pitchFamily="18" charset="0"/>
              </a:rPr>
              <a:t>getContext</a:t>
            </a:r>
            <a:r>
              <a:rPr lang="en-US" altLang="zh-CN" sz="1400" b="1">
                <a:latin typeface="Times New Roman" panose="02020603050405020304" pitchFamily="18" charset="0"/>
              </a:rPr>
              <a:t>().getValueStack();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//set</a:t>
            </a:r>
            <a:r>
              <a:rPr lang="zh-CN" altLang="en-US" sz="1400" b="1">
                <a:latin typeface="Times New Roman" panose="02020603050405020304" pitchFamily="18" charset="0"/>
              </a:rPr>
              <a:t>方法放置对象到</a:t>
            </a:r>
            <a:r>
              <a:rPr lang="en-US" altLang="zh-CN" sz="1400" b="1">
                <a:latin typeface="Times New Roman" panose="02020603050405020304" pitchFamily="18" charset="0"/>
              </a:rPr>
              <a:t>map</a:t>
            </a:r>
            <a:r>
              <a:rPr lang="zh-CN" altLang="en-US" sz="1400" b="1">
                <a:latin typeface="Times New Roman" panose="02020603050405020304" pitchFamily="18" charset="0"/>
              </a:rPr>
              <a:t>中</a:t>
            </a:r>
            <a:r>
              <a:rPr lang="en-US" altLang="zh-CN" sz="1400" b="1">
                <a:latin typeface="Times New Roman" panose="02020603050405020304" pitchFamily="18" charset="0"/>
              </a:rPr>
              <a:t>,map</a:t>
            </a:r>
            <a:r>
              <a:rPr lang="zh-CN" altLang="en-US" sz="1400" b="1">
                <a:latin typeface="Times New Roman" panose="02020603050405020304" pitchFamily="18" charset="0"/>
              </a:rPr>
              <a:t>再放入到栈</a:t>
            </a:r>
            <a:r>
              <a:rPr lang="en-US" altLang="zh-CN" sz="1400" b="1">
                <a:latin typeface="Times New Roman" panose="02020603050405020304" pitchFamily="18" charset="0"/>
              </a:rPr>
              <a:t>(List</a:t>
            </a:r>
            <a:r>
              <a:rPr lang="zh-CN" altLang="en-US" sz="1400" b="1">
                <a:latin typeface="Times New Roman" panose="02020603050405020304" pitchFamily="18" charset="0"/>
              </a:rPr>
              <a:t>集合</a:t>
            </a:r>
            <a:r>
              <a:rPr lang="en-US" altLang="zh-CN" sz="1400" b="1">
                <a:latin typeface="Times New Roman" panose="02020603050405020304" pitchFamily="18" charset="0"/>
              </a:rPr>
              <a:t>)</a:t>
            </a:r>
            <a:r>
              <a:rPr lang="zh-CN" altLang="en-US" sz="1400" b="1">
                <a:latin typeface="Times New Roman" panose="02020603050405020304" pitchFamily="18" charset="0"/>
              </a:rPr>
              <a:t>上</a:t>
            </a:r>
          </a:p>
          <a:p>
            <a:r>
              <a:rPr lang="zh-CN" altLang="en-US" sz="1400" b="1">
                <a:latin typeface="Times New Roman" panose="02020603050405020304" pitchFamily="18" charset="0"/>
              </a:rPr>
              <a:t>  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valueStack.set("student", new Student());</a:t>
            </a:r>
          </a:p>
          <a:p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  valueStack.set("employee", new Employee());</a:t>
            </a:r>
          </a:p>
          <a:p>
            <a:endParaRPr lang="en-US" altLang="zh-CN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</a:rPr>
              <a:t>  //</a:t>
            </a:r>
            <a:r>
              <a:rPr lang="zh-CN" altLang="en-US" sz="1400" b="1">
                <a:latin typeface="Times New Roman" panose="02020603050405020304" pitchFamily="18" charset="0"/>
              </a:rPr>
              <a:t>直接放置对象到栈</a:t>
            </a:r>
            <a:r>
              <a:rPr lang="en-US" altLang="zh-CN" sz="1400" b="1">
                <a:latin typeface="Times New Roman" panose="02020603050405020304" pitchFamily="18" charset="0"/>
              </a:rPr>
              <a:t>(List</a:t>
            </a:r>
            <a:r>
              <a:rPr lang="zh-CN" altLang="en-US" sz="1400" b="1">
                <a:latin typeface="Times New Roman" panose="02020603050405020304" pitchFamily="18" charset="0"/>
              </a:rPr>
              <a:t>集合</a:t>
            </a:r>
            <a:r>
              <a:rPr lang="en-US" altLang="zh-CN" sz="1400" b="1">
                <a:latin typeface="Times New Roman" panose="02020603050405020304" pitchFamily="18" charset="0"/>
              </a:rPr>
              <a:t>)</a:t>
            </a:r>
            <a:r>
              <a:rPr lang="zh-CN" altLang="en-US" sz="1400" b="1">
                <a:latin typeface="Times New Roman" panose="02020603050405020304" pitchFamily="18" charset="0"/>
              </a:rPr>
              <a:t>上</a:t>
            </a:r>
          </a:p>
          <a:p>
            <a:r>
              <a:rPr lang="zh-CN" altLang="en-US" sz="1400" b="1">
                <a:latin typeface="Times New Roman" panose="02020603050405020304" pitchFamily="18" charset="0"/>
              </a:rPr>
              <a:t>  </a:t>
            </a:r>
            <a:r>
              <a:rPr lang="en-US" altLang="zh-CN" sz="1400" b="1">
                <a:latin typeface="Times New Roman" panose="02020603050405020304" pitchFamily="18" charset="0"/>
              </a:rPr>
              <a:t>valueStack.getRoot().add(0,new Student());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valueStack.getRoot().add(1,new Employee());</a:t>
            </a:r>
          </a:p>
          <a:p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</a:rPr>
              <a:t>Jsp</a:t>
            </a:r>
            <a:r>
              <a:rPr lang="zh-CN" altLang="en-US" sz="1400" b="1">
                <a:solidFill>
                  <a:srgbClr val="0000FF"/>
                </a:solidFill>
                <a:latin typeface="Times New Roman" panose="02020603050405020304" pitchFamily="18" charset="0"/>
              </a:rPr>
              <a:t>页面</a:t>
            </a:r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  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</a:rPr>
              <a:t>name:&lt;s:property value="name"/&gt;&lt;br&gt;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   age::&lt;s:property value="age"/&gt;&lt;br&gt;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   number::&lt;s:property value="number"/&gt;&lt;br&gt;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   salary:&lt;s:property value="salary"/&gt;&lt;br&gt;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997200"/>
            <a:ext cx="3744912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3" name="Line 5"/>
          <p:cNvSpPr>
            <a:spLocks noChangeShapeType="1"/>
          </p:cNvSpPr>
          <p:nvPr/>
        </p:nvSpPr>
        <p:spPr bwMode="auto">
          <a:xfrm flipV="1">
            <a:off x="4284663" y="3573463"/>
            <a:ext cx="201612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V="1">
            <a:off x="4427538" y="3860800"/>
            <a:ext cx="187325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V="1">
            <a:off x="4211638" y="2781300"/>
            <a:ext cx="424815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H="1">
            <a:off x="7019925" y="2781300"/>
            <a:ext cx="1439863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3554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 sz="2900"/>
              <a:t>OGNL</a:t>
            </a:r>
            <a:r>
              <a:rPr lang="zh-CN" altLang="zh-CN" sz="2900"/>
              <a:t>表达式</a:t>
            </a:r>
            <a:r>
              <a:rPr lang="zh-CN" altLang="zh-CN" sz="3200"/>
              <a:t>语言</a:t>
            </a:r>
            <a:r>
              <a:rPr lang="en-US" altLang="zh-CN" sz="3200"/>
              <a:t>(</a:t>
            </a:r>
            <a:r>
              <a:rPr lang="en-US" altLang="zh-CN" sz="2900" b="1">
                <a:solidFill>
                  <a:srgbClr val="0000FF"/>
                </a:solidFill>
              </a:rPr>
              <a:t>#</a:t>
            </a:r>
            <a:r>
              <a:rPr lang="zh-CN" altLang="zh-CN" sz="2900" b="1">
                <a:solidFill>
                  <a:srgbClr val="0000FF"/>
                </a:solidFill>
              </a:rPr>
              <a:t>号的用法</a:t>
            </a:r>
            <a:r>
              <a:rPr lang="en-US" altLang="zh-CN" sz="3200"/>
              <a:t>)</a:t>
            </a:r>
            <a:endParaRPr lang="zh-CN" altLang="zh-CN" sz="3200"/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468313" y="1916113"/>
            <a:ext cx="820737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用法</a:t>
            </a:r>
            <a:r>
              <a:rPr lang="en-US" altLang="zh-CN" b="1">
                <a:solidFill>
                  <a:srgbClr val="0000FF"/>
                </a:solidFill>
              </a:rPr>
              <a:t>2:</a:t>
            </a:r>
            <a:r>
              <a:rPr lang="zh-CN" altLang="en-US" b="1">
                <a:solidFill>
                  <a:srgbClr val="0000FF"/>
                </a:solidFill>
              </a:rPr>
              <a:t>集合的投影</a:t>
            </a:r>
            <a:r>
              <a:rPr lang="en-US" altLang="zh-CN" b="1">
                <a:solidFill>
                  <a:srgbClr val="0000FF"/>
                </a:solidFill>
              </a:rPr>
              <a:t>(</a:t>
            </a:r>
            <a:r>
              <a:rPr lang="zh-CN" altLang="en-US" b="1">
                <a:solidFill>
                  <a:srgbClr val="0000FF"/>
                </a:solidFill>
              </a:rPr>
              <a:t>只输出部分属性</a:t>
            </a:r>
            <a:r>
              <a:rPr lang="en-US" altLang="zh-CN" b="1">
                <a:solidFill>
                  <a:srgbClr val="0000FF"/>
                </a:solidFill>
              </a:rPr>
              <a:t>)</a:t>
            </a:r>
            <a:r>
              <a:rPr lang="en-US" altLang="zh-CN"/>
              <a:t> </a:t>
            </a:r>
            <a:r>
              <a:rPr lang="zh-CN" altLang="en-US" b="1">
                <a:solidFill>
                  <a:srgbClr val="0000FF"/>
                </a:solidFill>
              </a:rPr>
              <a:t>（过滤）</a:t>
            </a:r>
            <a:endParaRPr lang="en-US" altLang="zh-CN" sz="1800" b="1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 b="1"/>
              <a:t>1</a:t>
            </a:r>
            <a:r>
              <a:rPr lang="zh-CN" altLang="en-US" sz="1800" b="1"/>
              <a:t>、集合的投影</a:t>
            </a:r>
            <a:r>
              <a:rPr lang="en-US" altLang="zh-CN" sz="1800" b="1"/>
              <a:t>(</a:t>
            </a:r>
            <a:r>
              <a:rPr lang="zh-CN" altLang="en-US" sz="1800" b="1"/>
              <a:t>只输出部分属性</a:t>
            </a:r>
            <a:r>
              <a:rPr lang="en-US" altLang="zh-CN" sz="1800" b="1"/>
              <a:t>)</a:t>
            </a:r>
            <a:r>
              <a:rPr lang="en-US" altLang="zh-CN" sz="1800">
                <a:latin typeface="Arial" panose="020B0604020202020204" pitchFamily="34" charset="0"/>
              </a:rPr>
              <a:t>   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           collectionName.{ </a:t>
            </a:r>
            <a:r>
              <a:rPr lang="en-US" altLang="zh-CN" i="1"/>
              <a:t>expression </a:t>
            </a:r>
            <a:r>
              <a:rPr lang="en-US" altLang="zh-CN"/>
              <a:t>}</a:t>
            </a:r>
          </a:p>
        </p:txBody>
      </p:sp>
      <p:sp>
        <p:nvSpPr>
          <p:cNvPr id="23558" name="TextBox 4"/>
          <p:cNvSpPr txBox="1">
            <a:spLocks noChangeArrowheads="1"/>
          </p:cNvSpPr>
          <p:nvPr/>
        </p:nvSpPr>
        <p:spPr bwMode="auto">
          <a:xfrm>
            <a:off x="755650" y="5013325"/>
            <a:ext cx="7056438" cy="7397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/>
              <a:t> </a:t>
            </a:r>
            <a:r>
              <a:rPr lang="en-US" altLang="zh-CN" sz="1400" b="1"/>
              <a:t>&lt;s:iterator value="allList.{name}" var="person"&gt;</a:t>
            </a:r>
          </a:p>
          <a:p>
            <a:r>
              <a:rPr lang="en-US" altLang="zh-CN" sz="1400" b="1"/>
              <a:t>           &lt;s:property/&gt;  &lt;br&gt;</a:t>
            </a:r>
          </a:p>
          <a:p>
            <a:r>
              <a:rPr lang="en-US" altLang="zh-CN" sz="1400" b="1"/>
              <a:t> &lt;/s:iterator&gt; </a:t>
            </a: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924175"/>
            <a:ext cx="7000875" cy="19050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4578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 sz="2900"/>
              <a:t>OGNL</a:t>
            </a:r>
            <a:r>
              <a:rPr lang="zh-CN" altLang="zh-CN" sz="2900"/>
              <a:t>表达式</a:t>
            </a:r>
            <a:r>
              <a:rPr lang="zh-CN" altLang="zh-CN" sz="3200"/>
              <a:t>语言</a:t>
            </a:r>
            <a:r>
              <a:rPr lang="en-US" altLang="zh-CN" sz="3200"/>
              <a:t>(</a:t>
            </a:r>
            <a:r>
              <a:rPr lang="en-US" altLang="zh-CN" sz="2900" b="1">
                <a:solidFill>
                  <a:srgbClr val="0000FF"/>
                </a:solidFill>
              </a:rPr>
              <a:t>#</a:t>
            </a:r>
            <a:r>
              <a:rPr lang="zh-CN" altLang="zh-CN" sz="2900" b="1">
                <a:solidFill>
                  <a:srgbClr val="0000FF"/>
                </a:solidFill>
              </a:rPr>
              <a:t>号的用法</a:t>
            </a:r>
            <a:r>
              <a:rPr lang="en-US" altLang="zh-CN" sz="3200"/>
              <a:t>)</a:t>
            </a:r>
            <a:endParaRPr lang="zh-CN" altLang="zh-CN" sz="3200"/>
          </a:p>
        </p:txBody>
      </p:sp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468313" y="1916113"/>
            <a:ext cx="8207375" cy="191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用法</a:t>
            </a:r>
            <a:r>
              <a:rPr lang="en-US" altLang="zh-CN" b="1">
                <a:solidFill>
                  <a:srgbClr val="0000FF"/>
                </a:solidFill>
              </a:rPr>
              <a:t>2:</a:t>
            </a:r>
            <a:r>
              <a:rPr lang="zh-CN" altLang="en-US" b="1">
                <a:solidFill>
                  <a:srgbClr val="0000FF"/>
                </a:solidFill>
              </a:rPr>
              <a:t>集合的投影（过滤）</a:t>
            </a:r>
            <a:endParaRPr lang="en-US" altLang="zh-CN" b="1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/>
              <a:t>2</a:t>
            </a:r>
            <a:r>
              <a:rPr lang="zh-CN" altLang="en-US" sz="1600" b="1"/>
              <a:t>、</a:t>
            </a:r>
            <a:r>
              <a:rPr lang="zh-CN" altLang="en-US" b="1"/>
              <a:t>集合的过滤（年龄大于</a:t>
            </a:r>
            <a:r>
              <a:rPr lang="en-US" altLang="zh-CN" b="1"/>
              <a:t>19</a:t>
            </a:r>
            <a:r>
              <a:rPr lang="zh-CN" altLang="en-US" b="1"/>
              <a:t>）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b="1"/>
              <a:t> </a:t>
            </a:r>
            <a:r>
              <a:rPr lang="en-US" altLang="zh-CN" sz="1600" b="1"/>
              <a:t>1) </a:t>
            </a:r>
            <a:r>
              <a:rPr lang="zh-CN" altLang="en-US" sz="1600" b="1"/>
              <a:t>集合的过滤有以下三种方式：</a:t>
            </a:r>
            <a:br>
              <a:rPr lang="zh-CN" altLang="en-US" sz="1600" b="1"/>
            </a:br>
            <a:r>
              <a:rPr lang="zh-CN" altLang="en-US" sz="1600">
                <a:latin typeface="Arial" panose="020B0604020202020204" pitchFamily="34" charset="0"/>
              </a:rPr>
              <a:t>    </a:t>
            </a:r>
            <a:r>
              <a:rPr lang="zh-CN" altLang="en-US" sz="1600"/>
              <a:t> </a:t>
            </a:r>
            <a:r>
              <a:rPr lang="en-US" altLang="zh-CN" sz="1600"/>
              <a:t>a.</a:t>
            </a:r>
            <a:r>
              <a:rPr lang="en-US" altLang="zh-CN" sz="1600">
                <a:latin typeface="Arial" panose="020B0604020202020204" pitchFamily="34" charset="0"/>
              </a:rPr>
              <a:t>“</a:t>
            </a:r>
            <a:r>
              <a:rPr lang="en-US" altLang="zh-CN" sz="1600"/>
              <a:t>?#</a:t>
            </a:r>
            <a:r>
              <a:rPr lang="en-US" altLang="zh-CN" sz="1600">
                <a:latin typeface="Arial" panose="020B0604020202020204" pitchFamily="34" charset="0"/>
              </a:rPr>
              <a:t>”</a:t>
            </a:r>
            <a:r>
              <a:rPr lang="zh-CN" altLang="en-US" sz="1600"/>
              <a:t>：过滤所有符合条件的集合，如：</a:t>
            </a:r>
            <a:r>
              <a:rPr lang="en-US" altLang="zh-CN" sz="1600"/>
              <a:t>users.{?#this.age</a:t>
            </a:r>
            <a:r>
              <a:rPr lang="en-US" altLang="zh-CN" sz="1600">
                <a:latin typeface="Arial" panose="020B0604020202020204" pitchFamily="34" charset="0"/>
              </a:rPr>
              <a:t> </a:t>
            </a:r>
            <a:r>
              <a:rPr lang="en-US" altLang="zh-CN" sz="1600"/>
              <a:t>&gt;</a:t>
            </a:r>
            <a:r>
              <a:rPr lang="en-US" altLang="zh-CN" sz="1600">
                <a:latin typeface="Arial" panose="020B0604020202020204" pitchFamily="34" charset="0"/>
              </a:rPr>
              <a:t> </a:t>
            </a:r>
            <a:r>
              <a:rPr lang="en-US" altLang="zh-CN" sz="1600"/>
              <a:t>19}</a:t>
            </a:r>
            <a:r>
              <a:rPr lang="zh-CN" altLang="en-US" sz="1600"/>
              <a:t>；</a:t>
            </a:r>
            <a:br>
              <a:rPr lang="zh-CN" altLang="en-US" sz="1600"/>
            </a:br>
            <a:r>
              <a:rPr lang="zh-CN" altLang="en-US" sz="1600">
                <a:latin typeface="Arial" panose="020B0604020202020204" pitchFamily="34" charset="0"/>
              </a:rPr>
              <a:t>    </a:t>
            </a:r>
            <a:r>
              <a:rPr lang="zh-CN" altLang="en-US" sz="1600"/>
              <a:t> </a:t>
            </a:r>
            <a:r>
              <a:rPr lang="en-US" altLang="zh-CN" sz="1600"/>
              <a:t>b.</a:t>
            </a:r>
            <a:r>
              <a:rPr lang="en-US" altLang="zh-CN" sz="1600">
                <a:latin typeface="Arial" panose="020B0604020202020204" pitchFamily="34" charset="0"/>
              </a:rPr>
              <a:t>“</a:t>
            </a:r>
            <a:r>
              <a:rPr lang="en-US" altLang="zh-CN" sz="1600"/>
              <a:t>^#</a:t>
            </a:r>
            <a:r>
              <a:rPr lang="en-US" altLang="zh-CN" sz="1600">
                <a:latin typeface="Arial" panose="020B0604020202020204" pitchFamily="34" charset="0"/>
              </a:rPr>
              <a:t>”</a:t>
            </a:r>
            <a:r>
              <a:rPr lang="zh-CN" altLang="en-US" sz="1600"/>
              <a:t>：过滤第一个符合条件的元素，如：</a:t>
            </a:r>
            <a:r>
              <a:rPr lang="en-US" altLang="zh-CN" sz="1600"/>
              <a:t>users.{^#this.age</a:t>
            </a:r>
            <a:r>
              <a:rPr lang="en-US" altLang="zh-CN" sz="1600">
                <a:latin typeface="Arial" panose="020B0604020202020204" pitchFamily="34" charset="0"/>
              </a:rPr>
              <a:t> </a:t>
            </a:r>
            <a:r>
              <a:rPr lang="en-US" altLang="zh-CN" sz="1600"/>
              <a:t>&gt;</a:t>
            </a:r>
            <a:r>
              <a:rPr lang="en-US" altLang="zh-CN" sz="1600">
                <a:latin typeface="Arial" panose="020B0604020202020204" pitchFamily="34" charset="0"/>
              </a:rPr>
              <a:t> </a:t>
            </a:r>
            <a:r>
              <a:rPr lang="en-US" altLang="zh-CN" sz="1600"/>
              <a:t>19}</a:t>
            </a:r>
            <a:r>
              <a:rPr lang="zh-CN" altLang="en-US" sz="1600"/>
              <a:t>；</a:t>
            </a:r>
            <a:br>
              <a:rPr lang="zh-CN" altLang="en-US" sz="1600"/>
            </a:br>
            <a:r>
              <a:rPr lang="zh-CN" altLang="en-US" sz="1600">
                <a:latin typeface="Arial" panose="020B0604020202020204" pitchFamily="34" charset="0"/>
              </a:rPr>
              <a:t>    </a:t>
            </a:r>
            <a:r>
              <a:rPr lang="zh-CN" altLang="en-US" sz="1600"/>
              <a:t> </a:t>
            </a:r>
            <a:r>
              <a:rPr lang="en-US" altLang="zh-CN" sz="1600"/>
              <a:t>c.</a:t>
            </a:r>
            <a:r>
              <a:rPr lang="en-US" altLang="zh-CN" sz="1600">
                <a:latin typeface="Arial" panose="020B0604020202020204" pitchFamily="34" charset="0"/>
              </a:rPr>
              <a:t>“</a:t>
            </a:r>
            <a:r>
              <a:rPr lang="en-US" altLang="zh-CN" sz="1600"/>
              <a:t>$#</a:t>
            </a:r>
            <a:r>
              <a:rPr lang="en-US" altLang="zh-CN" sz="1600">
                <a:latin typeface="Arial" panose="020B0604020202020204" pitchFamily="34" charset="0"/>
              </a:rPr>
              <a:t>”</a:t>
            </a:r>
            <a:r>
              <a:rPr lang="zh-CN" altLang="en-US" sz="1600"/>
              <a:t>：过滤最后一个符合条件的元素，如：</a:t>
            </a:r>
            <a:r>
              <a:rPr lang="en-US" altLang="zh-CN" sz="1600"/>
              <a:t>users.{$#this.age</a:t>
            </a:r>
            <a:r>
              <a:rPr lang="en-US" altLang="zh-CN" sz="1600">
                <a:latin typeface="Arial" panose="020B0604020202020204" pitchFamily="34" charset="0"/>
              </a:rPr>
              <a:t> </a:t>
            </a:r>
            <a:r>
              <a:rPr lang="en-US" altLang="zh-CN" sz="1600"/>
              <a:t>&gt;</a:t>
            </a:r>
            <a:r>
              <a:rPr lang="en-US" altLang="zh-CN" sz="1600">
                <a:latin typeface="Arial" panose="020B0604020202020204" pitchFamily="34" charset="0"/>
              </a:rPr>
              <a:t> </a:t>
            </a:r>
            <a:r>
              <a:rPr lang="en-US" altLang="zh-CN" sz="1600"/>
              <a:t>19}</a:t>
            </a:r>
            <a:r>
              <a:rPr lang="en-US" altLang="zh-CN" sz="1600">
                <a:latin typeface="Arial" panose="020B0604020202020204" pitchFamily="34" charset="0"/>
              </a:rPr>
              <a:t> </a:t>
            </a:r>
            <a:r>
              <a:rPr lang="zh-CN" altLang="en-US" sz="1600"/>
              <a:t>。</a:t>
            </a:r>
            <a:br>
              <a:rPr lang="zh-CN" altLang="en-US" sz="1600"/>
            </a:br>
            <a:r>
              <a:rPr lang="zh-CN" altLang="en-US" sz="1600"/>
              <a:t> </a:t>
            </a:r>
            <a:r>
              <a:rPr lang="en-US" altLang="zh-CN" sz="1600" b="1"/>
              <a:t>.2) this   </a:t>
            </a:r>
            <a:r>
              <a:rPr lang="zh-CN" altLang="en-US" sz="1600" b="1"/>
              <a:t>表示集合中的元素；</a:t>
            </a:r>
          </a:p>
        </p:txBody>
      </p:sp>
      <p:sp>
        <p:nvSpPr>
          <p:cNvPr id="24582" name="TextBox 4"/>
          <p:cNvSpPr txBox="1">
            <a:spLocks noChangeArrowheads="1"/>
          </p:cNvSpPr>
          <p:nvPr/>
        </p:nvSpPr>
        <p:spPr bwMode="auto">
          <a:xfrm>
            <a:off x="827088" y="5516563"/>
            <a:ext cx="7058025" cy="7397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/>
              <a:t> </a:t>
            </a:r>
            <a:r>
              <a:rPr lang="en-US" altLang="zh-CN" sz="1400" b="1"/>
              <a:t>&lt;s:iterator value="allList.{?#this.age&gt;25}" var="person"&gt;</a:t>
            </a:r>
          </a:p>
          <a:p>
            <a:r>
              <a:rPr lang="en-US" altLang="zh-CN" sz="1400" b="1"/>
              <a:t>        &lt;s:property value="name"/&gt;  xxxxxx  &lt;s:property value="age"/&gt; &lt;br&gt;</a:t>
            </a:r>
          </a:p>
          <a:p>
            <a:r>
              <a:rPr lang="en-US" altLang="zh-CN" sz="1400" b="1"/>
              <a:t> &lt;/s:iterator&gt;</a:t>
            </a:r>
            <a:r>
              <a:rPr lang="en-US" altLang="zh-CN" sz="1400"/>
              <a:t> </a:t>
            </a: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860800"/>
            <a:ext cx="7000875" cy="1473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5602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 sz="2900"/>
              <a:t>OGNL</a:t>
            </a:r>
            <a:r>
              <a:rPr lang="zh-CN" altLang="zh-CN" sz="2900"/>
              <a:t>表达式</a:t>
            </a:r>
            <a:r>
              <a:rPr lang="zh-CN" altLang="zh-CN" sz="3200"/>
              <a:t>语言</a:t>
            </a:r>
            <a:r>
              <a:rPr lang="en-US" altLang="zh-CN" sz="3200"/>
              <a:t>(</a:t>
            </a:r>
            <a:r>
              <a:rPr lang="en-US" altLang="zh-CN" sz="2900" b="1">
                <a:solidFill>
                  <a:srgbClr val="0000FF"/>
                </a:solidFill>
              </a:rPr>
              <a:t>#</a:t>
            </a:r>
            <a:r>
              <a:rPr lang="zh-CN" altLang="zh-CN" sz="2900" b="1">
                <a:solidFill>
                  <a:srgbClr val="0000FF"/>
                </a:solidFill>
              </a:rPr>
              <a:t>号的用法</a:t>
            </a:r>
            <a:r>
              <a:rPr lang="en-US" altLang="zh-CN" sz="3200"/>
              <a:t>)</a:t>
            </a:r>
            <a:endParaRPr lang="zh-CN" altLang="zh-CN" sz="3200"/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468313" y="1916113"/>
            <a:ext cx="8207375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用法</a:t>
            </a:r>
            <a:r>
              <a:rPr lang="en-US" altLang="zh-CN" b="1">
                <a:solidFill>
                  <a:srgbClr val="0000FF"/>
                </a:solidFill>
              </a:rPr>
              <a:t>2:</a:t>
            </a:r>
            <a:r>
              <a:rPr lang="zh-CN" altLang="en-US" b="1">
                <a:solidFill>
                  <a:srgbClr val="0000FF"/>
                </a:solidFill>
              </a:rPr>
              <a:t>集合的投影（过滤）（综合）</a:t>
            </a:r>
            <a:endParaRPr lang="en-US" altLang="zh-CN" sz="1600" b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/>
              <a:t>3</a:t>
            </a:r>
            <a:r>
              <a:rPr lang="zh-CN" altLang="en-US" sz="1600" b="1"/>
              <a:t>、</a:t>
            </a:r>
            <a:r>
              <a:rPr lang="zh-CN" altLang="en-US" b="1"/>
              <a:t>集合的投影和过滤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 b="1"/>
              <a:t>      投影（过滤）操作返回的是一个集合，可以使用索引取得集合中指定的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 b="1"/>
              <a:t>      元素，如：</a:t>
            </a:r>
            <a:r>
              <a:rPr lang="en-US" altLang="zh-CN" sz="1600" b="1"/>
              <a:t>users.{?#this.age</a:t>
            </a:r>
            <a:r>
              <a:rPr lang="en-US" altLang="zh-CN" sz="1600" b="1">
                <a:latin typeface="Arial" panose="020B0604020202020204" pitchFamily="34" charset="0"/>
              </a:rPr>
              <a:t> </a:t>
            </a:r>
            <a:r>
              <a:rPr lang="en-US" altLang="zh-CN" sz="1600" b="1"/>
              <a:t>&gt;</a:t>
            </a:r>
            <a:r>
              <a:rPr lang="en-US" altLang="zh-CN" sz="1600" b="1">
                <a:latin typeface="Arial" panose="020B0604020202020204" pitchFamily="34" charset="0"/>
              </a:rPr>
              <a:t> </a:t>
            </a:r>
            <a:r>
              <a:rPr lang="en-US" altLang="zh-CN" sz="1600" b="1"/>
              <a:t>19}[0]</a:t>
            </a:r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539750" y="4868863"/>
            <a:ext cx="8245475" cy="15906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/>
              <a:t> &lt;s:iterator value="allList.{?#this.age&gt;25}.{name}" var="person"&gt;</a:t>
            </a:r>
          </a:p>
          <a:p>
            <a:r>
              <a:rPr lang="en-US" altLang="zh-CN" sz="1400" b="1"/>
              <a:t>        &lt;s:property/&gt;&lt;br&gt;</a:t>
            </a:r>
          </a:p>
          <a:p>
            <a:r>
              <a:rPr lang="en-US" altLang="zh-CN" sz="1400" b="1"/>
              <a:t>    &lt;/s:iterator&gt; </a:t>
            </a:r>
          </a:p>
          <a:p>
            <a:endParaRPr lang="en-US" altLang="zh-CN" sz="1400" b="1"/>
          </a:p>
          <a:p>
            <a:r>
              <a:rPr lang="en-US" altLang="zh-CN" sz="1400" b="1"/>
              <a:t> &lt;s:iterator value="allList.{?#this.age&gt;25}[0]" var="person"&gt;</a:t>
            </a:r>
          </a:p>
          <a:p>
            <a:r>
              <a:rPr lang="en-US" altLang="zh-CN" sz="1400" b="1"/>
              <a:t>        &lt;s:property/&gt;&lt;br&gt;</a:t>
            </a:r>
          </a:p>
          <a:p>
            <a:r>
              <a:rPr lang="en-US" altLang="zh-CN" sz="1400" b="1"/>
              <a:t>  &lt;/s:iterator&gt; </a:t>
            </a:r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284538"/>
            <a:ext cx="6972300" cy="13779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170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en-US" altLang="zh-CN" sz="2900"/>
              <a:t>OGNL</a:t>
            </a:r>
            <a:r>
              <a:rPr lang="zh-CN" altLang="zh-CN" sz="2900"/>
              <a:t>表达式</a:t>
            </a:r>
            <a:r>
              <a:rPr lang="zh-CN" altLang="zh-CN" sz="3200"/>
              <a:t>语言介绍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 marL="3810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382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954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526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098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670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242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814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386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>
                <a:latin typeface="宋体" panose="02010600030101010101" pitchFamily="2" charset="-122"/>
              </a:rPr>
              <a:t>OGNL</a:t>
            </a:r>
            <a:r>
              <a:rPr lang="zh-CN" altLang="en-US" sz="1800">
                <a:latin typeface="宋体" panose="02010600030101010101" pitchFamily="2" charset="-122"/>
              </a:rPr>
              <a:t>是</a:t>
            </a:r>
            <a:r>
              <a:rPr lang="en-US" altLang="zh-CN" sz="1800">
                <a:latin typeface="宋体" panose="02010600030101010101" pitchFamily="2" charset="-122"/>
              </a:rPr>
              <a:t>Object Graphic Navigation Language</a:t>
            </a:r>
            <a:r>
              <a:rPr lang="zh-CN" altLang="en-US" sz="1800">
                <a:latin typeface="宋体" panose="02010600030101010101" pitchFamily="2" charset="-122"/>
              </a:rPr>
              <a:t>（对象图导航语言）的缩写，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>
                <a:latin typeface="宋体" panose="02010600030101010101" pitchFamily="2" charset="-122"/>
              </a:rPr>
              <a:t>它是一个开源项目。</a:t>
            </a:r>
            <a:r>
              <a:rPr lang="en-US" altLang="zh-CN" sz="1800">
                <a:latin typeface="宋体" panose="02010600030101010101" pitchFamily="2" charset="-122"/>
              </a:rPr>
              <a:t> Struts2</a:t>
            </a:r>
            <a:r>
              <a:rPr lang="zh-CN" altLang="en-US" sz="1800">
                <a:latin typeface="宋体" panose="02010600030101010101" pitchFamily="2" charset="-122"/>
              </a:rPr>
              <a:t>框架使用</a:t>
            </a:r>
            <a:r>
              <a:rPr lang="en-US" altLang="zh-CN" sz="1800">
                <a:latin typeface="宋体" panose="02010600030101010101" pitchFamily="2" charset="-122"/>
              </a:rPr>
              <a:t>OGNL</a:t>
            </a:r>
            <a:r>
              <a:rPr lang="zh-CN" altLang="en-US" sz="1800">
                <a:latin typeface="宋体" panose="02010600030101010101" pitchFamily="2" charset="-122"/>
              </a:rPr>
              <a:t>作为默认的表达式语言。</a:t>
            </a:r>
            <a:endParaRPr lang="en-US" altLang="zh-CN" sz="1800">
              <a:latin typeface="宋体" panose="02010600030101010101" pitchFamily="2" charset="-122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宋体" panose="02010600030101010101" pitchFamily="2" charset="-122"/>
              </a:rPr>
              <a:t>OGNL</a:t>
            </a:r>
            <a:r>
              <a:rPr lang="zh-CN" altLang="en-US" sz="1800">
                <a:solidFill>
                  <a:srgbClr val="0000FF"/>
                </a:solidFill>
                <a:latin typeface="宋体" panose="02010600030101010101" pitchFamily="2" charset="-122"/>
              </a:rPr>
              <a:t>相对其它表达式语言具有下面几大优势：</a:t>
            </a:r>
          </a:p>
          <a:p>
            <a:r>
              <a:rPr lang="zh-CN" altLang="en-US" sz="1800">
                <a:latin typeface="宋体" panose="02010600030101010101" pitchFamily="2" charset="-122"/>
              </a:rPr>
              <a:t>   </a:t>
            </a:r>
            <a:r>
              <a:rPr lang="en-US" altLang="zh-CN" sz="1800">
                <a:latin typeface="宋体" panose="02010600030101010101" pitchFamily="2" charset="-122"/>
              </a:rPr>
              <a:t>1</a:t>
            </a:r>
            <a:r>
              <a:rPr lang="zh-CN" altLang="en-US" sz="1800">
                <a:latin typeface="宋体" panose="02010600030101010101" pitchFamily="2" charset="-122"/>
              </a:rPr>
              <a:t>、支持对象方法调用，如</a:t>
            </a:r>
            <a:r>
              <a:rPr lang="en-US" altLang="zh-CN" sz="1800">
                <a:latin typeface="宋体" panose="02010600030101010101" pitchFamily="2" charset="-122"/>
              </a:rPr>
              <a:t>xxx.doSomeSpecial()</a:t>
            </a:r>
            <a:r>
              <a:rPr lang="zh-CN" altLang="en-US" sz="1800">
                <a:latin typeface="宋体" panose="02010600030101010101" pitchFamily="2" charset="-122"/>
              </a:rPr>
              <a:t>； </a:t>
            </a:r>
          </a:p>
          <a:p>
            <a:r>
              <a:rPr lang="en-US" altLang="zh-CN" sz="1800">
                <a:latin typeface="宋体" panose="02010600030101010101" pitchFamily="2" charset="-122"/>
              </a:rPr>
              <a:t>   2</a:t>
            </a:r>
            <a:r>
              <a:rPr lang="zh-CN" altLang="en-US" sz="1800">
                <a:latin typeface="宋体" panose="02010600030101010101" pitchFamily="2" charset="-122"/>
              </a:rPr>
              <a:t>、支持类静态的方法调用和值访问，表达式的格式</a:t>
            </a:r>
            <a:r>
              <a:rPr lang="en-US" altLang="zh-CN" sz="1800">
                <a:latin typeface="宋体" panose="02010600030101010101" pitchFamily="2" charset="-122"/>
              </a:rPr>
              <a:t>:</a:t>
            </a:r>
          </a:p>
          <a:p>
            <a:r>
              <a:rPr lang="en-US" altLang="zh-CN" sz="1800">
                <a:latin typeface="宋体" panose="02010600030101010101" pitchFamily="2" charset="-122"/>
              </a:rPr>
              <a:t>      @[</a:t>
            </a:r>
            <a:r>
              <a:rPr lang="zh-CN" altLang="en-US" sz="1800">
                <a:latin typeface="宋体" panose="02010600030101010101" pitchFamily="2" charset="-122"/>
              </a:rPr>
              <a:t>类全名（包括包路径）</a:t>
            </a:r>
            <a:r>
              <a:rPr lang="en-US" altLang="zh-CN" sz="1800">
                <a:latin typeface="宋体" panose="02010600030101010101" pitchFamily="2" charset="-122"/>
              </a:rPr>
              <a:t>]@[</a:t>
            </a:r>
            <a:r>
              <a:rPr lang="zh-CN" altLang="en-US" sz="1800">
                <a:latin typeface="宋体" panose="02010600030101010101" pitchFamily="2" charset="-122"/>
              </a:rPr>
              <a:t>方法名 </a:t>
            </a:r>
            <a:r>
              <a:rPr lang="en-US" altLang="zh-CN" sz="1800">
                <a:latin typeface="宋体" panose="02010600030101010101" pitchFamily="2" charset="-122"/>
              </a:rPr>
              <a:t>|  </a:t>
            </a:r>
            <a:r>
              <a:rPr lang="zh-CN" altLang="en-US" sz="1800">
                <a:latin typeface="宋体" panose="02010600030101010101" pitchFamily="2" charset="-122"/>
              </a:rPr>
              <a:t>值名</a:t>
            </a:r>
            <a:r>
              <a:rPr lang="en-US" altLang="zh-CN" sz="1800">
                <a:latin typeface="宋体" panose="02010600030101010101" pitchFamily="2" charset="-122"/>
              </a:rPr>
              <a:t>]</a:t>
            </a:r>
            <a:r>
              <a:rPr lang="zh-CN" altLang="en-US" sz="1800">
                <a:latin typeface="宋体" panose="02010600030101010101" pitchFamily="2" charset="-122"/>
              </a:rPr>
              <a:t>，例如：</a:t>
            </a:r>
          </a:p>
          <a:p>
            <a:r>
              <a:rPr lang="zh-CN" altLang="en-US" sz="1800">
                <a:latin typeface="宋体" panose="02010600030101010101" pitchFamily="2" charset="-122"/>
              </a:rPr>
              <a:t>             </a:t>
            </a:r>
            <a:r>
              <a:rPr lang="en-US" altLang="zh-CN" sz="1800">
                <a:latin typeface="宋体" panose="02010600030101010101" pitchFamily="2" charset="-122"/>
              </a:rPr>
              <a:t>@java.lang.String@format('foo %s', 'bar')</a:t>
            </a:r>
          </a:p>
          <a:p>
            <a:r>
              <a:rPr lang="en-US" altLang="zh-CN" sz="1800">
                <a:latin typeface="宋体" panose="02010600030101010101" pitchFamily="2" charset="-122"/>
              </a:rPr>
              <a:t>             </a:t>
            </a:r>
            <a:r>
              <a:rPr lang="zh-CN" altLang="en-US" sz="1800">
                <a:latin typeface="宋体" panose="02010600030101010101" pitchFamily="2" charset="-122"/>
              </a:rPr>
              <a:t>或</a:t>
            </a:r>
            <a:r>
              <a:rPr lang="en-US" altLang="zh-CN" sz="1800">
                <a:latin typeface="宋体" panose="02010600030101010101" pitchFamily="2" charset="-122"/>
              </a:rPr>
              <a:t>@tutorial.MyConstant@APP_NAME</a:t>
            </a:r>
            <a:r>
              <a:rPr lang="zh-CN" altLang="en-US" sz="1800">
                <a:latin typeface="宋体" panose="02010600030101010101" pitchFamily="2" charset="-122"/>
              </a:rPr>
              <a:t>；</a:t>
            </a:r>
          </a:p>
          <a:p>
            <a:r>
              <a:rPr lang="zh-CN" altLang="en-US" sz="1800">
                <a:latin typeface="宋体" panose="02010600030101010101" pitchFamily="2" charset="-122"/>
              </a:rPr>
              <a:t>      </a:t>
            </a: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</a:rPr>
              <a:t>设置 </a:t>
            </a:r>
            <a:r>
              <a:rPr lang="en-US" altLang="zh-CN" sz="1800">
                <a:solidFill>
                  <a:srgbClr val="FF0000"/>
                </a:solidFill>
                <a:latin typeface="宋体" panose="02010600030101010101" pitchFamily="2" charset="-122"/>
              </a:rPr>
              <a:t>struts.ognl.allowStaticMethodAccess=true</a:t>
            </a:r>
          </a:p>
          <a:p>
            <a:r>
              <a:rPr lang="en-US" altLang="zh-CN" sz="1800">
                <a:latin typeface="宋体" panose="02010600030101010101" pitchFamily="2" charset="-122"/>
              </a:rPr>
              <a:t>   </a:t>
            </a:r>
            <a:r>
              <a:rPr lang="en-US" altLang="zh-CN" sz="1800">
                <a:latin typeface="宋体" panose="02010600030101010101" pitchFamily="2" charset="-122"/>
                <a:sym typeface="Arial" panose="020B0604020202020204" pitchFamily="34" charset="0"/>
              </a:rPr>
              <a:t>3</a:t>
            </a:r>
            <a:r>
              <a:rPr lang="zh-CN" altLang="en-US" sz="1800">
                <a:latin typeface="宋体" panose="02010600030101010101" pitchFamily="2" charset="-122"/>
                <a:sym typeface="Arial" panose="020B0604020202020204" pitchFamily="34" charset="0"/>
              </a:rPr>
              <a:t>、访问</a:t>
            </a:r>
            <a:r>
              <a:rPr lang="en-US" altLang="zh-CN" sz="1800">
                <a:latin typeface="宋体" panose="02010600030101010101" pitchFamily="2" charset="-122"/>
                <a:sym typeface="Arial" panose="020B0604020202020204" pitchFamily="34" charset="0"/>
              </a:rPr>
              <a:t>OGNL</a:t>
            </a:r>
            <a:r>
              <a:rPr lang="zh-CN" altLang="en-US" sz="1800">
                <a:latin typeface="宋体" panose="02010600030101010101" pitchFamily="2" charset="-122"/>
                <a:sym typeface="Arial" panose="020B0604020202020204" pitchFamily="34" charset="0"/>
              </a:rPr>
              <a:t>上下文（</a:t>
            </a:r>
            <a:r>
              <a:rPr lang="en-US" altLang="zh-CN" sz="1800">
                <a:latin typeface="宋体" panose="02010600030101010101" pitchFamily="2" charset="-122"/>
                <a:sym typeface="Arial" panose="020B0604020202020204" pitchFamily="34" charset="0"/>
              </a:rPr>
              <a:t>OGNL context</a:t>
            </a:r>
            <a:r>
              <a:rPr lang="zh-CN" altLang="en-US" sz="1800">
                <a:latin typeface="宋体" panose="02010600030101010101" pitchFamily="2" charset="-122"/>
                <a:sym typeface="Arial" panose="020B0604020202020204" pitchFamily="34" charset="0"/>
              </a:rPr>
              <a:t>）和</a:t>
            </a:r>
            <a:r>
              <a:rPr lang="en-US" altLang="zh-CN" sz="1800">
                <a:latin typeface="宋体" panose="02010600030101010101" pitchFamily="2" charset="-122"/>
                <a:sym typeface="Arial" panose="020B0604020202020204" pitchFamily="34" charset="0"/>
              </a:rPr>
              <a:t>ActionContext</a:t>
            </a:r>
            <a:r>
              <a:rPr lang="zh-CN" altLang="en-US" sz="1800">
                <a:latin typeface="宋体" panose="02010600030101010101" pitchFamily="2" charset="-122"/>
                <a:sym typeface="Arial" panose="020B0604020202020204" pitchFamily="34" charset="0"/>
              </a:rPr>
              <a:t>；</a:t>
            </a:r>
          </a:p>
          <a:p>
            <a:r>
              <a:rPr lang="zh-CN" altLang="en-US" sz="1800">
                <a:latin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zh-CN" sz="1800">
                <a:latin typeface="宋体" panose="02010600030101010101" pitchFamily="2" charset="-122"/>
                <a:sym typeface="Arial" panose="020B0604020202020204" pitchFamily="34" charset="0"/>
              </a:rPr>
              <a:t>4</a:t>
            </a:r>
            <a:r>
              <a:rPr lang="zh-CN" altLang="en-US" sz="1800">
                <a:latin typeface="宋体" panose="02010600030101010101" pitchFamily="2" charset="-122"/>
                <a:sym typeface="Arial" panose="020B0604020202020204" pitchFamily="34" charset="0"/>
              </a:rPr>
              <a:t>、支持赋值操作和表达式串联，如</a:t>
            </a:r>
            <a:r>
              <a:rPr lang="en-US" altLang="zh-CN" sz="1800">
                <a:latin typeface="宋体" panose="02010600030101010101" pitchFamily="2" charset="-122"/>
                <a:sym typeface="Arial" panose="020B0604020202020204" pitchFamily="34" charset="0"/>
              </a:rPr>
              <a:t>price=100, discount=0.8,</a:t>
            </a:r>
          </a:p>
          <a:p>
            <a:r>
              <a:rPr lang="en-US" altLang="zh-CN" sz="1800">
                <a:latin typeface="宋体" panose="02010600030101010101" pitchFamily="2" charset="-122"/>
              </a:rPr>
              <a:t>        calculatePrice()</a:t>
            </a:r>
            <a:r>
              <a:rPr lang="zh-CN" altLang="en-US" sz="1800">
                <a:latin typeface="宋体" panose="02010600030101010101" pitchFamily="2" charset="-122"/>
              </a:rPr>
              <a:t>，这个表达式会返回</a:t>
            </a:r>
            <a:r>
              <a:rPr lang="en-US" altLang="zh-CN" sz="1800">
                <a:latin typeface="宋体" panose="02010600030101010101" pitchFamily="2" charset="-122"/>
              </a:rPr>
              <a:t>80</a:t>
            </a:r>
            <a:r>
              <a:rPr lang="zh-CN" altLang="en-US" sz="1800">
                <a:latin typeface="宋体" panose="02010600030101010101" pitchFamily="2" charset="-122"/>
              </a:rPr>
              <a:t>； </a:t>
            </a:r>
          </a:p>
          <a:p>
            <a:r>
              <a:rPr lang="en-US" altLang="zh-CN" sz="1800">
                <a:latin typeface="宋体" panose="02010600030101010101" pitchFamily="2" charset="-122"/>
              </a:rPr>
              <a:t>   5</a:t>
            </a:r>
            <a:r>
              <a:rPr lang="zh-CN" altLang="en-US" sz="1800">
                <a:latin typeface="宋体" panose="02010600030101010101" pitchFamily="2" charset="-122"/>
              </a:rPr>
              <a:t>、操作集合对象。</a:t>
            </a:r>
            <a:endParaRPr lang="en-US" altLang="zh-CN" sz="180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800">
                <a:solidFill>
                  <a:srgbClr val="0000FF"/>
                </a:solidFill>
                <a:latin typeface="宋体" panose="02010600030101010101" pitchFamily="2" charset="-122"/>
              </a:rPr>
              <a:t> Ognl </a:t>
            </a:r>
            <a:r>
              <a:rPr lang="zh-CN" altLang="en-US" sz="1800">
                <a:solidFill>
                  <a:srgbClr val="0000FF"/>
                </a:solidFill>
                <a:latin typeface="宋体" panose="02010600030101010101" pitchFamily="2" charset="-122"/>
              </a:rPr>
              <a:t>有一个上下文（</a:t>
            </a:r>
            <a:r>
              <a:rPr lang="en-US" altLang="zh-CN" sz="1800">
                <a:solidFill>
                  <a:srgbClr val="0000FF"/>
                </a:solidFill>
                <a:latin typeface="宋体" panose="02010600030101010101" pitchFamily="2" charset="-122"/>
              </a:rPr>
              <a:t>Context</a:t>
            </a:r>
            <a:r>
              <a:rPr lang="zh-CN" altLang="en-US" sz="1800">
                <a:solidFill>
                  <a:srgbClr val="0000FF"/>
                </a:solidFill>
                <a:latin typeface="宋体" panose="02010600030101010101" pitchFamily="2" charset="-122"/>
              </a:rPr>
              <a:t>）概念，说白了上下文就是一个</a:t>
            </a:r>
            <a:r>
              <a:rPr lang="en-US" altLang="zh-CN" sz="1800">
                <a:solidFill>
                  <a:srgbClr val="0000FF"/>
                </a:solidFill>
                <a:latin typeface="宋体" panose="02010600030101010101" pitchFamily="2" charset="-122"/>
              </a:rPr>
              <a:t>MAP</a:t>
            </a:r>
            <a:r>
              <a:rPr lang="zh-CN" altLang="en-US" sz="1800">
                <a:solidFill>
                  <a:srgbClr val="0000FF"/>
                </a:solidFill>
                <a:latin typeface="宋体" panose="02010600030101010101" pitchFamily="2" charset="-122"/>
              </a:rPr>
              <a:t>结构，它实现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1800">
                <a:solidFill>
                  <a:srgbClr val="0000FF"/>
                </a:solidFill>
                <a:latin typeface="宋体" panose="02010600030101010101" pitchFamily="2" charset="-122"/>
              </a:rPr>
              <a:t> 了</a:t>
            </a:r>
            <a:r>
              <a:rPr lang="en-US" altLang="zh-CN" sz="1800">
                <a:solidFill>
                  <a:srgbClr val="0000FF"/>
                </a:solidFill>
                <a:latin typeface="宋体" panose="02010600030101010101" pitchFamily="2" charset="-122"/>
              </a:rPr>
              <a:t>java.utils.Map</a:t>
            </a:r>
            <a:r>
              <a:rPr lang="zh-CN" altLang="en-US" sz="1800">
                <a:solidFill>
                  <a:srgbClr val="0000FF"/>
                </a:solidFill>
                <a:latin typeface="宋体" panose="02010600030101010101" pitchFamily="2" charset="-122"/>
              </a:rPr>
              <a:t>的接口</a:t>
            </a:r>
            <a:r>
              <a:rPr lang="en-US" altLang="zh-CN" sz="1800">
                <a:solidFill>
                  <a:srgbClr val="0000FF"/>
                </a:solidFill>
                <a:latin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6626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/>
              <a:t>OGNL</a:t>
            </a:r>
            <a:r>
              <a:rPr lang="zh-CN" altLang="zh-CN"/>
              <a:t>表达式</a:t>
            </a:r>
            <a:r>
              <a:rPr lang="zh-CN" altLang="zh-CN" sz="3600"/>
              <a:t>语言</a:t>
            </a:r>
            <a:r>
              <a:rPr lang="en-US" altLang="zh-CN" sz="3600"/>
              <a:t>(</a:t>
            </a:r>
            <a:r>
              <a:rPr lang="en-US" altLang="zh-CN" b="1">
                <a:solidFill>
                  <a:srgbClr val="0000FF"/>
                </a:solidFill>
              </a:rPr>
              <a:t>#</a:t>
            </a:r>
            <a:r>
              <a:rPr lang="zh-CN" altLang="zh-CN" b="1">
                <a:solidFill>
                  <a:srgbClr val="0000FF"/>
                </a:solidFill>
              </a:rPr>
              <a:t>号的用法</a:t>
            </a:r>
            <a:r>
              <a:rPr lang="en-US" altLang="zh-CN" sz="3600"/>
              <a:t>)</a:t>
            </a:r>
            <a:endParaRPr lang="zh-CN" altLang="zh-CN" sz="3600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468313" y="1844675"/>
            <a:ext cx="7813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用法</a:t>
            </a:r>
            <a:r>
              <a:rPr lang="en-US" altLang="zh-CN" b="1">
                <a:solidFill>
                  <a:srgbClr val="0000FF"/>
                </a:solidFill>
              </a:rPr>
              <a:t>3:</a:t>
            </a:r>
            <a:r>
              <a:rPr lang="zh-CN" altLang="en-US" b="1">
                <a:solidFill>
                  <a:srgbClr val="0000FF"/>
                </a:solidFill>
              </a:rPr>
              <a:t>构造</a:t>
            </a:r>
            <a:r>
              <a:rPr lang="en-US" altLang="zh-CN" b="1">
                <a:solidFill>
                  <a:srgbClr val="0000FF"/>
                </a:solidFill>
              </a:rPr>
              <a:t>Map</a:t>
            </a:r>
            <a:r>
              <a:rPr lang="zh-CN" altLang="en-US" b="1">
                <a:solidFill>
                  <a:srgbClr val="0000FF"/>
                </a:solidFill>
              </a:rPr>
              <a:t>，如</a:t>
            </a:r>
            <a:r>
              <a:rPr lang="en-US" altLang="zh-CN" b="1">
                <a:solidFill>
                  <a:srgbClr val="0000FF"/>
                </a:solidFill>
              </a:rPr>
              <a:t>#{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zh-CN" b="1">
                <a:solidFill>
                  <a:srgbClr val="0000FF"/>
                </a:solidFill>
              </a:rPr>
              <a:t>foo1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zh-CN" b="1">
                <a:solidFill>
                  <a:srgbClr val="0000FF"/>
                </a:solidFill>
              </a:rPr>
              <a:t>: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zh-CN" b="1">
                <a:solidFill>
                  <a:srgbClr val="0000FF"/>
                </a:solidFill>
              </a:rPr>
              <a:t>bar1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zh-CN" b="1">
                <a:solidFill>
                  <a:srgbClr val="0000FF"/>
                </a:solidFill>
              </a:rPr>
              <a:t>, 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zh-CN" b="1">
                <a:solidFill>
                  <a:srgbClr val="0000FF"/>
                </a:solidFill>
              </a:rPr>
              <a:t>foo2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zh-CN" b="1">
                <a:solidFill>
                  <a:srgbClr val="0000FF"/>
                </a:solidFill>
              </a:rPr>
              <a:t>: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zh-CN" b="1">
                <a:solidFill>
                  <a:srgbClr val="0000FF"/>
                </a:solidFill>
              </a:rPr>
              <a:t>bar2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zh-CN" b="1">
                <a:solidFill>
                  <a:srgbClr val="0000FF"/>
                </a:solidFill>
              </a:rPr>
              <a:t>}</a:t>
            </a:r>
            <a:r>
              <a:rPr lang="zh-CN" altLang="en-US" b="1">
                <a:solidFill>
                  <a:srgbClr val="0000FF"/>
                </a:solidFill>
              </a:rPr>
              <a:t>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/>
              <a:t>这种方式常用在给</a:t>
            </a:r>
            <a:r>
              <a:rPr lang="en-US" altLang="zh-CN" b="1"/>
              <a:t>radio</a:t>
            </a:r>
            <a:r>
              <a:rPr lang="zh-CN" altLang="en-US" b="1"/>
              <a:t>或</a:t>
            </a:r>
            <a:r>
              <a:rPr lang="en-US" altLang="zh-CN" b="1"/>
              <a:t>select</a:t>
            </a:r>
            <a:r>
              <a:rPr lang="zh-CN" altLang="en-US" b="1"/>
              <a:t>、</a:t>
            </a:r>
            <a:r>
              <a:rPr lang="en-US" altLang="zh-CN" b="1"/>
              <a:t>checkbox</a:t>
            </a:r>
            <a:r>
              <a:rPr lang="zh-CN" altLang="en-US" b="1"/>
              <a:t>等标签赋值上</a:t>
            </a:r>
            <a:r>
              <a:rPr lang="zh-CN" altLang="en-US"/>
              <a:t> </a:t>
            </a:r>
            <a:r>
              <a:rPr lang="zh-CN" altLang="en-US" b="1"/>
              <a:t> </a:t>
            </a: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539750" y="4005263"/>
            <a:ext cx="8245475" cy="25082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/>
              <a:t>Action</a:t>
            </a:r>
            <a:r>
              <a:rPr lang="zh-CN" altLang="en-US" sz="1600" b="1"/>
              <a:t>中的代码</a:t>
            </a:r>
            <a:r>
              <a:rPr lang="en-US" altLang="zh-CN" sz="1600" b="1"/>
              <a:t>:</a:t>
            </a:r>
          </a:p>
          <a:p>
            <a:r>
              <a:rPr lang="en-US" altLang="zh-CN" sz="1400"/>
              <a:t>       </a:t>
            </a:r>
            <a:r>
              <a:rPr lang="en-US" altLang="zh-CN" sz="1400" b="1">
                <a:solidFill>
                  <a:srgbClr val="0000FF"/>
                </a:solidFill>
              </a:rPr>
              <a:t>Map map=new HashMap();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map.put("male", "男");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map.put("female", "女");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ServletActionContext.</a:t>
            </a:r>
            <a:r>
              <a:rPr lang="en-US" altLang="zh-CN" sz="1400" b="1" i="1">
                <a:solidFill>
                  <a:srgbClr val="0000FF"/>
                </a:solidFill>
              </a:rPr>
              <a:t>getRequest</a:t>
            </a:r>
            <a:r>
              <a:rPr lang="en-US" altLang="zh-CN" sz="1400" b="1">
                <a:solidFill>
                  <a:srgbClr val="0000FF"/>
                </a:solidFill>
              </a:rPr>
              <a:t>().setAttribute("map", map);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/>
              <a:t>  </a:t>
            </a:r>
            <a:r>
              <a:rPr lang="en-US" altLang="zh-CN" sz="1600" b="1"/>
              <a:t>jsp</a:t>
            </a:r>
            <a:r>
              <a:rPr lang="zh-CN" altLang="en-US" sz="1600" b="1"/>
              <a:t>页面</a:t>
            </a:r>
            <a:r>
              <a:rPr lang="en-US" altLang="zh-CN" sz="1600"/>
              <a:t>:</a:t>
            </a:r>
          </a:p>
          <a:p>
            <a:r>
              <a:rPr lang="en-US" altLang="zh-CN" sz="1400">
                <a:solidFill>
                  <a:srgbClr val="0000FF"/>
                </a:solidFill>
              </a:rPr>
              <a:t>       </a:t>
            </a:r>
            <a:r>
              <a:rPr lang="en-US" altLang="zh-CN" sz="1400" b="1">
                <a:solidFill>
                  <a:srgbClr val="0000FF"/>
                </a:solidFill>
              </a:rPr>
              <a:t>&lt;s:property value="#request.map.male"/&gt;&lt;br&gt;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&lt;s:property value="#request.map['female']"/&gt;&lt;br&gt;</a:t>
            </a:r>
          </a:p>
          <a:p>
            <a:r>
              <a:rPr lang="en-US" altLang="zh-CN"/>
              <a:t> </a:t>
            </a:r>
            <a:r>
              <a:rPr lang="zh-CN" altLang="en-US" sz="1600" b="1"/>
              <a:t>运行结果是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      </a:t>
            </a:r>
            <a:r>
              <a:rPr lang="zh-CN" altLang="en-US" sz="1400">
                <a:solidFill>
                  <a:srgbClr val="0000FF"/>
                </a:solidFill>
              </a:rPr>
              <a:t>男  女</a:t>
            </a:r>
            <a:endParaRPr lang="en-US" altLang="zh-CN" sz="1400" b="1">
              <a:solidFill>
                <a:srgbClr val="0000FF"/>
              </a:solidFill>
            </a:endParaRPr>
          </a:p>
        </p:txBody>
      </p:sp>
      <p:sp>
        <p:nvSpPr>
          <p:cNvPr id="26630" name="TextBox 4"/>
          <p:cNvSpPr txBox="1">
            <a:spLocks noChangeArrowheads="1"/>
          </p:cNvSpPr>
          <p:nvPr/>
        </p:nvSpPr>
        <p:spPr bwMode="auto">
          <a:xfrm>
            <a:off x="539750" y="2492375"/>
            <a:ext cx="8245475" cy="13509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/>
              <a:t>jsp</a:t>
            </a:r>
            <a:r>
              <a:rPr lang="zh-CN" altLang="en-US" sz="1600" b="1"/>
              <a:t>页面</a:t>
            </a:r>
            <a:r>
              <a:rPr lang="en-US" altLang="zh-CN" sz="1600"/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/>
              <a:t>      </a:t>
            </a:r>
            <a:r>
              <a:rPr lang="en-US" altLang="zh-CN" sz="1600" b="1">
                <a:solidFill>
                  <a:srgbClr val="0000FF"/>
                </a:solidFill>
              </a:rPr>
              <a:t>&lt;s:radio list=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600" b="1">
                <a:solidFill>
                  <a:srgbClr val="0000FF"/>
                </a:solidFill>
              </a:rPr>
              <a:t>#{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zh-CN" sz="1600" b="1">
                <a:solidFill>
                  <a:srgbClr val="0000FF"/>
                </a:solidFill>
              </a:rPr>
              <a:t>male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zh-CN" sz="1600" b="1">
                <a:solidFill>
                  <a:srgbClr val="0000FF"/>
                </a:solidFill>
              </a:rPr>
              <a:t>: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zh-CN" altLang="en-US" sz="1600" b="1">
                <a:solidFill>
                  <a:srgbClr val="0000FF"/>
                </a:solidFill>
              </a:rPr>
              <a:t>男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zh-CN" sz="1600" b="1">
                <a:solidFill>
                  <a:srgbClr val="0000FF"/>
                </a:solidFill>
              </a:rPr>
              <a:t>,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zh-CN" sz="1600" b="1">
                <a:solidFill>
                  <a:srgbClr val="0000FF"/>
                </a:solidFill>
              </a:rPr>
              <a:t>female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zh-CN" sz="1600" b="1">
                <a:solidFill>
                  <a:srgbClr val="0000FF"/>
                </a:solidFill>
              </a:rPr>
              <a:t>: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zh-CN" altLang="en-US" sz="1600" b="1">
                <a:solidFill>
                  <a:srgbClr val="0000FF"/>
                </a:solidFill>
              </a:rPr>
              <a:t>女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zh-CN" sz="1600" b="1">
                <a:solidFill>
                  <a:srgbClr val="0000FF"/>
                </a:solidFill>
              </a:rPr>
              <a:t>}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1600" b="1">
                <a:solidFill>
                  <a:srgbClr val="0000FF"/>
                </a:solidFill>
              </a:rPr>
              <a:t>  name=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600" b="1">
                <a:solidFill>
                  <a:srgbClr val="0000FF"/>
                </a:solidFill>
              </a:rPr>
              <a:t>sex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1600" b="1">
                <a:solidFill>
                  <a:srgbClr val="0000FF"/>
                </a:solidFill>
              </a:rPr>
              <a:t>  label=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1600" b="1">
                <a:solidFill>
                  <a:srgbClr val="0000FF"/>
                </a:solidFill>
              </a:rPr>
              <a:t>性别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1600" b="1">
                <a:solidFill>
                  <a:srgbClr val="0000FF"/>
                </a:solidFill>
              </a:rPr>
              <a:t> /&gt;</a:t>
            </a:r>
            <a:r>
              <a:rPr lang="en-US" altLang="zh-CN" sz="16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 b="1"/>
              <a:t>运行结果是</a:t>
            </a:r>
          </a:p>
          <a:p>
            <a:r>
              <a:rPr lang="en-US" altLang="zh-CN" sz="1600" b="1"/>
              <a:t>     </a:t>
            </a:r>
            <a:r>
              <a:rPr lang="en-US" altLang="zh-CN" sz="1600" b="1">
                <a:solidFill>
                  <a:srgbClr val="0000FF"/>
                </a:solidFill>
              </a:rPr>
              <a:t>&lt;input type="radio" name="sex" id="sexmale" value="male"/&gt;</a:t>
            </a:r>
            <a:r>
              <a:rPr lang="zh-CN" altLang="en-US" sz="1600" b="1">
                <a:solidFill>
                  <a:srgbClr val="0000FF"/>
                </a:solidFill>
              </a:rPr>
              <a:t>男</a:t>
            </a:r>
            <a:endParaRPr lang="en-US" altLang="zh-CN" sz="1600" b="1">
              <a:solidFill>
                <a:srgbClr val="0000FF"/>
              </a:solidFill>
            </a:endParaRPr>
          </a:p>
          <a:p>
            <a:r>
              <a:rPr lang="en-US" altLang="zh-CN" sz="1600" b="1">
                <a:solidFill>
                  <a:srgbClr val="0000FF"/>
                </a:solidFill>
              </a:rPr>
              <a:t>     &lt;input type="radio" name="sex" id="sexfemale" value="female"/&gt;</a:t>
            </a:r>
            <a:r>
              <a:rPr lang="zh-CN" altLang="en-US" sz="1600" b="1">
                <a:solidFill>
                  <a:srgbClr val="0000FF"/>
                </a:solidFill>
              </a:rPr>
              <a:t>女</a:t>
            </a:r>
            <a:endParaRPr lang="en-US" altLang="zh-CN" sz="16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7650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/>
              <a:t>OGNL</a:t>
            </a:r>
            <a:r>
              <a:rPr lang="zh-CN" altLang="zh-CN"/>
              <a:t>表达式</a:t>
            </a:r>
            <a:r>
              <a:rPr lang="zh-CN" altLang="zh-CN" sz="3600"/>
              <a:t>语言</a:t>
            </a:r>
            <a:r>
              <a:rPr lang="en-US" altLang="zh-CN" sz="3600"/>
              <a:t>(</a:t>
            </a:r>
            <a:r>
              <a:rPr lang="en-US" altLang="zh-CN" b="1">
                <a:solidFill>
                  <a:srgbClr val="0000FF"/>
                </a:solidFill>
              </a:rPr>
              <a:t>#</a:t>
            </a:r>
            <a:r>
              <a:rPr lang="zh-CN" altLang="zh-CN" b="1">
                <a:solidFill>
                  <a:srgbClr val="0000FF"/>
                </a:solidFill>
              </a:rPr>
              <a:t>号的用法</a:t>
            </a:r>
            <a:r>
              <a:rPr lang="en-US" altLang="zh-CN" sz="3600"/>
              <a:t>)</a:t>
            </a:r>
            <a:endParaRPr lang="zh-CN" altLang="zh-CN" sz="3600"/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468313" y="2636838"/>
            <a:ext cx="8245475" cy="23860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/>
              <a:t>Action</a:t>
            </a:r>
            <a:r>
              <a:rPr lang="zh-CN" altLang="en-US" sz="1600" b="1"/>
              <a:t>中的代码</a:t>
            </a:r>
            <a:r>
              <a:rPr lang="en-US" altLang="zh-CN" sz="1600" b="1"/>
              <a:t>:</a:t>
            </a:r>
          </a:p>
          <a:p>
            <a:r>
              <a:rPr lang="en-US" altLang="zh-CN" sz="1400"/>
              <a:t>       </a:t>
            </a:r>
            <a:r>
              <a:rPr lang="en-US" altLang="zh-CN" sz="1400" b="1">
                <a:solidFill>
                  <a:srgbClr val="0000FF"/>
                </a:solidFill>
              </a:rPr>
              <a:t>Map map=new HashMap();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map.put("male", "男");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map.put("female", "女");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ServletActionContext.</a:t>
            </a:r>
            <a:r>
              <a:rPr lang="en-US" altLang="zh-CN" sz="1400" b="1" i="1">
                <a:solidFill>
                  <a:srgbClr val="0000FF"/>
                </a:solidFill>
              </a:rPr>
              <a:t>getRequest</a:t>
            </a:r>
            <a:r>
              <a:rPr lang="en-US" altLang="zh-CN" sz="1400" b="1">
                <a:solidFill>
                  <a:srgbClr val="0000FF"/>
                </a:solidFill>
              </a:rPr>
              <a:t>().setAttribute("map", map);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/>
              <a:t>  </a:t>
            </a:r>
            <a:r>
              <a:rPr lang="en-US" altLang="zh-CN" sz="1600" b="1"/>
              <a:t>jsp</a:t>
            </a:r>
            <a:r>
              <a:rPr lang="zh-CN" altLang="en-US" sz="1600" b="1"/>
              <a:t>页面</a:t>
            </a:r>
            <a:r>
              <a:rPr lang="en-US" altLang="zh-CN" sz="1600"/>
              <a:t>: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 &lt;s:radio list="#request.map" name="sex" label="</a:t>
            </a:r>
            <a:r>
              <a:rPr lang="zh-CN" altLang="en-US" sz="1400" b="1">
                <a:solidFill>
                  <a:srgbClr val="0000FF"/>
                </a:solidFill>
              </a:rPr>
              <a:t>性别</a:t>
            </a:r>
            <a:r>
              <a:rPr lang="en-US" altLang="zh-CN" sz="1400" b="1">
                <a:solidFill>
                  <a:srgbClr val="0000FF"/>
                </a:solidFill>
              </a:rPr>
              <a:t>" /&gt;</a:t>
            </a:r>
          </a:p>
          <a:p>
            <a:r>
              <a:rPr lang="en-US" altLang="zh-CN" b="1"/>
              <a:t>  </a:t>
            </a:r>
            <a:r>
              <a:rPr lang="zh-CN" altLang="en-US" sz="1600" b="1"/>
              <a:t>运行结果是</a:t>
            </a:r>
          </a:p>
          <a:p>
            <a:r>
              <a:rPr lang="en-US" altLang="zh-CN" sz="1400"/>
              <a:t>        </a:t>
            </a:r>
            <a:r>
              <a:rPr lang="en-US" altLang="zh-CN" sz="1400" b="1">
                <a:solidFill>
                  <a:srgbClr val="0000FF"/>
                </a:solidFill>
              </a:rPr>
              <a:t>&lt;input type="radio" name="sex" id="sexfemale" value="female"/&gt;</a:t>
            </a:r>
            <a:r>
              <a:rPr lang="zh-CN" altLang="en-US" sz="1400" b="1">
                <a:solidFill>
                  <a:srgbClr val="0000FF"/>
                </a:solidFill>
              </a:rPr>
              <a:t>女</a:t>
            </a:r>
          </a:p>
          <a:p>
            <a:r>
              <a:rPr lang="zh-CN" altLang="en-US" sz="1400" b="1">
                <a:solidFill>
                  <a:srgbClr val="0000FF"/>
                </a:solidFill>
              </a:rPr>
              <a:t>        </a:t>
            </a:r>
            <a:r>
              <a:rPr lang="en-US" altLang="zh-CN" sz="1400" b="1">
                <a:solidFill>
                  <a:srgbClr val="0000FF"/>
                </a:solidFill>
              </a:rPr>
              <a:t>&lt;input type=</a:t>
            </a:r>
            <a:r>
              <a:rPr lang="en-US" altLang="zh-CN" sz="1400" b="1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400" b="1">
                <a:solidFill>
                  <a:srgbClr val="0000FF"/>
                </a:solidFill>
              </a:rPr>
              <a:t>radio</a:t>
            </a:r>
            <a:r>
              <a:rPr lang="en-US" altLang="zh-CN" sz="1400" b="1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1400" b="1">
                <a:solidFill>
                  <a:srgbClr val="0000FF"/>
                </a:solidFill>
              </a:rPr>
              <a:t> name=</a:t>
            </a:r>
            <a:r>
              <a:rPr lang="en-US" altLang="zh-CN" sz="1400" b="1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400" b="1">
                <a:solidFill>
                  <a:srgbClr val="0000FF"/>
                </a:solidFill>
              </a:rPr>
              <a:t>sex</a:t>
            </a:r>
            <a:r>
              <a:rPr lang="en-US" altLang="zh-CN" sz="1400" b="1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1400" b="1">
                <a:solidFill>
                  <a:srgbClr val="0000FF"/>
                </a:solidFill>
              </a:rPr>
              <a:t> id=</a:t>
            </a:r>
            <a:r>
              <a:rPr lang="en-US" altLang="zh-CN" sz="1400" b="1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400" b="1">
                <a:solidFill>
                  <a:srgbClr val="0000FF"/>
                </a:solidFill>
              </a:rPr>
              <a:t>sexmale</a:t>
            </a:r>
            <a:r>
              <a:rPr lang="en-US" altLang="zh-CN" sz="1400" b="1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1400" b="1">
                <a:solidFill>
                  <a:srgbClr val="0000FF"/>
                </a:solidFill>
              </a:rPr>
              <a:t> value=</a:t>
            </a:r>
            <a:r>
              <a:rPr lang="en-US" altLang="zh-CN" sz="1400" b="1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400" b="1">
                <a:solidFill>
                  <a:srgbClr val="0000FF"/>
                </a:solidFill>
              </a:rPr>
              <a:t>male</a:t>
            </a:r>
            <a:r>
              <a:rPr lang="en-US" altLang="zh-CN" sz="1400" b="1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1400" b="1">
                <a:solidFill>
                  <a:srgbClr val="0000FF"/>
                </a:solidFill>
              </a:rPr>
              <a:t>&gt;</a:t>
            </a:r>
            <a:r>
              <a:rPr lang="zh-CN" altLang="en-US" sz="1400" b="1">
                <a:solidFill>
                  <a:srgbClr val="0000FF"/>
                </a:solidFill>
              </a:rPr>
              <a:t>男</a:t>
            </a:r>
            <a:endParaRPr lang="en-US" altLang="zh-CN" sz="1400" b="1">
              <a:solidFill>
                <a:srgbClr val="0000FF"/>
              </a:solidFill>
            </a:endParaRP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468313" y="1844675"/>
            <a:ext cx="83518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用法</a:t>
            </a:r>
            <a:r>
              <a:rPr lang="en-US" altLang="zh-CN" b="1">
                <a:solidFill>
                  <a:srgbClr val="0000FF"/>
                </a:solidFill>
              </a:rPr>
              <a:t>3:</a:t>
            </a:r>
            <a:r>
              <a:rPr lang="zh-CN" altLang="en-US" b="1">
                <a:solidFill>
                  <a:srgbClr val="0000FF"/>
                </a:solidFill>
              </a:rPr>
              <a:t>构造</a:t>
            </a:r>
            <a:r>
              <a:rPr lang="en-US" altLang="zh-CN" b="1">
                <a:solidFill>
                  <a:srgbClr val="0000FF"/>
                </a:solidFill>
              </a:rPr>
              <a:t>Map</a:t>
            </a:r>
            <a:r>
              <a:rPr lang="zh-CN" altLang="en-US" b="1">
                <a:solidFill>
                  <a:srgbClr val="0000FF"/>
                </a:solidFill>
              </a:rPr>
              <a:t>，如</a:t>
            </a:r>
            <a:r>
              <a:rPr lang="en-US" altLang="zh-CN" b="1">
                <a:solidFill>
                  <a:srgbClr val="0000FF"/>
                </a:solidFill>
              </a:rPr>
              <a:t>#{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zh-CN" b="1">
                <a:solidFill>
                  <a:srgbClr val="0000FF"/>
                </a:solidFill>
              </a:rPr>
              <a:t>foo1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zh-CN" b="1">
                <a:solidFill>
                  <a:srgbClr val="0000FF"/>
                </a:solidFill>
              </a:rPr>
              <a:t>: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zh-CN" b="1">
                <a:solidFill>
                  <a:srgbClr val="0000FF"/>
                </a:solidFill>
              </a:rPr>
              <a:t>bar1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zh-CN" b="1">
                <a:solidFill>
                  <a:srgbClr val="0000FF"/>
                </a:solidFill>
              </a:rPr>
              <a:t>, 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zh-CN" b="1">
                <a:solidFill>
                  <a:srgbClr val="0000FF"/>
                </a:solidFill>
              </a:rPr>
              <a:t>foo2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zh-CN" b="1">
                <a:solidFill>
                  <a:srgbClr val="0000FF"/>
                </a:solidFill>
              </a:rPr>
              <a:t>: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zh-CN" b="1">
                <a:solidFill>
                  <a:srgbClr val="0000FF"/>
                </a:solidFill>
              </a:rPr>
              <a:t>bar2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zh-CN" b="1">
                <a:solidFill>
                  <a:srgbClr val="0000FF"/>
                </a:solidFill>
              </a:rPr>
              <a:t>}</a:t>
            </a:r>
            <a:r>
              <a:rPr lang="zh-CN" altLang="en-US" b="1">
                <a:solidFill>
                  <a:srgbClr val="0000FF"/>
                </a:solidFill>
              </a:rPr>
              <a:t>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/>
              <a:t>这种方式常用在给</a:t>
            </a:r>
            <a:r>
              <a:rPr lang="en-US" altLang="zh-CN" b="1"/>
              <a:t>radio</a:t>
            </a:r>
            <a:r>
              <a:rPr lang="zh-CN" altLang="en-US" b="1"/>
              <a:t>或</a:t>
            </a:r>
            <a:r>
              <a:rPr lang="en-US" altLang="zh-CN" b="1"/>
              <a:t>select</a:t>
            </a:r>
            <a:r>
              <a:rPr lang="zh-CN" altLang="en-US" b="1"/>
              <a:t>、</a:t>
            </a:r>
            <a:r>
              <a:rPr lang="en-US" altLang="zh-CN" b="1"/>
              <a:t>checkbox</a:t>
            </a:r>
            <a:r>
              <a:rPr lang="zh-CN" altLang="en-US" b="1"/>
              <a:t>等标签赋值上</a:t>
            </a:r>
            <a:r>
              <a:rPr lang="zh-CN" altLang="en-US"/>
              <a:t> </a:t>
            </a:r>
            <a:r>
              <a:rPr lang="zh-CN" altLang="en-US" b="1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8674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br>
              <a:rPr lang="en-US" altLang="zh-CN" b="1"/>
            </a:br>
            <a:br>
              <a:rPr lang="en-US" altLang="zh-CN"/>
            </a:br>
            <a:r>
              <a:rPr lang="en-US" altLang="zh-CN"/>
              <a:t>OGNL</a:t>
            </a:r>
            <a:r>
              <a:rPr lang="zh-CN" altLang="zh-CN"/>
              <a:t>表达式</a:t>
            </a:r>
            <a:r>
              <a:rPr lang="zh-CN" altLang="zh-CN" sz="3600"/>
              <a:t>语言</a:t>
            </a:r>
            <a:r>
              <a:rPr lang="en-US" altLang="zh-CN" sz="3600"/>
              <a:t>(</a:t>
            </a:r>
            <a:r>
              <a:rPr lang="en-US" altLang="zh-CN" b="1">
                <a:solidFill>
                  <a:srgbClr val="0000FF"/>
                </a:solidFill>
              </a:rPr>
              <a:t>%</a:t>
            </a:r>
            <a:r>
              <a:rPr lang="zh-CN" altLang="zh-CN" b="1">
                <a:solidFill>
                  <a:srgbClr val="0000FF"/>
                </a:solidFill>
              </a:rPr>
              <a:t>用法</a:t>
            </a:r>
            <a:r>
              <a:rPr lang="en-US" altLang="zh-CN" sz="3600"/>
              <a:t>)</a:t>
            </a:r>
          </a:p>
        </p:txBody>
      </p:sp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395288" y="1844675"/>
            <a:ext cx="7813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CN" b="1">
                <a:solidFill>
                  <a:srgbClr val="0000FF"/>
                </a:solidFill>
              </a:rPr>
              <a:t>%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r>
              <a:rPr lang="zh-CN" altLang="en-US" b="1">
                <a:solidFill>
                  <a:srgbClr val="0000FF"/>
                </a:solidFill>
              </a:rPr>
              <a:t>符号的用途是在标签的属性值被理解为字符串类型时，告诉执行环境</a:t>
            </a:r>
            <a:r>
              <a:rPr lang="en-US" altLang="zh-CN" b="1">
                <a:solidFill>
                  <a:srgbClr val="FF0000"/>
                </a:solidFill>
              </a:rPr>
              <a:t>%{}</a:t>
            </a:r>
            <a:r>
              <a:rPr lang="zh-CN" altLang="en-US" b="1">
                <a:solidFill>
                  <a:srgbClr val="0000FF"/>
                </a:solidFill>
              </a:rPr>
              <a:t>里的是</a:t>
            </a:r>
            <a:r>
              <a:rPr lang="en-US" altLang="zh-CN" b="1">
                <a:solidFill>
                  <a:srgbClr val="0000FF"/>
                </a:solidFill>
              </a:rPr>
              <a:t>OGNL</a:t>
            </a:r>
            <a:r>
              <a:rPr lang="zh-CN" altLang="en-US" b="1">
                <a:solidFill>
                  <a:srgbClr val="0000FF"/>
                </a:solidFill>
              </a:rPr>
              <a:t>表达式。 </a:t>
            </a:r>
            <a:endParaRPr lang="en-US" altLang="zh-CN" b="1">
              <a:solidFill>
                <a:srgbClr val="0000FF"/>
              </a:solidFill>
            </a:endParaRPr>
          </a:p>
        </p:txBody>
      </p:sp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468313" y="2565400"/>
            <a:ext cx="8245475" cy="20018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 b="1"/>
              <a:t>形式一</a:t>
            </a:r>
            <a:r>
              <a:rPr lang="en-US" altLang="zh-CN" sz="1600" b="1"/>
              <a:t>: { }</a:t>
            </a:r>
            <a:r>
              <a:rPr lang="zh-CN" altLang="en-US" sz="1600" b="1"/>
              <a:t>中</a:t>
            </a:r>
            <a:r>
              <a:rPr lang="en-US" altLang="zh-CN" sz="1600" b="1"/>
              <a:t>ognl</a:t>
            </a:r>
            <a:r>
              <a:rPr lang="zh-CN" altLang="en-US" sz="1600" b="1"/>
              <a:t>表达式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/>
              <a:t>  Action</a:t>
            </a:r>
            <a:r>
              <a:rPr lang="zh-CN" altLang="en-US" sz="1600" b="1"/>
              <a:t>中的代码</a:t>
            </a:r>
            <a:r>
              <a:rPr lang="en-US" altLang="zh-CN" sz="1600" b="1"/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</a:t>
            </a:r>
            <a:r>
              <a:rPr lang="en-US" altLang="zh-CN" sz="1400" b="1">
                <a:solidFill>
                  <a:srgbClr val="0000FF"/>
                </a:solidFill>
              </a:rPr>
              <a:t>ServletActionContext.</a:t>
            </a:r>
            <a:r>
              <a:rPr lang="en-US" altLang="zh-CN" sz="1400" b="1" i="1">
                <a:solidFill>
                  <a:srgbClr val="0000FF"/>
                </a:solidFill>
              </a:rPr>
              <a:t>getRequest</a:t>
            </a:r>
            <a:r>
              <a:rPr lang="en-US" altLang="zh-CN" sz="1400" b="1">
                <a:solidFill>
                  <a:srgbClr val="0000FF"/>
                </a:solidFill>
              </a:rPr>
              <a:t>().setAttribute("username", "username_request");                                                                           </a:t>
            </a:r>
            <a:endParaRPr lang="en-US" altLang="zh-CN" sz="1600" b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/>
              <a:t>  </a:t>
            </a:r>
            <a:r>
              <a:rPr lang="en-US" altLang="zh-CN" sz="1600" b="1"/>
              <a:t>jsp</a:t>
            </a:r>
            <a:r>
              <a:rPr lang="zh-CN" altLang="en-US" sz="1600" b="1"/>
              <a:t>页面</a:t>
            </a:r>
            <a:r>
              <a:rPr lang="en-US" altLang="zh-CN" sz="1600"/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</a:t>
            </a:r>
            <a:r>
              <a:rPr lang="en-US" altLang="zh-CN" sz="1400" b="1">
                <a:solidFill>
                  <a:srgbClr val="0000FF"/>
                </a:solidFill>
              </a:rPr>
              <a:t>&lt;s:textfield name="name" label="%{#request.username} "/&gt;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  <a:r>
              <a:rPr lang="zh-CN" altLang="en-US" sz="1600" b="1"/>
              <a:t>运行结果是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en-US" altLang="zh-CN" sz="1400" b="1">
                <a:solidFill>
                  <a:srgbClr val="0000FF"/>
                </a:solidFill>
              </a:rPr>
              <a:t>username_request : &lt;input type="text" name="name" value="" id="name"/&gt;</a:t>
            </a:r>
          </a:p>
        </p:txBody>
      </p:sp>
      <p:sp>
        <p:nvSpPr>
          <p:cNvPr id="28678" name="TextBox 4"/>
          <p:cNvSpPr txBox="1">
            <a:spLocks noChangeArrowheads="1"/>
          </p:cNvSpPr>
          <p:nvPr/>
        </p:nvSpPr>
        <p:spPr bwMode="auto">
          <a:xfrm>
            <a:off x="468313" y="4652963"/>
            <a:ext cx="8245475" cy="14319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 b="1"/>
              <a:t>形式二</a:t>
            </a:r>
            <a:r>
              <a:rPr lang="en-US" altLang="zh-CN" sz="1600" b="1"/>
              <a:t>: { }</a:t>
            </a:r>
            <a:r>
              <a:rPr lang="zh-CN" altLang="en-US" sz="1600" b="1"/>
              <a:t>中值用 </a:t>
            </a:r>
            <a:r>
              <a:rPr lang="en-US" altLang="zh-CN" sz="1600" b="1">
                <a:latin typeface="Arial" panose="020B0604020202020204" pitchFamily="34" charset="0"/>
              </a:rPr>
              <a:t>’</a:t>
            </a:r>
            <a:r>
              <a:rPr lang="en-US" altLang="zh-CN" sz="1600" b="1"/>
              <a:t>  </a:t>
            </a:r>
            <a:r>
              <a:rPr lang="en-US" altLang="zh-CN" sz="1600" b="1">
                <a:latin typeface="Arial" panose="020B0604020202020204" pitchFamily="34" charset="0"/>
              </a:rPr>
              <a:t>’</a:t>
            </a:r>
            <a:r>
              <a:rPr lang="zh-CN" altLang="en-US" sz="1600" b="1"/>
              <a:t>引起来</a:t>
            </a:r>
            <a:r>
              <a:rPr lang="en-US" altLang="zh-CN" sz="1600" b="1"/>
              <a:t>,</a:t>
            </a:r>
            <a:r>
              <a:rPr lang="zh-CN" altLang="en-US" sz="1600" b="1"/>
              <a:t>此时不再是</a:t>
            </a:r>
            <a:r>
              <a:rPr lang="en-US" altLang="zh-CN" sz="1600" b="1"/>
              <a:t>ognl</a:t>
            </a:r>
            <a:r>
              <a:rPr lang="zh-CN" altLang="en-US" sz="1600" b="1"/>
              <a:t>表达式</a:t>
            </a:r>
            <a:r>
              <a:rPr lang="en-US" altLang="zh-CN" sz="1600" b="1"/>
              <a:t>,</a:t>
            </a:r>
            <a:r>
              <a:rPr lang="zh-CN" altLang="en-US" sz="1600" b="1"/>
              <a:t>而是普通的字符串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/>
              <a:t>jsp</a:t>
            </a:r>
            <a:r>
              <a:rPr lang="zh-CN" altLang="en-US" sz="1600" b="1"/>
              <a:t>页面</a:t>
            </a:r>
            <a:r>
              <a:rPr lang="en-US" altLang="zh-CN" sz="1600"/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</a:t>
            </a:r>
            <a:r>
              <a:rPr lang="en-US" altLang="zh-CN" sz="1400" b="1">
                <a:solidFill>
                  <a:srgbClr val="0000FF"/>
                </a:solidFill>
              </a:rPr>
              <a:t>&lt;s:textfield name="name" label="%{'foo'}"/&gt;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 b="1"/>
              <a:t>运行结果是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en-US" altLang="zh-CN" sz="1400" b="1">
                <a:solidFill>
                  <a:srgbClr val="0000FF"/>
                </a:solidFill>
              </a:rPr>
              <a:t>foo : &lt;input type="text" name="name" value="" id="name"/&gt;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9698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/>
              <a:t>OGNL</a:t>
            </a:r>
            <a:r>
              <a:rPr lang="zh-CN" altLang="zh-CN"/>
              <a:t>表达式</a:t>
            </a:r>
            <a:r>
              <a:rPr lang="zh-CN" altLang="zh-CN" sz="3600"/>
              <a:t>语言</a:t>
            </a:r>
            <a:r>
              <a:rPr lang="en-US" altLang="zh-CN" sz="3600"/>
              <a:t>(</a:t>
            </a:r>
            <a:r>
              <a:rPr lang="en-US" altLang="zh-CN" b="1">
                <a:solidFill>
                  <a:srgbClr val="0000FF"/>
                </a:solidFill>
              </a:rPr>
              <a:t>$</a:t>
            </a:r>
            <a:r>
              <a:rPr lang="zh-CN" altLang="zh-CN" b="1">
                <a:solidFill>
                  <a:srgbClr val="0000FF"/>
                </a:solidFill>
              </a:rPr>
              <a:t>用法</a:t>
            </a:r>
            <a:r>
              <a:rPr lang="en-US" altLang="zh-CN" sz="3600"/>
              <a:t>)</a:t>
            </a:r>
            <a:endParaRPr lang="zh-CN" altLang="zh-CN" sz="3600"/>
          </a:p>
        </p:txBody>
      </p:sp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539750" y="1844675"/>
            <a:ext cx="7813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 marL="3810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382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954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526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098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670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242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814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386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CN" b="1">
                <a:solidFill>
                  <a:srgbClr val="0000FF"/>
                </a:solidFill>
              </a:rPr>
              <a:t>$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r>
              <a:rPr lang="zh-CN" altLang="en-US" b="1">
                <a:solidFill>
                  <a:srgbClr val="0000FF"/>
                </a:solidFill>
              </a:rPr>
              <a:t>有两个主要的用途</a:t>
            </a:r>
          </a:p>
          <a:p>
            <a:r>
              <a:rPr lang="zh-CN" altLang="en-US" sz="1800" b="1">
                <a:solidFill>
                  <a:srgbClr val="0000FF"/>
                </a:solidFill>
              </a:rPr>
              <a:t>    </a:t>
            </a:r>
            <a:r>
              <a:rPr lang="zh-CN" altLang="en-US" sz="1800" b="1">
                <a:solidFill>
                  <a:srgbClr val="FF0000"/>
                </a:solidFill>
              </a:rPr>
              <a:t>*  用于在国际化资源文件中，引用</a:t>
            </a:r>
            <a:r>
              <a:rPr lang="en-US" altLang="zh-CN" sz="1800" b="1">
                <a:solidFill>
                  <a:srgbClr val="FF0000"/>
                </a:solidFill>
              </a:rPr>
              <a:t>OGNL</a:t>
            </a:r>
            <a:r>
              <a:rPr lang="zh-CN" altLang="en-US" sz="1800" b="1">
                <a:solidFill>
                  <a:srgbClr val="FF0000"/>
                </a:solidFill>
              </a:rPr>
              <a:t>表达式</a:t>
            </a:r>
          </a:p>
          <a:p>
            <a:r>
              <a:rPr lang="zh-CN" altLang="en-US" sz="1800" b="1">
                <a:solidFill>
                  <a:srgbClr val="0000FF"/>
                </a:solidFill>
              </a:rPr>
              <a:t>    *  在</a:t>
            </a:r>
            <a:r>
              <a:rPr lang="en-US" altLang="zh-CN" sz="1800" b="1">
                <a:solidFill>
                  <a:srgbClr val="0000FF"/>
                </a:solidFill>
              </a:rPr>
              <a:t>Struts 2</a:t>
            </a:r>
            <a:r>
              <a:rPr lang="zh-CN" altLang="en-US" sz="1800" b="1">
                <a:solidFill>
                  <a:srgbClr val="0000FF"/>
                </a:solidFill>
              </a:rPr>
              <a:t>配置文件中，引用</a:t>
            </a:r>
            <a:r>
              <a:rPr lang="en-US" altLang="zh-CN" sz="1800" b="1">
                <a:solidFill>
                  <a:srgbClr val="0000FF"/>
                </a:solidFill>
              </a:rPr>
              <a:t>OGNL</a:t>
            </a:r>
            <a:r>
              <a:rPr lang="zh-CN" altLang="en-US" sz="1800" b="1">
                <a:solidFill>
                  <a:srgbClr val="0000FF"/>
                </a:solidFill>
              </a:rPr>
              <a:t>表达式</a:t>
            </a:r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395288" y="2852738"/>
            <a:ext cx="8245475" cy="26241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 b="1"/>
              <a:t>在</a:t>
            </a:r>
            <a:r>
              <a:rPr lang="en-US" altLang="zh-CN" sz="1400" b="1"/>
              <a:t>struts2</a:t>
            </a:r>
            <a:r>
              <a:rPr lang="zh-CN" altLang="en-US" sz="1400" b="1"/>
              <a:t>配置文件中引用</a:t>
            </a:r>
            <a:r>
              <a:rPr lang="en-US" altLang="zh-CN" sz="1400" b="1"/>
              <a:t>ognl</a:t>
            </a:r>
            <a:r>
              <a:rPr lang="zh-CN" altLang="en-US" sz="1400" b="1"/>
              <a:t>表达式 </a:t>
            </a:r>
            <a:r>
              <a:rPr lang="en-US" altLang="zh-CN" sz="1400" b="1"/>
              <a:t>,</a:t>
            </a:r>
            <a:r>
              <a:rPr lang="zh-CN" altLang="en-US" sz="1400" b="1"/>
              <a:t>引用</a:t>
            </a:r>
            <a:r>
              <a:rPr lang="en-US" altLang="zh-CN" sz="1400" b="1"/>
              <a:t>request</a:t>
            </a:r>
            <a:r>
              <a:rPr lang="zh-CN" altLang="en-US" sz="1400" b="1"/>
              <a:t>等作用域中的值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Action</a:t>
            </a:r>
            <a:r>
              <a:rPr lang="zh-CN" altLang="en-US" sz="1400" b="1"/>
              <a:t>中的代码</a:t>
            </a:r>
            <a:r>
              <a:rPr lang="en-US" altLang="zh-CN" sz="1400" b="1"/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 </a:t>
            </a:r>
            <a:r>
              <a:rPr lang="en-US" altLang="zh-CN" sz="1400" b="1">
                <a:solidFill>
                  <a:srgbClr val="0000FF"/>
                </a:solidFill>
              </a:rPr>
              <a:t>ServletActionContext.</a:t>
            </a:r>
            <a:r>
              <a:rPr lang="en-US" altLang="zh-CN" sz="1400" b="1" i="1">
                <a:solidFill>
                  <a:srgbClr val="0000FF"/>
                </a:solidFill>
              </a:rPr>
              <a:t>getRequest</a:t>
            </a:r>
            <a:r>
              <a:rPr lang="en-US" altLang="zh-CN" sz="1400" b="1">
                <a:solidFill>
                  <a:srgbClr val="0000FF"/>
                </a:solidFill>
              </a:rPr>
              <a:t>().setAttribute("msgxx", "msg_request");</a:t>
            </a:r>
          </a:p>
          <a:p>
            <a:r>
              <a:rPr lang="zh-CN" altLang="en-US" sz="1400" b="1"/>
              <a:t>在</a:t>
            </a:r>
            <a:r>
              <a:rPr lang="en-US" altLang="zh-CN" sz="1400" b="1"/>
              <a:t>cn.itcast.ognl</a:t>
            </a:r>
            <a:r>
              <a:rPr lang="zh-CN" altLang="en-US" sz="1400" b="1"/>
              <a:t>中建立资源文件</a:t>
            </a:r>
            <a:r>
              <a:rPr lang="en-US" altLang="zh-CN" sz="1400" b="1"/>
              <a:t>resource.properties</a:t>
            </a:r>
            <a:r>
              <a:rPr lang="zh-CN" altLang="en-US" sz="1400" b="1"/>
              <a:t>，内容：</a:t>
            </a:r>
          </a:p>
          <a:p>
            <a:r>
              <a:rPr lang="en-US" altLang="zh-CN" b="1">
                <a:solidFill>
                  <a:srgbClr val="0000FF"/>
                </a:solidFill>
              </a:rPr>
              <a:t>      </a:t>
            </a:r>
            <a:r>
              <a:rPr lang="en-US" altLang="zh-CN" sz="1400" b="1">
                <a:solidFill>
                  <a:srgbClr val="0000FF"/>
                </a:solidFill>
              </a:rPr>
              <a:t>item.ognlname=${#request.msgxxx}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ognl.jsp</a:t>
            </a:r>
            <a:r>
              <a:rPr lang="zh-CN" altLang="en-US" sz="1400" b="1"/>
              <a:t>文件中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&lt;s:i18n name="cn.itcast.ognl.resource"&gt;  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      &lt;s:text name="item.ognlname"&gt;&lt;/s:text&gt;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&lt;/s:i18n&gt;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 b="1"/>
              <a:t>运行结果是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       </a:t>
            </a:r>
            <a:r>
              <a:rPr lang="en-US" altLang="zh-CN" sz="1400" b="1">
                <a:solidFill>
                  <a:srgbClr val="0000FF"/>
                </a:solidFill>
              </a:rPr>
              <a:t>msg_request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0722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/>
              <a:t>OGNL</a:t>
            </a:r>
            <a:r>
              <a:rPr lang="zh-CN" altLang="zh-CN"/>
              <a:t>表达式</a:t>
            </a:r>
            <a:r>
              <a:rPr lang="zh-CN" altLang="zh-CN" sz="3600"/>
              <a:t>语言</a:t>
            </a:r>
            <a:r>
              <a:rPr lang="en-US" altLang="zh-CN" sz="3600"/>
              <a:t>(</a:t>
            </a:r>
            <a:r>
              <a:rPr lang="en-US" altLang="zh-CN" b="1">
                <a:solidFill>
                  <a:srgbClr val="0000FF"/>
                </a:solidFill>
              </a:rPr>
              <a:t>$</a:t>
            </a:r>
            <a:r>
              <a:rPr lang="zh-CN" altLang="zh-CN" b="1">
                <a:solidFill>
                  <a:srgbClr val="0000FF"/>
                </a:solidFill>
              </a:rPr>
              <a:t>用法</a:t>
            </a:r>
            <a:r>
              <a:rPr lang="en-US" altLang="zh-CN" sz="3600"/>
              <a:t>)</a:t>
            </a:r>
            <a:endParaRPr lang="zh-CN" altLang="zh-CN" sz="3600"/>
          </a:p>
        </p:txBody>
      </p: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539750" y="1844675"/>
            <a:ext cx="7813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 marL="3810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382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954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526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098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670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242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814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386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CN" b="1">
                <a:solidFill>
                  <a:srgbClr val="0000FF"/>
                </a:solidFill>
              </a:rPr>
              <a:t>$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r>
              <a:rPr lang="zh-CN" altLang="en-US" b="1">
                <a:solidFill>
                  <a:srgbClr val="0000FF"/>
                </a:solidFill>
              </a:rPr>
              <a:t>有两个主要的用途</a:t>
            </a:r>
          </a:p>
          <a:p>
            <a:r>
              <a:rPr lang="zh-CN" altLang="en-US" sz="1800" b="1">
                <a:solidFill>
                  <a:srgbClr val="0000FF"/>
                </a:solidFill>
              </a:rPr>
              <a:t>    *  用于在国际化资源文件中，引用</a:t>
            </a:r>
            <a:r>
              <a:rPr lang="en-US" altLang="zh-CN" sz="1800" b="1">
                <a:solidFill>
                  <a:srgbClr val="0000FF"/>
                </a:solidFill>
              </a:rPr>
              <a:t>OGNL</a:t>
            </a:r>
            <a:r>
              <a:rPr lang="zh-CN" altLang="en-US" sz="1800" b="1">
                <a:solidFill>
                  <a:srgbClr val="0000FF"/>
                </a:solidFill>
              </a:rPr>
              <a:t>表达式</a:t>
            </a:r>
          </a:p>
          <a:p>
            <a:r>
              <a:rPr lang="zh-CN" altLang="en-US" sz="1800" b="1">
                <a:solidFill>
                  <a:srgbClr val="FF0000"/>
                </a:solidFill>
              </a:rPr>
              <a:t>    *  在</a:t>
            </a:r>
            <a:r>
              <a:rPr lang="en-US" altLang="zh-CN" sz="1800" b="1">
                <a:solidFill>
                  <a:srgbClr val="FF0000"/>
                </a:solidFill>
              </a:rPr>
              <a:t>Struts 2</a:t>
            </a:r>
            <a:r>
              <a:rPr lang="zh-CN" altLang="en-US" sz="1800" b="1">
                <a:solidFill>
                  <a:srgbClr val="FF0000"/>
                </a:solidFill>
              </a:rPr>
              <a:t>配置文件中，引用</a:t>
            </a:r>
            <a:r>
              <a:rPr lang="en-US" altLang="zh-CN" sz="1800" b="1">
                <a:solidFill>
                  <a:srgbClr val="FF0000"/>
                </a:solidFill>
              </a:rPr>
              <a:t>OGNL</a:t>
            </a:r>
            <a:r>
              <a:rPr lang="zh-CN" altLang="en-US" sz="1800" b="1">
                <a:solidFill>
                  <a:srgbClr val="FF0000"/>
                </a:solidFill>
              </a:rPr>
              <a:t>表达式</a:t>
            </a: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395288" y="2852738"/>
            <a:ext cx="8245475" cy="32369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 b="1"/>
              <a:t>在</a:t>
            </a:r>
            <a:r>
              <a:rPr lang="en-US" altLang="zh-CN" sz="1400" b="1"/>
              <a:t>struts2</a:t>
            </a:r>
            <a:r>
              <a:rPr lang="zh-CN" altLang="en-US" sz="1400" b="1"/>
              <a:t>配置文件中引用</a:t>
            </a:r>
            <a:r>
              <a:rPr lang="en-US" altLang="zh-CN" sz="1400" b="1"/>
              <a:t>ognl</a:t>
            </a:r>
            <a:r>
              <a:rPr lang="zh-CN" altLang="en-US" sz="1400" b="1"/>
              <a:t>表达式 </a:t>
            </a:r>
            <a:r>
              <a:rPr lang="en-US" altLang="zh-CN" sz="1400" b="1"/>
              <a:t>,</a:t>
            </a:r>
            <a:r>
              <a:rPr lang="zh-CN" altLang="en-US" sz="1400" b="1"/>
              <a:t>引用</a:t>
            </a:r>
            <a:r>
              <a:rPr lang="en-US" altLang="zh-CN" sz="1400" b="1"/>
              <a:t>request</a:t>
            </a:r>
            <a:r>
              <a:rPr lang="zh-CN" altLang="en-US" sz="1400" b="1"/>
              <a:t>等作用域中的值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 b="1"/>
              <a:t>在项目中使用重定向</a:t>
            </a:r>
            <a:r>
              <a:rPr lang="en-US" altLang="zh-CN" sz="1400" b="1"/>
              <a:t>Action</a:t>
            </a:r>
            <a:r>
              <a:rPr lang="zh-CN" altLang="en-US" sz="1400" b="1"/>
              <a:t>的时候，在此时</a:t>
            </a:r>
            <a:r>
              <a:rPr lang="en-US" altLang="zh-CN" sz="1400" b="1"/>
              <a:t>request</a:t>
            </a:r>
            <a:r>
              <a:rPr lang="zh-CN" altLang="en-US" sz="1400" b="1"/>
              <a:t>作用域失效，可使用该方法传值。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Action</a:t>
            </a:r>
            <a:r>
              <a:rPr lang="zh-CN" altLang="en-US" sz="1400" b="1"/>
              <a:t>中的代码</a:t>
            </a:r>
            <a:r>
              <a:rPr lang="en-US" altLang="zh-CN" sz="1400" b="1"/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 </a:t>
            </a:r>
            <a:r>
              <a:rPr lang="en-US" altLang="zh-CN" sz="1400" b="1">
                <a:solidFill>
                  <a:srgbClr val="0000FF"/>
                </a:solidFill>
              </a:rPr>
              <a:t>ServletActionContext.</a:t>
            </a:r>
            <a:r>
              <a:rPr lang="en-US" altLang="zh-CN" sz="1400" b="1" i="1">
                <a:solidFill>
                  <a:srgbClr val="0000FF"/>
                </a:solidFill>
              </a:rPr>
              <a:t>getRequest</a:t>
            </a:r>
            <a:r>
              <a:rPr lang="en-US" altLang="zh-CN" sz="1400" b="1">
                <a:solidFill>
                  <a:srgbClr val="0000FF"/>
                </a:solidFill>
              </a:rPr>
              <a:t>().setAttribute("msgxx", "msg_request");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struts.xml</a:t>
            </a:r>
            <a:r>
              <a:rPr lang="zh-CN" altLang="en-US" sz="1400" b="1"/>
              <a:t>文件中</a:t>
            </a:r>
          </a:p>
          <a:p>
            <a:r>
              <a:rPr lang="zh-CN" altLang="en-US" sz="1400"/>
              <a:t>        </a:t>
            </a:r>
            <a:r>
              <a:rPr lang="en-US" altLang="zh-CN" sz="1400" b="1">
                <a:solidFill>
                  <a:srgbClr val="0000FF"/>
                </a:solidFill>
              </a:rPr>
              <a:t>&lt;package name="ognl"   namespace="/ognl" extends="struts-default" &gt;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       &lt;action name="ognlAction_*" class="cn.itcast.ognl.OgnlAction" method="{1}"&gt;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                   &lt;result name="ognl"&gt;/ognl/ongl.jsp?</a:t>
            </a:r>
            <a:r>
              <a:rPr lang="en-US" altLang="zh-CN" sz="1400" b="1">
                <a:solidFill>
                  <a:srgbClr val="FF0000"/>
                </a:solidFill>
              </a:rPr>
              <a:t>msg=${#request.msgxx}</a:t>
            </a:r>
            <a:r>
              <a:rPr lang="en-US" altLang="zh-CN" sz="1400" b="1">
                <a:solidFill>
                  <a:srgbClr val="0000FF"/>
                </a:solidFill>
              </a:rPr>
              <a:t>&lt;/result&gt;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       &lt;/action&gt;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 &lt;/package&gt;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</a:t>
            </a:r>
            <a:r>
              <a:rPr lang="en-US" altLang="zh-CN" sz="1400" b="1"/>
              <a:t>jsp</a:t>
            </a:r>
            <a:r>
              <a:rPr lang="zh-CN" altLang="en-US" sz="1400" b="1"/>
              <a:t>页面</a:t>
            </a:r>
            <a:r>
              <a:rPr lang="en-US" altLang="zh-CN" sz="1400"/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       </a:t>
            </a:r>
            <a:r>
              <a:rPr lang="en-US" altLang="zh-CN" sz="1400" b="1">
                <a:solidFill>
                  <a:srgbClr val="0000FF"/>
                </a:solidFill>
              </a:rPr>
              <a:t>parameters Msg:&lt;s:property value="#parameters.msg[0]"/&gt;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</a:t>
            </a:r>
            <a:r>
              <a:rPr lang="zh-CN" altLang="en-US" sz="1400" b="1"/>
              <a:t>运行结果是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       </a:t>
            </a:r>
            <a:r>
              <a:rPr lang="en-US" altLang="zh-CN" sz="1400" b="1">
                <a:solidFill>
                  <a:srgbClr val="0000FF"/>
                </a:solidFill>
              </a:rPr>
              <a:t>msg_request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1746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/>
              <a:t>OGNL</a:t>
            </a:r>
            <a:r>
              <a:rPr lang="zh-CN" altLang="zh-CN"/>
              <a:t>表达式</a:t>
            </a:r>
            <a:r>
              <a:rPr lang="zh-CN" altLang="zh-CN" sz="3600"/>
              <a:t>语言</a:t>
            </a:r>
            <a:r>
              <a:rPr lang="en-US" altLang="zh-CN" sz="3600"/>
              <a:t>(</a:t>
            </a:r>
            <a:r>
              <a:rPr lang="en-US" altLang="zh-CN" b="1">
                <a:solidFill>
                  <a:srgbClr val="0000FF"/>
                </a:solidFill>
              </a:rPr>
              <a:t>$</a:t>
            </a:r>
            <a:r>
              <a:rPr lang="zh-CN" altLang="zh-CN" b="1">
                <a:solidFill>
                  <a:srgbClr val="0000FF"/>
                </a:solidFill>
              </a:rPr>
              <a:t>用法</a:t>
            </a:r>
            <a:r>
              <a:rPr lang="en-US" altLang="zh-CN" sz="3600"/>
              <a:t>)</a:t>
            </a:r>
            <a:endParaRPr lang="zh-CN" altLang="zh-CN" sz="3600"/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468313" y="1916113"/>
            <a:ext cx="8245475" cy="30019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 b="1"/>
              <a:t>在</a:t>
            </a:r>
            <a:r>
              <a:rPr lang="en-US" altLang="zh-CN" sz="1400" b="1"/>
              <a:t>struts2</a:t>
            </a:r>
            <a:r>
              <a:rPr lang="zh-CN" altLang="en-US" sz="1400" b="1"/>
              <a:t>配置文件中引用</a:t>
            </a:r>
            <a:r>
              <a:rPr lang="en-US" altLang="zh-CN" sz="1400" b="1"/>
              <a:t>ognl</a:t>
            </a:r>
            <a:r>
              <a:rPr lang="zh-CN" altLang="en-US" sz="1400" b="1"/>
              <a:t>表达式 </a:t>
            </a:r>
            <a:r>
              <a:rPr lang="en-US" altLang="zh-CN" sz="1400" b="1"/>
              <a:t>,</a:t>
            </a:r>
            <a:r>
              <a:rPr lang="zh-CN" altLang="en-US" sz="1400" b="1"/>
              <a:t>引用值栈的值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Action</a:t>
            </a:r>
            <a:r>
              <a:rPr lang="zh-CN" altLang="en-US" sz="1400" b="1"/>
              <a:t>中的代码</a:t>
            </a:r>
            <a:r>
              <a:rPr lang="en-US" altLang="zh-CN" sz="1400" b="1"/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 </a:t>
            </a:r>
            <a:r>
              <a:rPr lang="en-US" altLang="zh-CN" sz="1400" b="1">
                <a:solidFill>
                  <a:srgbClr val="0000FF"/>
                </a:solidFill>
              </a:rPr>
              <a:t>valueStack.set("msgxx", "msg_valueStack");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struts.xml</a:t>
            </a:r>
            <a:r>
              <a:rPr lang="zh-CN" altLang="en-US" sz="1400" b="1"/>
              <a:t>文件中</a:t>
            </a:r>
          </a:p>
          <a:p>
            <a:r>
              <a:rPr lang="zh-CN" altLang="en-US" sz="1400"/>
              <a:t>        </a:t>
            </a:r>
            <a:r>
              <a:rPr lang="en-US" altLang="zh-CN" sz="1400" b="1">
                <a:solidFill>
                  <a:srgbClr val="0000FF"/>
                </a:solidFill>
              </a:rPr>
              <a:t>&lt;package name="ognl"   namespace="/ognl" extends="struts-default" &gt;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       &lt;action name="ognlAction_*" class="cn.itcast.ognl.OgnlAction" method="{1}"&gt;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                   &lt;result name="ognl"&gt;/ognl/ongl.jsp?</a:t>
            </a:r>
            <a:r>
              <a:rPr lang="en-US" altLang="zh-CN" sz="1400" b="1">
                <a:solidFill>
                  <a:srgbClr val="FF0000"/>
                </a:solidFill>
              </a:rPr>
              <a:t>msg=${msgxx}</a:t>
            </a:r>
            <a:r>
              <a:rPr lang="en-US" altLang="zh-CN" sz="1400" b="1">
                <a:solidFill>
                  <a:srgbClr val="0000FF"/>
                </a:solidFill>
              </a:rPr>
              <a:t>&lt;/result&gt;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       &lt;/action&gt;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 &lt;/package&gt;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</a:t>
            </a:r>
            <a:r>
              <a:rPr lang="en-US" altLang="zh-CN" sz="1400" b="1"/>
              <a:t>jsp</a:t>
            </a:r>
            <a:r>
              <a:rPr lang="zh-CN" altLang="en-US" sz="1400" b="1"/>
              <a:t>页面</a:t>
            </a:r>
            <a:r>
              <a:rPr lang="en-US" altLang="zh-CN" sz="1400"/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       </a:t>
            </a:r>
            <a:r>
              <a:rPr lang="en-US" altLang="zh-CN" sz="1400" b="1">
                <a:solidFill>
                  <a:srgbClr val="0000FF"/>
                </a:solidFill>
              </a:rPr>
              <a:t>parameters Msg:&lt;s:property value="#parameters.msg[0]"/&gt;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</a:t>
            </a:r>
            <a:r>
              <a:rPr lang="zh-CN" altLang="en-US" sz="1400" b="1"/>
              <a:t>运行结果是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      </a:t>
            </a:r>
            <a:r>
              <a:rPr lang="en-US" altLang="zh-CN" sz="1400" b="1">
                <a:solidFill>
                  <a:srgbClr val="0000FF"/>
                </a:solidFill>
              </a:rPr>
              <a:t>msg_valueStack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2770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en-US" altLang="zh-CN" sz="3200"/>
              <a:t> property</a:t>
            </a:r>
            <a:r>
              <a:rPr lang="zh-CN" altLang="zh-CN" sz="3200"/>
              <a:t>标签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32773" name="TextBox 19"/>
          <p:cNvSpPr txBox="1">
            <a:spLocks noChangeArrowheads="1"/>
          </p:cNvSpPr>
          <p:nvPr/>
        </p:nvSpPr>
        <p:spPr bwMode="auto">
          <a:xfrm>
            <a:off x="642938" y="1928813"/>
            <a:ext cx="814387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FF"/>
                </a:solidFill>
              </a:rPr>
              <a:t>property</a:t>
            </a:r>
            <a:r>
              <a:rPr lang="zh-CN" altLang="en-US" sz="1600" b="1">
                <a:solidFill>
                  <a:srgbClr val="0000FF"/>
                </a:solidFill>
              </a:rPr>
              <a:t>标签用于输出指定值：</a:t>
            </a:r>
            <a:endParaRPr lang="en-US" altLang="zh-CN" sz="1600" b="1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&lt;s:property value=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#name" </a:t>
            </a:r>
            <a:r>
              <a:rPr lang="en-US" altLang="zh-CN" b="1"/>
              <a:t>default</a:t>
            </a:r>
            <a:r>
              <a:rPr lang="en-US" altLang="zh-CN"/>
              <a:t>="a </a:t>
            </a:r>
            <a:r>
              <a:rPr lang="en-US" altLang="zh-CN" b="1"/>
              <a:t>default</a:t>
            </a:r>
            <a:r>
              <a:rPr lang="en-US" altLang="zh-CN"/>
              <a:t> value" /&gt; </a:t>
            </a:r>
            <a:r>
              <a:rPr lang="en-US" altLang="zh-CN" sz="1800"/>
              <a:t>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/>
              <a:t>* </a:t>
            </a:r>
            <a:r>
              <a:rPr lang="en-US" altLang="zh-CN" sz="1400" b="1"/>
              <a:t>default</a:t>
            </a:r>
            <a:r>
              <a:rPr lang="zh-CN" altLang="en-US" sz="1400" b="1"/>
              <a:t>：可选属性， 如果需要输出的属性值为</a:t>
            </a:r>
            <a:r>
              <a:rPr lang="en-US" altLang="zh-CN" sz="1400" b="1"/>
              <a:t>null</a:t>
            </a:r>
            <a:r>
              <a:rPr lang="zh-CN" altLang="en-US" sz="1400" b="1"/>
              <a:t>，则显示该属性指定的值</a:t>
            </a:r>
            <a:endParaRPr lang="en-US" altLang="zh-CN" sz="1400" b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    *  escape</a:t>
            </a:r>
            <a:r>
              <a:rPr lang="zh-CN" altLang="en-US" sz="1400" b="1"/>
              <a:t>：可选属性，指定是否格式化</a:t>
            </a:r>
            <a:r>
              <a:rPr lang="en-US" altLang="zh-CN" sz="1400" b="1"/>
              <a:t>HTML</a:t>
            </a:r>
            <a:r>
              <a:rPr lang="zh-CN" altLang="en-US" sz="1400" b="1"/>
              <a:t>代码。</a:t>
            </a:r>
            <a:endParaRPr lang="en-US" altLang="zh-CN" sz="1400" b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    *  value</a:t>
            </a:r>
            <a:r>
              <a:rPr lang="zh-CN" altLang="en-US" sz="1400" b="1"/>
              <a:t>：   可选属性，指定需要输出的属性值，如果没有指定该属性，则默认输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 b="1"/>
              <a:t>                                           出</a:t>
            </a:r>
            <a:r>
              <a:rPr lang="en-US" altLang="zh-CN" sz="1400" b="1"/>
              <a:t>ValueStack</a:t>
            </a:r>
            <a:r>
              <a:rPr lang="zh-CN" altLang="en-US" sz="1400" b="1"/>
              <a:t>栈顶的值。</a:t>
            </a:r>
          </a:p>
        </p:txBody>
      </p:sp>
      <p:sp>
        <p:nvSpPr>
          <p:cNvPr id="32774" name="TextBox 4"/>
          <p:cNvSpPr txBox="1">
            <a:spLocks noChangeArrowheads="1"/>
          </p:cNvSpPr>
          <p:nvPr/>
        </p:nvSpPr>
        <p:spPr bwMode="auto">
          <a:xfrm>
            <a:off x="468313" y="3860800"/>
            <a:ext cx="8245475" cy="16510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/>
              <a:t>例子</a:t>
            </a:r>
            <a:r>
              <a:rPr lang="en-US" altLang="zh-CN"/>
              <a:t> </a:t>
            </a:r>
            <a:r>
              <a:rPr lang="en-US" altLang="zh-CN" sz="1600" b="1"/>
              <a:t>: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     </a:t>
            </a:r>
            <a:r>
              <a:rPr lang="en-US" altLang="zh-CN" sz="1400" b="1">
                <a:solidFill>
                  <a:srgbClr val="0000FF"/>
                </a:solidFill>
              </a:rPr>
              <a:t>&lt;s:property/&gt;:</a:t>
            </a:r>
            <a:r>
              <a:rPr lang="zh-CN" altLang="en-US" sz="1400" b="1">
                <a:solidFill>
                  <a:srgbClr val="0000FF"/>
                </a:solidFill>
              </a:rPr>
              <a:t>输出栈顶的值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rgbClr val="0000FF"/>
                </a:solidFill>
              </a:rPr>
              <a:t>            </a:t>
            </a:r>
            <a:r>
              <a:rPr lang="zh-CN" altLang="en-US" sz="1400" b="1"/>
              <a:t>输出</a:t>
            </a:r>
            <a:r>
              <a:rPr lang="en-US" altLang="zh-CN" sz="1400" b="1"/>
              <a:t>: username=username_valueStack, msgxx=msg_valueStack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b="1"/>
              <a:t>    </a:t>
            </a:r>
            <a:r>
              <a:rPr lang="en-US" altLang="zh-CN" sz="1400" b="1">
                <a:solidFill>
                  <a:srgbClr val="0000FF"/>
                </a:solidFill>
              </a:rPr>
              <a:t>&lt;s:property value="%{'&lt;hr&gt; hr</a:t>
            </a:r>
            <a:r>
              <a:rPr lang="zh-CN" altLang="en-US" sz="1400" b="1">
                <a:solidFill>
                  <a:srgbClr val="0000FF"/>
                </a:solidFill>
              </a:rPr>
              <a:t>的使用</a:t>
            </a:r>
            <a:r>
              <a:rPr lang="en-US" altLang="zh-CN" sz="1400" b="1">
                <a:solidFill>
                  <a:srgbClr val="0000FF"/>
                </a:solidFill>
              </a:rPr>
              <a:t>'}"  escape="false"  /&gt;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     </a:t>
            </a:r>
            <a:r>
              <a:rPr lang="zh-CN" altLang="en-US" sz="1400" b="1"/>
              <a:t>输出</a:t>
            </a:r>
            <a:r>
              <a:rPr lang="en-US" altLang="zh-CN" sz="1400"/>
              <a:t>:</a:t>
            </a:r>
            <a:r>
              <a:rPr lang="en-US" altLang="zh-CN" sz="1400" b="1"/>
              <a:t>&lt;hr&gt; hr</a:t>
            </a:r>
            <a:r>
              <a:rPr lang="zh-CN" altLang="en-US" sz="1400" b="1"/>
              <a:t>的使用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           </a:t>
            </a:r>
            <a:r>
              <a:rPr lang="zh-CN" altLang="en-US" sz="1400" b="1"/>
              <a:t>注</a:t>
            </a:r>
            <a:r>
              <a:rPr lang="en-US" altLang="zh-CN" sz="1400" b="1"/>
              <a:t>:escape=</a:t>
            </a:r>
            <a:r>
              <a:rPr lang="en-US" altLang="zh-CN" sz="1400" b="1">
                <a:latin typeface="Arial" panose="020B0604020202020204" pitchFamily="34" charset="0"/>
              </a:rPr>
              <a:t>“</a:t>
            </a:r>
            <a:r>
              <a:rPr lang="en-US" altLang="zh-CN" sz="1400" b="1"/>
              <a:t>false</a:t>
            </a:r>
            <a:r>
              <a:rPr lang="en-US" altLang="zh-CN" sz="1400" b="1">
                <a:latin typeface="Arial" panose="020B0604020202020204" pitchFamily="34" charset="0"/>
              </a:rPr>
              <a:t>”</a:t>
            </a:r>
            <a:r>
              <a:rPr lang="zh-CN" altLang="en-US" sz="1400" b="1"/>
              <a:t>时</a:t>
            </a:r>
            <a:r>
              <a:rPr lang="en-US" altLang="zh-CN" sz="1400" b="1"/>
              <a:t>,hr</a:t>
            </a:r>
            <a:r>
              <a:rPr lang="zh-CN" altLang="en-US" sz="1400" b="1"/>
              <a:t>作为</a:t>
            </a:r>
            <a:r>
              <a:rPr lang="en-US" altLang="zh-CN" sz="1400" b="1"/>
              <a:t>html</a:t>
            </a:r>
            <a:r>
              <a:rPr lang="zh-CN" altLang="en-US" sz="1400" b="1"/>
              <a:t>标签使用</a:t>
            </a:r>
            <a:endParaRPr lang="en-US" altLang="zh-CN" sz="14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3794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en-US" altLang="zh-CN" sz="3200"/>
              <a:t> set</a:t>
            </a:r>
            <a:r>
              <a:rPr lang="zh-CN" altLang="zh-CN" sz="3200"/>
              <a:t>标签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33797" name="TextBox 19"/>
          <p:cNvSpPr txBox="1">
            <a:spLocks noChangeArrowheads="1"/>
          </p:cNvSpPr>
          <p:nvPr/>
        </p:nvSpPr>
        <p:spPr bwMode="auto">
          <a:xfrm>
            <a:off x="468313" y="1989138"/>
            <a:ext cx="8143875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rgbClr val="0000FF"/>
                </a:solidFill>
              </a:rPr>
              <a:t>set</a:t>
            </a:r>
            <a:r>
              <a:rPr lang="zh-CN" altLang="en-US" sz="1600" b="1">
                <a:solidFill>
                  <a:srgbClr val="0000FF"/>
                </a:solidFill>
              </a:rPr>
              <a:t>标签用于将某个值放入指定范围。</a:t>
            </a:r>
          </a:p>
          <a:p>
            <a:r>
              <a:rPr lang="en-US" altLang="zh-CN" sz="1600" b="1">
                <a:solidFill>
                  <a:srgbClr val="0000FF"/>
                </a:solidFill>
              </a:rPr>
              <a:t>      </a:t>
            </a:r>
            <a:r>
              <a:rPr lang="en-US" altLang="zh-CN" sz="1400" b="1"/>
              <a:t>var:</a:t>
            </a:r>
            <a:r>
              <a:rPr lang="zh-CN" altLang="en-US" sz="1400" b="1"/>
              <a:t>变量的名字</a:t>
            </a:r>
            <a:r>
              <a:rPr lang="en-US" altLang="zh-CN" sz="1400" b="1"/>
              <a:t>,name,id</a:t>
            </a:r>
            <a:r>
              <a:rPr lang="zh-CN" altLang="en-US" sz="1400" b="1"/>
              <a:t>和</a:t>
            </a:r>
            <a:r>
              <a:rPr lang="en-US" altLang="zh-CN" sz="1400" b="1"/>
              <a:t>var</a:t>
            </a:r>
            <a:r>
              <a:rPr lang="zh-CN" altLang="en-US" sz="1400" b="1"/>
              <a:t>表达的含义是一样的</a:t>
            </a:r>
            <a:r>
              <a:rPr lang="en-US" altLang="zh-CN" sz="1400" b="1"/>
              <a:t>,name,id</a:t>
            </a:r>
            <a:r>
              <a:rPr lang="zh-CN" altLang="en-US" sz="1400" b="1"/>
              <a:t>被</a:t>
            </a:r>
            <a:r>
              <a:rPr lang="en-US" altLang="zh-CN" sz="1400" b="1"/>
              <a:t>var</a:t>
            </a:r>
            <a:r>
              <a:rPr lang="zh-CN" altLang="en-US" sz="1400" b="1"/>
              <a:t>替代</a:t>
            </a:r>
            <a:endParaRPr lang="zh-CN" altLang="en-US" sz="1400" b="1">
              <a:solidFill>
                <a:srgbClr val="0000FF"/>
              </a:solidFill>
            </a:endParaRPr>
          </a:p>
          <a:p>
            <a:r>
              <a:rPr lang="en-US" altLang="zh-CN" sz="1400"/>
              <a:t>       </a:t>
            </a:r>
            <a:r>
              <a:rPr lang="en-US" altLang="zh-CN" sz="1400" b="1"/>
              <a:t>scope</a:t>
            </a:r>
            <a:r>
              <a:rPr lang="zh-CN" altLang="en-US" sz="1400" b="1"/>
              <a:t>：指定变量被放置的范围，该属性可以接受</a:t>
            </a:r>
            <a:r>
              <a:rPr lang="en-US" altLang="zh-CN" sz="1400" b="1"/>
              <a:t>application</a:t>
            </a:r>
            <a:r>
              <a:rPr lang="zh-CN" altLang="en-US" sz="1400" b="1"/>
              <a:t>、</a:t>
            </a:r>
            <a:r>
              <a:rPr lang="en-US" altLang="zh-CN" sz="1400" b="1"/>
              <a:t>session</a:t>
            </a:r>
            <a:r>
              <a:rPr lang="zh-CN" altLang="en-US" sz="1400" b="1"/>
              <a:t>、</a:t>
            </a:r>
            <a:r>
              <a:rPr lang="en-US" altLang="zh-CN" sz="1400" b="1"/>
              <a:t>request</a:t>
            </a:r>
            <a:r>
              <a:rPr lang="zh-CN" altLang="en-US" sz="1400" b="1"/>
              <a:t>、</a:t>
            </a:r>
            <a:r>
              <a:rPr lang="en-US" altLang="zh-CN" sz="1400" b="1"/>
              <a:t> page</a:t>
            </a:r>
            <a:r>
              <a:rPr lang="zh-CN" altLang="en-US" sz="1400" b="1"/>
              <a:t>或</a:t>
            </a:r>
          </a:p>
          <a:p>
            <a:r>
              <a:rPr lang="zh-CN" altLang="en-US" sz="1400" b="1"/>
              <a:t>                      </a:t>
            </a:r>
            <a:r>
              <a:rPr lang="en-US" altLang="zh-CN" sz="1400" b="1"/>
              <a:t>action</a:t>
            </a:r>
            <a:r>
              <a:rPr lang="zh-CN" altLang="en-US" sz="1400" b="1"/>
              <a:t>。如果没有设置该属性，则默认放置在值栈的</a:t>
            </a:r>
            <a:r>
              <a:rPr lang="en-US" altLang="zh-CN" sz="1400" b="1"/>
              <a:t>context</a:t>
            </a:r>
            <a:r>
              <a:rPr lang="zh-CN" altLang="en-US" sz="1400" b="1"/>
              <a:t>中。</a:t>
            </a:r>
            <a:endParaRPr lang="en-US" altLang="zh-CN" sz="1400" b="1"/>
          </a:p>
          <a:p>
            <a:r>
              <a:rPr lang="en-US" altLang="zh-CN" sz="1400" b="1"/>
              <a:t>       value：</a:t>
            </a:r>
            <a:r>
              <a:rPr lang="zh-CN" altLang="en-US" sz="1400" b="1"/>
              <a:t>赋给变量的值</a:t>
            </a:r>
            <a:r>
              <a:rPr lang="en-US" altLang="zh-CN" sz="1400" b="1"/>
              <a:t>.</a:t>
            </a:r>
            <a:r>
              <a:rPr lang="zh-CN" altLang="en-US" sz="1400" b="1"/>
              <a:t>如果没有设置该属性</a:t>
            </a:r>
            <a:r>
              <a:rPr lang="en-US" altLang="zh-CN" sz="1400" b="1"/>
              <a:t>,</a:t>
            </a:r>
            <a:r>
              <a:rPr lang="zh-CN" altLang="en-US" sz="1400" b="1"/>
              <a:t>则将</a:t>
            </a:r>
            <a:r>
              <a:rPr lang="en-US" altLang="zh-CN" sz="1400" b="1"/>
              <a:t>ValueStack</a:t>
            </a:r>
            <a:r>
              <a:rPr lang="zh-CN" altLang="en-US" sz="1400" b="1"/>
              <a:t>栈顶的值赋给变量。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zh-CN" altLang="en-US" sz="1400" b="1"/>
          </a:p>
        </p:txBody>
      </p:sp>
      <p:sp>
        <p:nvSpPr>
          <p:cNvPr id="33798" name="TextBox 4"/>
          <p:cNvSpPr txBox="1">
            <a:spLocks noChangeArrowheads="1"/>
          </p:cNvSpPr>
          <p:nvPr/>
        </p:nvSpPr>
        <p:spPr bwMode="auto">
          <a:xfrm>
            <a:off x="468313" y="3573463"/>
            <a:ext cx="8280400" cy="28749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 b="1"/>
              <a:t>例子</a:t>
            </a:r>
            <a:r>
              <a:rPr lang="en-US" altLang="zh-CN" sz="1600" b="1"/>
              <a:t>: </a:t>
            </a:r>
          </a:p>
          <a:p>
            <a:r>
              <a:rPr lang="en-US" altLang="zh-CN" sz="1400" b="1"/>
              <a:t>      &lt;s:set value="#request.username"  var="xxx</a:t>
            </a:r>
            <a:r>
              <a:rPr lang="en-US" altLang="zh-CN" sz="1400" b="1">
                <a:latin typeface="Arial" panose="020B0604020202020204" pitchFamily="34" charset="0"/>
              </a:rPr>
              <a:t>“</a:t>
            </a:r>
            <a:r>
              <a:rPr lang="en-US" altLang="zh-CN" sz="1400" b="1"/>
              <a:t> scope=</a:t>
            </a:r>
            <a:r>
              <a:rPr lang="en-US" altLang="zh-CN" sz="1400" b="1">
                <a:latin typeface="Arial" panose="020B0604020202020204" pitchFamily="34" charset="0"/>
              </a:rPr>
              <a:t>“</a:t>
            </a:r>
            <a:r>
              <a:rPr lang="en-US" altLang="zh-CN" sz="1400" b="1"/>
              <a:t>request</a:t>
            </a:r>
            <a:r>
              <a:rPr lang="en-US" altLang="zh-CN" sz="1400" b="1">
                <a:latin typeface="Arial" panose="020B0604020202020204" pitchFamily="34" charset="0"/>
              </a:rPr>
              <a:t>”</a:t>
            </a:r>
            <a:r>
              <a:rPr lang="en-US" altLang="zh-CN" sz="1400" b="1"/>
              <a:t> /&gt;&lt;br&gt;</a:t>
            </a:r>
          </a:p>
          <a:p>
            <a:r>
              <a:rPr lang="en-US" altLang="zh-CN" sz="1400" b="1"/>
              <a:t>      </a:t>
            </a:r>
            <a:r>
              <a:rPr lang="en-US" altLang="zh-CN" sz="1400" b="1">
                <a:solidFill>
                  <a:srgbClr val="FF0000"/>
                </a:solidFill>
              </a:rPr>
              <a:t>&lt;s:property value=</a:t>
            </a:r>
            <a:r>
              <a:rPr lang="en-US" altLang="zh-CN" sz="1400" b="1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400" b="1">
                <a:solidFill>
                  <a:srgbClr val="FF0000"/>
                </a:solidFill>
              </a:rPr>
              <a:t>#request.xxx" /&gt;&lt;br&gt;</a:t>
            </a:r>
          </a:p>
          <a:p>
            <a:endParaRPr lang="en-US" altLang="zh-CN" sz="1400" b="1"/>
          </a:p>
          <a:p>
            <a:r>
              <a:rPr lang="en-US" altLang="zh-CN" sz="1400" b="1"/>
              <a:t>     </a:t>
            </a:r>
            <a:r>
              <a:rPr lang="en-US" altLang="zh-CN" sz="1400"/>
              <a:t> </a:t>
            </a:r>
          </a:p>
          <a:p>
            <a:r>
              <a:rPr lang="en-US" altLang="zh-CN" sz="1400" b="1"/>
              <a:t>      &lt;s:set value="#request.username"  var="xxx" scope="page" /&gt;&lt;br&gt;</a:t>
            </a:r>
          </a:p>
          <a:p>
            <a:r>
              <a:rPr lang="en-US" altLang="zh-CN" sz="1400" b="1">
                <a:solidFill>
                  <a:srgbClr val="FF0000"/>
                </a:solidFill>
              </a:rPr>
              <a:t>      &lt;s:property value="#attr.xxx" /&gt;&lt;br&gt;</a:t>
            </a:r>
          </a:p>
          <a:p>
            <a:endParaRPr lang="en-US" altLang="zh-CN" sz="1400" b="1">
              <a:solidFill>
                <a:srgbClr val="FF0000"/>
              </a:solidFill>
            </a:endParaRPr>
          </a:p>
          <a:p>
            <a:r>
              <a:rPr lang="en-US" altLang="zh-CN" sz="1400" b="1"/>
              <a:t>      &lt;s:set value="#request.username"  var="xxx" /&gt;&lt;br&gt;</a:t>
            </a:r>
          </a:p>
          <a:p>
            <a:r>
              <a:rPr lang="en-US" altLang="zh-CN" sz="1400" b="1"/>
              <a:t>      </a:t>
            </a:r>
            <a:r>
              <a:rPr lang="en-US" altLang="zh-CN" sz="1400" b="1">
                <a:solidFill>
                  <a:srgbClr val="FF0000"/>
                </a:solidFill>
              </a:rPr>
              <a:t>&lt;s:property value="xxx" /&gt;&lt;br&gt;</a:t>
            </a:r>
          </a:p>
          <a:p>
            <a:r>
              <a:rPr lang="en-US" altLang="zh-CN" sz="1400" b="1">
                <a:solidFill>
                  <a:srgbClr val="FF0000"/>
                </a:solidFill>
              </a:rPr>
              <a:t>      </a:t>
            </a:r>
            <a:r>
              <a:rPr lang="zh-CN" altLang="en-US" sz="1400" b="1">
                <a:solidFill>
                  <a:srgbClr val="FF0000"/>
                </a:solidFill>
              </a:rPr>
              <a:t>或者：</a:t>
            </a:r>
            <a:r>
              <a:rPr lang="en-US" altLang="zh-CN" sz="1400" b="1">
                <a:solidFill>
                  <a:srgbClr val="FF0000"/>
                </a:solidFill>
              </a:rPr>
              <a:t>&lt;s:property value=</a:t>
            </a:r>
            <a:r>
              <a:rPr lang="en-US" altLang="zh-CN" sz="1400" b="1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400" b="1">
                <a:solidFill>
                  <a:srgbClr val="FF0000"/>
                </a:solidFill>
              </a:rPr>
              <a:t>#xxx" /&gt;&lt;br&gt;</a:t>
            </a:r>
          </a:p>
          <a:p>
            <a:endParaRPr lang="en-US" altLang="zh-CN" sz="1400" b="1">
              <a:solidFill>
                <a:srgbClr val="FF0000"/>
              </a:solidFill>
            </a:endParaRPr>
          </a:p>
          <a:p>
            <a:r>
              <a:rPr lang="en-US" altLang="zh-CN" sz="1400" b="1"/>
              <a:t> 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4818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en-US" altLang="zh-CN" sz="3200"/>
              <a:t> iterator</a:t>
            </a:r>
            <a:r>
              <a:rPr lang="zh-CN" altLang="zh-CN" sz="3200"/>
              <a:t>标签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34821" name="TextBox 19"/>
          <p:cNvSpPr txBox="1">
            <a:spLocks noChangeArrowheads="1"/>
          </p:cNvSpPr>
          <p:nvPr/>
        </p:nvSpPr>
        <p:spPr bwMode="auto">
          <a:xfrm>
            <a:off x="468313" y="1916113"/>
            <a:ext cx="8143875" cy="23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Iterator:</a:t>
            </a:r>
            <a:r>
              <a:rPr lang="zh-CN" altLang="en-US" sz="1400" b="1">
                <a:solidFill>
                  <a:srgbClr val="0000FF"/>
                </a:solidFill>
              </a:rPr>
              <a:t>标签用于对集合进行迭代，这里的集合包含</a:t>
            </a:r>
            <a:r>
              <a:rPr lang="en-US" altLang="zh-CN" sz="1400" b="1">
                <a:solidFill>
                  <a:srgbClr val="0000FF"/>
                </a:solidFill>
              </a:rPr>
              <a:t>List</a:t>
            </a:r>
            <a:r>
              <a:rPr lang="zh-CN" altLang="en-US" sz="1400" b="1">
                <a:solidFill>
                  <a:srgbClr val="0000FF"/>
                </a:solidFill>
              </a:rPr>
              <a:t>、</a:t>
            </a:r>
            <a:r>
              <a:rPr lang="en-US" altLang="zh-CN" sz="1400" b="1">
                <a:solidFill>
                  <a:srgbClr val="0000FF"/>
                </a:solidFill>
              </a:rPr>
              <a:t>Set</a:t>
            </a:r>
            <a:r>
              <a:rPr lang="zh-CN" altLang="en-US" sz="1400" b="1">
                <a:solidFill>
                  <a:srgbClr val="0000FF"/>
                </a:solidFill>
              </a:rPr>
              <a:t>和数组。</a:t>
            </a:r>
            <a:endParaRPr lang="en-US" altLang="zh-CN" sz="1400" b="1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value：</a:t>
            </a:r>
            <a:r>
              <a:rPr lang="zh-CN" altLang="en-US" sz="1400" b="1"/>
              <a:t>可选属性，指定被迭代的集合，如果没有设置该属性，则使用</a:t>
            </a:r>
            <a:r>
              <a:rPr lang="en-US" altLang="zh-CN" sz="1400" b="1"/>
              <a:t>ValueStack</a:t>
            </a:r>
            <a:r>
              <a:rPr lang="zh-CN" altLang="en-US" sz="1400" b="1"/>
              <a:t>栈顶的集合。</a:t>
            </a:r>
            <a:endParaRPr lang="en-US" altLang="zh-CN" sz="1400" b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var</a:t>
            </a:r>
            <a:r>
              <a:rPr lang="zh-CN" altLang="en-US" sz="1400" b="1"/>
              <a:t>：    可选属性，引用变量的名称</a:t>
            </a:r>
            <a:r>
              <a:rPr lang="en-US" altLang="zh-CN" sz="1400" b="1"/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status</a:t>
            </a:r>
            <a:r>
              <a:rPr lang="zh-CN" altLang="en-US" sz="1400" b="1"/>
              <a:t>：可选属性，该属性指定迭代时的</a:t>
            </a:r>
            <a:r>
              <a:rPr lang="en-US" altLang="zh-CN" sz="1400" b="1"/>
              <a:t>IteratorStatus</a:t>
            </a:r>
            <a:r>
              <a:rPr lang="zh-CN" altLang="en-US" sz="1400" b="1"/>
              <a:t>实例。该实例包含如下几个方法：</a:t>
            </a:r>
            <a:endParaRPr lang="en-US" altLang="zh-CN" sz="1400" b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	int getCount()</a:t>
            </a:r>
            <a:r>
              <a:rPr lang="zh-CN" altLang="en-US" sz="1400" b="1"/>
              <a:t>，返回当前迭代了几个元素。</a:t>
            </a:r>
            <a:endParaRPr lang="en-US" altLang="zh-CN" sz="1400" b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	int getIndex()，</a:t>
            </a:r>
            <a:r>
              <a:rPr lang="zh-CN" altLang="en-US" sz="1400" b="1"/>
              <a:t>返回当前迭代元素的索引。</a:t>
            </a:r>
            <a:endParaRPr lang="en-US" altLang="zh-CN" sz="1400" b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	boolean isEven()</a:t>
            </a:r>
            <a:r>
              <a:rPr lang="zh-CN" altLang="en-US" sz="1400" b="1"/>
              <a:t>，返回当前被迭代元素的索引是否是偶数</a:t>
            </a:r>
            <a:endParaRPr lang="en-US" altLang="zh-CN" sz="1400" b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	boolean isOdd()</a:t>
            </a:r>
            <a:r>
              <a:rPr lang="zh-CN" altLang="en-US" sz="1400" b="1"/>
              <a:t>，返回当前被迭代元素的索引是否是奇数</a:t>
            </a:r>
            <a:endParaRPr lang="en-US" altLang="zh-CN" sz="1400" b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	boolean isFirst()</a:t>
            </a:r>
            <a:r>
              <a:rPr lang="zh-CN" altLang="en-US" sz="1400" b="1"/>
              <a:t>，返回当前被迭代元素是否是第一个元素。</a:t>
            </a:r>
            <a:endParaRPr lang="en-US" altLang="zh-CN" sz="1400" b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	boolean isLast()</a:t>
            </a:r>
            <a:r>
              <a:rPr lang="zh-CN" altLang="en-US" sz="1400" b="1"/>
              <a:t>，返回当前被迭代元素是否是最后一个元素。</a:t>
            </a:r>
          </a:p>
        </p:txBody>
      </p:sp>
      <p:sp>
        <p:nvSpPr>
          <p:cNvPr id="34822" name="TextBox 4"/>
          <p:cNvSpPr txBox="1">
            <a:spLocks noChangeArrowheads="1"/>
          </p:cNvSpPr>
          <p:nvPr/>
        </p:nvSpPr>
        <p:spPr bwMode="auto">
          <a:xfrm>
            <a:off x="395288" y="4437063"/>
            <a:ext cx="8280400" cy="178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  &lt;s:iterator </a:t>
            </a:r>
            <a:r>
              <a:rPr lang="en-US" altLang="zh-CN" sz="1400" b="1">
                <a:solidFill>
                  <a:srgbClr val="FF0000"/>
                </a:solidFill>
              </a:rPr>
              <a:t>value="#request.allList</a:t>
            </a:r>
            <a:r>
              <a:rPr lang="en-US" altLang="zh-CN" sz="1400" b="1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400" b="1">
                <a:solidFill>
                  <a:srgbClr val="FF0000"/>
                </a:solidFill>
              </a:rPr>
              <a:t> var=</a:t>
            </a:r>
            <a:r>
              <a:rPr lang="en-US" altLang="zh-CN" sz="1400" b="1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400" b="1">
                <a:solidFill>
                  <a:srgbClr val="FF0000"/>
                </a:solidFill>
              </a:rPr>
              <a:t>person</a:t>
            </a:r>
            <a:r>
              <a:rPr lang="en-US" altLang="zh-CN" sz="1400" b="1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1400" b="1"/>
              <a:t>&gt;</a:t>
            </a:r>
          </a:p>
          <a:p>
            <a:r>
              <a:rPr lang="en-US" altLang="zh-CN" sz="1400" b="1"/>
              <a:t>        &lt;s:property value="name"/&gt;&lt;br&gt;</a:t>
            </a:r>
          </a:p>
          <a:p>
            <a:r>
              <a:rPr lang="en-US" altLang="zh-CN" sz="1400" b="1"/>
              <a:t>        &lt;s:property value=</a:t>
            </a:r>
            <a:r>
              <a:rPr lang="en-US" altLang="zh-CN" sz="1400" b="1">
                <a:latin typeface="Arial" panose="020B0604020202020204" pitchFamily="34" charset="0"/>
              </a:rPr>
              <a:t>“</a:t>
            </a:r>
            <a:r>
              <a:rPr lang="en-US" altLang="zh-CN" sz="1400" b="1"/>
              <a:t>#person.name</a:t>
            </a:r>
            <a:r>
              <a:rPr lang="en-US" altLang="zh-CN" sz="1400" b="1">
                <a:latin typeface="Arial" panose="020B0604020202020204" pitchFamily="34" charset="0"/>
              </a:rPr>
              <a:t>”</a:t>
            </a:r>
            <a:r>
              <a:rPr lang="en-US" altLang="zh-CN" sz="1400" b="1"/>
              <a:t>/&gt;</a:t>
            </a:r>
          </a:p>
          <a:p>
            <a:r>
              <a:rPr lang="en-US" altLang="zh-CN" sz="1400" b="1"/>
              <a:t>    &lt;/s:iterator&gt;</a:t>
            </a:r>
          </a:p>
          <a:p>
            <a:r>
              <a:rPr lang="en-US" altLang="zh-CN" sz="1400" b="1"/>
              <a:t>   </a:t>
            </a:r>
          </a:p>
          <a:p>
            <a:r>
              <a:rPr lang="en-US" altLang="zh-CN" sz="1400" b="1"/>
              <a:t>   &lt;s:iterator </a:t>
            </a:r>
            <a:r>
              <a:rPr lang="en-US" altLang="zh-CN" sz="1400" b="1">
                <a:solidFill>
                  <a:srgbClr val="FF0000"/>
                </a:solidFill>
              </a:rPr>
              <a:t>value="#request.allList" var="person" begin="2" end="7"  step="2"</a:t>
            </a:r>
            <a:r>
              <a:rPr lang="en-US" altLang="zh-CN" sz="1400" b="1"/>
              <a:t>&gt;</a:t>
            </a:r>
          </a:p>
          <a:p>
            <a:r>
              <a:rPr lang="en-US" altLang="zh-CN" sz="1400" b="1"/>
              <a:t>        &lt;s:property value="#person.name"/&gt;&lt;s:property value="#person.age"/&gt;&lt;br&gt;</a:t>
            </a:r>
          </a:p>
          <a:p>
            <a:r>
              <a:rPr lang="en-US" altLang="zh-CN" sz="1400" b="1"/>
              <a:t>    &lt;/s:iterator&gt;</a:t>
            </a:r>
            <a:r>
              <a:rPr lang="en-US" altLang="zh-CN" sz="1400"/>
              <a:t> </a:t>
            </a:r>
            <a:r>
              <a:rPr lang="en-US" altLang="zh-CN" sz="1400" b="1"/>
              <a:t>     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6551613" y="2924175"/>
            <a:ext cx="5184775" cy="2160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r>
              <a:rPr lang="en-US" altLang="zh-CN" sz="1400">
                <a:latin typeface="Times New Roman" panose="02020603050405020304" pitchFamily="18" charset="0"/>
              </a:rPr>
              <a:t>Action</a:t>
            </a:r>
            <a:r>
              <a:rPr lang="zh-CN" altLang="en-US" sz="1400">
                <a:latin typeface="Times New Roman" panose="02020603050405020304" pitchFamily="18" charset="0"/>
              </a:rPr>
              <a:t>类，组织</a:t>
            </a:r>
            <a:r>
              <a:rPr lang="en-US" altLang="zh-CN" sz="1400">
                <a:latin typeface="Times New Roman" panose="02020603050405020304" pitchFamily="18" charset="0"/>
              </a:rPr>
              <a:t>allList</a:t>
            </a:r>
            <a:r>
              <a:rPr lang="zh-CN" altLang="en-US" sz="1400">
                <a:latin typeface="Times New Roman" panose="02020603050405020304" pitchFamily="18" charset="0"/>
              </a:rPr>
              <a:t>集合</a:t>
            </a:r>
          </a:p>
          <a:p>
            <a:r>
              <a:rPr lang="en-US" altLang="zh-CN" sz="1400">
                <a:latin typeface="Times New Roman" panose="02020603050405020304" pitchFamily="18" charset="0"/>
              </a:rPr>
              <a:t>for(int i=0;i&lt;10;i++){</a:t>
            </a:r>
          </a:p>
          <a:p>
            <a:pPr lvl="1"/>
            <a:r>
              <a:rPr lang="en-US" altLang="zh-CN" sz="1400">
                <a:latin typeface="Times New Roman" panose="02020603050405020304" pitchFamily="18" charset="0"/>
              </a:rPr>
              <a:t>Person p=new Person();</a:t>
            </a:r>
          </a:p>
          <a:p>
            <a:pPr lvl="1"/>
            <a:r>
              <a:rPr lang="en-US" altLang="zh-CN" sz="1400">
                <a:latin typeface="Times New Roman" panose="02020603050405020304" pitchFamily="18" charset="0"/>
              </a:rPr>
              <a:t>p.setId(i);</a:t>
            </a:r>
          </a:p>
          <a:p>
            <a:pPr lvl="1"/>
            <a:r>
              <a:rPr lang="en-US" altLang="zh-CN" sz="1400">
                <a:latin typeface="Times New Roman" panose="02020603050405020304" pitchFamily="18" charset="0"/>
              </a:rPr>
              <a:t>p.setName("tom"+i);</a:t>
            </a:r>
          </a:p>
          <a:p>
            <a:pPr lvl="1"/>
            <a:r>
              <a:rPr lang="en-US" altLang="zh-CN" sz="1400">
                <a:latin typeface="Times New Roman" panose="02020603050405020304" pitchFamily="18" charset="0"/>
              </a:rPr>
              <a:t>p.setAge(20+i);</a:t>
            </a:r>
          </a:p>
          <a:p>
            <a:pPr lvl="1"/>
            <a:r>
              <a:rPr lang="en-US" altLang="zh-CN" sz="1400">
                <a:latin typeface="Times New Roman" panose="02020603050405020304" pitchFamily="18" charset="0"/>
              </a:rPr>
              <a:t>allList.add(p);</a:t>
            </a:r>
          </a:p>
          <a:p>
            <a:r>
              <a:rPr lang="en-US" altLang="zh-CN" sz="1400"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 sz="1400">
                <a:latin typeface="Times New Roman" panose="02020603050405020304" pitchFamily="18" charset="0"/>
              </a:rPr>
              <a:t>ServletActionContext.getRequest().setAttribute("allList", allList);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5842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en-US" altLang="zh-CN" sz="3200"/>
              <a:t> iterator</a:t>
            </a:r>
            <a:r>
              <a:rPr lang="zh-CN" altLang="zh-CN" sz="3200"/>
              <a:t>标签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35845" name="TextBox 4"/>
          <p:cNvSpPr txBox="1">
            <a:spLocks noChangeArrowheads="1"/>
          </p:cNvSpPr>
          <p:nvPr/>
        </p:nvSpPr>
        <p:spPr bwMode="auto">
          <a:xfrm>
            <a:off x="395288" y="2492375"/>
            <a:ext cx="8280400" cy="3505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/>
              <a:t>&lt;s:iterator </a:t>
            </a:r>
            <a:r>
              <a:rPr lang="en-US" altLang="zh-CN" sz="1400" b="1">
                <a:solidFill>
                  <a:srgbClr val="FF0000"/>
                </a:solidFill>
              </a:rPr>
              <a:t>value="allList" status="st"</a:t>
            </a:r>
            <a:r>
              <a:rPr lang="en-US" altLang="zh-CN" sz="1400" b="1"/>
              <a:t>&gt;</a:t>
            </a:r>
          </a:p>
          <a:p>
            <a:r>
              <a:rPr lang="en-US" altLang="zh-CN" sz="1400" b="1"/>
              <a:t>        st.getCount():&lt;s:property value="#st.count"/&gt; &amp;nbsp;&amp;nbsp;</a:t>
            </a:r>
          </a:p>
          <a:p>
            <a:r>
              <a:rPr lang="en-US" altLang="zh-CN" sz="1400" b="1"/>
              <a:t>        st.getIndex():&lt;s:property value="#st.index"/&gt;  &amp;nbsp;&amp;nbsp;</a:t>
            </a:r>
          </a:p>
          <a:p>
            <a:r>
              <a:rPr lang="en-US" altLang="zh-CN" sz="1400" b="1"/>
              <a:t>        st.isEven():&lt;s:property value="#st.even"/&gt;&amp;nbsp;&amp;nbsp;</a:t>
            </a:r>
          </a:p>
          <a:p>
            <a:r>
              <a:rPr lang="en-US" altLang="zh-CN" sz="1400" b="1"/>
              <a:t>        st.isOdd():&lt;s:property value="#st.odd"/&gt;&amp;nbsp;&amp;nbsp;</a:t>
            </a:r>
          </a:p>
          <a:p>
            <a:r>
              <a:rPr lang="en-US" altLang="zh-CN" sz="1400" b="1"/>
              <a:t>        st.isFirst:&lt;s:property value="#st.first"/&gt;&amp;nbsp;&amp;nbsp;</a:t>
            </a:r>
          </a:p>
          <a:p>
            <a:r>
              <a:rPr lang="en-US" altLang="zh-CN" sz="1400" b="1"/>
              <a:t>        st.isLast():&lt;s:property value="#st.last"/&gt;&lt;br&gt;</a:t>
            </a:r>
          </a:p>
          <a:p>
            <a:r>
              <a:rPr lang="en-US" altLang="zh-CN" sz="1400" b="1"/>
              <a:t> &lt;/s:iterator&gt;  </a:t>
            </a:r>
          </a:p>
          <a:p>
            <a:r>
              <a:rPr lang="en-US" altLang="zh-CN" sz="1400" b="1"/>
              <a:t>    </a:t>
            </a:r>
          </a:p>
          <a:p>
            <a:r>
              <a:rPr lang="en-US" altLang="zh-CN" sz="1400" b="1"/>
              <a:t>   &lt;table border="1"&gt;  </a:t>
            </a:r>
          </a:p>
          <a:p>
            <a:r>
              <a:rPr lang="en-US" altLang="zh-CN" sz="1400" b="1"/>
              <a:t>       &lt;s:iterator value="allList" var="person" status="st"&gt;</a:t>
            </a:r>
          </a:p>
          <a:p>
            <a:r>
              <a:rPr lang="en-US" altLang="zh-CN" sz="1400" b="1"/>
              <a:t>          &lt;tr class=</a:t>
            </a:r>
            <a:r>
              <a:rPr lang="en-US" altLang="zh-CN" sz="1400" b="1">
                <a:solidFill>
                  <a:srgbClr val="FF0000"/>
                </a:solidFill>
              </a:rPr>
              <a:t>&lt;s:property value="#st.even?'even':'odd'"/&gt;</a:t>
            </a:r>
            <a:r>
              <a:rPr lang="en-US" altLang="zh-CN" sz="1400" b="1"/>
              <a:t>  &gt;</a:t>
            </a:r>
          </a:p>
          <a:p>
            <a:r>
              <a:rPr lang="en-US" altLang="zh-CN" sz="1400" b="1"/>
              <a:t>             &lt;td&gt;&lt;s:property value="#person.name"/&gt;&lt;/td&gt;</a:t>
            </a:r>
          </a:p>
          <a:p>
            <a:r>
              <a:rPr lang="en-US" altLang="zh-CN" sz="1400" b="1"/>
              <a:t>          &lt;/tr&gt;</a:t>
            </a:r>
          </a:p>
          <a:p>
            <a:r>
              <a:rPr lang="en-US" altLang="zh-CN" sz="1400" b="1"/>
              <a:t>       &lt;/s:iterator&gt;  </a:t>
            </a:r>
          </a:p>
          <a:p>
            <a:r>
              <a:rPr lang="en-US" altLang="zh-CN" sz="1400" b="1"/>
              <a:t>   &lt;/table&gt;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5795963" y="3429000"/>
            <a:ext cx="2808287" cy="1439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r>
              <a:rPr lang="en-US" altLang="zh-CN" sz="1400">
                <a:latin typeface="Times New Roman" panose="02020603050405020304" pitchFamily="18" charset="0"/>
              </a:rPr>
              <a:t>&lt;style type="text/css" </a:t>
            </a:r>
          </a:p>
          <a:p>
            <a:r>
              <a:rPr lang="en-US" altLang="zh-CN" sz="1400">
                <a:latin typeface="Times New Roman" panose="02020603050405020304" pitchFamily="18" charset="0"/>
              </a:rPr>
              <a:t>   .odd{</a:t>
            </a:r>
          </a:p>
          <a:p>
            <a:r>
              <a:rPr lang="en-US" altLang="zh-CN" sz="1400">
                <a:latin typeface="Times New Roman" panose="02020603050405020304" pitchFamily="18" charset="0"/>
              </a:rPr>
              <a:t>           background-color: red; </a:t>
            </a:r>
          </a:p>
          <a:p>
            <a:r>
              <a:rPr lang="en-US" altLang="zh-CN" sz="1400">
                <a:latin typeface="Times New Roman" panose="02020603050405020304" pitchFamily="18" charset="0"/>
              </a:rPr>
              <a:t>   .even{</a:t>
            </a:r>
          </a:p>
          <a:p>
            <a:r>
              <a:rPr lang="en-US" altLang="zh-CN" sz="1400">
                <a:latin typeface="Times New Roman" panose="02020603050405020304" pitchFamily="18" charset="0"/>
              </a:rPr>
              <a:t>           background-color:blue;}</a:t>
            </a:r>
          </a:p>
          <a:p>
            <a:r>
              <a:rPr lang="en-US" altLang="zh-CN" sz="1400">
                <a:latin typeface="Times New Roman" panose="02020603050405020304" pitchFamily="18" charset="0"/>
              </a:rPr>
              <a:t>  &lt;/style&gt;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539750" y="2060575"/>
            <a:ext cx="7777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st</a:t>
            </a:r>
            <a:r>
              <a:rPr lang="zh-CN" altLang="en-US" sz="2400">
                <a:latin typeface="Times New Roman" panose="02020603050405020304" pitchFamily="18" charset="0"/>
              </a:rPr>
              <a:t>下的属性在</a:t>
            </a:r>
            <a:r>
              <a:rPr lang="en-US" altLang="zh-CN" sz="2400">
                <a:latin typeface="Times New Roman" panose="02020603050405020304" pitchFamily="18" charset="0"/>
              </a:rPr>
              <a:t>:org.apache.struts2.views.jsp.IteratorStatus</a:t>
            </a:r>
            <a:r>
              <a:rPr lang="zh-CN" altLang="en-US" sz="2400">
                <a:latin typeface="Times New Roman" panose="02020603050405020304" pitchFamily="18" charset="0"/>
              </a:rPr>
              <a:t>类下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218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zh-CN" altLang="zh-CN" sz="2900"/>
              <a:t>理解</a:t>
            </a:r>
            <a:r>
              <a:rPr lang="en-US" altLang="zh-CN" sz="2900"/>
              <a:t>Struts2</a:t>
            </a:r>
            <a:r>
              <a:rPr lang="zh-CN" altLang="zh-CN" sz="2900"/>
              <a:t>中的 </a:t>
            </a:r>
            <a:r>
              <a:rPr lang="en-US" altLang="zh-CN" sz="2900"/>
              <a:t>ValueStack </a:t>
            </a:r>
            <a:endParaRPr lang="zh-CN" altLang="zh-CN" sz="2900"/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468313" y="1844675"/>
            <a:ext cx="82486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/>
              <a:t>ValueStack</a:t>
            </a:r>
            <a:r>
              <a:rPr lang="zh-CN" altLang="en-US" sz="2000"/>
              <a:t>实际是一个接口</a:t>
            </a:r>
            <a:r>
              <a:rPr lang="en-US" altLang="zh-CN" sz="2000"/>
              <a:t>,</a:t>
            </a:r>
            <a:r>
              <a:rPr lang="zh-CN" altLang="en-US" sz="2000"/>
              <a:t>在</a:t>
            </a:r>
            <a:r>
              <a:rPr lang="en-US" altLang="zh-CN" sz="2000"/>
              <a:t>Struts2</a:t>
            </a:r>
            <a:r>
              <a:rPr lang="zh-CN" altLang="en-US" sz="2000"/>
              <a:t>中利用</a:t>
            </a:r>
            <a:r>
              <a:rPr lang="en-US" altLang="zh-CN" sz="2000"/>
              <a:t>OGNL</a:t>
            </a:r>
            <a:r>
              <a:rPr lang="zh-CN" altLang="en-US" sz="2000"/>
              <a:t>时，实际上使用的是实现了该接口的</a:t>
            </a:r>
            <a:r>
              <a:rPr lang="en-US" altLang="zh-CN" sz="2000"/>
              <a:t>OgnlValueStack</a:t>
            </a:r>
            <a:r>
              <a:rPr lang="zh-CN" altLang="en-US" sz="2000"/>
              <a:t>类</a:t>
            </a:r>
            <a:r>
              <a:rPr lang="en-US" altLang="zh-CN" sz="2000"/>
              <a:t>,</a:t>
            </a:r>
            <a:r>
              <a:rPr lang="zh-CN" altLang="en-US" sz="2000"/>
              <a:t>这个类是</a:t>
            </a:r>
            <a:r>
              <a:rPr lang="en-US" altLang="zh-CN" sz="2000"/>
              <a:t>Struts2</a:t>
            </a:r>
            <a:r>
              <a:rPr lang="zh-CN" altLang="en-US" sz="2000"/>
              <a:t>利用</a:t>
            </a:r>
            <a:r>
              <a:rPr lang="en-US" altLang="zh-CN" sz="2000"/>
              <a:t>OGNL</a:t>
            </a:r>
            <a:r>
              <a:rPr lang="zh-CN" altLang="en-US" sz="2000"/>
              <a:t>的基础 </a:t>
            </a:r>
            <a:endParaRPr lang="en-US" altLang="zh-CN" sz="2000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95288" y="2492375"/>
            <a:ext cx="8353425" cy="1423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600" b="1">
                <a:latin typeface="Times New Roman" panose="02020603050405020304" pitchFamily="18" charset="0"/>
              </a:rPr>
              <a:t>ValueStack(</a:t>
            </a:r>
            <a:r>
              <a:rPr lang="zh-CN" altLang="en-US" sz="1600" b="1">
                <a:latin typeface="Times New Roman" panose="02020603050405020304" pitchFamily="18" charset="0"/>
              </a:rPr>
              <a:t>值栈</a:t>
            </a:r>
            <a:r>
              <a:rPr lang="en-US" altLang="zh-CN" sz="1600" b="1">
                <a:latin typeface="Times New Roman" panose="02020603050405020304" pitchFamily="18" charset="0"/>
              </a:rPr>
              <a:t>): </a:t>
            </a:r>
            <a:r>
              <a:rPr lang="zh-CN" altLang="en-US" sz="1600" b="1">
                <a:latin typeface="Times New Roman" panose="02020603050405020304" pitchFamily="18" charset="0"/>
              </a:rPr>
              <a:t>贯穿整个 </a:t>
            </a:r>
            <a:r>
              <a:rPr lang="en-US" altLang="zh-CN" sz="1600" b="1">
                <a:latin typeface="Times New Roman" panose="02020603050405020304" pitchFamily="18" charset="0"/>
              </a:rPr>
              <a:t>Action </a:t>
            </a:r>
            <a:r>
              <a:rPr lang="zh-CN" altLang="en-US" sz="1600" b="1">
                <a:latin typeface="Times New Roman" panose="02020603050405020304" pitchFamily="18" charset="0"/>
              </a:rPr>
              <a:t>的生命周期</a:t>
            </a:r>
            <a:r>
              <a:rPr lang="en-US" altLang="zh-CN" sz="1600" b="1">
                <a:latin typeface="Times New Roman" panose="02020603050405020304" pitchFamily="18" charset="0"/>
              </a:rPr>
              <a:t>(</a:t>
            </a:r>
            <a:r>
              <a:rPr lang="zh-CN" altLang="en-US" sz="1600" b="1">
                <a:latin typeface="Times New Roman" panose="02020603050405020304" pitchFamily="18" charset="0"/>
              </a:rPr>
              <a:t>每个 </a:t>
            </a:r>
            <a:r>
              <a:rPr lang="en-US" altLang="zh-CN" sz="1600" b="1">
                <a:latin typeface="Times New Roman" panose="02020603050405020304" pitchFamily="18" charset="0"/>
              </a:rPr>
              <a:t>Action </a:t>
            </a:r>
            <a:r>
              <a:rPr lang="zh-CN" altLang="en-US" sz="1600" b="1">
                <a:latin typeface="Times New Roman" panose="02020603050405020304" pitchFamily="18" charset="0"/>
              </a:rPr>
              <a:t>类的对象实例都拥有一个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latin typeface="Times New Roman" panose="02020603050405020304" pitchFamily="18" charset="0"/>
              </a:rPr>
              <a:t>                                  </a:t>
            </a:r>
            <a:r>
              <a:rPr lang="en-US" altLang="zh-CN" sz="1600" b="1">
                <a:latin typeface="Times New Roman" panose="02020603050405020304" pitchFamily="18" charset="0"/>
              </a:rPr>
              <a:t>ValueStack </a:t>
            </a:r>
            <a:r>
              <a:rPr lang="zh-CN" altLang="en-US" sz="1600" b="1">
                <a:latin typeface="Times New Roman" panose="02020603050405020304" pitchFamily="18" charset="0"/>
              </a:rPr>
              <a:t>对象</a:t>
            </a:r>
            <a:r>
              <a:rPr lang="en-US" altLang="zh-CN" sz="1600" b="1">
                <a:latin typeface="Times New Roman" panose="02020603050405020304" pitchFamily="18" charset="0"/>
              </a:rPr>
              <a:t>). </a:t>
            </a:r>
            <a:r>
              <a:rPr lang="zh-CN" altLang="en-US" sz="1600" b="1">
                <a:latin typeface="Times New Roman" panose="02020603050405020304" pitchFamily="18" charset="0"/>
              </a:rPr>
              <a:t>相当于一个数据的中转站</a:t>
            </a:r>
            <a:r>
              <a:rPr lang="en-US" altLang="zh-CN" sz="1600" b="1">
                <a:latin typeface="Times New Roman" panose="02020603050405020304" pitchFamily="18" charset="0"/>
              </a:rPr>
              <a:t>. </a:t>
            </a:r>
            <a:r>
              <a:rPr lang="zh-CN" altLang="en-US" sz="1600" b="1">
                <a:latin typeface="Times New Roman" panose="02020603050405020304" pitchFamily="18" charset="0"/>
              </a:rPr>
              <a:t>在其中保存当前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latin typeface="Times New Roman" panose="02020603050405020304" pitchFamily="18" charset="0"/>
              </a:rPr>
              <a:t>                                  </a:t>
            </a:r>
            <a:r>
              <a:rPr lang="en-US" altLang="zh-CN" sz="1600" b="1">
                <a:latin typeface="Times New Roman" panose="02020603050405020304" pitchFamily="18" charset="0"/>
              </a:rPr>
              <a:t>Action </a:t>
            </a:r>
            <a:r>
              <a:rPr lang="zh-CN" altLang="en-US" sz="1600" b="1">
                <a:latin typeface="Times New Roman" panose="02020603050405020304" pitchFamily="18" charset="0"/>
              </a:rPr>
              <a:t>对象和其他相关对象</a:t>
            </a:r>
            <a:r>
              <a:rPr lang="en-US" altLang="zh-CN" sz="1600" b="1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600" b="1">
                <a:latin typeface="Times New Roman" panose="02020603050405020304" pitchFamily="18" charset="0"/>
              </a:rPr>
              <a:t>Struts </a:t>
            </a:r>
            <a:r>
              <a:rPr lang="zh-CN" altLang="en-US" sz="1600" b="1">
                <a:latin typeface="Times New Roman" panose="02020603050405020304" pitchFamily="18" charset="0"/>
              </a:rPr>
              <a:t>框架把 </a:t>
            </a:r>
            <a:r>
              <a:rPr lang="en-US" altLang="zh-CN" sz="1600" b="1">
                <a:latin typeface="Times New Roman" panose="02020603050405020304" pitchFamily="18" charset="0"/>
              </a:rPr>
              <a:t>ValueStack </a:t>
            </a:r>
            <a:r>
              <a:rPr lang="zh-CN" altLang="en-US" sz="1600" b="1">
                <a:latin typeface="Times New Roman" panose="02020603050405020304" pitchFamily="18" charset="0"/>
              </a:rPr>
              <a:t>对象保存在名为 “</a:t>
            </a:r>
            <a:r>
              <a:rPr lang="en-US" altLang="zh-CN" sz="1600" b="1">
                <a:latin typeface="Times New Roman" panose="02020603050405020304" pitchFamily="18" charset="0"/>
              </a:rPr>
              <a:t>struts.valueStack” </a:t>
            </a:r>
            <a:r>
              <a:rPr lang="zh-CN" altLang="en-US" sz="1600" b="1">
                <a:latin typeface="Times New Roman" panose="02020603050405020304" pitchFamily="18" charset="0"/>
              </a:rPr>
              <a:t>的请求属性中</a:t>
            </a:r>
            <a:r>
              <a:rPr lang="en-US" altLang="zh-CN" sz="1600" b="1">
                <a:latin typeface="Times New Roman" panose="02020603050405020304" pitchFamily="18" charset="0"/>
              </a:rPr>
              <a:t>,request</a:t>
            </a:r>
            <a:r>
              <a:rPr lang="zh-CN" altLang="en-US" sz="1600" b="1">
                <a:latin typeface="Times New Roman" panose="02020603050405020304" pitchFamily="18" charset="0"/>
              </a:rPr>
              <a:t>中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95288" y="4005263"/>
            <a:ext cx="8353425" cy="25209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800"/>
              <a:t>在 </a:t>
            </a:r>
            <a:r>
              <a:rPr lang="en-US" altLang="zh-CN" sz="1800"/>
              <a:t>ValueStack </a:t>
            </a:r>
            <a:r>
              <a:rPr lang="zh-CN" altLang="zh-CN" sz="1800"/>
              <a:t>对象的内部有两个逻辑部分</a:t>
            </a:r>
            <a:r>
              <a:rPr lang="en-US" altLang="zh-CN" sz="1800"/>
              <a:t>:</a:t>
            </a:r>
          </a:p>
          <a:p>
            <a:pPr lvl="1"/>
            <a:r>
              <a:rPr lang="en-US" altLang="zh-CN" sz="1500"/>
              <a:t>ObjectStack: Struts  </a:t>
            </a:r>
            <a:r>
              <a:rPr lang="zh-CN" altLang="zh-CN" sz="1500"/>
              <a:t>把动作和相关对象压入 </a:t>
            </a:r>
            <a:r>
              <a:rPr lang="en-US" altLang="zh-CN" sz="1500"/>
              <a:t>ObjectStack </a:t>
            </a:r>
            <a:r>
              <a:rPr lang="zh-CN" altLang="zh-CN" sz="1500"/>
              <a:t>中</a:t>
            </a:r>
            <a:r>
              <a:rPr lang="en-US" altLang="zh-CN" sz="1500"/>
              <a:t>--List</a:t>
            </a:r>
          </a:p>
          <a:p>
            <a:pPr lvl="1"/>
            <a:r>
              <a:rPr lang="en-US" altLang="zh-CN" sz="1500"/>
              <a:t>ContextMap: Struts </a:t>
            </a:r>
            <a:r>
              <a:rPr lang="zh-CN" altLang="zh-CN" sz="1500"/>
              <a:t>把各种各样的映射关系</a:t>
            </a:r>
            <a:r>
              <a:rPr lang="en-US" altLang="zh-CN" sz="1500"/>
              <a:t>(</a:t>
            </a:r>
            <a:r>
              <a:rPr lang="zh-CN" altLang="zh-CN" sz="1500"/>
              <a:t>一些 </a:t>
            </a:r>
            <a:r>
              <a:rPr lang="en-US" altLang="zh-CN" sz="1500"/>
              <a:t>Map </a:t>
            </a:r>
            <a:r>
              <a:rPr lang="zh-CN" altLang="zh-CN" sz="1500"/>
              <a:t>类型的对象</a:t>
            </a:r>
            <a:r>
              <a:rPr lang="en-US" altLang="zh-CN" sz="1500"/>
              <a:t>) </a:t>
            </a:r>
            <a:r>
              <a:rPr lang="zh-CN" altLang="zh-CN" sz="1500"/>
              <a:t>压入 </a:t>
            </a:r>
            <a:r>
              <a:rPr lang="en-US" altLang="zh-CN" sz="1500"/>
              <a:t>ContextMap </a:t>
            </a:r>
            <a:r>
              <a:rPr lang="zh-CN" altLang="zh-CN" sz="1500"/>
              <a:t>中</a:t>
            </a:r>
          </a:p>
          <a:p>
            <a:pPr lvl="1">
              <a:buFontTx/>
              <a:buNone/>
            </a:pPr>
            <a:r>
              <a:rPr lang="en-US" altLang="zh-CN" sz="1600" b="1"/>
              <a:t>Struts </a:t>
            </a:r>
            <a:r>
              <a:rPr lang="zh-CN" altLang="zh-CN" sz="1600" b="1"/>
              <a:t>会把下面这些映射压入 </a:t>
            </a:r>
            <a:r>
              <a:rPr lang="en-US" altLang="zh-CN" sz="1600" b="1"/>
              <a:t>ContextMap </a:t>
            </a:r>
            <a:r>
              <a:rPr lang="zh-CN" altLang="zh-CN" sz="1600" b="1"/>
              <a:t>中</a:t>
            </a:r>
          </a:p>
          <a:p>
            <a:pPr lvl="1"/>
            <a:r>
              <a:rPr lang="en-US" altLang="zh-CN" sz="1500"/>
              <a:t>parameters: </a:t>
            </a:r>
            <a:r>
              <a:rPr lang="zh-CN" altLang="zh-CN" sz="1500"/>
              <a:t>该 </a:t>
            </a:r>
            <a:r>
              <a:rPr lang="en-US" altLang="zh-CN" sz="1500"/>
              <a:t>Map </a:t>
            </a:r>
            <a:r>
              <a:rPr lang="zh-CN" altLang="zh-CN" sz="1500"/>
              <a:t>中包含当前请求的请求参数</a:t>
            </a:r>
          </a:p>
          <a:p>
            <a:pPr lvl="1"/>
            <a:r>
              <a:rPr lang="en-US" altLang="zh-CN" sz="1500"/>
              <a:t>request: </a:t>
            </a:r>
            <a:r>
              <a:rPr lang="zh-CN" altLang="zh-CN" sz="1500"/>
              <a:t>该 </a:t>
            </a:r>
            <a:r>
              <a:rPr lang="en-US" altLang="zh-CN" sz="1500"/>
              <a:t>Map </a:t>
            </a:r>
            <a:r>
              <a:rPr lang="zh-CN" altLang="zh-CN" sz="1500"/>
              <a:t>中包含当前 </a:t>
            </a:r>
            <a:r>
              <a:rPr lang="en-US" altLang="zh-CN" sz="1500"/>
              <a:t>request </a:t>
            </a:r>
            <a:r>
              <a:rPr lang="zh-CN" altLang="zh-CN" sz="1500"/>
              <a:t>对象中的所有属性</a:t>
            </a:r>
          </a:p>
          <a:p>
            <a:pPr lvl="1"/>
            <a:r>
              <a:rPr lang="en-US" altLang="zh-CN" sz="1500"/>
              <a:t>session: </a:t>
            </a:r>
            <a:r>
              <a:rPr lang="zh-CN" altLang="zh-CN" sz="1500"/>
              <a:t>该 </a:t>
            </a:r>
            <a:r>
              <a:rPr lang="en-US" altLang="zh-CN" sz="1500"/>
              <a:t>Map </a:t>
            </a:r>
            <a:r>
              <a:rPr lang="zh-CN" altLang="zh-CN" sz="1500"/>
              <a:t>中包含当前 </a:t>
            </a:r>
            <a:r>
              <a:rPr lang="en-US" altLang="zh-CN" sz="1500"/>
              <a:t>session </a:t>
            </a:r>
            <a:r>
              <a:rPr lang="zh-CN" altLang="zh-CN" sz="1500"/>
              <a:t>对象中的所有属性</a:t>
            </a:r>
          </a:p>
          <a:p>
            <a:pPr lvl="1"/>
            <a:r>
              <a:rPr lang="en-US" altLang="zh-CN" sz="1500"/>
              <a:t>application:</a:t>
            </a:r>
            <a:r>
              <a:rPr lang="zh-CN" altLang="zh-CN" sz="1500"/>
              <a:t>该 </a:t>
            </a:r>
            <a:r>
              <a:rPr lang="en-US" altLang="zh-CN" sz="1500"/>
              <a:t>Map </a:t>
            </a:r>
            <a:r>
              <a:rPr lang="zh-CN" altLang="zh-CN" sz="1500"/>
              <a:t>中包含当前 </a:t>
            </a:r>
            <a:r>
              <a:rPr lang="en-US" altLang="zh-CN" sz="1500"/>
              <a:t>application  </a:t>
            </a:r>
            <a:r>
              <a:rPr lang="zh-CN" altLang="zh-CN" sz="1500"/>
              <a:t>对象中的所有属性</a:t>
            </a:r>
          </a:p>
          <a:p>
            <a:pPr lvl="1"/>
            <a:r>
              <a:rPr lang="en-US" altLang="zh-CN" sz="1500"/>
              <a:t>attr: </a:t>
            </a:r>
            <a:r>
              <a:rPr lang="zh-CN" altLang="zh-CN" sz="1500"/>
              <a:t>该 </a:t>
            </a:r>
            <a:r>
              <a:rPr lang="en-US" altLang="zh-CN" sz="1500"/>
              <a:t>Map </a:t>
            </a:r>
            <a:r>
              <a:rPr lang="zh-CN" altLang="zh-CN" sz="1500"/>
              <a:t>按如下顺序来检索某个属性</a:t>
            </a:r>
            <a:r>
              <a:rPr lang="en-US" altLang="zh-CN" sz="1500"/>
              <a:t>: request, session, application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6866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en-US" altLang="zh-CN" sz="3200"/>
              <a:t> if/elseif/else</a:t>
            </a:r>
            <a:r>
              <a:rPr lang="zh-CN" altLang="zh-CN" sz="3200"/>
              <a:t>标签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36868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36869" name="TextBox 19"/>
          <p:cNvSpPr txBox="1">
            <a:spLocks noChangeArrowheads="1"/>
          </p:cNvSpPr>
          <p:nvPr/>
        </p:nvSpPr>
        <p:spPr bwMode="auto">
          <a:xfrm>
            <a:off x="539750" y="1916113"/>
            <a:ext cx="8143875" cy="248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if/elseif/else</a:t>
            </a:r>
            <a:r>
              <a:rPr lang="en-US" altLang="zh-CN">
                <a:solidFill>
                  <a:schemeClr val="tx2"/>
                </a:solidFill>
              </a:rPr>
              <a:t>  </a:t>
            </a:r>
            <a:r>
              <a:rPr lang="zh-CN" altLang="en-US" sz="1400" b="1"/>
              <a:t>基本的流程控制</a:t>
            </a:r>
            <a:r>
              <a:rPr lang="en-US" altLang="zh-CN" sz="1400" b="1"/>
              <a:t>.</a:t>
            </a:r>
            <a:r>
              <a:rPr lang="en-US" altLang="zh-CN" sz="1400" b="1">
                <a:latin typeface="Arial" panose="020B0604020202020204" pitchFamily="34" charset="0"/>
              </a:rPr>
              <a:t>‘</a:t>
            </a:r>
            <a:r>
              <a:rPr lang="en-US" altLang="zh-CN" sz="1400" b="1"/>
              <a:t>If</a:t>
            </a:r>
            <a:r>
              <a:rPr lang="en-US" altLang="zh-CN" sz="1400" b="1">
                <a:latin typeface="Arial" panose="020B0604020202020204" pitchFamily="34" charset="0"/>
              </a:rPr>
              <a:t>’</a:t>
            </a:r>
            <a:r>
              <a:rPr lang="zh-CN" altLang="en-US" sz="1400" b="1"/>
              <a:t>标签可单独使用也可以和</a:t>
            </a:r>
            <a:r>
              <a:rPr lang="en-US" altLang="zh-CN" sz="1400" b="1">
                <a:latin typeface="Arial" panose="020B0604020202020204" pitchFamily="34" charset="0"/>
              </a:rPr>
              <a:t>‘</a:t>
            </a:r>
            <a:r>
              <a:rPr lang="en-US" altLang="zh-CN" sz="1400" b="1"/>
              <a:t>Else If</a:t>
            </a:r>
            <a:r>
              <a:rPr lang="en-US" altLang="zh-CN" sz="1400" b="1">
                <a:latin typeface="Arial" panose="020B0604020202020204" pitchFamily="34" charset="0"/>
              </a:rPr>
              <a:t>’</a:t>
            </a:r>
            <a:r>
              <a:rPr lang="zh-CN" altLang="en-US" sz="1400" b="1"/>
              <a:t>标签和</a:t>
            </a:r>
            <a:r>
              <a:rPr lang="en-US" altLang="zh-CN" sz="1400" b="1"/>
              <a:t>(</a:t>
            </a:r>
            <a:r>
              <a:rPr lang="zh-CN" altLang="en-US" sz="1400" b="1"/>
              <a:t>或</a:t>
            </a:r>
            <a:r>
              <a:rPr lang="en-US" altLang="zh-CN" sz="1400" b="1"/>
              <a:t>)</a:t>
            </a:r>
            <a:r>
              <a:rPr lang="zh-CN" altLang="en-US" sz="1400" b="1"/>
              <a:t>一个多个</a:t>
            </a:r>
            <a:r>
              <a:rPr lang="en-US" altLang="zh-CN" sz="1400" b="1">
                <a:latin typeface="Arial" panose="020B0604020202020204" pitchFamily="34" charset="0"/>
              </a:rPr>
              <a:t>‘</a:t>
            </a:r>
            <a:r>
              <a:rPr lang="en-US" altLang="zh-CN" sz="1400" b="1"/>
              <a:t>Else</a:t>
            </a:r>
            <a:r>
              <a:rPr lang="en-US" altLang="zh-CN" sz="1400" b="1">
                <a:latin typeface="Arial" panose="020B0604020202020204" pitchFamily="34" charset="0"/>
              </a:rPr>
              <a:t>’</a:t>
            </a:r>
            <a:r>
              <a:rPr lang="zh-CN" altLang="en-US" sz="1400" b="1"/>
              <a:t>一起使用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&lt;s:if test="#age==23"&gt;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	23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&lt;/s:if&gt;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&lt;s:elseif test="#age==21"&gt;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	21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&lt;/s:elseif&gt;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&lt;s:else&gt;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	</a:t>
            </a:r>
            <a:r>
              <a:rPr lang="zh-CN" altLang="en-US" sz="1400" b="1"/>
              <a:t>都不等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&lt;/s:else&gt; </a:t>
            </a:r>
          </a:p>
        </p:txBody>
      </p:sp>
      <p:sp>
        <p:nvSpPr>
          <p:cNvPr id="36870" name="TextBox 4"/>
          <p:cNvSpPr txBox="1">
            <a:spLocks noChangeArrowheads="1"/>
          </p:cNvSpPr>
          <p:nvPr/>
        </p:nvSpPr>
        <p:spPr bwMode="auto">
          <a:xfrm>
            <a:off x="2195513" y="3500438"/>
            <a:ext cx="6697662" cy="26543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/>
              <a:t> </a:t>
            </a:r>
            <a:r>
              <a:rPr lang="en-US" altLang="zh-CN" sz="1400" b="1"/>
              <a:t>&lt;table border="1"&gt;  </a:t>
            </a:r>
          </a:p>
          <a:p>
            <a:r>
              <a:rPr lang="en-US" altLang="zh-CN" sz="1400" b="1"/>
              <a:t>       &lt;s:iterator value="allList" var="person"&gt;</a:t>
            </a:r>
          </a:p>
          <a:p>
            <a:r>
              <a:rPr lang="en-US" altLang="zh-CN" sz="1400" b="1"/>
              <a:t>          &lt;tr&gt;</a:t>
            </a:r>
          </a:p>
          <a:p>
            <a:r>
              <a:rPr lang="en-US" altLang="zh-CN" sz="1400" b="1"/>
              <a:t>             &lt;td&gt;&lt;s:property value="#person.name"/&gt;&lt;/td&gt;</a:t>
            </a:r>
          </a:p>
          <a:p>
            <a:r>
              <a:rPr lang="en-US" altLang="zh-CN" sz="1400" b="1"/>
              <a:t>             &lt;td&gt;&lt;s:property value="#person.age"/&gt;&lt;/td&gt;</a:t>
            </a:r>
          </a:p>
          <a:p>
            <a:r>
              <a:rPr lang="en-US" altLang="zh-CN" sz="1400" b="1"/>
              <a:t>             &lt;td</a:t>
            </a:r>
            <a:r>
              <a:rPr lang="en-US" altLang="zh-CN" sz="1400" b="1">
                <a:solidFill>
                  <a:srgbClr val="FF0000"/>
                </a:solidFill>
              </a:rPr>
              <a:t>&gt;&lt;s:if test="#person.age&lt;24"&gt;</a:t>
            </a:r>
            <a:r>
              <a:rPr lang="zh-CN" altLang="en-US" sz="1400" b="1">
                <a:solidFill>
                  <a:srgbClr val="FF0000"/>
                </a:solidFill>
              </a:rPr>
              <a:t>少年</a:t>
            </a:r>
            <a:r>
              <a:rPr lang="en-US" altLang="zh-CN" sz="1400" b="1">
                <a:solidFill>
                  <a:srgbClr val="FF0000"/>
                </a:solidFill>
              </a:rPr>
              <a:t>&lt;/s:if&gt;</a:t>
            </a:r>
          </a:p>
          <a:p>
            <a:r>
              <a:rPr lang="en-US" altLang="zh-CN" sz="1400" b="1">
                <a:solidFill>
                  <a:srgbClr val="FF0000"/>
                </a:solidFill>
              </a:rPr>
              <a:t>                 &lt;s:elseif test="#person.age&lt;26"&gt;</a:t>
            </a:r>
            <a:r>
              <a:rPr lang="zh-CN" altLang="en-US" sz="1400" b="1">
                <a:solidFill>
                  <a:srgbClr val="FF0000"/>
                </a:solidFill>
              </a:rPr>
              <a:t>中年</a:t>
            </a:r>
            <a:r>
              <a:rPr lang="en-US" altLang="zh-CN" sz="1400" b="1">
                <a:solidFill>
                  <a:srgbClr val="FF0000"/>
                </a:solidFill>
              </a:rPr>
              <a:t>&lt;/s:elseif&gt;</a:t>
            </a:r>
          </a:p>
          <a:p>
            <a:r>
              <a:rPr lang="en-US" altLang="zh-CN" sz="1400" b="1">
                <a:solidFill>
                  <a:srgbClr val="FF0000"/>
                </a:solidFill>
              </a:rPr>
              <a:t>                 &lt;s:else&gt;</a:t>
            </a:r>
            <a:r>
              <a:rPr lang="zh-CN" altLang="en-US" sz="1400" b="1">
                <a:solidFill>
                  <a:srgbClr val="FF0000"/>
                </a:solidFill>
              </a:rPr>
              <a:t>老年</a:t>
            </a:r>
            <a:r>
              <a:rPr lang="en-US" altLang="zh-CN" sz="1400" b="1">
                <a:solidFill>
                  <a:srgbClr val="FF0000"/>
                </a:solidFill>
              </a:rPr>
              <a:t>&lt;/s:else&gt;</a:t>
            </a:r>
          </a:p>
          <a:p>
            <a:r>
              <a:rPr lang="en-US" altLang="zh-CN" sz="1400" b="1"/>
              <a:t>             &lt;/td&gt;</a:t>
            </a:r>
          </a:p>
          <a:p>
            <a:r>
              <a:rPr lang="en-US" altLang="zh-CN" sz="1400" b="1"/>
              <a:t>          &lt;/tr&gt;</a:t>
            </a:r>
          </a:p>
          <a:p>
            <a:r>
              <a:rPr lang="en-US" altLang="zh-CN" sz="1400" b="1"/>
              <a:t>       &lt;/s:iterator&gt;  </a:t>
            </a:r>
          </a:p>
          <a:p>
            <a:r>
              <a:rPr lang="en-US" altLang="zh-CN" sz="1400" b="1"/>
              <a:t>   &lt;/table&gt;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7890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en-US" altLang="zh-CN" sz="3200"/>
              <a:t> url</a:t>
            </a:r>
            <a:r>
              <a:rPr lang="zh-CN" altLang="zh-CN" sz="3200"/>
              <a:t>标签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37893" name="TextBox 19"/>
          <p:cNvSpPr txBox="1">
            <a:spLocks noChangeArrowheads="1"/>
          </p:cNvSpPr>
          <p:nvPr/>
        </p:nvSpPr>
        <p:spPr bwMode="auto">
          <a:xfrm>
            <a:off x="642938" y="1928813"/>
            <a:ext cx="76739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url:</a:t>
            </a:r>
            <a:r>
              <a:rPr lang="zh-CN" altLang="en-US" sz="1400" b="1">
                <a:solidFill>
                  <a:srgbClr val="0000FF"/>
                </a:solidFill>
              </a:rPr>
              <a:t>该标签用于创建</a:t>
            </a:r>
            <a:r>
              <a:rPr lang="en-US" altLang="zh-CN" sz="1400" b="1">
                <a:solidFill>
                  <a:srgbClr val="0000FF"/>
                </a:solidFill>
              </a:rPr>
              <a:t>url,</a:t>
            </a:r>
            <a:r>
              <a:rPr lang="zh-CN" altLang="en-US" sz="1400" b="1">
                <a:solidFill>
                  <a:srgbClr val="0000FF"/>
                </a:solidFill>
              </a:rPr>
              <a:t>可以通过</a:t>
            </a:r>
            <a:r>
              <a:rPr lang="en-US" altLang="zh-CN" sz="1400" b="1">
                <a:solidFill>
                  <a:srgbClr val="0000FF"/>
                </a:solidFill>
              </a:rPr>
              <a:t>"param"</a:t>
            </a:r>
            <a:r>
              <a:rPr lang="zh-CN" altLang="en-US" sz="1400" b="1">
                <a:solidFill>
                  <a:srgbClr val="0000FF"/>
                </a:solidFill>
              </a:rPr>
              <a:t>标签提供</a:t>
            </a:r>
            <a:r>
              <a:rPr lang="en-US" altLang="zh-CN" sz="1400" b="1">
                <a:solidFill>
                  <a:srgbClr val="0000FF"/>
                </a:solidFill>
              </a:rPr>
              <a:t>request</a:t>
            </a:r>
            <a:r>
              <a:rPr lang="zh-CN" altLang="en-US" sz="1400" b="1">
                <a:solidFill>
                  <a:srgbClr val="0000FF"/>
                </a:solidFill>
              </a:rPr>
              <a:t>参数</a:t>
            </a:r>
            <a:r>
              <a:rPr lang="en-US" altLang="zh-CN" sz="1400" b="1">
                <a:solidFill>
                  <a:srgbClr val="0000FF"/>
                </a:solidFill>
              </a:rPr>
              <a:t>.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    value:</a:t>
            </a:r>
            <a:r>
              <a:rPr lang="zh-CN" altLang="en-US" sz="1400" b="1"/>
              <a:t>如果不提供就用当前</a:t>
            </a:r>
            <a:r>
              <a:rPr lang="en-US" altLang="zh-CN" sz="1400" b="1"/>
              <a:t>action,</a:t>
            </a:r>
            <a:r>
              <a:rPr lang="zh-CN" altLang="en-US" sz="1400" b="1">
                <a:solidFill>
                  <a:srgbClr val="FF0000"/>
                </a:solidFill>
              </a:rPr>
              <a:t>使用</a:t>
            </a:r>
            <a:r>
              <a:rPr lang="en-US" altLang="zh-CN" sz="1400" b="1">
                <a:solidFill>
                  <a:srgbClr val="FF0000"/>
                </a:solidFill>
              </a:rPr>
              <a:t>value</a:t>
            </a:r>
            <a:r>
              <a:rPr lang="zh-CN" altLang="en-US" sz="1400" b="1">
                <a:solidFill>
                  <a:srgbClr val="FF0000"/>
                </a:solidFill>
              </a:rPr>
              <a:t>后缀必须加</a:t>
            </a:r>
            <a:r>
              <a:rPr lang="en-US" altLang="zh-CN" sz="1400" b="1">
                <a:solidFill>
                  <a:srgbClr val="FF0000"/>
                </a:solidFill>
              </a:rPr>
              <a:t>.action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    action:</a:t>
            </a:r>
            <a:r>
              <a:rPr lang="zh-CN" altLang="en-US" sz="1400" b="1"/>
              <a:t>用来生成</a:t>
            </a:r>
            <a:r>
              <a:rPr lang="en-US" altLang="zh-CN" sz="1400" b="1"/>
              <a:t>url</a:t>
            </a:r>
            <a:r>
              <a:rPr lang="zh-CN" altLang="en-US" sz="1400" b="1"/>
              <a:t>的</a:t>
            </a:r>
            <a:r>
              <a:rPr lang="en-US" altLang="zh-CN" sz="1400" b="1"/>
              <a:t>action,</a:t>
            </a:r>
            <a:r>
              <a:rPr lang="zh-CN" altLang="en-US" sz="1400" b="1"/>
              <a:t>如果没有则使用</a:t>
            </a:r>
            <a:r>
              <a:rPr lang="en-US" altLang="zh-CN" sz="1400" b="1"/>
              <a:t>value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    namespace :</a:t>
            </a:r>
            <a:r>
              <a:rPr lang="zh-CN" altLang="en-US" sz="1400" b="1"/>
              <a:t>命名空间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    var:</a:t>
            </a:r>
            <a:r>
              <a:rPr lang="zh-CN" altLang="en-US" sz="1400" b="1"/>
              <a:t>引用变量的名称</a:t>
            </a:r>
            <a:r>
              <a:rPr lang="en-US" altLang="zh-CN" sz="1400" b="1"/>
              <a:t>.</a:t>
            </a:r>
            <a:endParaRPr lang="en-US" altLang="zh-CN" sz="1400"/>
          </a:p>
        </p:txBody>
      </p:sp>
      <p:sp>
        <p:nvSpPr>
          <p:cNvPr id="37894" name="TextBox 4"/>
          <p:cNvSpPr txBox="1">
            <a:spLocks noChangeArrowheads="1"/>
          </p:cNvSpPr>
          <p:nvPr/>
        </p:nvSpPr>
        <p:spPr bwMode="auto">
          <a:xfrm>
            <a:off x="684213" y="3141663"/>
            <a:ext cx="7777162" cy="30797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/>
              <a:t> </a:t>
            </a:r>
            <a:r>
              <a:rPr lang="en-US" altLang="zh-CN" sz="1400" b="1"/>
              <a:t>   </a:t>
            </a:r>
            <a:r>
              <a:rPr lang="zh-CN" altLang="en-US" sz="1400" b="1"/>
              <a:t>使用</a:t>
            </a:r>
            <a:r>
              <a:rPr lang="en-US" altLang="zh-CN" sz="1400" b="1"/>
              <a:t>action&lt;br&gt;</a:t>
            </a:r>
          </a:p>
          <a:p>
            <a:r>
              <a:rPr lang="en-US" altLang="zh-CN" sz="1400" b="1"/>
              <a:t>    &lt;s:url </a:t>
            </a:r>
            <a:r>
              <a:rPr lang="en-US" altLang="zh-CN" sz="1400" b="1">
                <a:solidFill>
                  <a:srgbClr val="FF0000"/>
                </a:solidFill>
              </a:rPr>
              <a:t>action="ognlTagAction_test" namespace="/ognl" var="myurl"</a:t>
            </a:r>
            <a:r>
              <a:rPr lang="en-US" altLang="zh-CN" sz="1400" b="1"/>
              <a:t>&gt;</a:t>
            </a:r>
          </a:p>
          <a:p>
            <a:r>
              <a:rPr lang="en-US" altLang="zh-CN" sz="1400" b="1"/>
              <a:t>         &lt;s:param name="name" value="%{'</a:t>
            </a:r>
            <a:r>
              <a:rPr lang="zh-CN" altLang="en-US" sz="1400" b="1"/>
              <a:t>张老师</a:t>
            </a:r>
            <a:r>
              <a:rPr lang="en-US" altLang="zh-CN" sz="1400" b="1"/>
              <a:t>'}"&gt;&lt;/s:param&gt;</a:t>
            </a:r>
          </a:p>
          <a:p>
            <a:r>
              <a:rPr lang="en-US" altLang="zh-CN" sz="1400" b="1"/>
              <a:t>         &lt;s:param name="id" value="12"&gt;&lt;/s:param&gt;</a:t>
            </a:r>
          </a:p>
          <a:p>
            <a:r>
              <a:rPr lang="en-US" altLang="zh-CN" sz="1400" b="1"/>
              <a:t>    &lt;/s:url&gt;</a:t>
            </a:r>
          </a:p>
          <a:p>
            <a:r>
              <a:rPr lang="en-US" altLang="zh-CN" sz="1400" b="1"/>
              <a:t>    </a:t>
            </a:r>
            <a:r>
              <a:rPr lang="zh-CN" altLang="en-US" sz="1400" b="1"/>
              <a:t>注意：当使用</a:t>
            </a:r>
            <a:r>
              <a:rPr lang="en-US" altLang="zh-CN" sz="1400" b="1"/>
              <a:t>url</a:t>
            </a:r>
            <a:r>
              <a:rPr lang="zh-CN" altLang="en-US" sz="1400" b="1"/>
              <a:t>时，应配合使用</a:t>
            </a:r>
            <a:r>
              <a:rPr lang="en-US" altLang="zh-CN" sz="1400" b="1"/>
              <a:t>struts2</a:t>
            </a:r>
            <a:r>
              <a:rPr lang="zh-CN" altLang="en-US" sz="1400" b="1"/>
              <a:t>的</a:t>
            </a:r>
            <a:r>
              <a:rPr lang="en-US" altLang="zh-CN" sz="1400" b="1"/>
              <a:t>a</a:t>
            </a:r>
            <a:r>
              <a:rPr lang="zh-CN" altLang="en-US" sz="1400" b="1"/>
              <a:t>标签</a:t>
            </a:r>
          </a:p>
          <a:p>
            <a:r>
              <a:rPr lang="en-US" altLang="zh-CN" sz="1400" b="1">
                <a:solidFill>
                  <a:srgbClr val="FF0000"/>
                </a:solidFill>
              </a:rPr>
              <a:t>    &lt;s:a href="%{#url}" &gt;xxxx&lt;/s:a&gt;&lt;br&gt;    </a:t>
            </a:r>
            <a:endParaRPr lang="en-US" altLang="zh-CN" sz="1400" b="1"/>
          </a:p>
          <a:p>
            <a:r>
              <a:rPr lang="en-US" altLang="zh-CN" sz="1400" b="1"/>
              <a:t>    </a:t>
            </a:r>
            <a:r>
              <a:rPr lang="zh-CN" altLang="en-US" sz="1400" b="1"/>
              <a:t>使用</a:t>
            </a:r>
            <a:r>
              <a:rPr lang="en-US" altLang="zh-CN" sz="1400" b="1"/>
              <a:t>value&lt;br&gt;</a:t>
            </a:r>
          </a:p>
          <a:p>
            <a:r>
              <a:rPr lang="en-US" altLang="zh-CN" sz="1400" b="1"/>
              <a:t>    &lt;s:url </a:t>
            </a:r>
            <a:r>
              <a:rPr lang="en-US" altLang="zh-CN" sz="1400" b="1">
                <a:solidFill>
                  <a:srgbClr val="FF0000"/>
                </a:solidFill>
              </a:rPr>
              <a:t>value="ognlTagAction_test.action" namespace="/ognl" var="myurl"</a:t>
            </a:r>
            <a:r>
              <a:rPr lang="en-US" altLang="zh-CN" sz="1400" b="1"/>
              <a:t>&gt;</a:t>
            </a:r>
          </a:p>
          <a:p>
            <a:r>
              <a:rPr lang="en-US" altLang="zh-CN" sz="1400" b="1"/>
              <a:t>         &lt;s:param name="id" value="12"&gt;&lt;/s:param&gt;</a:t>
            </a:r>
          </a:p>
          <a:p>
            <a:r>
              <a:rPr lang="en-US" altLang="zh-CN" sz="1400" b="1"/>
              <a:t>         &lt;s:param name="cnname" value="%{'zhang'}"&gt;&lt;/s:param&gt;</a:t>
            </a:r>
          </a:p>
          <a:p>
            <a:r>
              <a:rPr lang="en-US" altLang="zh-CN" sz="1400" b="1"/>
              <a:t>    &lt;/s:url&gt;</a:t>
            </a:r>
          </a:p>
          <a:p>
            <a:r>
              <a:rPr lang="en-US" altLang="zh-CN" sz="1400" b="1">
                <a:solidFill>
                  <a:srgbClr val="FF0000"/>
                </a:solidFill>
              </a:rPr>
              <a:t>    &lt;s:a href="%{#myurl}" &gt;xxxx&lt;/s:a&gt;&lt;br&gt;    </a:t>
            </a:r>
          </a:p>
          <a:p>
            <a:r>
              <a:rPr lang="zh-CN" altLang="en-US" sz="1400" b="1">
                <a:solidFill>
                  <a:srgbClr val="FF0000"/>
                </a:solidFill>
              </a:rPr>
              <a:t>比较：</a:t>
            </a:r>
            <a:r>
              <a:rPr lang="en-US" altLang="zh-CN" sz="1400" b="1">
                <a:solidFill>
                  <a:srgbClr val="FF0000"/>
                </a:solidFill>
              </a:rPr>
              <a:t>&lt;a href=</a:t>
            </a:r>
            <a:r>
              <a:rPr lang="en-US" altLang="zh-CN" sz="1400" b="1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400" b="1">
                <a:solidFill>
                  <a:srgbClr val="FF0000"/>
                </a:solidFill>
              </a:rPr>
              <a:t>&lt;s:property value=</a:t>
            </a:r>
            <a:r>
              <a:rPr lang="en-US" altLang="zh-CN" sz="1400" b="1">
                <a:solidFill>
                  <a:srgbClr val="FF0000"/>
                </a:solidFill>
                <a:latin typeface="Arial" panose="020B0604020202020204" pitchFamily="34" charset="0"/>
              </a:rPr>
              <a:t>‘</a:t>
            </a:r>
            <a:r>
              <a:rPr lang="en-US" altLang="zh-CN" sz="1400" b="1">
                <a:solidFill>
                  <a:srgbClr val="FF0000"/>
                </a:solidFill>
              </a:rPr>
              <a:t>%{#myurl}</a:t>
            </a:r>
            <a:r>
              <a:rPr lang="en-US" altLang="zh-CN" sz="1400" b="1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en-US" altLang="zh-CN" sz="1400" b="1">
                <a:solidFill>
                  <a:srgbClr val="FF0000"/>
                </a:solidFill>
              </a:rPr>
              <a:t>/&gt;</a:t>
            </a:r>
            <a:r>
              <a:rPr lang="en-US" altLang="zh-CN" sz="1400" b="1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1400" b="1">
                <a:solidFill>
                  <a:srgbClr val="FF0000"/>
                </a:solidFill>
              </a:rPr>
              <a:t>&gt;</a:t>
            </a:r>
            <a:r>
              <a:rPr lang="zh-CN" altLang="en-US" sz="1400" b="1">
                <a:solidFill>
                  <a:srgbClr val="FF0000"/>
                </a:solidFill>
              </a:rPr>
              <a:t>链接</a:t>
            </a:r>
            <a:r>
              <a:rPr lang="en-US" altLang="zh-CN" sz="1400" b="1">
                <a:solidFill>
                  <a:srgbClr val="FF0000"/>
                </a:solidFill>
              </a:rPr>
              <a:t>&lt;/a&gt;&lt;br&gt;</a:t>
            </a:r>
            <a:r>
              <a:rPr lang="zh-CN" altLang="en-US" sz="1400" b="1">
                <a:solidFill>
                  <a:srgbClr val="FF0000"/>
                </a:solidFill>
              </a:rPr>
              <a:t>的不同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8914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 sz="3200"/>
              <a:t>ognl</a:t>
            </a:r>
            <a:r>
              <a:rPr lang="zh-CN" altLang="zh-CN" sz="3200"/>
              <a:t>操作集合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38917" name="TextBox 19"/>
          <p:cNvSpPr txBox="1">
            <a:spLocks noChangeArrowheads="1"/>
          </p:cNvSpPr>
          <p:nvPr/>
        </p:nvSpPr>
        <p:spPr bwMode="auto">
          <a:xfrm>
            <a:off x="642938" y="1928813"/>
            <a:ext cx="767397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rgbClr val="0000FF"/>
                </a:solidFill>
              </a:rPr>
              <a:t>使用</a:t>
            </a:r>
            <a:r>
              <a:rPr lang="en-US" altLang="zh-CN" sz="1400" b="1">
                <a:solidFill>
                  <a:srgbClr val="0000FF"/>
                </a:solidFill>
              </a:rPr>
              <a:t>ognl</a:t>
            </a:r>
            <a:r>
              <a:rPr lang="zh-CN" altLang="en-US" sz="1400" b="1">
                <a:solidFill>
                  <a:srgbClr val="0000FF"/>
                </a:solidFill>
              </a:rPr>
              <a:t>操作</a:t>
            </a:r>
            <a:r>
              <a:rPr lang="en-US" altLang="zh-CN" sz="1400" b="1">
                <a:solidFill>
                  <a:srgbClr val="0000FF"/>
                </a:solidFill>
              </a:rPr>
              <a:t>list</a:t>
            </a:r>
            <a:r>
              <a:rPr lang="zh-CN" altLang="en-US" sz="1400" b="1">
                <a:solidFill>
                  <a:srgbClr val="0000FF"/>
                </a:solidFill>
              </a:rPr>
              <a:t>和数组</a:t>
            </a:r>
            <a:r>
              <a:rPr lang="en-US" altLang="zh-CN" sz="1400" b="1">
                <a:solidFill>
                  <a:srgbClr val="0000FF"/>
                </a:solidFill>
              </a:rPr>
              <a:t>. </a:t>
            </a:r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05038"/>
            <a:ext cx="6696075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9" name="TextBox 4"/>
          <p:cNvSpPr txBox="1">
            <a:spLocks noChangeArrowheads="1"/>
          </p:cNvSpPr>
          <p:nvPr/>
        </p:nvSpPr>
        <p:spPr bwMode="auto">
          <a:xfrm>
            <a:off x="900113" y="4652963"/>
            <a:ext cx="7200900" cy="15906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/>
              <a:t>Action</a:t>
            </a:r>
            <a:r>
              <a:rPr lang="zh-CN" altLang="en-US" sz="1400" b="1"/>
              <a:t>中</a:t>
            </a:r>
            <a:r>
              <a:rPr lang="en-US" altLang="zh-CN" sz="1400" b="1"/>
              <a:t>:</a:t>
            </a:r>
          </a:p>
          <a:p>
            <a:r>
              <a:rPr lang="en-US" altLang="zh-CN" sz="1400" b="1"/>
              <a:t>       private List   allList=new ArrayList();</a:t>
            </a:r>
          </a:p>
          <a:p>
            <a:r>
              <a:rPr lang="en-US" altLang="zh-CN" sz="1400" b="1"/>
              <a:t>Jsp:</a:t>
            </a:r>
          </a:p>
          <a:p>
            <a:r>
              <a:rPr lang="en-US" altLang="zh-CN" sz="1400" b="1"/>
              <a:t>       </a:t>
            </a:r>
            <a:r>
              <a:rPr lang="zh-CN" altLang="en-US" sz="1400" b="1"/>
              <a:t>集合的长度</a:t>
            </a:r>
            <a:r>
              <a:rPr lang="en-US" altLang="zh-CN" sz="1400" b="1"/>
              <a:t>:&lt;s:property value="allList.size"/&gt;</a:t>
            </a:r>
          </a:p>
          <a:p>
            <a:r>
              <a:rPr lang="en-US" altLang="zh-CN" sz="1400" b="1"/>
              <a:t>输出第一个元素:&lt;s:property value="allList[0]"/&gt;~~</a:t>
            </a:r>
          </a:p>
          <a:p>
            <a:r>
              <a:rPr lang="en-US" altLang="zh-CN" sz="1400" b="1"/>
              <a:t>                          &lt;s:property value="allList[0].name"/&gt;~~</a:t>
            </a:r>
          </a:p>
          <a:p>
            <a:r>
              <a:rPr lang="en-US" altLang="zh-CN" sz="1400" b="1"/>
              <a:t>                          &lt;s:property value="allList[0].age"/&gt;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9938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 sz="3200"/>
              <a:t>ognl</a:t>
            </a:r>
            <a:r>
              <a:rPr lang="zh-CN" altLang="zh-CN" sz="3200"/>
              <a:t>操作集合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39940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39941" name="TextBox 19"/>
          <p:cNvSpPr txBox="1">
            <a:spLocks noChangeArrowheads="1"/>
          </p:cNvSpPr>
          <p:nvPr/>
        </p:nvSpPr>
        <p:spPr bwMode="auto">
          <a:xfrm>
            <a:off x="642938" y="1928813"/>
            <a:ext cx="76739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rgbClr val="0000FF"/>
                </a:solidFill>
              </a:rPr>
              <a:t>使用</a:t>
            </a:r>
            <a:r>
              <a:rPr lang="en-US" altLang="zh-CN" sz="1400" b="1">
                <a:solidFill>
                  <a:srgbClr val="0000FF"/>
                </a:solidFill>
              </a:rPr>
              <a:t>ognl</a:t>
            </a:r>
            <a:r>
              <a:rPr lang="zh-CN" altLang="en-US" sz="1400" b="1">
                <a:solidFill>
                  <a:srgbClr val="0000FF"/>
                </a:solidFill>
              </a:rPr>
              <a:t>操作</a:t>
            </a:r>
            <a:r>
              <a:rPr lang="en-US" altLang="zh-CN" sz="1400" b="1">
                <a:solidFill>
                  <a:srgbClr val="0000FF"/>
                </a:solidFill>
              </a:rPr>
              <a:t>list</a:t>
            </a:r>
            <a:r>
              <a:rPr lang="zh-CN" altLang="en-US" sz="1400" b="1">
                <a:solidFill>
                  <a:srgbClr val="0000FF"/>
                </a:solidFill>
              </a:rPr>
              <a:t>和数组</a:t>
            </a:r>
            <a:r>
              <a:rPr lang="en-US" altLang="zh-CN" sz="1400" b="1">
                <a:solidFill>
                  <a:srgbClr val="0000FF"/>
                </a:solidFill>
              </a:rPr>
              <a:t>.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 ognl</a:t>
            </a:r>
            <a:r>
              <a:rPr lang="zh-CN" altLang="en-US" sz="1400"/>
              <a:t>也可直接创建集合对象</a:t>
            </a:r>
            <a:r>
              <a:rPr lang="en-US" altLang="zh-CN" sz="1400"/>
              <a:t>. </a:t>
            </a:r>
            <a:r>
              <a:rPr lang="zh-CN" altLang="en-US" sz="1400"/>
              <a:t>利用下拉列表框</a:t>
            </a:r>
            <a:r>
              <a:rPr lang="en-US" altLang="zh-CN" sz="1400"/>
              <a:t>:</a:t>
            </a:r>
            <a:endParaRPr lang="en-US" altLang="zh-CN" sz="1400" b="1">
              <a:solidFill>
                <a:srgbClr val="0000FF"/>
              </a:solidFill>
            </a:endParaRPr>
          </a:p>
        </p:txBody>
      </p:sp>
      <p:sp>
        <p:nvSpPr>
          <p:cNvPr id="39942" name="TextBox 4"/>
          <p:cNvSpPr txBox="1">
            <a:spLocks noChangeArrowheads="1"/>
          </p:cNvSpPr>
          <p:nvPr/>
        </p:nvSpPr>
        <p:spPr bwMode="auto">
          <a:xfrm>
            <a:off x="1042988" y="4652963"/>
            <a:ext cx="6767512" cy="1803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/>
              <a:t>Jsp:</a:t>
            </a:r>
          </a:p>
          <a:p>
            <a:r>
              <a:rPr lang="en-US" altLang="zh-CN" sz="1400" b="1"/>
              <a:t> &lt;s:iterator value="{1,2,3,4}"&gt;</a:t>
            </a:r>
          </a:p>
          <a:p>
            <a:r>
              <a:rPr lang="en-US" altLang="zh-CN" sz="1400" b="1"/>
              <a:t>     &lt;s:property/&gt;   &lt;br&gt;</a:t>
            </a:r>
          </a:p>
          <a:p>
            <a:r>
              <a:rPr lang="en-US" altLang="zh-CN" sz="1400" b="1"/>
              <a:t>  &lt;/s:iterator&gt;</a:t>
            </a:r>
          </a:p>
          <a:p>
            <a:r>
              <a:rPr lang="en-US" altLang="zh-CN" sz="1400" b="1"/>
              <a:t>   </a:t>
            </a:r>
          </a:p>
          <a:p>
            <a:r>
              <a:rPr lang="en-US" altLang="zh-CN" sz="1400" b="1"/>
              <a:t>  &lt;s:iterator value="{'s1','s2','s3','s4'}" var="s"&gt;</a:t>
            </a:r>
          </a:p>
          <a:p>
            <a:r>
              <a:rPr lang="en-US" altLang="zh-CN" sz="1400" b="1"/>
              <a:t>     &lt;s:property value="#s"/&gt;  &lt;br&gt;</a:t>
            </a:r>
          </a:p>
          <a:p>
            <a:r>
              <a:rPr lang="en-US" altLang="zh-CN" sz="1400" b="1"/>
              <a:t>  &lt;/s:iterator&gt;</a:t>
            </a:r>
            <a:endParaRPr lang="en-US" altLang="zh-CN"/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420938"/>
            <a:ext cx="5472113" cy="21415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0962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 sz="3200"/>
              <a:t>ognl</a:t>
            </a:r>
            <a:r>
              <a:rPr lang="zh-CN" altLang="zh-CN" sz="3200"/>
              <a:t>操作集合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40964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40965" name="TextBox 19"/>
          <p:cNvSpPr txBox="1">
            <a:spLocks noChangeArrowheads="1"/>
          </p:cNvSpPr>
          <p:nvPr/>
        </p:nvSpPr>
        <p:spPr bwMode="auto">
          <a:xfrm>
            <a:off x="684213" y="1844675"/>
            <a:ext cx="7673975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rgbClr val="0000FF"/>
                </a:solidFill>
              </a:rPr>
              <a:t>使用</a:t>
            </a:r>
            <a:r>
              <a:rPr lang="en-US" altLang="zh-CN" sz="1400" b="1">
                <a:solidFill>
                  <a:srgbClr val="0000FF"/>
                </a:solidFill>
              </a:rPr>
              <a:t>ognl</a:t>
            </a:r>
            <a:r>
              <a:rPr lang="zh-CN" altLang="en-US" sz="1400" b="1">
                <a:solidFill>
                  <a:srgbClr val="0000FF"/>
                </a:solidFill>
              </a:rPr>
              <a:t>操作</a:t>
            </a:r>
            <a:r>
              <a:rPr lang="en-US" altLang="zh-CN" sz="1400" b="1">
                <a:solidFill>
                  <a:srgbClr val="0000FF"/>
                </a:solidFill>
              </a:rPr>
              <a:t>map </a:t>
            </a:r>
          </a:p>
          <a:p>
            <a:r>
              <a:rPr lang="en-US" altLang="zh-CN" sz="1400"/>
              <a:t>    ognl</a:t>
            </a:r>
            <a:r>
              <a:rPr lang="zh-CN" altLang="en-US" sz="1400"/>
              <a:t>用多种方式使用</a:t>
            </a:r>
            <a:r>
              <a:rPr lang="en-US" altLang="zh-CN" sz="1400"/>
              <a:t>#</a:t>
            </a:r>
            <a:r>
              <a:rPr lang="zh-CN" altLang="en-US" sz="1400"/>
              <a:t>号，每种是不同的</a:t>
            </a:r>
            <a:r>
              <a:rPr lang="en-US" altLang="zh-CN" sz="1400"/>
              <a:t>.</a:t>
            </a:r>
            <a:r>
              <a:rPr lang="zh-CN" altLang="en-US" sz="1400"/>
              <a:t>动态</a:t>
            </a:r>
            <a:r>
              <a:rPr lang="en-US" altLang="zh-CN" sz="1400"/>
              <a:t>map</a:t>
            </a:r>
            <a:r>
              <a:rPr lang="zh-CN" altLang="en-US" sz="1400"/>
              <a:t>对于动态单选按扭组很有用</a:t>
            </a:r>
            <a:r>
              <a:rPr lang="en-US" altLang="zh-CN" sz="1400"/>
              <a:t>.</a:t>
            </a:r>
          </a:p>
          <a:p>
            <a:r>
              <a:rPr lang="en-US" altLang="zh-CN" sz="1400"/>
              <a:t>    </a:t>
            </a:r>
            <a:r>
              <a:rPr lang="zh-CN" altLang="en-US" sz="1400"/>
              <a:t>创建</a:t>
            </a:r>
            <a:r>
              <a:rPr lang="en-US" altLang="zh-CN" sz="1400"/>
              <a:t>map</a:t>
            </a:r>
            <a:r>
              <a:rPr lang="zh-CN" altLang="en-US" sz="1400"/>
              <a:t>与创建</a:t>
            </a:r>
            <a:r>
              <a:rPr lang="en-US" altLang="zh-CN" sz="1400"/>
              <a:t>list</a:t>
            </a:r>
            <a:r>
              <a:rPr lang="zh-CN" altLang="en-US" sz="1400"/>
              <a:t>语法很相似</a:t>
            </a:r>
            <a:r>
              <a:rPr lang="en-US" altLang="zh-CN" sz="1400"/>
              <a:t>,</a:t>
            </a:r>
            <a:r>
              <a:rPr lang="zh-CN" altLang="en-US" sz="1400"/>
              <a:t>不同的是</a:t>
            </a:r>
            <a:r>
              <a:rPr lang="en-US" altLang="zh-CN" sz="1400"/>
              <a:t>map</a:t>
            </a:r>
            <a:r>
              <a:rPr lang="zh-CN" altLang="en-US" sz="1400"/>
              <a:t>前需要加</a:t>
            </a:r>
            <a:r>
              <a:rPr lang="en-US" altLang="zh-CN" sz="1400"/>
              <a:t>"#"</a:t>
            </a:r>
            <a:r>
              <a:rPr lang="zh-CN" altLang="en-US" sz="1400"/>
              <a:t>号</a:t>
            </a:r>
            <a:r>
              <a:rPr lang="en-US" altLang="zh-CN" sz="1400"/>
              <a:t>.</a:t>
            </a:r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36838"/>
            <a:ext cx="4067175" cy="21605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3825"/>
            <a:ext cx="5795963" cy="23209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1986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 sz="3200"/>
              <a:t>ognl</a:t>
            </a:r>
            <a:r>
              <a:rPr lang="zh-CN" altLang="zh-CN" sz="3200"/>
              <a:t>操作集合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41988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41989" name="TextBox 19"/>
          <p:cNvSpPr txBox="1">
            <a:spLocks noChangeArrowheads="1"/>
          </p:cNvSpPr>
          <p:nvPr/>
        </p:nvSpPr>
        <p:spPr bwMode="auto">
          <a:xfrm>
            <a:off x="611188" y="1844675"/>
            <a:ext cx="7673975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rgbClr val="0000FF"/>
                </a:solidFill>
              </a:rPr>
              <a:t>使用</a:t>
            </a:r>
            <a:r>
              <a:rPr lang="en-US" altLang="zh-CN" sz="1400" b="1">
                <a:solidFill>
                  <a:srgbClr val="0000FF"/>
                </a:solidFill>
              </a:rPr>
              <a:t>ognl</a:t>
            </a:r>
            <a:r>
              <a:rPr lang="zh-CN" altLang="en-US" sz="1400" b="1">
                <a:solidFill>
                  <a:srgbClr val="0000FF"/>
                </a:solidFill>
              </a:rPr>
              <a:t>操作</a:t>
            </a:r>
            <a:r>
              <a:rPr lang="en-US" altLang="zh-CN" sz="1400" b="1">
                <a:solidFill>
                  <a:srgbClr val="0000FF"/>
                </a:solidFill>
              </a:rPr>
              <a:t>map </a:t>
            </a:r>
          </a:p>
          <a:p>
            <a:r>
              <a:rPr lang="en-US" altLang="zh-CN" sz="1400"/>
              <a:t>    ognl</a:t>
            </a:r>
            <a:r>
              <a:rPr lang="zh-CN" altLang="en-US" sz="1400"/>
              <a:t>用多种方式使用</a:t>
            </a:r>
            <a:r>
              <a:rPr lang="en-US" altLang="zh-CN" sz="1400"/>
              <a:t>#</a:t>
            </a:r>
            <a:r>
              <a:rPr lang="zh-CN" altLang="en-US" sz="1400"/>
              <a:t>号，每种是不同的</a:t>
            </a:r>
            <a:r>
              <a:rPr lang="en-US" altLang="zh-CN" sz="1400"/>
              <a:t>.</a:t>
            </a:r>
            <a:r>
              <a:rPr lang="zh-CN" altLang="en-US" sz="1400"/>
              <a:t>动态</a:t>
            </a:r>
            <a:r>
              <a:rPr lang="en-US" altLang="zh-CN" sz="1400"/>
              <a:t>map</a:t>
            </a:r>
            <a:r>
              <a:rPr lang="zh-CN" altLang="en-US" sz="1400"/>
              <a:t>对于动态单选按扭组很有用</a:t>
            </a:r>
            <a:r>
              <a:rPr lang="en-US" altLang="zh-CN" sz="1400"/>
              <a:t>.</a:t>
            </a:r>
          </a:p>
          <a:p>
            <a:r>
              <a:rPr lang="en-US" altLang="zh-CN" sz="1400"/>
              <a:t>    </a:t>
            </a:r>
            <a:r>
              <a:rPr lang="zh-CN" altLang="en-US" sz="1400"/>
              <a:t>创建</a:t>
            </a:r>
            <a:r>
              <a:rPr lang="en-US" altLang="zh-CN" sz="1400"/>
              <a:t>map</a:t>
            </a:r>
            <a:r>
              <a:rPr lang="zh-CN" altLang="en-US" sz="1400"/>
              <a:t>与创建</a:t>
            </a:r>
            <a:r>
              <a:rPr lang="en-US" altLang="zh-CN" sz="1400"/>
              <a:t>list</a:t>
            </a:r>
            <a:r>
              <a:rPr lang="zh-CN" altLang="en-US" sz="1400"/>
              <a:t>语法很相似</a:t>
            </a:r>
            <a:r>
              <a:rPr lang="en-US" altLang="zh-CN" sz="1400"/>
              <a:t>,</a:t>
            </a:r>
            <a:r>
              <a:rPr lang="zh-CN" altLang="en-US" sz="1400"/>
              <a:t>不同的是</a:t>
            </a:r>
            <a:r>
              <a:rPr lang="en-US" altLang="zh-CN" sz="1400"/>
              <a:t>map</a:t>
            </a:r>
            <a:r>
              <a:rPr lang="zh-CN" altLang="en-US" sz="1400"/>
              <a:t>前需要加</a:t>
            </a:r>
            <a:r>
              <a:rPr lang="en-US" altLang="zh-CN" sz="1400"/>
              <a:t>"#"</a:t>
            </a:r>
            <a:r>
              <a:rPr lang="zh-CN" altLang="en-US" sz="1400"/>
              <a:t>号</a:t>
            </a:r>
            <a:r>
              <a:rPr lang="en-US" altLang="zh-CN" sz="1400"/>
              <a:t>.</a:t>
            </a:r>
          </a:p>
        </p:txBody>
      </p:sp>
      <p:sp>
        <p:nvSpPr>
          <p:cNvPr id="41990" name="TextBox 4"/>
          <p:cNvSpPr txBox="1">
            <a:spLocks noChangeArrowheads="1"/>
          </p:cNvSpPr>
          <p:nvPr/>
        </p:nvSpPr>
        <p:spPr bwMode="auto">
          <a:xfrm>
            <a:off x="900113" y="2636838"/>
            <a:ext cx="7993062" cy="26543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/>
              <a:t> </a:t>
            </a:r>
            <a:r>
              <a:rPr lang="en-US" altLang="zh-CN" sz="1400" b="1"/>
              <a:t>&lt;s:iterator value="#{'key01':'value01','key02':'value02'}"&gt;</a:t>
            </a:r>
          </a:p>
          <a:p>
            <a:r>
              <a:rPr lang="en-US" altLang="zh-CN" sz="1400" b="1"/>
              <a:t>        &lt;s:property/&gt;   &lt;br&gt;</a:t>
            </a:r>
          </a:p>
          <a:p>
            <a:r>
              <a:rPr lang="en-US" altLang="zh-CN" sz="1400" b="1"/>
              <a:t>&lt;/s:iterator&gt;</a:t>
            </a:r>
          </a:p>
          <a:p>
            <a:r>
              <a:rPr lang="en-US" altLang="zh-CN" sz="1400" b="1"/>
              <a:t>  </a:t>
            </a:r>
          </a:p>
          <a:p>
            <a:r>
              <a:rPr lang="en-US" altLang="zh-CN" sz="1400" b="1"/>
              <a:t>   &lt;s:iterator value="#{'key01':'value01','key02':'value02'}"&gt;</a:t>
            </a:r>
          </a:p>
          <a:p>
            <a:r>
              <a:rPr lang="en-US" altLang="zh-CN" sz="1400" b="1"/>
              <a:t>        key=&lt;s:property value="key"/&gt;   value=&lt;s:property value="value"/&gt; &lt;br&gt;</a:t>
            </a:r>
          </a:p>
          <a:p>
            <a:r>
              <a:rPr lang="en-US" altLang="zh-CN" sz="1400" b="1"/>
              <a:t>   &lt;/s:iterator&gt;</a:t>
            </a:r>
          </a:p>
          <a:p>
            <a:r>
              <a:rPr lang="en-US" altLang="zh-CN" sz="1400" b="1"/>
              <a:t>   </a:t>
            </a:r>
          </a:p>
          <a:p>
            <a:r>
              <a:rPr lang="en-US" altLang="zh-CN" sz="1400" b="1"/>
              <a:t>   </a:t>
            </a:r>
          </a:p>
          <a:p>
            <a:r>
              <a:rPr lang="en-US" altLang="zh-CN" sz="1400" b="1"/>
              <a:t>   &lt;s:iterator value="#{'key01':'value01','key02':'value02'}" var="map"&gt;</a:t>
            </a:r>
          </a:p>
          <a:p>
            <a:r>
              <a:rPr lang="en-US" altLang="zh-CN" sz="1400" b="1"/>
              <a:t>        key=&lt;s:property value="#map.key"/&gt;   value=&lt;s:property value="#map.value"/&gt; &lt;br&gt;</a:t>
            </a:r>
          </a:p>
          <a:p>
            <a:r>
              <a:rPr lang="en-US" altLang="zh-CN" sz="1400" b="1"/>
              <a:t>   &lt;/s:iterator&gt;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242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zh-CN" altLang="zh-CN"/>
              <a:t>理解</a:t>
            </a:r>
            <a:r>
              <a:rPr lang="en-US" altLang="zh-CN"/>
              <a:t>Struts2</a:t>
            </a:r>
            <a:r>
              <a:rPr lang="zh-CN" altLang="zh-CN"/>
              <a:t>中的</a:t>
            </a:r>
            <a:r>
              <a:rPr lang="en-US" altLang="zh-CN"/>
              <a:t>ValueStack </a:t>
            </a:r>
            <a:endParaRPr lang="zh-CN" altLang="zh-CN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68313" y="1916113"/>
            <a:ext cx="7920037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r>
              <a:rPr lang="zh-CN" altLang="en-US" sz="1400">
                <a:latin typeface="Times New Roman" panose="02020603050405020304" pitchFamily="18" charset="0"/>
              </a:rPr>
              <a:t>断点执行如下代码</a:t>
            </a:r>
            <a:r>
              <a:rPr lang="en-US" altLang="zh-CN" sz="1400">
                <a:latin typeface="Times New Roman" panose="02020603050405020304" pitchFamily="18" charset="0"/>
              </a:rPr>
              <a:t>: </a:t>
            </a:r>
          </a:p>
          <a:p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</a:rPr>
              <a:t>Object ctx=ServletActionContext.</a:t>
            </a:r>
            <a:r>
              <a:rPr lang="en-US" altLang="zh-CN" sz="1400" i="1">
                <a:solidFill>
                  <a:srgbClr val="FF0000"/>
                </a:solidFill>
                <a:latin typeface="Times New Roman" panose="02020603050405020304" pitchFamily="18" charset="0"/>
              </a:rPr>
              <a:t>getRequest</a:t>
            </a:r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</a:rPr>
              <a:t>().getAttribute("struts.valueStack");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1042988" y="3644900"/>
            <a:ext cx="144462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420938"/>
            <a:ext cx="3390900" cy="13144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508500"/>
            <a:ext cx="3448050" cy="962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500438"/>
            <a:ext cx="2981325" cy="2781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1403350" y="2636838"/>
            <a:ext cx="338455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2492375"/>
            <a:ext cx="3248025" cy="828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4149725"/>
            <a:ext cx="3362325" cy="1914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2" name="Line 12"/>
          <p:cNvSpPr>
            <a:spLocks noChangeShapeType="1"/>
          </p:cNvSpPr>
          <p:nvPr/>
        </p:nvSpPr>
        <p:spPr bwMode="auto">
          <a:xfrm flipV="1">
            <a:off x="4932363" y="2565400"/>
            <a:ext cx="3095625" cy="280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V="1">
            <a:off x="5076825" y="4221163"/>
            <a:ext cx="3095625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1266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zh-CN" altLang="zh-CN"/>
              <a:t>理解</a:t>
            </a:r>
            <a:r>
              <a:rPr lang="en-US" altLang="zh-CN"/>
              <a:t>Struts2</a:t>
            </a:r>
            <a:r>
              <a:rPr lang="zh-CN" altLang="zh-CN"/>
              <a:t>中的</a:t>
            </a:r>
            <a:r>
              <a:rPr lang="en-US" altLang="zh-CN"/>
              <a:t>ValueStack </a:t>
            </a:r>
            <a:endParaRPr lang="zh-CN" altLang="zh-CN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1989138"/>
            <a:ext cx="4608513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r>
              <a:rPr lang="en-US" altLang="zh-CN" sz="1400" b="1">
                <a:latin typeface="Times New Roman" panose="02020603050405020304" pitchFamily="18" charset="0"/>
              </a:rPr>
              <a:t>public</a:t>
            </a:r>
            <a:r>
              <a:rPr lang="en-US" altLang="zh-CN" sz="1400">
                <a:latin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</a:rPr>
              <a:t>class</a:t>
            </a:r>
            <a:r>
              <a:rPr lang="en-US" altLang="zh-CN" sz="1400">
                <a:latin typeface="Times New Roman" panose="02020603050405020304" pitchFamily="18" charset="0"/>
              </a:rPr>
              <a:t> OgnlValueStack </a:t>
            </a:r>
            <a:r>
              <a:rPr lang="en-US" altLang="zh-CN" sz="1400" b="1">
                <a:latin typeface="Times New Roman" panose="02020603050405020304" pitchFamily="18" charset="0"/>
              </a:rPr>
              <a:t>implements</a:t>
            </a:r>
            <a:r>
              <a:rPr lang="en-US" altLang="zh-CN" sz="1400">
                <a:latin typeface="Times New Roman" panose="02020603050405020304" pitchFamily="18" charset="0"/>
              </a:rPr>
              <a:t> ValueStack{   </a:t>
            </a:r>
          </a:p>
          <a:p>
            <a:r>
              <a:rPr lang="en-US" altLang="zh-CN" sz="1400">
                <a:latin typeface="Times New Roman" panose="02020603050405020304" pitchFamily="18" charset="0"/>
              </a:rPr>
              <a:t>      Map&lt;String, Object&gt; context;     </a:t>
            </a:r>
          </a:p>
          <a:p>
            <a:r>
              <a:rPr lang="en-US" altLang="zh-CN" sz="1400">
                <a:latin typeface="Times New Roman" panose="02020603050405020304" pitchFamily="18" charset="0"/>
              </a:rPr>
              <a:t>      CompoundRoot root;</a:t>
            </a:r>
          </a:p>
          <a:p>
            <a:r>
              <a:rPr lang="en-US" altLang="zh-CN" sz="14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932363" y="1989138"/>
            <a:ext cx="3887787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r>
              <a:rPr lang="en-US" altLang="zh-CN" sz="1400" b="1">
                <a:latin typeface="Times New Roman" panose="02020603050405020304" pitchFamily="18" charset="0"/>
              </a:rPr>
              <a:t>public</a:t>
            </a:r>
            <a:r>
              <a:rPr lang="en-US" altLang="zh-CN" sz="1400">
                <a:latin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</a:rPr>
              <a:t>class</a:t>
            </a:r>
            <a:r>
              <a:rPr lang="en-US" altLang="zh-CN" sz="1400">
                <a:latin typeface="Times New Roman" panose="02020603050405020304" pitchFamily="18" charset="0"/>
              </a:rPr>
              <a:t> OgnlContext  </a:t>
            </a:r>
            <a:r>
              <a:rPr lang="en-US" altLang="zh-CN" sz="1400" b="1">
                <a:latin typeface="Times New Roman" panose="02020603050405020304" pitchFamily="18" charset="0"/>
              </a:rPr>
              <a:t>implements</a:t>
            </a:r>
            <a:r>
              <a:rPr lang="en-US" altLang="zh-CN" sz="1400">
                <a:latin typeface="Times New Roman" panose="02020603050405020304" pitchFamily="18" charset="0"/>
              </a:rPr>
              <a:t> Map{</a:t>
            </a:r>
          </a:p>
          <a:p>
            <a:r>
              <a:rPr lang="en-US" altLang="zh-CN" sz="1400">
                <a:latin typeface="Times New Roman" panose="02020603050405020304" pitchFamily="18" charset="0"/>
              </a:rPr>
              <a:t>      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private</a:t>
            </a:r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</a:rPr>
              <a:t> Object _root;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    private</a:t>
            </a:r>
            <a:r>
              <a:rPr lang="en-US" altLang="zh-CN" sz="1400">
                <a:latin typeface="Times New Roman" panose="02020603050405020304" pitchFamily="18" charset="0"/>
              </a:rPr>
              <a:t> Map _values = </a:t>
            </a:r>
            <a:r>
              <a:rPr lang="en-US" altLang="zh-CN" sz="1400" b="1">
                <a:latin typeface="Times New Roman" panose="02020603050405020304" pitchFamily="18" charset="0"/>
              </a:rPr>
              <a:t>new</a:t>
            </a:r>
            <a:r>
              <a:rPr lang="en-US" altLang="zh-CN" sz="1400">
                <a:latin typeface="Times New Roman" panose="02020603050405020304" pitchFamily="18" charset="0"/>
              </a:rPr>
              <a:t> HashMap(23);</a:t>
            </a:r>
          </a:p>
          <a:p>
            <a:r>
              <a:rPr lang="en-US" altLang="zh-CN" sz="14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539750" y="5300663"/>
            <a:ext cx="4033838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pPr algn="ctr"/>
            <a:r>
              <a:rPr lang="en-US" altLang="zh-CN" sz="1400" b="1">
                <a:latin typeface="Times New Roman" panose="02020603050405020304" pitchFamily="18" charset="0"/>
              </a:rPr>
              <a:t>public</a:t>
            </a:r>
            <a:r>
              <a:rPr lang="en-US" altLang="zh-CN" sz="1400">
                <a:latin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</a:rPr>
              <a:t>class</a:t>
            </a:r>
            <a:r>
              <a:rPr lang="en-US" altLang="zh-CN" sz="1400">
                <a:latin typeface="Times New Roman" panose="02020603050405020304" pitchFamily="18" charset="0"/>
              </a:rPr>
              <a:t> CompoundRoot </a:t>
            </a:r>
            <a:r>
              <a:rPr lang="en-US" altLang="zh-CN" sz="1400" b="1">
                <a:latin typeface="Times New Roman" panose="02020603050405020304" pitchFamily="18" charset="0"/>
              </a:rPr>
              <a:t>extends</a:t>
            </a:r>
            <a:r>
              <a:rPr lang="en-US" altLang="zh-CN" sz="1400">
                <a:latin typeface="Times New Roman" panose="02020603050405020304" pitchFamily="18" charset="0"/>
              </a:rPr>
              <a:t> ArrayList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213100"/>
            <a:ext cx="3887787" cy="1584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2" name="Line 8"/>
          <p:cNvSpPr>
            <a:spLocks noChangeShapeType="1"/>
          </p:cNvSpPr>
          <p:nvPr/>
        </p:nvSpPr>
        <p:spPr bwMode="auto">
          <a:xfrm flipH="1">
            <a:off x="2195513" y="2420938"/>
            <a:ext cx="180975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1800225" y="2565400"/>
            <a:ext cx="107950" cy="215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H="1">
            <a:off x="2592388" y="4724400"/>
            <a:ext cx="827087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V="1">
            <a:off x="3851275" y="2205038"/>
            <a:ext cx="2449513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5292725" y="5373688"/>
            <a:ext cx="3600450" cy="530225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b="1">
                <a:latin typeface="Times New Roman" panose="02020603050405020304" pitchFamily="18" charset="0"/>
              </a:rPr>
              <a:t>ObjectStack: Struts  把动作和相关对象压入 ObjectStack 中</a:t>
            </a:r>
            <a:endParaRPr lang="zh-CN" altLang="en-US" sz="900" b="1">
              <a:latin typeface="Times New Roman" panose="02020603050405020304" pitchFamily="18" charset="0"/>
            </a:endParaRP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219700" y="3141663"/>
            <a:ext cx="4752975" cy="2027237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b="1">
                <a:latin typeface="Times New Roman" panose="02020603050405020304" pitchFamily="18" charset="0"/>
              </a:rPr>
              <a:t>ContextMap: Struts </a:t>
            </a:r>
            <a:r>
              <a:rPr lang="zh-CN" altLang="en-US" sz="1200" b="1">
                <a:latin typeface="Times New Roman" panose="02020603050405020304" pitchFamily="18" charset="0"/>
              </a:rPr>
              <a:t>把各种各样的映射关系</a:t>
            </a:r>
            <a:r>
              <a:rPr lang="en-US" altLang="zh-CN" sz="1200" b="1">
                <a:latin typeface="Times New Roman" panose="02020603050405020304" pitchFamily="18" charset="0"/>
              </a:rPr>
              <a:t>(</a:t>
            </a:r>
            <a:r>
              <a:rPr lang="zh-CN" altLang="en-US" sz="1200" b="1">
                <a:latin typeface="Times New Roman" panose="02020603050405020304" pitchFamily="18" charset="0"/>
              </a:rPr>
              <a:t>一些 </a:t>
            </a:r>
            <a:r>
              <a:rPr lang="en-US" altLang="zh-CN" sz="1200" b="1">
                <a:latin typeface="Times New Roman" panose="02020603050405020304" pitchFamily="18" charset="0"/>
              </a:rPr>
              <a:t>Map </a:t>
            </a:r>
            <a:r>
              <a:rPr lang="zh-CN" altLang="en-US" sz="1200" b="1">
                <a:latin typeface="Times New Roman" panose="02020603050405020304" pitchFamily="18" charset="0"/>
              </a:rPr>
              <a:t>类型的对象</a:t>
            </a:r>
            <a:r>
              <a:rPr lang="en-US" altLang="zh-CN" sz="1200" b="1">
                <a:latin typeface="Times New Roman" panose="02020603050405020304" pitchFamily="18" charset="0"/>
              </a:rPr>
              <a:t>) </a:t>
            </a:r>
            <a:r>
              <a:rPr lang="zh-CN" altLang="en-US" sz="1200" b="1">
                <a:latin typeface="Times New Roman" panose="02020603050405020304" pitchFamily="18" charset="0"/>
              </a:rPr>
              <a:t>压入</a:t>
            </a:r>
            <a:r>
              <a:rPr lang="en-US" altLang="zh-CN" sz="1200" b="1">
                <a:latin typeface="Times New Roman" panose="02020603050405020304" pitchFamily="18" charset="0"/>
              </a:rPr>
              <a:t>ContextMap </a:t>
            </a:r>
            <a:r>
              <a:rPr lang="zh-CN" altLang="en-US" sz="1200" b="1">
                <a:latin typeface="Times New Roman" panose="02020603050405020304" pitchFamily="18" charset="0"/>
              </a:rPr>
              <a:t>中</a:t>
            </a:r>
            <a:r>
              <a:rPr lang="en-US" altLang="zh-CN" sz="1200" b="1">
                <a:latin typeface="Times New Roman" panose="02020603050405020304" pitchFamily="18" charset="0"/>
              </a:rPr>
              <a:t>. Struts </a:t>
            </a:r>
            <a:r>
              <a:rPr lang="zh-CN" altLang="en-US" sz="1200" b="1">
                <a:latin typeface="Times New Roman" panose="02020603050405020304" pitchFamily="18" charset="0"/>
              </a:rPr>
              <a:t>会把下面这些映射压入 </a:t>
            </a:r>
            <a:r>
              <a:rPr lang="en-US" altLang="zh-CN" sz="1200" b="1">
                <a:latin typeface="Times New Roman" panose="02020603050405020304" pitchFamily="18" charset="0"/>
              </a:rPr>
              <a:t>ContextMap </a:t>
            </a:r>
            <a:r>
              <a:rPr lang="zh-CN" altLang="en-US" sz="1200" b="1">
                <a:latin typeface="Times New Roman" panose="02020603050405020304" pitchFamily="18" charset="0"/>
              </a:rPr>
              <a:t>中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1200">
                <a:latin typeface="Times New Roman" panose="02020603050405020304" pitchFamily="18" charset="0"/>
              </a:rPr>
              <a:t>parameters: </a:t>
            </a:r>
            <a:r>
              <a:rPr lang="zh-CN" altLang="en-US" sz="1200">
                <a:latin typeface="Times New Roman" panose="02020603050405020304" pitchFamily="18" charset="0"/>
              </a:rPr>
              <a:t>该 </a:t>
            </a:r>
            <a:r>
              <a:rPr lang="en-US" altLang="zh-CN" sz="1200">
                <a:latin typeface="Times New Roman" panose="02020603050405020304" pitchFamily="18" charset="0"/>
              </a:rPr>
              <a:t>Map </a:t>
            </a:r>
            <a:r>
              <a:rPr lang="zh-CN" altLang="en-US" sz="1200">
                <a:latin typeface="Times New Roman" panose="02020603050405020304" pitchFamily="18" charset="0"/>
              </a:rPr>
              <a:t>中包含当前请求的请求参数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1200">
                <a:latin typeface="Times New Roman" panose="02020603050405020304" pitchFamily="18" charset="0"/>
              </a:rPr>
              <a:t>request: </a:t>
            </a:r>
            <a:r>
              <a:rPr lang="zh-CN" altLang="en-US" sz="1200">
                <a:latin typeface="Times New Roman" panose="02020603050405020304" pitchFamily="18" charset="0"/>
              </a:rPr>
              <a:t>该 </a:t>
            </a:r>
            <a:r>
              <a:rPr lang="en-US" altLang="zh-CN" sz="1200">
                <a:latin typeface="Times New Roman" panose="02020603050405020304" pitchFamily="18" charset="0"/>
              </a:rPr>
              <a:t>Map </a:t>
            </a:r>
            <a:r>
              <a:rPr lang="zh-CN" altLang="en-US" sz="1200">
                <a:latin typeface="Times New Roman" panose="02020603050405020304" pitchFamily="18" charset="0"/>
              </a:rPr>
              <a:t>中包含当前 </a:t>
            </a:r>
            <a:r>
              <a:rPr lang="en-US" altLang="zh-CN" sz="1200">
                <a:latin typeface="Times New Roman" panose="02020603050405020304" pitchFamily="18" charset="0"/>
              </a:rPr>
              <a:t>request </a:t>
            </a:r>
            <a:r>
              <a:rPr lang="zh-CN" altLang="en-US" sz="1200">
                <a:latin typeface="Times New Roman" panose="02020603050405020304" pitchFamily="18" charset="0"/>
              </a:rPr>
              <a:t>对象中的所有属性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1200">
                <a:latin typeface="Times New Roman" panose="02020603050405020304" pitchFamily="18" charset="0"/>
              </a:rPr>
              <a:t>session: </a:t>
            </a:r>
            <a:r>
              <a:rPr lang="zh-CN" altLang="en-US" sz="1200">
                <a:latin typeface="Times New Roman" panose="02020603050405020304" pitchFamily="18" charset="0"/>
              </a:rPr>
              <a:t>该 </a:t>
            </a:r>
            <a:r>
              <a:rPr lang="en-US" altLang="zh-CN" sz="1200">
                <a:latin typeface="Times New Roman" panose="02020603050405020304" pitchFamily="18" charset="0"/>
              </a:rPr>
              <a:t>Map </a:t>
            </a:r>
            <a:r>
              <a:rPr lang="zh-CN" altLang="en-US" sz="1200">
                <a:latin typeface="Times New Roman" panose="02020603050405020304" pitchFamily="18" charset="0"/>
              </a:rPr>
              <a:t>中包含当前 </a:t>
            </a:r>
            <a:r>
              <a:rPr lang="en-US" altLang="zh-CN" sz="1200">
                <a:latin typeface="Times New Roman" panose="02020603050405020304" pitchFamily="18" charset="0"/>
              </a:rPr>
              <a:t>session </a:t>
            </a:r>
            <a:r>
              <a:rPr lang="zh-CN" altLang="en-US" sz="1200">
                <a:latin typeface="Times New Roman" panose="02020603050405020304" pitchFamily="18" charset="0"/>
              </a:rPr>
              <a:t>对象中的所有属性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1200">
                <a:latin typeface="Times New Roman" panose="02020603050405020304" pitchFamily="18" charset="0"/>
              </a:rPr>
              <a:t>application:</a:t>
            </a:r>
            <a:r>
              <a:rPr lang="zh-CN" altLang="en-US" sz="1200">
                <a:latin typeface="Times New Roman" panose="02020603050405020304" pitchFamily="18" charset="0"/>
              </a:rPr>
              <a:t>该 </a:t>
            </a:r>
            <a:r>
              <a:rPr lang="en-US" altLang="zh-CN" sz="1200">
                <a:latin typeface="Times New Roman" panose="02020603050405020304" pitchFamily="18" charset="0"/>
              </a:rPr>
              <a:t>Map </a:t>
            </a:r>
            <a:r>
              <a:rPr lang="zh-CN" altLang="en-US" sz="1200">
                <a:latin typeface="Times New Roman" panose="02020603050405020304" pitchFamily="18" charset="0"/>
              </a:rPr>
              <a:t>中包含当前 </a:t>
            </a:r>
            <a:r>
              <a:rPr lang="en-US" altLang="zh-CN" sz="1200">
                <a:latin typeface="Times New Roman" panose="02020603050405020304" pitchFamily="18" charset="0"/>
              </a:rPr>
              <a:t>application  </a:t>
            </a:r>
            <a:r>
              <a:rPr lang="zh-CN" altLang="en-US" sz="1200">
                <a:latin typeface="Times New Roman" panose="02020603050405020304" pitchFamily="18" charset="0"/>
              </a:rPr>
              <a:t>对象中的所有属性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1200">
                <a:latin typeface="Times New Roman" panose="02020603050405020304" pitchFamily="18" charset="0"/>
              </a:rPr>
              <a:t>attr: </a:t>
            </a:r>
            <a:r>
              <a:rPr lang="zh-CN" altLang="en-US" sz="1200">
                <a:latin typeface="Times New Roman" panose="02020603050405020304" pitchFamily="18" charset="0"/>
              </a:rPr>
              <a:t>该 </a:t>
            </a:r>
            <a:r>
              <a:rPr lang="en-US" altLang="zh-CN" sz="1200">
                <a:latin typeface="Times New Roman" panose="02020603050405020304" pitchFamily="18" charset="0"/>
              </a:rPr>
              <a:t>Map </a:t>
            </a:r>
            <a:r>
              <a:rPr lang="zh-CN" altLang="en-US" sz="1200">
                <a:latin typeface="Times New Roman" panose="02020603050405020304" pitchFamily="18" charset="0"/>
              </a:rPr>
              <a:t>按如下顺序来检索某个属性</a:t>
            </a:r>
            <a:r>
              <a:rPr lang="en-US" altLang="zh-CN" sz="1200">
                <a:latin typeface="Times New Roman" panose="02020603050405020304" pitchFamily="18" charset="0"/>
              </a:rPr>
              <a:t>: request, session,  application</a:t>
            </a:r>
            <a:endParaRPr lang="en-US" altLang="zh-CN" sz="900" b="1">
              <a:latin typeface="Times New Roman" panose="02020603050405020304" pitchFamily="18" charset="0"/>
            </a:endParaRPr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3924300" y="3573463"/>
            <a:ext cx="1511300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3419475" y="4724400"/>
            <a:ext cx="2232025" cy="1009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8064500" cy="2305050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400" b="1"/>
              <a:t>OgnlValueStack </a:t>
            </a:r>
            <a:r>
              <a:rPr lang="zh-CN" altLang="zh-CN" sz="1400" b="1"/>
              <a:t>类包含两个重要的属性   一个</a:t>
            </a:r>
            <a:r>
              <a:rPr lang="en-US" altLang="zh-CN" sz="1400" b="1"/>
              <a:t>root</a:t>
            </a:r>
            <a:r>
              <a:rPr lang="zh-CN" altLang="zh-CN" sz="1400" b="1"/>
              <a:t>和一个</a:t>
            </a:r>
            <a:r>
              <a:rPr lang="en-US" altLang="zh-CN" sz="1400" b="1"/>
              <a:t>context</a:t>
            </a:r>
            <a:r>
              <a:rPr lang="zh-CN" altLang="zh-CN" sz="1400" b="1"/>
              <a:t>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400" b="1"/>
              <a:t>       *    其中</a:t>
            </a:r>
            <a:r>
              <a:rPr lang="en-US" altLang="zh-CN" sz="1400" b="1"/>
              <a:t>root</a:t>
            </a:r>
            <a:r>
              <a:rPr lang="zh-CN" altLang="zh-CN" sz="1400" b="1"/>
              <a:t>本质上是一个</a:t>
            </a:r>
            <a:r>
              <a:rPr lang="en-US" altLang="zh-CN" sz="1400" b="1"/>
              <a:t>ArrayList.</a:t>
            </a:r>
            <a:endParaRPr lang="zh-CN" altLang="zh-CN" sz="14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400" b="1"/>
              <a:t>       *    而</a:t>
            </a:r>
            <a:r>
              <a:rPr lang="en-US" altLang="zh-CN" sz="1400" b="1"/>
              <a:t>context </a:t>
            </a:r>
            <a:r>
              <a:rPr lang="zh-CN" altLang="zh-CN" sz="1400" b="1"/>
              <a:t>是一个</a:t>
            </a:r>
            <a:r>
              <a:rPr lang="en-US" altLang="zh-CN" sz="1400" b="1"/>
              <a:t>Map</a:t>
            </a:r>
            <a:r>
              <a:rPr lang="zh-CN" altLang="zh-CN" sz="1400" b="1"/>
              <a:t>（更确切的说是一个</a:t>
            </a:r>
            <a:r>
              <a:rPr lang="en-US" altLang="zh-CN" sz="1400" b="1"/>
              <a:t>OgnlContext</a:t>
            </a:r>
            <a:r>
              <a:rPr lang="zh-CN" altLang="zh-CN" sz="1400" b="1"/>
              <a:t>对象</a:t>
            </a:r>
            <a:r>
              <a:rPr lang="en-US" altLang="zh-CN" sz="1400" b="1"/>
              <a:t>)</a:t>
            </a:r>
          </a:p>
          <a:p>
            <a:pPr>
              <a:lnSpc>
                <a:spcPct val="80000"/>
              </a:lnSpc>
            </a:pPr>
            <a:r>
              <a:rPr lang="zh-CN" altLang="zh-CN" sz="1400" b="1"/>
              <a:t>在这个</a:t>
            </a:r>
            <a:r>
              <a:rPr lang="en-US" altLang="zh-CN" sz="1400" b="1"/>
              <a:t>OgnlContext</a:t>
            </a:r>
            <a:r>
              <a:rPr lang="zh-CN" altLang="zh-CN" sz="1400" b="1"/>
              <a:t>对象（</a:t>
            </a:r>
            <a:r>
              <a:rPr lang="en-US" altLang="zh-CN" sz="1400" b="1"/>
              <a:t>context</a:t>
            </a:r>
            <a:r>
              <a:rPr lang="zh-CN" altLang="zh-CN" sz="1400" b="1"/>
              <a:t>）中，有一个默认的顶层对象 </a:t>
            </a:r>
            <a:r>
              <a:rPr lang="en-US" altLang="zh-CN" sz="1400" b="1"/>
              <a:t>_root</a:t>
            </a:r>
            <a:r>
              <a:rPr lang="zh-CN" altLang="zh-CN" sz="1400" b="1"/>
              <a:t>，</a:t>
            </a:r>
            <a:r>
              <a:rPr lang="en-US" altLang="zh-CN" sz="1400" b="1"/>
              <a:t>OGNL</a:t>
            </a:r>
            <a:r>
              <a:rPr lang="zh-CN" altLang="zh-CN" sz="1400" b="1"/>
              <a:t>访问</a:t>
            </a:r>
            <a:r>
              <a:rPr lang="en-US" altLang="zh-CN" sz="1400" b="1"/>
              <a:t>context</a:t>
            </a:r>
            <a:r>
              <a:rPr lang="zh-CN" altLang="zh-CN" sz="1400" b="1"/>
              <a:t>中这个默认顶层对象中的元素时，是不需要</a:t>
            </a:r>
            <a:r>
              <a:rPr lang="en-US" altLang="zh-CN" sz="1400" b="1"/>
              <a:t>#</a:t>
            </a:r>
            <a:r>
              <a:rPr lang="zh-CN" altLang="zh-CN" sz="1400" b="1"/>
              <a:t>号的，直接通过元素的名称来进行访问，</a:t>
            </a:r>
          </a:p>
          <a:p>
            <a:pPr>
              <a:lnSpc>
                <a:spcPct val="80000"/>
              </a:lnSpc>
            </a:pPr>
            <a:r>
              <a:rPr lang="zh-CN" altLang="zh-CN" sz="1400" b="1"/>
              <a:t>而访问其他对象时，如 </a:t>
            </a:r>
            <a:r>
              <a:rPr lang="en-US" altLang="zh-CN" sz="1400" b="1"/>
              <a:t>request</a:t>
            </a:r>
            <a:r>
              <a:rPr lang="zh-CN" altLang="zh-CN" sz="1400" b="1"/>
              <a:t>、</a:t>
            </a:r>
            <a:r>
              <a:rPr lang="en-US" altLang="zh-CN" sz="1400" b="1"/>
              <a:t>session</a:t>
            </a:r>
            <a:r>
              <a:rPr lang="zh-CN" altLang="zh-CN" sz="1400" b="1"/>
              <a:t>、</a:t>
            </a:r>
            <a:r>
              <a:rPr lang="en-US" altLang="zh-CN" sz="1400" b="1"/>
              <a:t>attr</a:t>
            </a:r>
            <a:r>
              <a:rPr lang="zh-CN" altLang="zh-CN" sz="1400" b="1"/>
              <a:t>等，则需要</a:t>
            </a:r>
            <a:r>
              <a:rPr lang="en-US" altLang="zh-CN" sz="1400" b="1"/>
              <a:t>#</a:t>
            </a:r>
            <a:r>
              <a:rPr lang="zh-CN" altLang="zh-CN" sz="1400" b="1"/>
              <a:t>号引用。</a:t>
            </a:r>
            <a:endParaRPr lang="en-US" altLang="zh-CN" sz="14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400" b="1"/>
              <a:t>       注</a:t>
            </a:r>
            <a:r>
              <a:rPr lang="en-US" altLang="zh-CN" sz="1400" b="1"/>
              <a:t>:Struts2</a:t>
            </a:r>
            <a:r>
              <a:rPr lang="zh-CN" altLang="zh-CN" sz="1400" b="1"/>
              <a:t>将</a:t>
            </a:r>
            <a:r>
              <a:rPr lang="en-US" altLang="zh-CN" sz="1400" b="1"/>
              <a:t>OgnlValueStack</a:t>
            </a:r>
            <a:r>
              <a:rPr lang="zh-CN" altLang="zh-CN" sz="1400" b="1"/>
              <a:t>的</a:t>
            </a:r>
            <a:r>
              <a:rPr lang="en-US" altLang="zh-CN" sz="1400" b="1"/>
              <a:t>root</a:t>
            </a:r>
            <a:r>
              <a:rPr lang="zh-CN" altLang="zh-CN" sz="1400" b="1"/>
              <a:t>对象赋值给了</a:t>
            </a:r>
            <a:r>
              <a:rPr lang="en-US" altLang="zh-CN" sz="1400" b="1"/>
              <a:t>OgnlContext</a:t>
            </a:r>
            <a:r>
              <a:rPr lang="zh-CN" altLang="zh-CN" sz="1400" b="1"/>
              <a:t> 中的</a:t>
            </a:r>
            <a:r>
              <a:rPr lang="en-US" altLang="zh-CN" sz="1400" b="1"/>
              <a:t>_root</a:t>
            </a:r>
            <a:r>
              <a:rPr lang="zh-CN" altLang="zh-CN" sz="1400" b="1"/>
              <a:t>对象，在</a:t>
            </a:r>
            <a:r>
              <a:rPr lang="en-US" altLang="zh-CN" sz="1400" b="1"/>
              <a:t>OgnlValueStack</a:t>
            </a:r>
            <a:r>
              <a:rPr lang="zh-CN" altLang="zh-CN" sz="1400" b="1"/>
              <a:t>的</a:t>
            </a:r>
            <a:r>
              <a:rPr lang="en-US" altLang="zh-CN" sz="1400" b="1"/>
              <a:t>root</a:t>
            </a:r>
            <a:r>
              <a:rPr lang="zh-CN" altLang="zh-CN" sz="1400" b="1"/>
              <a:t>对象中，保存着调用</a:t>
            </a:r>
            <a:r>
              <a:rPr lang="en-US" altLang="zh-CN" sz="1400" b="1"/>
              <a:t>Action</a:t>
            </a:r>
            <a:r>
              <a:rPr lang="zh-CN" altLang="zh-CN" sz="1400" b="1"/>
              <a:t>的实例，因此，在页面上通过</a:t>
            </a:r>
            <a:r>
              <a:rPr lang="en-US" altLang="zh-CN" sz="1400" b="1"/>
              <a:t>Struts2</a:t>
            </a:r>
            <a:r>
              <a:rPr lang="zh-CN" altLang="zh-CN" sz="1400" b="1"/>
              <a:t>标签访问</a:t>
            </a:r>
            <a:r>
              <a:rPr lang="en-US" altLang="zh-CN" sz="1400" b="1"/>
              <a:t>Action </a:t>
            </a:r>
            <a:r>
              <a:rPr lang="zh-CN" altLang="zh-CN" sz="1400" b="1"/>
              <a:t>的属性时，就不需要通过</a:t>
            </a:r>
            <a:r>
              <a:rPr lang="en-US" altLang="zh-CN" sz="1400" b="1"/>
              <a:t>#</a:t>
            </a:r>
            <a:r>
              <a:rPr lang="zh-CN" altLang="zh-CN" sz="1400" b="1"/>
              <a:t>号来引用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     </a:t>
            </a:r>
            <a:r>
              <a:rPr lang="zh-CN" altLang="zh-CN" sz="1600" b="1"/>
              <a:t>总结</a:t>
            </a:r>
            <a:r>
              <a:rPr lang="en-US" altLang="zh-CN" sz="1600" b="1"/>
              <a:t>:</a:t>
            </a:r>
            <a:r>
              <a:rPr lang="en-US" altLang="zh-CN" sz="1600" b="1">
                <a:solidFill>
                  <a:srgbClr val="FF0000"/>
                </a:solidFill>
              </a:rPr>
              <a:t>ognl Context</a:t>
            </a:r>
            <a:r>
              <a:rPr lang="zh-CN" altLang="zh-CN" sz="1600" b="1">
                <a:solidFill>
                  <a:srgbClr val="FF0000"/>
                </a:solidFill>
              </a:rPr>
              <a:t>包含 </a:t>
            </a:r>
            <a:r>
              <a:rPr lang="en-US" altLang="zh-CN" sz="1600" b="1">
                <a:solidFill>
                  <a:srgbClr val="FF0000"/>
                </a:solidFill>
              </a:rPr>
              <a:t>ObjectStack</a:t>
            </a:r>
            <a:r>
              <a:rPr lang="zh-CN" altLang="zh-CN" sz="1600" b="1">
                <a:solidFill>
                  <a:srgbClr val="FF0000"/>
                </a:solidFill>
              </a:rPr>
              <a:t>属性和</a:t>
            </a:r>
            <a:r>
              <a:rPr lang="en-US" altLang="zh-CN" sz="1600" b="1">
                <a:solidFill>
                  <a:srgbClr val="FF0000"/>
                </a:solidFill>
              </a:rPr>
              <a:t>ContextMap</a:t>
            </a:r>
            <a:r>
              <a:rPr lang="zh-CN" altLang="zh-CN" sz="1600" b="1">
                <a:solidFill>
                  <a:srgbClr val="FF0000"/>
                </a:solidFill>
              </a:rPr>
              <a:t>属性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611188" y="1125538"/>
            <a:ext cx="8135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b"/>
          <a:lstStyle>
            <a:lvl1pPr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 </a:t>
            </a:r>
            <a:r>
              <a:rPr lang="zh-CN" altLang="zh-CN"/>
              <a:t>理解</a:t>
            </a:r>
            <a:r>
              <a:rPr lang="en-US" altLang="zh-CN">
                <a:solidFill>
                  <a:schemeClr val="tx1"/>
                </a:solidFill>
              </a:rPr>
              <a:t>OGNL Context</a:t>
            </a: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969963" y="4221163"/>
            <a:ext cx="2449512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042988" y="4292600"/>
            <a:ext cx="23050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</a:rPr>
              <a:t>ObjectStack(root </a:t>
            </a:r>
            <a:r>
              <a:rPr lang="zh-CN" altLang="en-US" sz="1400" b="1">
                <a:latin typeface="Times New Roman" panose="02020603050405020304" pitchFamily="18" charset="0"/>
              </a:rPr>
              <a:t>属性</a:t>
            </a:r>
            <a:r>
              <a:rPr lang="en-US" altLang="zh-CN" sz="1400" b="1">
                <a:latin typeface="Times New Roman" panose="02020603050405020304" pitchFamily="18" charset="0"/>
              </a:rPr>
              <a:t>) list</a:t>
            </a:r>
            <a:r>
              <a:rPr lang="zh-CN" altLang="en-US" sz="1400" b="1">
                <a:latin typeface="Times New Roman" panose="02020603050405020304" pitchFamily="18" charset="0"/>
              </a:rPr>
              <a:t>集合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971550" y="4724400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971550" y="5229225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971550" y="5732463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1331913" y="4797425"/>
            <a:ext cx="13684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Object1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1331913" y="5300663"/>
            <a:ext cx="13684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Object2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1331913" y="5876925"/>
            <a:ext cx="13684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pPr algn="ctr"/>
            <a:r>
              <a:rPr lang="en-US" altLang="zh-CN" sz="2400"/>
              <a:t>…</a:t>
            </a:r>
            <a:r>
              <a:rPr lang="en-US" altLang="zh-CN" sz="24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4714875" y="4221163"/>
            <a:ext cx="2449513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4787900" y="4292600"/>
            <a:ext cx="230505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</a:rPr>
              <a:t>ContextMap(context</a:t>
            </a:r>
            <a:r>
              <a:rPr lang="zh-CN" altLang="en-US" sz="1400" b="1">
                <a:latin typeface="Times New Roman" panose="02020603050405020304" pitchFamily="18" charset="0"/>
              </a:rPr>
              <a:t>属性</a:t>
            </a:r>
            <a:r>
              <a:rPr lang="en-US" altLang="zh-CN" sz="1400" b="1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</a:rPr>
              <a:t>Map</a:t>
            </a:r>
            <a:r>
              <a:rPr lang="zh-CN" altLang="en-US" sz="1400" b="1">
                <a:latin typeface="Times New Roman" panose="02020603050405020304" pitchFamily="18" charset="0"/>
              </a:rPr>
              <a:t>集合</a:t>
            </a:r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4716463" y="4941888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4787900" y="5013325"/>
            <a:ext cx="2376488" cy="1081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r>
              <a:rPr lang="en-US" altLang="zh-CN" sz="1400" b="1">
                <a:latin typeface="Times New Roman" panose="02020603050405020304" pitchFamily="18" charset="0"/>
              </a:rPr>
              <a:t>Request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Session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Application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Att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parameters</a:t>
            </a:r>
          </a:p>
        </p:txBody>
      </p:sp>
      <p:sp>
        <p:nvSpPr>
          <p:cNvPr id="12304" name="矩形 6"/>
          <p:cNvSpPr>
            <a:spLocks noChangeArrowheads="1"/>
          </p:cNvSpPr>
          <p:nvPr/>
        </p:nvSpPr>
        <p:spPr bwMode="auto">
          <a:xfrm>
            <a:off x="3059113" y="6429375"/>
            <a:ext cx="31686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6" tIns="45718" rIns="91436" bIns="4571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/>
              <a:t>构成</a:t>
            </a:r>
            <a:r>
              <a:rPr lang="en-US" altLang="zh-CN"/>
              <a:t>OGNL Context</a:t>
            </a:r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2916238" y="4437063"/>
            <a:ext cx="935037" cy="2087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H="1">
            <a:off x="4500563" y="4437063"/>
            <a:ext cx="431800" cy="2087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3314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en-US" altLang="zh-CN" sz="2900"/>
              <a:t> </a:t>
            </a:r>
            <a:r>
              <a:rPr lang="zh-CN" altLang="zh-CN" sz="2900"/>
              <a:t>理解</a:t>
            </a:r>
            <a:r>
              <a:rPr lang="en-US" altLang="zh-CN" sz="2900">
                <a:solidFill>
                  <a:schemeClr val="tx1"/>
                </a:solidFill>
              </a:rPr>
              <a:t>OGNL Context</a:t>
            </a:r>
            <a:endParaRPr lang="zh-CN" altLang="zh-CN" sz="2900">
              <a:solidFill>
                <a:schemeClr val="tx1"/>
              </a:solidFill>
            </a:endParaRPr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48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OGNL Context</a:t>
            </a:r>
            <a:r>
              <a:rPr lang="zh-CN" altLang="en-US" sz="1800"/>
              <a:t>是</a:t>
            </a:r>
            <a:r>
              <a:rPr lang="en-US" altLang="zh-CN" sz="1800"/>
              <a:t>struts2</a:t>
            </a:r>
            <a:r>
              <a:rPr lang="zh-CN" altLang="en-US" sz="1800"/>
              <a:t>的数据中心    结构示意图如下</a:t>
            </a:r>
            <a:r>
              <a:rPr lang="en-US" altLang="zh-CN" sz="1800"/>
              <a:t>:</a:t>
            </a:r>
          </a:p>
        </p:txBody>
      </p:sp>
      <p:sp>
        <p:nvSpPr>
          <p:cNvPr id="13317" name="矩形 5"/>
          <p:cNvSpPr>
            <a:spLocks noChangeArrowheads="1"/>
          </p:cNvSpPr>
          <p:nvPr/>
        </p:nvSpPr>
        <p:spPr bwMode="auto">
          <a:xfrm>
            <a:off x="1692275" y="4076700"/>
            <a:ext cx="5976938" cy="4318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lIns="91436" tIns="45718" rIns="91436" bIns="4571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value stack (OgnlValueStack</a:t>
            </a:r>
            <a:r>
              <a:rPr lang="zh-CN" altLang="en-US"/>
              <a:t>的</a:t>
            </a:r>
            <a:r>
              <a:rPr lang="en-US" altLang="zh-CN"/>
              <a:t>root</a:t>
            </a:r>
            <a:r>
              <a:rPr lang="zh-CN" altLang="en-US"/>
              <a:t>属性</a:t>
            </a:r>
            <a:r>
              <a:rPr lang="en-US" altLang="zh-CN"/>
              <a:t>(List))</a:t>
            </a:r>
          </a:p>
        </p:txBody>
      </p:sp>
      <p:sp>
        <p:nvSpPr>
          <p:cNvPr id="13318" name="矩形 6"/>
          <p:cNvSpPr>
            <a:spLocks noChangeArrowheads="1"/>
          </p:cNvSpPr>
          <p:nvPr/>
        </p:nvSpPr>
        <p:spPr bwMode="auto">
          <a:xfrm>
            <a:off x="827088" y="2276475"/>
            <a:ext cx="23050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6" tIns="45718" rIns="91436" bIns="4571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OGNL Context</a:t>
            </a:r>
          </a:p>
        </p:txBody>
      </p:sp>
      <p:sp>
        <p:nvSpPr>
          <p:cNvPr id="13319" name="矩形 7"/>
          <p:cNvSpPr>
            <a:spLocks noChangeArrowheads="1"/>
          </p:cNvSpPr>
          <p:nvPr/>
        </p:nvSpPr>
        <p:spPr bwMode="auto">
          <a:xfrm>
            <a:off x="5867400" y="3357563"/>
            <a:ext cx="1657350" cy="357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6" tIns="45718" rIns="91436" bIns="4571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parameters</a:t>
            </a:r>
          </a:p>
        </p:txBody>
      </p:sp>
      <p:sp>
        <p:nvSpPr>
          <p:cNvPr id="13320" name="矩形 8"/>
          <p:cNvSpPr>
            <a:spLocks noChangeArrowheads="1"/>
          </p:cNvSpPr>
          <p:nvPr/>
        </p:nvSpPr>
        <p:spPr bwMode="auto">
          <a:xfrm>
            <a:off x="1042988" y="3357563"/>
            <a:ext cx="1081087" cy="357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6" tIns="45718" rIns="91436" bIns="4571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request</a:t>
            </a:r>
          </a:p>
        </p:txBody>
      </p:sp>
      <p:sp>
        <p:nvSpPr>
          <p:cNvPr id="13321" name="矩形 9"/>
          <p:cNvSpPr>
            <a:spLocks noChangeArrowheads="1"/>
          </p:cNvSpPr>
          <p:nvPr/>
        </p:nvSpPr>
        <p:spPr bwMode="auto">
          <a:xfrm>
            <a:off x="2484438" y="3357563"/>
            <a:ext cx="1079500" cy="357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6" tIns="45718" rIns="91436" bIns="4571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session</a:t>
            </a:r>
          </a:p>
        </p:txBody>
      </p:sp>
      <p:sp>
        <p:nvSpPr>
          <p:cNvPr id="13322" name="矩形 10"/>
          <p:cNvSpPr>
            <a:spLocks noChangeArrowheads="1"/>
          </p:cNvSpPr>
          <p:nvPr/>
        </p:nvSpPr>
        <p:spPr bwMode="auto">
          <a:xfrm>
            <a:off x="3924300" y="3357563"/>
            <a:ext cx="1800225" cy="357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6" tIns="45718" rIns="91436" bIns="4571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application</a:t>
            </a:r>
          </a:p>
        </p:txBody>
      </p:sp>
      <p:sp>
        <p:nvSpPr>
          <p:cNvPr id="13323" name="矩形 11"/>
          <p:cNvSpPr>
            <a:spLocks noChangeArrowheads="1"/>
          </p:cNvSpPr>
          <p:nvPr/>
        </p:nvSpPr>
        <p:spPr bwMode="auto">
          <a:xfrm>
            <a:off x="7667625" y="3357563"/>
            <a:ext cx="64928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6" tIns="45718" rIns="91436" bIns="4571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attr</a:t>
            </a:r>
          </a:p>
        </p:txBody>
      </p:sp>
      <p:sp>
        <p:nvSpPr>
          <p:cNvPr id="13324" name="矩形 19"/>
          <p:cNvSpPr>
            <a:spLocks noChangeArrowheads="1"/>
          </p:cNvSpPr>
          <p:nvPr/>
        </p:nvSpPr>
        <p:spPr bwMode="auto">
          <a:xfrm>
            <a:off x="611188" y="4868863"/>
            <a:ext cx="800100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>
                <a:solidFill>
                  <a:srgbClr val="0000FF"/>
                </a:solidFill>
              </a:rPr>
              <a:t>当</a:t>
            </a:r>
            <a:r>
              <a:rPr lang="en-US" altLang="zh-CN" sz="1600" b="1">
                <a:solidFill>
                  <a:srgbClr val="0000FF"/>
                </a:solidFill>
              </a:rPr>
              <a:t>Struts2</a:t>
            </a:r>
            <a:r>
              <a:rPr lang="zh-CN" altLang="en-US" sz="1600" b="1">
                <a:solidFill>
                  <a:srgbClr val="0000FF"/>
                </a:solidFill>
              </a:rPr>
              <a:t>接受一个请求时，会迅速创建</a:t>
            </a:r>
            <a:r>
              <a:rPr lang="en-US" altLang="zh-CN" sz="1600" b="1">
                <a:solidFill>
                  <a:srgbClr val="0000FF"/>
                </a:solidFill>
              </a:rPr>
              <a:t>ActionContext，ValueStack，action </a:t>
            </a:r>
            <a:r>
              <a:rPr lang="zh-CN" altLang="en-US" sz="1600" b="1">
                <a:solidFill>
                  <a:srgbClr val="0000FF"/>
                </a:solidFill>
              </a:rPr>
              <a:t>。然后把</a:t>
            </a:r>
            <a:r>
              <a:rPr lang="en-US" altLang="zh-CN" sz="1600" b="1">
                <a:solidFill>
                  <a:srgbClr val="0000FF"/>
                </a:solidFill>
              </a:rPr>
              <a:t>action</a:t>
            </a:r>
            <a:r>
              <a:rPr lang="zh-CN" altLang="en-US" sz="1600" b="1">
                <a:solidFill>
                  <a:srgbClr val="0000FF"/>
                </a:solidFill>
              </a:rPr>
              <a:t>存放进</a:t>
            </a:r>
            <a:r>
              <a:rPr lang="en-US" altLang="zh-CN" sz="1600" b="1">
                <a:solidFill>
                  <a:srgbClr val="0000FF"/>
                </a:solidFill>
              </a:rPr>
              <a:t>ValueStack</a:t>
            </a:r>
            <a:r>
              <a:rPr lang="zh-CN" altLang="en-US" sz="1600" b="1">
                <a:solidFill>
                  <a:srgbClr val="0000FF"/>
                </a:solidFill>
              </a:rPr>
              <a:t>，所以</a:t>
            </a:r>
            <a:r>
              <a:rPr lang="en-US" altLang="zh-CN" sz="1600" b="1">
                <a:solidFill>
                  <a:srgbClr val="0000FF"/>
                </a:solidFill>
              </a:rPr>
              <a:t>action</a:t>
            </a:r>
            <a:r>
              <a:rPr lang="zh-CN" altLang="en-US" sz="1600" b="1">
                <a:solidFill>
                  <a:srgbClr val="0000FF"/>
                </a:solidFill>
              </a:rPr>
              <a:t>的实例变量可以被</a:t>
            </a:r>
            <a:r>
              <a:rPr lang="en-US" altLang="zh-CN" sz="1600" b="1">
                <a:solidFill>
                  <a:srgbClr val="0000FF"/>
                </a:solidFill>
              </a:rPr>
              <a:t>OGNL</a:t>
            </a:r>
            <a:r>
              <a:rPr lang="zh-CN" altLang="en-US" sz="1600" b="1">
                <a:solidFill>
                  <a:srgbClr val="0000FF"/>
                </a:solidFill>
              </a:rPr>
              <a:t>访问。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1600" b="1">
                <a:solidFill>
                  <a:srgbClr val="0000FF"/>
                </a:solidFill>
              </a:rPr>
              <a:t>注意： </a:t>
            </a:r>
            <a:r>
              <a:rPr lang="en-US" altLang="zh-CN" sz="1600" b="1">
                <a:solidFill>
                  <a:srgbClr val="0000FF"/>
                </a:solidFill>
              </a:rPr>
              <a:t>Struts2</a:t>
            </a:r>
            <a:r>
              <a:rPr lang="zh-CN" altLang="en-US" sz="1600" b="1">
                <a:solidFill>
                  <a:srgbClr val="0000FF"/>
                </a:solidFill>
              </a:rPr>
              <a:t>中，</a:t>
            </a:r>
            <a:r>
              <a:rPr lang="en-US" altLang="zh-CN" sz="1600" b="1">
                <a:solidFill>
                  <a:srgbClr val="0000FF"/>
                </a:solidFill>
              </a:rPr>
              <a:t>OGNL</a:t>
            </a:r>
            <a:r>
              <a:rPr lang="zh-CN" altLang="en-US" sz="1600" b="1">
                <a:solidFill>
                  <a:srgbClr val="0000FF"/>
                </a:solidFill>
              </a:rPr>
              <a:t>表达式需要配合</a:t>
            </a:r>
            <a:r>
              <a:rPr lang="en-US" altLang="zh-CN" sz="1600" b="1">
                <a:solidFill>
                  <a:srgbClr val="0000FF"/>
                </a:solidFill>
              </a:rPr>
              <a:t>Struts</a:t>
            </a:r>
            <a:r>
              <a:rPr lang="zh-CN" altLang="en-US" sz="1600" b="1">
                <a:solidFill>
                  <a:srgbClr val="0000FF"/>
                </a:solidFill>
              </a:rPr>
              <a:t>标签才可以使用。如：</a:t>
            </a:r>
            <a:r>
              <a:rPr lang="en-US" altLang="zh-CN" sz="1600" b="1">
                <a:solidFill>
                  <a:srgbClr val="0000FF"/>
                </a:solidFill>
              </a:rPr>
              <a:t>&lt;s:property value="name"/&gt;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900113" y="2997200"/>
            <a:ext cx="7775575" cy="1655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1908175" y="2636838"/>
            <a:ext cx="0" cy="431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971550" y="3141663"/>
            <a:ext cx="7561263" cy="7207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ValueStack</a:t>
            </a:r>
            <a:r>
              <a:rPr lang="zh-CN" altLang="en-US"/>
              <a:t>对象的创建过程</a:t>
            </a:r>
            <a:endParaRPr lang="zh-CN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705725" cy="4098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700"/>
              <a:t>StrutsPrepareAndExecuteFilter</a:t>
            </a:r>
          </a:p>
          <a:p>
            <a:pPr lvl="1">
              <a:lnSpc>
                <a:spcPct val="90000"/>
              </a:lnSpc>
            </a:pPr>
            <a:r>
              <a:rPr lang="en-US" altLang="zh-CN" sz="2200"/>
              <a:t>doFilter</a:t>
            </a:r>
            <a:r>
              <a:rPr lang="zh-CN" altLang="en-US" sz="2200"/>
              <a:t>方法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200"/>
              <a:t>	</a:t>
            </a:r>
            <a:r>
              <a:rPr lang="zh-CN" altLang="zh-CN" sz="2000"/>
              <a:t>prepare.createActionContext(request, response);</a:t>
            </a:r>
            <a:r>
              <a:rPr lang="en-US" altLang="zh-CN" sz="200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>
                <a:solidFill>
                  <a:srgbClr val="FF0000"/>
                </a:solidFill>
              </a:rPr>
              <a:t>创建</a:t>
            </a:r>
            <a:r>
              <a:rPr lang="en-US" altLang="zh-CN" sz="2000">
                <a:solidFill>
                  <a:srgbClr val="FF0000"/>
                </a:solidFill>
              </a:rPr>
              <a:t>ActionContext</a:t>
            </a:r>
            <a:r>
              <a:rPr lang="zh-CN" altLang="en-US" sz="2000">
                <a:solidFill>
                  <a:srgbClr val="FF0000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ValueStack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/>
              <a:t>	ctx = new ActionContext(stack.getContext());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/>
              <a:t>	</a:t>
            </a:r>
            <a:r>
              <a:rPr lang="en-US" altLang="zh-CN" sz="2000">
                <a:solidFill>
                  <a:srgbClr val="FF0000"/>
                </a:solidFill>
              </a:rPr>
              <a:t>ActionContext</a:t>
            </a:r>
            <a:r>
              <a:rPr lang="zh-CN" altLang="en-US" sz="2000">
                <a:solidFill>
                  <a:srgbClr val="FF0000"/>
                </a:solidFill>
              </a:rPr>
              <a:t>引用</a:t>
            </a:r>
            <a:r>
              <a:rPr lang="en-US" altLang="zh-CN" sz="2000">
                <a:solidFill>
                  <a:srgbClr val="FF0000"/>
                </a:solidFill>
              </a:rPr>
              <a:t>ValueStack</a:t>
            </a:r>
            <a:r>
              <a:rPr lang="zh-CN" altLang="en-US" sz="2000">
                <a:solidFill>
                  <a:srgbClr val="FF0000"/>
                </a:solidFill>
              </a:rPr>
              <a:t>对象</a:t>
            </a:r>
            <a:r>
              <a:rPr lang="zh-CN" altLang="en-US" sz="2200"/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700"/>
              <a:t>Dispatcher</a:t>
            </a:r>
          </a:p>
          <a:p>
            <a:pPr lvl="1">
              <a:lnSpc>
                <a:spcPct val="90000"/>
              </a:lnSpc>
            </a:pPr>
            <a:r>
              <a:rPr lang="zh-CN" altLang="zh-CN" sz="2200"/>
              <a:t>serviceAction</a:t>
            </a:r>
            <a:r>
              <a:rPr lang="zh-CN" altLang="en-US" sz="2200"/>
              <a:t>方法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200"/>
              <a:t>	</a:t>
            </a:r>
            <a:r>
              <a:rPr lang="en-US" altLang="zh-CN" sz="2000"/>
              <a:t>request.setAttribute(ServletActionContext.STRUTS_VALUESTACK_KEY, stack);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>
                <a:solidFill>
                  <a:srgbClr val="FF0000"/>
                </a:solidFill>
              </a:rPr>
              <a:t>将</a:t>
            </a:r>
            <a:r>
              <a:rPr lang="en-US" altLang="zh-CN" sz="2000">
                <a:solidFill>
                  <a:srgbClr val="FF0000"/>
                </a:solidFill>
              </a:rPr>
              <a:t>ValueStack</a:t>
            </a:r>
            <a:r>
              <a:rPr lang="zh-CN" altLang="en-US" sz="2000">
                <a:solidFill>
                  <a:srgbClr val="FF0000"/>
                </a:solidFill>
              </a:rPr>
              <a:t>对象 保存到</a:t>
            </a:r>
            <a:r>
              <a:rPr lang="en-US" altLang="zh-CN" sz="2000">
                <a:solidFill>
                  <a:srgbClr val="FF0000"/>
                </a:solidFill>
              </a:rPr>
              <a:t>request </a:t>
            </a:r>
            <a:r>
              <a:rPr lang="zh-CN" altLang="en-US" sz="2000">
                <a:solidFill>
                  <a:srgbClr val="FF0000"/>
                </a:solidFill>
              </a:rPr>
              <a:t>范围</a:t>
            </a:r>
          </a:p>
          <a:p>
            <a:pPr>
              <a:lnSpc>
                <a:spcPct val="90000"/>
              </a:lnSpc>
            </a:pPr>
            <a:endParaRPr lang="zh-CN" altLang="zh-CN" sz="2700"/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505575" y="2871788"/>
          <a:ext cx="114300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公式" r:id="rId3" imgW="914717" imgH="215957" progId="Equation.3">
                  <p:embed/>
                </p:oleObj>
              </mc:Choice>
              <mc:Fallback>
                <p:oleObj name="公式" r:id="rId3" imgW="914717" imgH="2159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575" y="2871788"/>
                        <a:ext cx="114300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7308850" y="1054100"/>
          <a:ext cx="10493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包装程序外壳对象" showAsIcon="1" r:id="rId5" imgW="971867" imgH="667067" progId="Package">
                  <p:embed/>
                </p:oleObj>
              </mc:Choice>
              <mc:Fallback>
                <p:oleObj name="包装程序外壳对象" showAsIcon="1" r:id="rId5" imgW="971867" imgH="667067" progId="Packag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1054100"/>
                        <a:ext cx="1049338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5362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zh-CN" altLang="en-US" sz="2900"/>
              <a:t> 向</a:t>
            </a:r>
            <a:r>
              <a:rPr lang="en-US" altLang="zh-CN" sz="2900"/>
              <a:t>ValueStack</a:t>
            </a:r>
            <a:r>
              <a:rPr lang="zh-CN" altLang="en-US" sz="2900"/>
              <a:t>中保存数据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827088" y="4754563"/>
            <a:ext cx="7705725" cy="4032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ActionContext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提供了对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ognl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上下文对象中数据操作的方法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755650" y="1917700"/>
            <a:ext cx="7993063" cy="2016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r>
              <a:rPr lang="zh-CN" altLang="en-US" sz="1400" b="1">
                <a:latin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</a:rPr>
              <a:t>ServletActionContext.getRequest().setAttribute("username", "username_request");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ServletActionContext.getServletContext().setAttribute("username", "username_application");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ServletActionContext.getContext().getSession().put("username", "username_session");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// </a:t>
            </a:r>
            <a:r>
              <a:rPr lang="zh-CN" altLang="en-US" sz="1400" b="1">
                <a:latin typeface="Times New Roman" panose="02020603050405020304" pitchFamily="18" charset="0"/>
              </a:rPr>
              <a:t>获取值栈对象</a:t>
            </a:r>
            <a:endParaRPr lang="en-US" altLang="zh-CN" sz="1400" b="1">
              <a:latin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</a:rPr>
              <a:t> 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ValueStack valueStack=ServletActionContext.getContext().getValueStack();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System.out.println("valueStack       "+valueStack);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// </a:t>
            </a:r>
            <a:r>
              <a:rPr lang="zh-CN" altLang="en-US" sz="1400" b="1">
                <a:latin typeface="Times New Roman" panose="02020603050405020304" pitchFamily="18" charset="0"/>
              </a:rPr>
              <a:t>向值栈保存数据</a:t>
            </a:r>
            <a:endParaRPr lang="en-US" altLang="zh-CN" sz="1400" b="1">
              <a:latin typeface="Times New Roman" panose="02020603050405020304" pitchFamily="18" charset="0"/>
            </a:endParaRPr>
          </a:p>
          <a:p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 valueStack.set("username", "username_valueStack");</a:t>
            </a:r>
          </a:p>
          <a:p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 valueStach.push("itcast");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4356100" y="3675063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Pages>0</Pages>
  <Words>4567</Words>
  <Characters>0</Characters>
  <Application>Microsoft Office PowerPoint</Application>
  <DocSecurity>0</DocSecurity>
  <PresentationFormat>全屏显示(4:3)</PresentationFormat>
  <Lines>0</Lines>
  <Paragraphs>551</Paragraphs>
  <Slides>35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Times New Roman</vt:lpstr>
      <vt:lpstr>宋体</vt:lpstr>
      <vt:lpstr>Arial</vt:lpstr>
      <vt:lpstr>Arial Black</vt:lpstr>
      <vt:lpstr>Wingdings</vt:lpstr>
      <vt:lpstr>隶书</vt:lpstr>
      <vt:lpstr>1_Studio</vt:lpstr>
      <vt:lpstr>Microsoft 公式 3.0</vt:lpstr>
      <vt:lpstr>程序包</vt:lpstr>
      <vt:lpstr>PowerPoint 演示文稿</vt:lpstr>
      <vt:lpstr>  OGNL表达式语言介绍</vt:lpstr>
      <vt:lpstr>理解Struts2中的 ValueStack </vt:lpstr>
      <vt:lpstr>理解Struts2中的ValueStack </vt:lpstr>
      <vt:lpstr>理解Struts2中的ValueStack </vt:lpstr>
      <vt:lpstr>PowerPoint 演示文稿</vt:lpstr>
      <vt:lpstr>   理解OGNL Context</vt:lpstr>
      <vt:lpstr>ValueStack对象的创建过程</vt:lpstr>
      <vt:lpstr>   向ValueStack中保存数据</vt:lpstr>
      <vt:lpstr>在JSP中获取ValueStack数据</vt:lpstr>
      <vt:lpstr>    使用EL表达式能够访问valueStack中对象的属性</vt:lpstr>
      <vt:lpstr>OGNL表达式语言(#号的用法)</vt:lpstr>
      <vt:lpstr>OGNL表达式语言(#号的用法)</vt:lpstr>
      <vt:lpstr>OGNL表达式语言(#号的用法)</vt:lpstr>
      <vt:lpstr>OGNL表达式语言(#号的用法)</vt:lpstr>
      <vt:lpstr>OGNL表达式语言(#号的用法)</vt:lpstr>
      <vt:lpstr>OGNL表达式语言(#号的用法)</vt:lpstr>
      <vt:lpstr>OGNL表达式语言(#号的用法)</vt:lpstr>
      <vt:lpstr>OGNL表达式语言(#号的用法)</vt:lpstr>
      <vt:lpstr>OGNL表达式语言(#号的用法)</vt:lpstr>
      <vt:lpstr>OGNL表达式语言(#号的用法)</vt:lpstr>
      <vt:lpstr>  OGNL表达式语言(%用法)</vt:lpstr>
      <vt:lpstr>OGNL表达式语言($用法)</vt:lpstr>
      <vt:lpstr>OGNL表达式语言($用法)</vt:lpstr>
      <vt:lpstr>OGNL表达式语言($用法)</vt:lpstr>
      <vt:lpstr>   property标签</vt:lpstr>
      <vt:lpstr>   set标签</vt:lpstr>
      <vt:lpstr>   iterator标签</vt:lpstr>
      <vt:lpstr>   iterator标签</vt:lpstr>
      <vt:lpstr>   if/elseif/else标签</vt:lpstr>
      <vt:lpstr>   url标签</vt:lpstr>
      <vt:lpstr>ognl操作集合</vt:lpstr>
      <vt:lpstr>ognl操作集合</vt:lpstr>
      <vt:lpstr>ognl操作集合</vt:lpstr>
      <vt:lpstr>ognl操作集合</vt:lpstr>
    </vt:vector>
  </TitlesOfParts>
  <Manager/>
  <Company>IT315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Struts2开发入门</dc:title>
  <dc:subject>Struts2开发入门</dc:subject>
  <dc:creator>于洋</dc:creator>
  <cp:keywords/>
  <dc:description/>
  <cp:lastModifiedBy>李欣</cp:lastModifiedBy>
  <cp:revision>1263</cp:revision>
  <cp:lastPrinted>1601-01-01T00:00:00Z</cp:lastPrinted>
  <dcterms:created xsi:type="dcterms:W3CDTF">2003-04-14T14:59:42Z</dcterms:created>
  <dcterms:modified xsi:type="dcterms:W3CDTF">2016-08-13T07:18:39Z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2052-6.5.0.1966</vt:lpwstr>
  </property>
</Properties>
</file>