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65" autoAdjust="0"/>
  </p:normalViewPr>
  <p:slideViewPr>
    <p:cSldViewPr>
      <p:cViewPr varScale="1">
        <p:scale>
          <a:sx n="95" d="100"/>
          <a:sy n="95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9E57EC21-F7C6-47EC-9A13-ECB4D26E219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Struts2</a:t>
            </a:r>
            <a:r>
              <a:rPr lang="zh-CN" altLang="en-US"/>
              <a:t>的工作机制</a:t>
            </a:r>
          </a:p>
          <a:p>
            <a:r>
              <a:rPr lang="zh-CN" altLang="en-US"/>
              <a:t>　　一个请求在</a:t>
            </a:r>
            <a:r>
              <a:rPr lang="en-US" altLang="zh-CN"/>
              <a:t>Struts2</a:t>
            </a:r>
            <a:r>
              <a:rPr lang="zh-CN" altLang="en-US"/>
              <a:t>框架中的处理大概分为以下几个步骤：</a:t>
            </a:r>
          </a:p>
          <a:p>
            <a:r>
              <a:rPr lang="zh-CN" altLang="en-US"/>
              <a:t>　　</a:t>
            </a:r>
            <a:r>
              <a:rPr lang="en-US" altLang="zh-CN"/>
              <a:t>1</a:t>
            </a:r>
            <a:r>
              <a:rPr lang="zh-CN" altLang="en-US"/>
              <a:t>、客户端初始化一个指向</a:t>
            </a:r>
            <a:r>
              <a:rPr lang="en-US" altLang="zh-CN"/>
              <a:t>Servlet</a:t>
            </a:r>
            <a:r>
              <a:rPr lang="zh-CN" altLang="en-US"/>
              <a:t>容器（例如</a:t>
            </a:r>
            <a:r>
              <a:rPr lang="en-US" altLang="zh-CN"/>
              <a:t>Tomcat</a:t>
            </a:r>
            <a:r>
              <a:rPr lang="zh-CN" altLang="en-US"/>
              <a:t>）的请求；</a:t>
            </a:r>
          </a:p>
          <a:p>
            <a:r>
              <a:rPr lang="zh-CN" altLang="en-US"/>
              <a:t>　　</a:t>
            </a:r>
            <a:r>
              <a:rPr lang="en-US" altLang="zh-CN"/>
              <a:t>2</a:t>
            </a:r>
            <a:r>
              <a:rPr lang="zh-CN" altLang="en-US"/>
              <a:t>、这个请求经过一系列的过滤器（</a:t>
            </a:r>
            <a:r>
              <a:rPr lang="en-US" altLang="zh-CN"/>
              <a:t>Filter</a:t>
            </a:r>
            <a:r>
              <a:rPr lang="zh-CN" altLang="en-US"/>
              <a:t>）（这些过滤器中有一个叫做</a:t>
            </a:r>
            <a:r>
              <a:rPr lang="en-US" altLang="zh-CN"/>
              <a:t>ActionContextCleanUp</a:t>
            </a:r>
            <a:r>
              <a:rPr lang="zh-CN" altLang="en-US"/>
              <a:t>的可选过滤器，这个过滤器对于</a:t>
            </a:r>
            <a:r>
              <a:rPr lang="en-US" altLang="zh-CN"/>
              <a:t>Struts2</a:t>
            </a:r>
            <a:r>
              <a:rPr lang="zh-CN" altLang="en-US"/>
              <a:t>和其他框架的集成很有帮助，例如：</a:t>
            </a:r>
            <a:r>
              <a:rPr lang="en-US" altLang="zh-CN"/>
              <a:t>SiteMesh Plugin</a:t>
            </a:r>
            <a:r>
              <a:rPr lang="zh-CN" altLang="en-US"/>
              <a:t>）；</a:t>
            </a:r>
          </a:p>
          <a:p>
            <a:r>
              <a:rPr lang="zh-CN" altLang="en-US"/>
              <a:t>　　</a:t>
            </a:r>
            <a:r>
              <a:rPr lang="en-US" altLang="zh-CN"/>
              <a:t>3</a:t>
            </a:r>
            <a:r>
              <a:rPr lang="zh-CN" altLang="en-US"/>
              <a:t>、接着</a:t>
            </a:r>
            <a:r>
              <a:rPr lang="en-US" altLang="zh-CN"/>
              <a:t>StrutsPrepareAndExecuteFilter</a:t>
            </a:r>
            <a:r>
              <a:rPr lang="zh-CN" altLang="en-US"/>
              <a:t>被调用，</a:t>
            </a:r>
            <a:r>
              <a:rPr lang="en-US" altLang="zh-CN"/>
              <a:t>StrutsPrepareAndExecuteFilter</a:t>
            </a:r>
            <a:r>
              <a:rPr lang="zh-CN" altLang="en-US"/>
              <a:t>询问</a:t>
            </a:r>
            <a:r>
              <a:rPr lang="en-US" altLang="zh-CN"/>
              <a:t>ActionMapper</a:t>
            </a:r>
            <a:r>
              <a:rPr lang="zh-CN" altLang="en-US"/>
              <a:t>来决定这个请求是否需要调用某个</a:t>
            </a:r>
            <a:r>
              <a:rPr lang="en-US" altLang="zh-CN"/>
              <a:t>Action</a:t>
            </a:r>
            <a:r>
              <a:rPr lang="zh-CN" altLang="en-US"/>
              <a:t>；</a:t>
            </a:r>
          </a:p>
          <a:p>
            <a:r>
              <a:rPr lang="zh-CN" altLang="en-US"/>
              <a:t>　　</a:t>
            </a:r>
            <a:r>
              <a:rPr lang="en-US" altLang="zh-CN"/>
              <a:t>4</a:t>
            </a:r>
            <a:r>
              <a:rPr lang="zh-CN" altLang="en-US"/>
              <a:t>、如果</a:t>
            </a:r>
            <a:r>
              <a:rPr lang="en-US" altLang="zh-CN"/>
              <a:t>ActionMapper</a:t>
            </a:r>
            <a:r>
              <a:rPr lang="zh-CN" altLang="en-US"/>
              <a:t>决定需要调用某个</a:t>
            </a:r>
            <a:r>
              <a:rPr lang="en-US" altLang="zh-CN"/>
              <a:t>Action</a:t>
            </a:r>
            <a:r>
              <a:rPr lang="zh-CN" altLang="en-US"/>
              <a:t>，</a:t>
            </a:r>
            <a:r>
              <a:rPr lang="en-US" altLang="zh-CN"/>
              <a:t>StrutsPrepareAndExecuteFilter</a:t>
            </a:r>
            <a:r>
              <a:rPr lang="zh-CN" altLang="en-US"/>
              <a:t>把请求的处理交给</a:t>
            </a:r>
            <a:r>
              <a:rPr lang="en-US" altLang="zh-CN"/>
              <a:t>ActionProxy</a:t>
            </a:r>
            <a:r>
              <a:rPr lang="zh-CN" altLang="en-US"/>
              <a:t>；</a:t>
            </a:r>
          </a:p>
          <a:p>
            <a:r>
              <a:rPr lang="zh-CN" altLang="en-US"/>
              <a:t>　　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ActionProxy</a:t>
            </a:r>
            <a:r>
              <a:rPr lang="zh-CN" altLang="en-US"/>
              <a:t>通过</a:t>
            </a:r>
            <a:r>
              <a:rPr lang="en-US" altLang="zh-CN"/>
              <a:t>Configuration Manager</a:t>
            </a:r>
            <a:r>
              <a:rPr lang="zh-CN" altLang="en-US"/>
              <a:t>询问框架的配置文件，找到需要调用的</a:t>
            </a:r>
            <a:r>
              <a:rPr lang="en-US" altLang="zh-CN"/>
              <a:t>Action</a:t>
            </a:r>
            <a:r>
              <a:rPr lang="zh-CN" altLang="en-US"/>
              <a:t>类；</a:t>
            </a:r>
          </a:p>
          <a:p>
            <a:r>
              <a:rPr lang="zh-CN" altLang="en-US"/>
              <a:t>　　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ActionProxy</a:t>
            </a:r>
            <a:r>
              <a:rPr lang="zh-CN" altLang="en-US"/>
              <a:t>创建一个</a:t>
            </a:r>
            <a:r>
              <a:rPr lang="en-US" altLang="zh-CN"/>
              <a:t>ActionInvocation</a:t>
            </a:r>
            <a:r>
              <a:rPr lang="zh-CN" altLang="en-US"/>
              <a:t>的实例。</a:t>
            </a:r>
          </a:p>
          <a:p>
            <a:r>
              <a:rPr lang="zh-CN" altLang="en-US"/>
              <a:t>　　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ActionInvocation</a:t>
            </a:r>
            <a:r>
              <a:rPr lang="zh-CN" altLang="en-US"/>
              <a:t>实例使用命名模式来调用，在调用</a:t>
            </a:r>
            <a:r>
              <a:rPr lang="en-US" altLang="zh-CN"/>
              <a:t>Action</a:t>
            </a:r>
            <a:r>
              <a:rPr lang="zh-CN" altLang="en-US"/>
              <a:t>的过程前后，涉及到相关拦截器（</a:t>
            </a:r>
            <a:r>
              <a:rPr lang="en-US" altLang="zh-CN"/>
              <a:t>Intercepter</a:t>
            </a:r>
            <a:r>
              <a:rPr lang="zh-CN" altLang="en-US"/>
              <a:t>）的调用。</a:t>
            </a:r>
          </a:p>
          <a:p>
            <a:r>
              <a:rPr lang="zh-CN" altLang="en-US"/>
              <a:t>　　</a:t>
            </a:r>
            <a:r>
              <a:rPr lang="en-US" altLang="zh-CN"/>
              <a:t>8</a:t>
            </a:r>
            <a:r>
              <a:rPr lang="zh-CN" altLang="en-US"/>
              <a:t>、一旦</a:t>
            </a:r>
            <a:r>
              <a:rPr lang="en-US" altLang="zh-CN"/>
              <a:t>Action</a:t>
            </a:r>
            <a:r>
              <a:rPr lang="zh-CN" altLang="en-US"/>
              <a:t>执行完毕，</a:t>
            </a:r>
            <a:r>
              <a:rPr lang="en-US" altLang="zh-CN"/>
              <a:t>ActionInvocation</a:t>
            </a:r>
            <a:r>
              <a:rPr lang="zh-CN" altLang="en-US"/>
              <a:t>负责根据</a:t>
            </a:r>
            <a:r>
              <a:rPr lang="en-US" altLang="zh-CN"/>
              <a:t>struts.xml</a:t>
            </a:r>
            <a:r>
              <a:rPr lang="zh-CN" altLang="en-US"/>
              <a:t>中的配置找到对应的返回结果。返回结果通常是 （但不总是，也可能是另外的一个</a:t>
            </a:r>
            <a:r>
              <a:rPr lang="en-US" altLang="zh-CN"/>
              <a:t>Action</a:t>
            </a:r>
            <a:r>
              <a:rPr lang="zh-CN" altLang="en-US"/>
              <a:t>链）一个需要被表示的</a:t>
            </a:r>
            <a:r>
              <a:rPr lang="en-US" altLang="zh-CN"/>
              <a:t>JSP</a:t>
            </a:r>
            <a:r>
              <a:rPr lang="zh-CN" altLang="en-US"/>
              <a:t>或者</a:t>
            </a:r>
            <a:r>
              <a:rPr lang="en-US" altLang="zh-CN"/>
              <a:t>FreeMarker</a:t>
            </a:r>
            <a:r>
              <a:rPr lang="zh-CN" altLang="en-US"/>
              <a:t>的模版。在表示的过程中可以使用</a:t>
            </a:r>
            <a:r>
              <a:rPr lang="en-US" altLang="zh-CN"/>
              <a:t>Struts2 </a:t>
            </a:r>
            <a:r>
              <a:rPr lang="zh-CN" altLang="en-US"/>
              <a:t>框架中继承的标签。在这个过程中需要涉及到</a:t>
            </a:r>
            <a:r>
              <a:rPr lang="en-US" altLang="zh-CN"/>
              <a:t>ActionMapper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/>
              <a:t>Struts</a:t>
            </a:r>
            <a:r>
              <a:rPr lang="zh-CN" altLang="en-US"/>
              <a:t>和</a:t>
            </a:r>
            <a:r>
              <a:rPr lang="en-US" altLang="zh-CN"/>
              <a:t>xwork</a:t>
            </a:r>
            <a:r>
              <a:rPr lang="zh-CN" altLang="en-US"/>
              <a:t>都具有拦截器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A4FD2256-8DD5-48E3-9371-F3BEF020BA63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1042-9ACB-48E5-B744-D61EBF6E63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5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08F7B-4BEC-4CAB-9C0F-9F230B147D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52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5B0DF-AAB7-4F03-BDF9-601EB5D910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25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386C8-B57A-46E8-861D-D549E8EEE1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2AC41-22AD-42F3-9086-26AC3E4AE7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16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4AE90-1FF8-4F7B-AC21-4C42617FBD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94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08F50-1798-45D6-93E0-FCFCAE94F6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38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83FAC-8F51-453B-9A8E-D6AE4751069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0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C4CDD-EC4D-4527-ABF7-7B36C36470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0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9AD17-80AE-4236-B909-36AFB453D8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82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77FF172E-C802-4265-8DA3-E051F2DA167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Arial" panose="020B0604020202020204" pitchFamily="34" charset="0"/>
              </a:rPr>
              <a:t>Struts2 </a:t>
            </a:r>
            <a:r>
              <a:rPr lang="zh-CN" altLang="en-US" sz="4000" b="1">
                <a:latin typeface="Arial" panose="020B0604020202020204" pitchFamily="34" charset="0"/>
              </a:rPr>
              <a:t>自定义拦截器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自定义拦截器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571500" y="1928813"/>
            <a:ext cx="8143875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&lt;package name="itcast" namespace="/test" extends="struts-default"&gt;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C00000"/>
                </a:solidFill>
              </a:rPr>
              <a:t>&lt;interceptors&gt;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         </a:t>
            </a:r>
            <a:r>
              <a:rPr lang="en-US" altLang="zh-CN" sz="1400">
                <a:solidFill>
                  <a:srgbClr val="0000FF"/>
                </a:solidFill>
              </a:rPr>
              <a:t>&lt;interceptor name=</a:t>
            </a:r>
            <a:r>
              <a:rPr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>
                <a:solidFill>
                  <a:srgbClr val="0000FF"/>
                </a:solidFill>
              </a:rPr>
              <a:t>permission" class="cn.itcast.aop.PermissionInterceptor" 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         &lt;interceptor-stack name="</a:t>
            </a:r>
            <a:r>
              <a:rPr lang="en-US" altLang="zh-CN" sz="1400">
                <a:solidFill>
                  <a:srgbClr val="259B41"/>
                </a:solidFill>
              </a:rPr>
              <a:t>permissionStack</a:t>
            </a:r>
            <a:r>
              <a:rPr lang="en-US" altLang="zh-CN" sz="1400">
                <a:solidFill>
                  <a:srgbClr val="C00000"/>
                </a:solidFill>
              </a:rPr>
              <a:t>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	 &lt;interceptor-ref name="</a:t>
            </a:r>
            <a:r>
              <a:rPr lang="en-US" altLang="zh-CN" sz="1400">
                <a:solidFill>
                  <a:srgbClr val="0000FF"/>
                </a:solidFill>
              </a:rPr>
              <a:t>defaultStack</a:t>
            </a:r>
            <a:r>
              <a:rPr lang="en-US" altLang="zh-CN" sz="1400">
                <a:solidFill>
                  <a:srgbClr val="C00000"/>
                </a:solidFill>
              </a:rPr>
              <a:t>" 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	&lt;interceptor-ref name="</a:t>
            </a:r>
            <a:r>
              <a:rPr lang="en-US" altLang="zh-CN" sz="1400">
                <a:solidFill>
                  <a:srgbClr val="0000FF"/>
                </a:solidFill>
              </a:rPr>
              <a:t> permission </a:t>
            </a:r>
            <a:r>
              <a:rPr lang="en-US" altLang="zh-CN" sz="1400">
                <a:solidFill>
                  <a:srgbClr val="C00000"/>
                </a:solidFill>
              </a:rPr>
              <a:t>" 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          &lt;/interceptor-stack&gt;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&lt;/interceptors&gt;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&lt;action name="helloworld_*" class="cn.itcast.action.HelloWorldAction" method="{1}"&gt;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&lt;result name="success"&gt;/WEB-INF/page/hello.jsp&lt;/result&gt;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rgbClr val="0000FF"/>
                </a:solidFill>
              </a:rPr>
              <a:t>&lt;interceptor-ref name="</a:t>
            </a:r>
            <a:r>
              <a:rPr lang="en-US" altLang="zh-CN" sz="1400">
                <a:solidFill>
                  <a:srgbClr val="259B41"/>
                </a:solidFill>
              </a:rPr>
              <a:t>permissionStack</a:t>
            </a:r>
            <a:r>
              <a:rPr lang="en-US" altLang="zh-CN" sz="1400">
                <a:solidFill>
                  <a:srgbClr val="0000FF"/>
                </a:solidFill>
              </a:rPr>
              <a:t>"/&gt;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&lt;/action&gt;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&lt;/package&gt;</a:t>
            </a:r>
            <a:endParaRPr lang="en-US" altLang="zh-CN" sz="12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因为</a:t>
            </a:r>
            <a:r>
              <a:rPr lang="en-US" altLang="zh-CN" sz="1400"/>
              <a:t>struts2</a:t>
            </a:r>
            <a:r>
              <a:rPr lang="zh-CN" altLang="en-US" sz="1400"/>
              <a:t>中如文件上传，数据验证，封装请求参数到</a:t>
            </a:r>
            <a:r>
              <a:rPr lang="en-US" altLang="zh-CN" sz="1400"/>
              <a:t>action</a:t>
            </a:r>
            <a:r>
              <a:rPr lang="zh-CN" altLang="en-US" sz="1400"/>
              <a:t>等功能都是由系统默认的</a:t>
            </a:r>
            <a:r>
              <a:rPr lang="en-US" altLang="zh-CN" sz="1400"/>
              <a:t>defaultStack</a:t>
            </a:r>
            <a:r>
              <a:rPr lang="zh-CN" altLang="en-US" sz="1400"/>
              <a:t>中的拦截器实现的，所以我们定义的拦截器需要引用系统默认的</a:t>
            </a:r>
            <a:r>
              <a:rPr lang="en-US" altLang="zh-CN" sz="1400"/>
              <a:t>defaultStack</a:t>
            </a:r>
            <a:r>
              <a:rPr lang="zh-CN" altLang="en-US" sz="1400"/>
              <a:t>，这样应用才可以使用</a:t>
            </a:r>
            <a:r>
              <a:rPr lang="en-US" altLang="zh-CN" sz="1400"/>
              <a:t>struts2</a:t>
            </a:r>
            <a:r>
              <a:rPr lang="zh-CN" altLang="en-US" sz="1400"/>
              <a:t>框架提供的众多功能。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如果希望包下的所有</a:t>
            </a:r>
            <a:r>
              <a:rPr lang="en-US" altLang="zh-CN" sz="1400"/>
              <a:t>action</a:t>
            </a:r>
            <a:r>
              <a:rPr lang="zh-CN" altLang="en-US" sz="1400"/>
              <a:t>都使用自定义的拦截器，可以通过</a:t>
            </a:r>
            <a:r>
              <a:rPr lang="en-US" altLang="zh-CN" sz="1400"/>
              <a:t>&lt;default-interceptor-ref name=</a:t>
            </a:r>
            <a:r>
              <a:rPr lang="en-US" altLang="zh-CN" sz="1400">
                <a:latin typeface="Arial" panose="020B0604020202020204" pitchFamily="34" charset="0"/>
              </a:rPr>
              <a:t>“</a:t>
            </a:r>
            <a:r>
              <a:rPr lang="en-US" altLang="zh-CN" sz="1400">
                <a:solidFill>
                  <a:srgbClr val="259B41"/>
                </a:solidFill>
              </a:rPr>
              <a:t>permissionStack</a:t>
            </a:r>
            <a:r>
              <a:rPr lang="en-US" altLang="zh-CN" sz="1400">
                <a:latin typeface="Arial" panose="020B0604020202020204" pitchFamily="34" charset="0"/>
              </a:rPr>
              <a:t>”</a:t>
            </a:r>
            <a:r>
              <a:rPr lang="en-US" altLang="zh-CN" sz="1400"/>
              <a:t>/&gt;</a:t>
            </a:r>
            <a:r>
              <a:rPr lang="zh-CN" altLang="en-US" sz="1400"/>
              <a:t>把拦截器定义为默认拦截器。注意：每个包只能指定一个默认拦截器。另外，一旦我们为该包中的某个</a:t>
            </a:r>
            <a:r>
              <a:rPr lang="en-US" altLang="zh-CN" sz="1400"/>
              <a:t>action</a:t>
            </a:r>
            <a:r>
              <a:rPr lang="zh-CN" altLang="en-US" sz="1400"/>
              <a:t>显式指定了某个拦截器，则默认拦截器不会起作用。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Struts2 </a:t>
            </a:r>
            <a:r>
              <a:rPr lang="zh-CN" altLang="zh-CN" sz="2900"/>
              <a:t>拦截器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571500" y="1928813"/>
            <a:ext cx="81438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Struts2 </a:t>
            </a:r>
            <a:r>
              <a:rPr lang="zh-CN" altLang="en-US"/>
              <a:t>拦截器在访问某个 </a:t>
            </a:r>
            <a:r>
              <a:rPr lang="en-US" altLang="zh-CN"/>
              <a:t>Action </a:t>
            </a:r>
            <a:r>
              <a:rPr lang="zh-CN" altLang="en-US"/>
              <a:t>方法之前或之后实施拦截</a:t>
            </a:r>
            <a:r>
              <a:rPr lang="en-US" altLang="zh-CN"/>
              <a:t>, Struts2 </a:t>
            </a:r>
            <a:r>
              <a:rPr lang="zh-CN" altLang="en-US"/>
              <a:t>拦截器是可插拔的</a:t>
            </a:r>
            <a:r>
              <a:rPr lang="en-US" altLang="zh-CN"/>
              <a:t>, </a:t>
            </a:r>
            <a:r>
              <a:rPr lang="zh-CN" altLang="en-US"/>
              <a:t>拦截器是 </a:t>
            </a:r>
            <a:r>
              <a:rPr lang="en-US" altLang="zh-CN"/>
              <a:t>AOP </a:t>
            </a:r>
            <a:r>
              <a:rPr lang="zh-CN" altLang="en-US"/>
              <a:t>的一种实现．</a:t>
            </a:r>
          </a:p>
          <a:p>
            <a:endParaRPr lang="zh-CN" altLang="en-US"/>
          </a:p>
          <a:p>
            <a:r>
              <a:rPr lang="zh-CN" altLang="en-US"/>
              <a:t>拦截器栈</a:t>
            </a:r>
            <a:r>
              <a:rPr lang="en-US" altLang="zh-CN"/>
              <a:t>(Interceptor Stack): </a:t>
            </a:r>
            <a:r>
              <a:rPr lang="zh-CN" altLang="en-US"/>
              <a:t>将拦截器按一定的顺序联结成一条链</a:t>
            </a:r>
            <a:r>
              <a:rPr lang="en-US" altLang="zh-CN"/>
              <a:t>. </a:t>
            </a:r>
            <a:r>
              <a:rPr lang="zh-CN" altLang="en-US"/>
              <a:t>在访问被拦截的方法时</a:t>
            </a:r>
            <a:r>
              <a:rPr lang="en-US" altLang="zh-CN"/>
              <a:t>, Struts2</a:t>
            </a:r>
            <a:r>
              <a:rPr lang="zh-CN" altLang="en-US"/>
              <a:t>拦截器链中的拦截器就会按其之前定义的顺序被依次调用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Struts2</a:t>
            </a:r>
            <a:r>
              <a:rPr lang="zh-CN" altLang="en-US"/>
              <a:t>执行原理 </a:t>
            </a:r>
            <a:r>
              <a:rPr lang="en-US" altLang="zh-CN"/>
              <a:t>- </a:t>
            </a:r>
            <a:r>
              <a:rPr lang="zh-CN" altLang="en-US"/>
              <a:t>底层分析</a:t>
            </a:r>
            <a:endParaRPr lang="zh-CN" altLang="zh-CN"/>
          </a:p>
        </p:txBody>
      </p:sp>
      <p:pic>
        <p:nvPicPr>
          <p:cNvPr id="8195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844675"/>
            <a:ext cx="7273925" cy="4464050"/>
          </a:xfrm>
          <a:noFill/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Interceptor </a:t>
            </a:r>
            <a:r>
              <a:rPr lang="zh-CN" altLang="zh-CN" sz="2900"/>
              <a:t>接口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8313" y="1916113"/>
            <a:ext cx="8280400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/>
              <a:t>每个拦截器都是实现了 </a:t>
            </a:r>
            <a:r>
              <a:rPr lang="en-US" altLang="zh-CN" sz="2000"/>
              <a:t>com.opensymphony.xwork2.interceptor.Interceptor</a:t>
            </a:r>
            <a:r>
              <a:rPr lang="zh-CN" altLang="zh-CN" sz="2000"/>
              <a:t>接口的 </a:t>
            </a:r>
            <a:r>
              <a:rPr lang="en-US" altLang="zh-CN" sz="2000"/>
              <a:t>Java </a:t>
            </a:r>
            <a:r>
              <a:rPr lang="zh-CN" altLang="zh-CN" sz="2000"/>
              <a:t>类</a:t>
            </a:r>
            <a:r>
              <a:rPr lang="en-US" altLang="zh-CN" sz="2000"/>
              <a:t>:</a:t>
            </a:r>
          </a:p>
          <a:p>
            <a:endParaRPr lang="en-US" altLang="zh-CN" sz="1600"/>
          </a:p>
          <a:p>
            <a:endParaRPr lang="en-US" altLang="zh-CN" sz="2200"/>
          </a:p>
          <a:p>
            <a:pPr lvl="1"/>
            <a:endParaRPr lang="en-US" altLang="zh-CN" sz="2000"/>
          </a:p>
          <a:p>
            <a:pPr lvl="1"/>
            <a:r>
              <a:rPr lang="en-US" altLang="zh-CN" sz="2000"/>
              <a:t>init: </a:t>
            </a:r>
            <a:r>
              <a:rPr lang="zh-CN" altLang="zh-CN" sz="2000"/>
              <a:t>该方法将在拦截器被创建后立即被调用</a:t>
            </a:r>
            <a:r>
              <a:rPr lang="en-US" altLang="zh-CN" sz="2000"/>
              <a:t>, </a:t>
            </a:r>
            <a:r>
              <a:rPr lang="zh-CN" altLang="zh-CN" sz="2000"/>
              <a:t>它在拦截器的生命周期内只被调用一次</a:t>
            </a:r>
            <a:r>
              <a:rPr lang="en-US" altLang="zh-CN" sz="2000"/>
              <a:t>. </a:t>
            </a:r>
            <a:r>
              <a:rPr lang="zh-CN" altLang="zh-CN" sz="2000"/>
              <a:t>可以在该方法中对相关资源进行必要的初始化</a:t>
            </a:r>
          </a:p>
          <a:p>
            <a:pPr lvl="1"/>
            <a:r>
              <a:rPr lang="en-US" altLang="zh-CN" sz="2000"/>
              <a:t>interecept: </a:t>
            </a:r>
            <a:r>
              <a:rPr lang="zh-CN" altLang="zh-CN" sz="2000"/>
              <a:t>每拦截一个动作请求</a:t>
            </a:r>
            <a:r>
              <a:rPr lang="en-US" altLang="zh-CN" sz="2000"/>
              <a:t>, </a:t>
            </a:r>
            <a:r>
              <a:rPr lang="zh-CN" altLang="zh-CN" sz="2000"/>
              <a:t>该方法就会被调用一次</a:t>
            </a:r>
            <a:r>
              <a:rPr lang="en-US" altLang="zh-CN" sz="2000"/>
              <a:t>. </a:t>
            </a:r>
          </a:p>
          <a:p>
            <a:pPr lvl="1"/>
            <a:r>
              <a:rPr lang="en-US" altLang="zh-CN" sz="2000"/>
              <a:t>destroy: </a:t>
            </a:r>
            <a:r>
              <a:rPr lang="zh-CN" altLang="zh-CN" sz="2000"/>
              <a:t>该方法将在拦截器被销毁之前被调用</a:t>
            </a:r>
            <a:r>
              <a:rPr lang="en-US" altLang="zh-CN" sz="2000"/>
              <a:t>, </a:t>
            </a:r>
            <a:r>
              <a:rPr lang="zh-CN" altLang="zh-CN" sz="2000"/>
              <a:t>它在拦截器的生命周期内也只被调用一次</a:t>
            </a:r>
            <a:r>
              <a:rPr lang="en-US" altLang="zh-CN" sz="2000"/>
              <a:t>. </a:t>
            </a:r>
          </a:p>
          <a:p>
            <a:endParaRPr lang="zh-CN" altLang="zh-CN" sz="220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36838"/>
            <a:ext cx="641985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Interceptor </a:t>
            </a:r>
            <a:r>
              <a:rPr lang="zh-CN" altLang="zh-CN"/>
              <a:t>接口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95288" y="1916113"/>
            <a:ext cx="828040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/>
              <a:t>Struts </a:t>
            </a:r>
            <a:r>
              <a:rPr lang="zh-CN" altLang="zh-CN" sz="1800"/>
              <a:t>会依次调用程序员为某个 </a:t>
            </a:r>
            <a:r>
              <a:rPr lang="en-US" altLang="zh-CN" sz="1800"/>
              <a:t>Action </a:t>
            </a:r>
            <a:r>
              <a:rPr lang="zh-CN" altLang="zh-CN" sz="1800"/>
              <a:t>而注册的每一个拦截器的 </a:t>
            </a:r>
            <a:r>
              <a:rPr lang="en-US" altLang="zh-CN" sz="1800"/>
              <a:t>interecept </a:t>
            </a:r>
            <a:r>
              <a:rPr lang="zh-CN" altLang="zh-CN" sz="1800"/>
              <a:t>方法</a:t>
            </a:r>
            <a:r>
              <a:rPr lang="en-US" altLang="zh-CN" sz="1800"/>
              <a:t>.</a:t>
            </a:r>
          </a:p>
          <a:p>
            <a:pPr>
              <a:lnSpc>
                <a:spcPct val="110000"/>
              </a:lnSpc>
            </a:pPr>
            <a:r>
              <a:rPr lang="zh-CN" altLang="zh-CN" sz="1800"/>
              <a:t>每次调用 </a:t>
            </a:r>
            <a:r>
              <a:rPr lang="en-US" altLang="zh-CN" sz="1800"/>
              <a:t>interecept </a:t>
            </a:r>
            <a:r>
              <a:rPr lang="zh-CN" altLang="zh-CN" sz="1800"/>
              <a:t>方法时</a:t>
            </a:r>
            <a:r>
              <a:rPr lang="en-US" altLang="zh-CN" sz="1800"/>
              <a:t>, Struts </a:t>
            </a:r>
            <a:r>
              <a:rPr lang="zh-CN" altLang="zh-CN" sz="1800"/>
              <a:t>会传递一个 </a:t>
            </a:r>
            <a:r>
              <a:rPr lang="en-US" altLang="zh-CN" sz="1800" b="1">
                <a:solidFill>
                  <a:srgbClr val="FF3300"/>
                </a:solidFill>
              </a:rPr>
              <a:t>ActionInvocation</a:t>
            </a:r>
            <a:r>
              <a:rPr lang="en-US" altLang="zh-CN" sz="1800"/>
              <a:t> </a:t>
            </a:r>
            <a:r>
              <a:rPr lang="zh-CN" altLang="zh-CN" sz="1800"/>
              <a:t>接口的实例</a:t>
            </a:r>
            <a:r>
              <a:rPr lang="en-US" altLang="zh-CN" sz="1800"/>
              <a:t>. </a:t>
            </a:r>
          </a:p>
          <a:p>
            <a:pPr>
              <a:lnSpc>
                <a:spcPct val="110000"/>
              </a:lnSpc>
            </a:pPr>
            <a:r>
              <a:rPr lang="en-US" altLang="zh-CN" sz="1800"/>
              <a:t>ActionInvocation: </a:t>
            </a:r>
            <a:r>
              <a:rPr lang="zh-CN" altLang="zh-CN" sz="1800"/>
              <a:t>代表一个给定动作的执行状态</a:t>
            </a:r>
            <a:r>
              <a:rPr lang="en-US" altLang="zh-CN" sz="1800"/>
              <a:t>, </a:t>
            </a:r>
            <a:r>
              <a:rPr lang="zh-CN" altLang="zh-CN" sz="1800"/>
              <a:t>拦截器可以从该类的对象里获得与该动作相关联的 </a:t>
            </a:r>
            <a:r>
              <a:rPr lang="en-US" altLang="zh-CN" sz="1800"/>
              <a:t>Action </a:t>
            </a:r>
            <a:r>
              <a:rPr lang="zh-CN" altLang="zh-CN" sz="1800"/>
              <a:t>对象和 </a:t>
            </a:r>
            <a:r>
              <a:rPr lang="en-US" altLang="zh-CN" sz="1800"/>
              <a:t>Result </a:t>
            </a:r>
            <a:r>
              <a:rPr lang="zh-CN" altLang="zh-CN" sz="1800"/>
              <a:t>对象</a:t>
            </a:r>
            <a:r>
              <a:rPr lang="en-US" altLang="zh-CN" sz="1800"/>
              <a:t>. </a:t>
            </a:r>
            <a:r>
              <a:rPr lang="zh-CN" altLang="zh-CN" sz="1800"/>
              <a:t>在完成拦截器自己的任务之后</a:t>
            </a:r>
            <a:r>
              <a:rPr lang="en-US" altLang="zh-CN" sz="1800"/>
              <a:t>, </a:t>
            </a:r>
            <a:r>
              <a:rPr lang="zh-CN" altLang="zh-CN" sz="1800"/>
              <a:t>拦截器将调用 </a:t>
            </a:r>
            <a:r>
              <a:rPr lang="en-US" altLang="zh-CN" sz="1800"/>
              <a:t>ActionInvocation </a:t>
            </a:r>
            <a:r>
              <a:rPr lang="zh-CN" altLang="zh-CN" sz="1800"/>
              <a:t>对象的 </a:t>
            </a:r>
            <a:r>
              <a:rPr lang="en-US" altLang="zh-CN" sz="1800"/>
              <a:t>invoke </a:t>
            </a:r>
            <a:r>
              <a:rPr lang="zh-CN" altLang="zh-CN" sz="1800"/>
              <a:t>方法前进到 </a:t>
            </a:r>
            <a:r>
              <a:rPr lang="en-US" altLang="zh-CN" sz="1800"/>
              <a:t>Action </a:t>
            </a:r>
            <a:r>
              <a:rPr lang="zh-CN" altLang="zh-CN" sz="1800"/>
              <a:t>处理流程的下一个环节</a:t>
            </a:r>
            <a:r>
              <a:rPr lang="en-US" altLang="zh-CN" sz="1800"/>
              <a:t>. </a:t>
            </a:r>
          </a:p>
          <a:p>
            <a:pPr>
              <a:lnSpc>
                <a:spcPct val="110000"/>
              </a:lnSpc>
            </a:pPr>
            <a:r>
              <a:rPr lang="zh-CN" altLang="zh-CN" sz="1800"/>
              <a:t>还可以调用 </a:t>
            </a:r>
            <a:r>
              <a:rPr lang="en-US" altLang="zh-CN" sz="1800"/>
              <a:t>ActionInvocation </a:t>
            </a:r>
            <a:r>
              <a:rPr lang="zh-CN" altLang="zh-CN" sz="1800"/>
              <a:t>对象的 </a:t>
            </a:r>
            <a:r>
              <a:rPr lang="en-US" altLang="zh-CN" sz="1800"/>
              <a:t>addPreResultListener </a:t>
            </a:r>
            <a:r>
              <a:rPr lang="zh-CN" altLang="zh-CN" sz="1800"/>
              <a:t>方法给 </a:t>
            </a:r>
            <a:r>
              <a:rPr lang="en-US" altLang="zh-CN" sz="1800"/>
              <a:t>ActionInvocation </a:t>
            </a:r>
            <a:r>
              <a:rPr lang="zh-CN" altLang="zh-CN" sz="1800"/>
              <a:t>对象 “挂” 上一个或多个 </a:t>
            </a:r>
            <a:r>
              <a:rPr lang="en-US" altLang="zh-CN" sz="1800"/>
              <a:t>PreResultListener </a:t>
            </a:r>
            <a:r>
              <a:rPr lang="zh-CN" altLang="zh-CN" sz="1800"/>
              <a:t>监听器</a:t>
            </a:r>
            <a:r>
              <a:rPr lang="en-US" altLang="zh-CN" sz="1800"/>
              <a:t>. </a:t>
            </a:r>
            <a:r>
              <a:rPr lang="zh-CN" altLang="zh-CN" sz="1800"/>
              <a:t>该监听器对象可以在动作执行完毕之后</a:t>
            </a:r>
            <a:r>
              <a:rPr lang="en-US" altLang="zh-CN" sz="1800"/>
              <a:t>, </a:t>
            </a:r>
            <a:r>
              <a:rPr lang="zh-CN" altLang="zh-CN" sz="1800"/>
              <a:t>开始执行动作结果之前做些事情</a:t>
            </a:r>
          </a:p>
          <a:p>
            <a:pPr>
              <a:lnSpc>
                <a:spcPct val="110000"/>
              </a:lnSpc>
            </a:pPr>
            <a:r>
              <a:rPr lang="en-US" altLang="zh-CN" sz="1800" b="1">
                <a:solidFill>
                  <a:srgbClr val="FF3300"/>
                </a:solidFill>
              </a:rPr>
              <a:t>AbstractInterceptor</a:t>
            </a:r>
            <a:r>
              <a:rPr lang="en-US" altLang="zh-CN" sz="1800"/>
              <a:t> </a:t>
            </a:r>
            <a:r>
              <a:rPr lang="zh-CN" altLang="zh-CN" sz="1800"/>
              <a:t>类实现了 </a:t>
            </a:r>
            <a:r>
              <a:rPr lang="en-US" altLang="zh-CN" sz="1800"/>
              <a:t>Interceptor </a:t>
            </a:r>
            <a:r>
              <a:rPr lang="zh-CN" altLang="zh-CN" sz="1800"/>
              <a:t>接口</a:t>
            </a:r>
            <a:r>
              <a:rPr lang="en-US" altLang="zh-CN" sz="1800"/>
              <a:t>. </a:t>
            </a:r>
            <a:r>
              <a:rPr lang="zh-CN" altLang="zh-CN" sz="1800"/>
              <a:t>并为 </a:t>
            </a:r>
            <a:r>
              <a:rPr lang="en-US" altLang="zh-CN" sz="1800"/>
              <a:t>init, destroy </a:t>
            </a:r>
            <a:r>
              <a:rPr lang="zh-CN" altLang="zh-CN" sz="1800"/>
              <a:t>提供了一个空白的实现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Struts2 </a:t>
            </a:r>
            <a:r>
              <a:rPr lang="zh-CN" altLang="zh-CN" sz="2900"/>
              <a:t>自带的拦截器</a:t>
            </a:r>
            <a:r>
              <a:rPr lang="en-US" altLang="zh-CN" sz="2900"/>
              <a:t>(1)</a:t>
            </a:r>
            <a:endParaRPr lang="zh-CN" altLang="zh-CN" sz="2900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179388" y="1844675"/>
          <a:ext cx="8713787" cy="4370388"/>
        </p:xfrm>
        <a:graphic>
          <a:graphicData uri="http://schemas.openxmlformats.org/drawingml/2006/table">
            <a:tbl>
              <a:tblPr/>
              <a:tblGrid>
                <a:gridCol w="2160587">
                  <a:extLst>
                    <a:ext uri="{9D8B030D-6E8A-4147-A177-3AD203B41FA5}">
                      <a16:colId xmlns:a16="http://schemas.microsoft.com/office/drawing/2014/main" val="846457897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3173069377"/>
                    </a:ext>
                  </a:extLst>
                </a:gridCol>
                <a:gridCol w="4897437">
                  <a:extLst>
                    <a:ext uri="{9D8B030D-6E8A-4147-A177-3AD203B41FA5}">
                      <a16:colId xmlns:a16="http://schemas.microsoft.com/office/drawing/2014/main" val="1735586832"/>
                    </a:ext>
                  </a:extLst>
                </a:gridCol>
              </a:tblGrid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拦截器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名字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361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Alias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alias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在不同请求之间将请求参数在不同名字件转换，请求内容不变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53389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Chaining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chain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让前一个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的属性可以被后一个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访问，现在和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chain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result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（）结合使用。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82441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Checkbox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checkbox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添加了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checkbox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自动处理代码，将没有选中的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checkbox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的内容设定为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html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默认情况下不提交没有选中的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checkbox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307982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Cookies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cookies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使用配置的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name,value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来是指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cookies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751811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Conversion Error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conversionError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将错误从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ActionContext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中添加到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的属性字段中。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258300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Session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createSession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自动的创建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HttpSession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，用来为需要使用到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HttpSession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的拦截器服务。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0234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Debugging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debugging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提供不同的调试用的页面来展现内部的数据状况。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227101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Execute and Wait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execAndWait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在后台执行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，同时将用户带到一个中间的等待页面。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915013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Exception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exception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将异常定位到一个画面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214236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File Upload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fileUpload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提供文件上传功能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129727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I18n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i18n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记录用户选择的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locale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090592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Logger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logger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输出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的名字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0064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Message Store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存储或者访问实现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ValidationAware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接口的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类出现的消息，错误，字段错误等。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1500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549275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Struts2 </a:t>
            </a:r>
            <a:r>
              <a:rPr lang="zh-CN" altLang="zh-CN" sz="2900"/>
              <a:t>自带的拦截器</a:t>
            </a:r>
            <a:r>
              <a:rPr lang="en-US" altLang="zh-CN" sz="2900"/>
              <a:t>(2)</a:t>
            </a:r>
            <a:endParaRPr lang="zh-CN" altLang="zh-CN" sz="2900"/>
          </a:p>
        </p:txBody>
      </p:sp>
      <p:graphicFrame>
        <p:nvGraphicFramePr>
          <p:cNvPr id="14340" name="Group 4"/>
          <p:cNvGraphicFramePr>
            <a:graphicFrameLocks noGrp="1"/>
          </p:cNvGraphicFramePr>
          <p:nvPr/>
        </p:nvGraphicFramePr>
        <p:xfrm>
          <a:off x="250825" y="1268413"/>
          <a:ext cx="8640763" cy="5148262"/>
        </p:xfrm>
        <a:graphic>
          <a:graphicData uri="http://schemas.openxmlformats.org/drawingml/2006/table">
            <a:tbl>
              <a:tblPr/>
              <a:tblGrid>
                <a:gridCol w="2160588">
                  <a:extLst>
                    <a:ext uri="{9D8B030D-6E8A-4147-A177-3AD203B41FA5}">
                      <a16:colId xmlns:a16="http://schemas.microsoft.com/office/drawing/2014/main" val="303783114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428004748"/>
                    </a:ext>
                  </a:extLst>
                </a:gridCol>
                <a:gridCol w="5327650">
                  <a:extLst>
                    <a:ext uri="{9D8B030D-6E8A-4147-A177-3AD203B41FA5}">
                      <a16:colId xmlns:a16="http://schemas.microsoft.com/office/drawing/2014/main" val="2341831148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拦截器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名字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11436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Model Driven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model-driven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如果一个类实现了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ModelDriven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getModel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得到的结果放在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Value Stack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792365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Scoped Model Driven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scoped-model-driven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如果一个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实现了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ScopedModelDriven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，则这个拦截器会从相应的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中取出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model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调用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setModel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方法将其放入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内部。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275034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Parameters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params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将请求中的参数设置到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中去。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553248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Prepare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prepare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实现了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Preparable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，则该拦截器调用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prepare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921383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状态存入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application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的简单方法。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889427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 Config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servletConfig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提供访问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HttpServletRequest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HttpServletResponse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的方法，以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Map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的方式访问。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695740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Static Parameters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staticParams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struts.xml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文件中将中的中的内容设置到对应的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187257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Roles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roles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确定用户是否具有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JAAS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Role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，否则不予执行。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8686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Timer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输出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执行的时间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35311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来避免双击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894802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 Session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tokenSession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 Interceptor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一样，不过双击的时候把请求的数据存储在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46109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Validation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validation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action-validation.xml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文件中定义的内容校验提交的数据。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679508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Workflow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workflow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调用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validate</a:t>
                      </a:r>
                      <a:r>
                        <a:rPr kumimoji="0" lang="zh-CN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方法，一旦有错误返回，重新定位到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</a:t>
                      </a:r>
                      <a:r>
                        <a:rPr kumimoji="0" lang="zh-CN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画面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745084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Parameter Filter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N/A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从参数列表中删除不必要的参数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237510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Profiling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profiling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通过参数激活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profile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3673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en-US" sz="2900"/>
              <a:t>自定义拦截器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5288" y="1916113"/>
            <a:ext cx="828040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/>
              <a:t>定义自定义拦截器的步骤</a:t>
            </a:r>
          </a:p>
          <a:p>
            <a:pPr lvl="1"/>
            <a:r>
              <a:rPr lang="zh-CN" altLang="en-US" sz="2000"/>
              <a:t>自定义拦截器</a:t>
            </a:r>
          </a:p>
          <a:p>
            <a:pPr lvl="1"/>
            <a:r>
              <a:rPr lang="zh-CN" altLang="en-US" sz="2000"/>
              <a:t>在 </a:t>
            </a:r>
            <a:r>
              <a:rPr lang="en-US" altLang="zh-CN" sz="2000"/>
              <a:t>struts.xml </a:t>
            </a:r>
            <a:r>
              <a:rPr lang="zh-CN" altLang="zh-CN" sz="2000"/>
              <a:t>文件中配置自定义的拦截器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自定义拦截器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571500" y="1928813"/>
            <a:ext cx="8143875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要自定义拦截器需要实现</a:t>
            </a:r>
            <a:r>
              <a:rPr lang="en-US" altLang="zh-CN" sz="1400"/>
              <a:t>com.opensymphony.xwork2.interceptor.Interceptor</a:t>
            </a:r>
            <a:r>
              <a:rPr lang="zh-CN" altLang="en-US" sz="1400"/>
              <a:t>接口：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public class PermissionInterceptor implements Interceptor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private static final long serialVersionUID = -5178310397732210602L;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public void destroy()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public void init()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public String </a:t>
            </a:r>
            <a:r>
              <a:rPr lang="en-US" altLang="zh-CN" sz="1400">
                <a:solidFill>
                  <a:srgbClr val="C00000"/>
                </a:solidFill>
              </a:rPr>
              <a:t>intercept</a:t>
            </a:r>
            <a:r>
              <a:rPr lang="en-US" altLang="zh-CN" sz="1400"/>
              <a:t>(ActionInvocation invocation) throws Exception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	System.out.println("</a:t>
            </a:r>
            <a:r>
              <a:rPr lang="zh-CN" altLang="en-US" sz="1400"/>
              <a:t>进入拦截器</a:t>
            </a:r>
            <a:r>
              <a:rPr lang="en-US" altLang="zh-CN" sz="1400"/>
              <a:t>");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if(session</a:t>
            </a:r>
            <a:r>
              <a:rPr lang="zh-CN" altLang="en-US" sz="1400"/>
              <a:t>里存在用户</a:t>
            </a:r>
            <a:r>
              <a:rPr lang="en-US" altLang="zh-CN" sz="1400"/>
              <a:t>){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String result </a:t>
            </a:r>
            <a:r>
              <a:rPr lang="en-US" altLang="zh-CN" sz="1400">
                <a:solidFill>
                  <a:srgbClr val="FF0000"/>
                </a:solidFill>
              </a:rPr>
              <a:t>= invocation.invoke();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	}else{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		return </a:t>
            </a: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>
                <a:solidFill>
                  <a:srgbClr val="FF0000"/>
                </a:solidFill>
              </a:rPr>
              <a:t>logon</a:t>
            </a: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	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//System.out.println("</a:t>
            </a:r>
            <a:r>
              <a:rPr lang="zh-CN" altLang="en-US" sz="1400"/>
              <a:t>返回值</a:t>
            </a:r>
            <a:r>
              <a:rPr lang="en-US" altLang="zh-CN" sz="1400"/>
              <a:t>:"+ result);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//return result;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Pages>0</Pages>
  <Words>1017</Words>
  <Characters>0</Characters>
  <Application>Microsoft Office PowerPoint</Application>
  <DocSecurity>0</DocSecurity>
  <PresentationFormat>全屏显示(4:3)</PresentationFormat>
  <Lines>0</Lines>
  <Paragraphs>172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Times New Roman</vt:lpstr>
      <vt:lpstr>宋体</vt:lpstr>
      <vt:lpstr>Arial</vt:lpstr>
      <vt:lpstr>Arial Black</vt:lpstr>
      <vt:lpstr>Wingdings</vt:lpstr>
      <vt:lpstr>隶书</vt:lpstr>
      <vt:lpstr>1_Studio</vt:lpstr>
      <vt:lpstr>PowerPoint 演示文稿</vt:lpstr>
      <vt:lpstr>Struts2 拦截器</vt:lpstr>
      <vt:lpstr>Struts2执行原理 - 底层分析</vt:lpstr>
      <vt:lpstr>Interceptor 接口</vt:lpstr>
      <vt:lpstr>Interceptor 接口</vt:lpstr>
      <vt:lpstr>Struts2 自带的拦截器(1)</vt:lpstr>
      <vt:lpstr>Struts2 自带的拦截器(2)</vt:lpstr>
      <vt:lpstr>自定义拦截器</vt:lpstr>
      <vt:lpstr>  自定义拦截器</vt:lpstr>
      <vt:lpstr>  自定义拦截器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于洋</dc:creator>
  <cp:keywords/>
  <dc:description/>
  <cp:lastModifiedBy>李欣</cp:lastModifiedBy>
  <cp:revision>1271</cp:revision>
  <cp:lastPrinted>1601-01-01T00:00:00Z</cp:lastPrinted>
  <dcterms:created xsi:type="dcterms:W3CDTF">2003-04-14T14:59:42Z</dcterms:created>
  <dcterms:modified xsi:type="dcterms:W3CDTF">2016-08-13T07:18:58Z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