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FEB8C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383" autoAdjust="0"/>
  </p:normalViewPr>
  <p:slideViewPr>
    <p:cSldViewPr>
      <p:cViewPr varScale="1">
        <p:scale>
          <a:sx n="91" d="100"/>
          <a:sy n="91" d="100"/>
        </p:scale>
        <p:origin x="78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zh-CN" alt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zh-CN"/>
          </a:p>
        </p:txBody>
      </p:sp>
      <p:sp>
        <p:nvSpPr>
          <p:cNvPr id="3076" name="Rectangle 4"/>
          <p:cNvSpPr>
            <a:spLocks noGrp="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6800"/>
            <a:ext cx="297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05F05BEE-6828-4E89-89E4-3CCF399C02BE}"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0" name="AutoShape 2"/>
          <p:cNvSpPr>
            <a:spLocks noChangeArrowheads="1"/>
          </p:cNvSpPr>
          <p:nvPr/>
        </p:nvSpPr>
        <p:spPr bwMode="auto">
          <a:xfrm>
            <a:off x="296863" y="681038"/>
            <a:ext cx="8664575" cy="4968875"/>
          </a:xfrm>
          <a:prstGeom prst="roundRect">
            <a:avLst>
              <a:gd name="adj" fmla="val 7912"/>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603050405020304" pitchFamily="18" charset="0"/>
            </a:endParaRPr>
          </a:p>
        </p:txBody>
      </p:sp>
      <p:sp>
        <p:nvSpPr>
          <p:cNvPr id="2051" name="AutoShape 3"/>
          <p:cNvSpPr>
            <a:spLocks noChangeArrowheads="1"/>
          </p:cNvSpPr>
          <p:nvPr/>
        </p:nvSpPr>
        <p:spPr bwMode="auto">
          <a:xfrm>
            <a:off x="395288" y="765175"/>
            <a:ext cx="8435975" cy="4768850"/>
          </a:xfrm>
          <a:prstGeom prst="roundRect">
            <a:avLst>
              <a:gd name="adj" fmla="val 7310"/>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603050405020304" pitchFamily="18" charset="0"/>
            </a:endParaRPr>
          </a:p>
        </p:txBody>
      </p:sp>
      <p:sp>
        <p:nvSpPr>
          <p:cNvPr id="2052" name="AutoShape 4"/>
          <p:cNvSpPr>
            <a:spLocks noChangeArrowheads="1"/>
          </p:cNvSpPr>
          <p:nvPr/>
        </p:nvSpPr>
        <p:spPr bwMode="auto">
          <a:xfrm>
            <a:off x="1439863" y="3614738"/>
            <a:ext cx="6400800" cy="2286000"/>
          </a:xfrm>
          <a:prstGeom prst="roundRect">
            <a:avLst>
              <a:gd name="adj" fmla="val 16667"/>
            </a:avLst>
          </a:prstGeom>
          <a:solidFill>
            <a:schemeClr val="bg1"/>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800"/>
          </a:p>
        </p:txBody>
      </p:sp>
      <p:sp>
        <p:nvSpPr>
          <p:cNvPr id="2053" name="Rectangle 5"/>
          <p:cNvSpPr>
            <a:spLocks noGrp="1" noChangeArrowheads="1"/>
          </p:cNvSpPr>
          <p:nvPr>
            <p:ph type="ctrTitle"/>
          </p:nvPr>
        </p:nvSpPr>
        <p:spPr>
          <a:xfrm>
            <a:off x="754063" y="1133475"/>
            <a:ext cx="7772400" cy="2266950"/>
          </a:xfrm>
        </p:spPr>
        <p:txBody>
          <a:bodyPr anchor="ctr" anchorCtr="1"/>
          <a:lstStyle>
            <a:lvl1pPr algn="ctr">
              <a:defRPr sz="4100" i="1"/>
            </a:lvl1pPr>
          </a:lstStyle>
          <a:p>
            <a:pPr lvl="0"/>
            <a:r>
              <a:rPr lang="zh-CN" altLang="en-US" noProof="0"/>
              <a:t>单击此处编辑母版标题样式</a:t>
            </a:r>
          </a:p>
        </p:txBody>
      </p:sp>
      <p:sp>
        <p:nvSpPr>
          <p:cNvPr id="2054" name="Rectangle 6"/>
          <p:cNvSpPr>
            <a:spLocks noGrp="1" noChangeArrowheads="1"/>
          </p:cNvSpPr>
          <p:nvPr>
            <p:ph type="subTitle" idx="1"/>
          </p:nvPr>
        </p:nvSpPr>
        <p:spPr>
          <a:xfrm>
            <a:off x="1820863" y="4221163"/>
            <a:ext cx="5410200" cy="1152525"/>
          </a:xfrm>
        </p:spPr>
        <p:txBody>
          <a:bodyPr anchor="ctr"/>
          <a:lstStyle>
            <a:lvl1pPr marL="0" indent="0" algn="ctr">
              <a:buFont typeface="Wingdings" panose="05000000000000000000" pitchFamily="2" charset="2"/>
              <a:buNone/>
              <a:defRPr sz="3300"/>
            </a:lvl1pPr>
          </a:lstStyle>
          <a:p>
            <a:pPr lvl="0"/>
            <a:r>
              <a:rPr lang="zh-CN" altLang="en-US" noProof="0"/>
              <a:t>单击此处编辑母版副标题样式</a:t>
            </a:r>
          </a:p>
        </p:txBody>
      </p:sp>
      <p:sp>
        <p:nvSpPr>
          <p:cNvPr id="2055" name="Rectangle 7"/>
          <p:cNvSpPr>
            <a:spLocks noGrp="1" noChangeArrowheads="1"/>
          </p:cNvSpPr>
          <p:nvPr>
            <p:ph type="dt" sz="half" idx="2"/>
          </p:nvPr>
        </p:nvSpPr>
        <p:spPr/>
        <p:txBody>
          <a:bodyPr/>
          <a:lstStyle>
            <a:lvl1pPr>
              <a:defRPr/>
            </a:lvl1pPr>
          </a:lstStyle>
          <a:p>
            <a:endParaRPr lang="en-US" altLang="zh-CN"/>
          </a:p>
        </p:txBody>
      </p:sp>
      <p:sp>
        <p:nvSpPr>
          <p:cNvPr id="2056" name="Rectangle 8"/>
          <p:cNvSpPr>
            <a:spLocks noGrp="1" noChangeArrowheads="1"/>
          </p:cNvSpPr>
          <p:nvPr>
            <p:ph type="ftr" sz="quarter" idx="3"/>
          </p:nvPr>
        </p:nvSpPr>
        <p:spPr>
          <a:xfrm>
            <a:off x="2987675" y="6021388"/>
            <a:ext cx="3111500" cy="457200"/>
          </a:xfrm>
        </p:spPr>
        <p:txBody>
          <a:bodyPr/>
          <a:lstStyle>
            <a:lvl1pPr>
              <a:defRPr/>
            </a:lvl1pPr>
          </a:lstStyle>
          <a:p>
            <a:r>
              <a:rPr lang="zh-CN" altLang="en-US"/>
              <a:t>北京传智播客教育   </a:t>
            </a:r>
            <a:r>
              <a:rPr lang="en-US" altLang="zh-CN"/>
              <a:t>www.itcast.cn</a:t>
            </a:r>
          </a:p>
        </p:txBody>
      </p:sp>
      <p:sp>
        <p:nvSpPr>
          <p:cNvPr id="2057" name="Rectangle 9"/>
          <p:cNvSpPr>
            <a:spLocks noGrp="1" noChangeArrowheads="1"/>
          </p:cNvSpPr>
          <p:nvPr>
            <p:ph type="sldNum" sz="quarter" idx="4"/>
          </p:nvPr>
        </p:nvSpPr>
        <p:spPr>
          <a:xfrm>
            <a:off x="6858000" y="6391275"/>
            <a:ext cx="1600200" cy="457200"/>
          </a:xfrm>
        </p:spPr>
        <p:txBody>
          <a:bodyPr/>
          <a:lstStyle>
            <a:lvl1pPr>
              <a:defRPr/>
            </a:lvl1pPr>
          </a:lstStyle>
          <a:p>
            <a:fld id="{572C2D08-76A4-478B-A2B0-07479B2232CC}" type="slidenum">
              <a:rPr lang="zh-CN" altLang="en-US"/>
              <a:pPr/>
              <a:t>‹#›</a:t>
            </a:fld>
            <a:endParaRPr lang="en-US" altLang="zh-CN"/>
          </a:p>
        </p:txBody>
      </p:sp>
      <p:pic>
        <p:nvPicPr>
          <p:cNvPr id="2058" name="Picture 10"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836613"/>
            <a:ext cx="1582737"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9" name="Rectangle 11"/>
          <p:cNvSpPr>
            <a:spLocks noChangeArrowheads="1"/>
          </p:cNvSpPr>
          <p:nvPr/>
        </p:nvSpPr>
        <p:spPr bwMode="auto">
          <a:xfrm>
            <a:off x="2555875" y="836613"/>
            <a:ext cx="6119813"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r>
              <a:rPr lang="en-US" altLang="zh-CN" sz="3300" b="1">
                <a:solidFill>
                  <a:srgbClr val="FF0000"/>
                </a:solidFill>
                <a:latin typeface="Arial Black" panose="020B0A04020102020204" pitchFamily="34" charset="0"/>
                <a:ea typeface="隶书" panose="02010509060101010101" pitchFamily="49" charset="-122"/>
              </a:rPr>
              <a:t>—</a:t>
            </a:r>
            <a:r>
              <a:rPr lang="zh-CN" altLang="en-US" sz="3300" b="1">
                <a:solidFill>
                  <a:srgbClr val="FF0000"/>
                </a:solidFill>
                <a:latin typeface="隶书" panose="02010509060101010101" pitchFamily="49" charset="-122"/>
                <a:ea typeface="隶书" panose="02010509060101010101" pitchFamily="49" charset="-122"/>
              </a:rPr>
              <a:t>高级软件人才实作培训专家</a:t>
            </a:r>
            <a:r>
              <a:rPr lang="en-US" altLang="zh-CN" sz="3300" b="1">
                <a:solidFill>
                  <a:srgbClr val="FF0000"/>
                </a:solidFill>
                <a:latin typeface="隶书" panose="02010509060101010101" pitchFamily="49" charset="-122"/>
                <a:ea typeface="隶书" panose="02010509060101010101" pitchFamily="49" charset="-122"/>
              </a:rPr>
              <a:t>!</a:t>
            </a:r>
          </a:p>
        </p:txBody>
      </p:sp>
      <p:sp>
        <p:nvSpPr>
          <p:cNvPr id="2060" name="Line 12"/>
          <p:cNvSpPr>
            <a:spLocks noChangeShapeType="1"/>
          </p:cNvSpPr>
          <p:nvPr/>
        </p:nvSpPr>
        <p:spPr bwMode="auto">
          <a:xfrm>
            <a:off x="827088" y="1557338"/>
            <a:ext cx="769620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p:txBody>
          <a:bodyPr/>
          <a:lstStyle>
            <a:lvl1pPr>
              <a:defRPr/>
            </a:lvl1pPr>
          </a:lstStyle>
          <a:p>
            <a:fld id="{AD910FB6-495B-4830-8F3D-DBB2ED372880}" type="slidenum">
              <a:rPr lang="zh-CN" altLang="en-US"/>
              <a:pPr/>
              <a:t>‹#›</a:t>
            </a:fld>
            <a:endParaRPr lang="en-US" altLang="zh-CN"/>
          </a:p>
        </p:txBody>
      </p:sp>
    </p:spTree>
    <p:extLst>
      <p:ext uri="{BB962C8B-B14F-4D97-AF65-F5344CB8AC3E}">
        <p14:creationId xmlns:p14="http://schemas.microsoft.com/office/powerpoint/2010/main" val="2849275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0338" y="333375"/>
            <a:ext cx="1941512" cy="57546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4213" y="333375"/>
            <a:ext cx="5673725" cy="575468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p:txBody>
          <a:bodyPr/>
          <a:lstStyle>
            <a:lvl1pPr>
              <a:defRPr/>
            </a:lvl1pPr>
          </a:lstStyle>
          <a:p>
            <a:fld id="{8D8FC93F-E688-421D-B040-130489554C85}" type="slidenum">
              <a:rPr lang="zh-CN" altLang="en-US"/>
              <a:pPr/>
              <a:t>‹#›</a:t>
            </a:fld>
            <a:endParaRPr lang="en-US" altLang="zh-CN"/>
          </a:p>
        </p:txBody>
      </p:sp>
    </p:spTree>
    <p:extLst>
      <p:ext uri="{BB962C8B-B14F-4D97-AF65-F5344CB8AC3E}">
        <p14:creationId xmlns:p14="http://schemas.microsoft.com/office/powerpoint/2010/main" val="606570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696200" cy="143986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755650" y="1989138"/>
            <a:ext cx="3771900" cy="40989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79950" y="1989138"/>
            <a:ext cx="3771900" cy="40989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52800" y="6403975"/>
            <a:ext cx="2895600" cy="457200"/>
          </a:xfrm>
        </p:spPr>
        <p:txBody>
          <a:bodyPr/>
          <a:lstStyle>
            <a:lvl1pPr>
              <a:defRPr/>
            </a:lvl1pPr>
          </a:lstStyle>
          <a:p>
            <a:r>
              <a:rPr lang="zh-CN" altLang="en-US"/>
              <a:t>北京传智播客教育 </a:t>
            </a:r>
            <a:r>
              <a:rPr lang="en-US" altLang="zh-CN"/>
              <a:t>www.itcast.cn</a:t>
            </a:r>
          </a:p>
        </p:txBody>
      </p:sp>
      <p:sp>
        <p:nvSpPr>
          <p:cNvPr id="7" name="灯片编号占位符 6"/>
          <p:cNvSpPr>
            <a:spLocks noGrp="1"/>
          </p:cNvSpPr>
          <p:nvPr>
            <p:ph type="sldNum" sz="quarter" idx="12"/>
          </p:nvPr>
        </p:nvSpPr>
        <p:spPr>
          <a:xfrm>
            <a:off x="6858000" y="6400800"/>
            <a:ext cx="1600200" cy="457200"/>
          </a:xfrm>
        </p:spPr>
        <p:txBody>
          <a:bodyPr/>
          <a:lstStyle>
            <a:lvl1pPr>
              <a:defRPr/>
            </a:lvl1pPr>
          </a:lstStyle>
          <a:p>
            <a:fld id="{189C7BB8-C357-4CB4-AE94-77D0295692D9}" type="slidenum">
              <a:rPr lang="zh-CN" altLang="en-US"/>
              <a:pPr/>
              <a:t>‹#›</a:t>
            </a:fld>
            <a:endParaRPr lang="en-US" altLang="zh-CN"/>
          </a:p>
        </p:txBody>
      </p:sp>
    </p:spTree>
    <p:extLst>
      <p:ext uri="{BB962C8B-B14F-4D97-AF65-F5344CB8AC3E}">
        <p14:creationId xmlns:p14="http://schemas.microsoft.com/office/powerpoint/2010/main" val="395726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p:txBody>
          <a:bodyPr/>
          <a:lstStyle>
            <a:lvl1pPr>
              <a:defRPr/>
            </a:lvl1pPr>
          </a:lstStyle>
          <a:p>
            <a:fld id="{A07EADDB-9976-439A-8995-017A3A24A92B}" type="slidenum">
              <a:rPr lang="zh-CN" altLang="en-US"/>
              <a:pPr/>
              <a:t>‹#›</a:t>
            </a:fld>
            <a:endParaRPr lang="en-US" altLang="zh-CN"/>
          </a:p>
        </p:txBody>
      </p:sp>
    </p:spTree>
    <p:extLst>
      <p:ext uri="{BB962C8B-B14F-4D97-AF65-F5344CB8AC3E}">
        <p14:creationId xmlns:p14="http://schemas.microsoft.com/office/powerpoint/2010/main" val="4143937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p:txBody>
          <a:bodyPr/>
          <a:lstStyle>
            <a:lvl1pPr>
              <a:defRPr/>
            </a:lvl1pPr>
          </a:lstStyle>
          <a:p>
            <a:fld id="{CABEDFEA-46CE-484C-A6E5-C956372AB04A}" type="slidenum">
              <a:rPr lang="zh-CN" altLang="en-US"/>
              <a:pPr/>
              <a:t>‹#›</a:t>
            </a:fld>
            <a:endParaRPr lang="en-US" altLang="zh-CN"/>
          </a:p>
        </p:txBody>
      </p:sp>
    </p:spTree>
    <p:extLst>
      <p:ext uri="{BB962C8B-B14F-4D97-AF65-F5344CB8AC3E}">
        <p14:creationId xmlns:p14="http://schemas.microsoft.com/office/powerpoint/2010/main" val="1394155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755650" y="1989138"/>
            <a:ext cx="3771900" cy="40989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79950" y="1989138"/>
            <a:ext cx="3771900" cy="40989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7" name="灯片编号占位符 6"/>
          <p:cNvSpPr>
            <a:spLocks noGrp="1"/>
          </p:cNvSpPr>
          <p:nvPr>
            <p:ph type="sldNum" sz="quarter" idx="12"/>
          </p:nvPr>
        </p:nvSpPr>
        <p:spPr/>
        <p:txBody>
          <a:bodyPr/>
          <a:lstStyle>
            <a:lvl1pPr>
              <a:defRPr/>
            </a:lvl1pPr>
          </a:lstStyle>
          <a:p>
            <a:fld id="{0EA77C10-4D59-4693-AC0B-2C13EB6B8C35}" type="slidenum">
              <a:rPr lang="zh-CN" altLang="en-US"/>
              <a:pPr/>
              <a:t>‹#›</a:t>
            </a:fld>
            <a:endParaRPr lang="en-US" altLang="zh-CN"/>
          </a:p>
        </p:txBody>
      </p:sp>
    </p:spTree>
    <p:extLst>
      <p:ext uri="{BB962C8B-B14F-4D97-AF65-F5344CB8AC3E}">
        <p14:creationId xmlns:p14="http://schemas.microsoft.com/office/powerpoint/2010/main" val="1163882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9" name="灯片编号占位符 8"/>
          <p:cNvSpPr>
            <a:spLocks noGrp="1"/>
          </p:cNvSpPr>
          <p:nvPr>
            <p:ph type="sldNum" sz="quarter" idx="12"/>
          </p:nvPr>
        </p:nvSpPr>
        <p:spPr/>
        <p:txBody>
          <a:bodyPr/>
          <a:lstStyle>
            <a:lvl1pPr>
              <a:defRPr/>
            </a:lvl1pPr>
          </a:lstStyle>
          <a:p>
            <a:fld id="{4C4078C4-1185-40A0-BA7D-4755C7791C9D}" type="slidenum">
              <a:rPr lang="zh-CN" altLang="en-US"/>
              <a:pPr/>
              <a:t>‹#›</a:t>
            </a:fld>
            <a:endParaRPr lang="en-US" altLang="zh-CN"/>
          </a:p>
        </p:txBody>
      </p:sp>
    </p:spTree>
    <p:extLst>
      <p:ext uri="{BB962C8B-B14F-4D97-AF65-F5344CB8AC3E}">
        <p14:creationId xmlns:p14="http://schemas.microsoft.com/office/powerpoint/2010/main" val="767686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5" name="灯片编号占位符 4"/>
          <p:cNvSpPr>
            <a:spLocks noGrp="1"/>
          </p:cNvSpPr>
          <p:nvPr>
            <p:ph type="sldNum" sz="quarter" idx="12"/>
          </p:nvPr>
        </p:nvSpPr>
        <p:spPr/>
        <p:txBody>
          <a:bodyPr/>
          <a:lstStyle>
            <a:lvl1pPr>
              <a:defRPr/>
            </a:lvl1pPr>
          </a:lstStyle>
          <a:p>
            <a:fld id="{B5FCF8E7-A3FF-4BA8-A006-640D7DD15530}" type="slidenum">
              <a:rPr lang="zh-CN" altLang="en-US"/>
              <a:pPr/>
              <a:t>‹#›</a:t>
            </a:fld>
            <a:endParaRPr lang="en-US" altLang="zh-CN"/>
          </a:p>
        </p:txBody>
      </p:sp>
    </p:spTree>
    <p:extLst>
      <p:ext uri="{BB962C8B-B14F-4D97-AF65-F5344CB8AC3E}">
        <p14:creationId xmlns:p14="http://schemas.microsoft.com/office/powerpoint/2010/main" val="4280164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4" name="灯片编号占位符 3"/>
          <p:cNvSpPr>
            <a:spLocks noGrp="1"/>
          </p:cNvSpPr>
          <p:nvPr>
            <p:ph type="sldNum" sz="quarter" idx="12"/>
          </p:nvPr>
        </p:nvSpPr>
        <p:spPr/>
        <p:txBody>
          <a:bodyPr/>
          <a:lstStyle>
            <a:lvl1pPr>
              <a:defRPr/>
            </a:lvl1pPr>
          </a:lstStyle>
          <a:p>
            <a:fld id="{00E1220A-A516-4A12-911C-280456343158}" type="slidenum">
              <a:rPr lang="zh-CN" altLang="en-US"/>
              <a:pPr/>
              <a:t>‹#›</a:t>
            </a:fld>
            <a:endParaRPr lang="en-US" altLang="zh-CN"/>
          </a:p>
        </p:txBody>
      </p:sp>
    </p:spTree>
    <p:extLst>
      <p:ext uri="{BB962C8B-B14F-4D97-AF65-F5344CB8AC3E}">
        <p14:creationId xmlns:p14="http://schemas.microsoft.com/office/powerpoint/2010/main" val="2960999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7" name="灯片编号占位符 6"/>
          <p:cNvSpPr>
            <a:spLocks noGrp="1"/>
          </p:cNvSpPr>
          <p:nvPr>
            <p:ph type="sldNum" sz="quarter" idx="12"/>
          </p:nvPr>
        </p:nvSpPr>
        <p:spPr/>
        <p:txBody>
          <a:bodyPr/>
          <a:lstStyle>
            <a:lvl1pPr>
              <a:defRPr/>
            </a:lvl1pPr>
          </a:lstStyle>
          <a:p>
            <a:fld id="{CDF0CB96-4151-4262-A56C-15EDDE184772}" type="slidenum">
              <a:rPr lang="zh-CN" altLang="en-US"/>
              <a:pPr/>
              <a:t>‹#›</a:t>
            </a:fld>
            <a:endParaRPr lang="en-US" altLang="zh-CN"/>
          </a:p>
        </p:txBody>
      </p:sp>
    </p:spTree>
    <p:extLst>
      <p:ext uri="{BB962C8B-B14F-4D97-AF65-F5344CB8AC3E}">
        <p14:creationId xmlns:p14="http://schemas.microsoft.com/office/powerpoint/2010/main" val="3301288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7" name="灯片编号占位符 6"/>
          <p:cNvSpPr>
            <a:spLocks noGrp="1"/>
          </p:cNvSpPr>
          <p:nvPr>
            <p:ph type="sldNum" sz="quarter" idx="12"/>
          </p:nvPr>
        </p:nvSpPr>
        <p:spPr/>
        <p:txBody>
          <a:bodyPr/>
          <a:lstStyle>
            <a:lvl1pPr>
              <a:defRPr/>
            </a:lvl1pPr>
          </a:lstStyle>
          <a:p>
            <a:fld id="{F4C79BAA-B377-459A-8404-E93E14BD60AF}" type="slidenum">
              <a:rPr lang="zh-CN" altLang="en-US"/>
              <a:pPr/>
              <a:t>‹#›</a:t>
            </a:fld>
            <a:endParaRPr lang="en-US" altLang="zh-CN"/>
          </a:p>
        </p:txBody>
      </p:sp>
    </p:spTree>
    <p:extLst>
      <p:ext uri="{BB962C8B-B14F-4D97-AF65-F5344CB8AC3E}">
        <p14:creationId xmlns:p14="http://schemas.microsoft.com/office/powerpoint/2010/main" val="326814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333375"/>
            <a:ext cx="7696200"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755650" y="1989138"/>
            <a:ext cx="7696200" cy="409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762000" y="6391275"/>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29" name="Rectangle 5"/>
          <p:cNvSpPr>
            <a:spLocks noGrp="1" noChangeArrowheads="1"/>
          </p:cNvSpPr>
          <p:nvPr>
            <p:ph type="ftr" sz="quarter" idx="3"/>
          </p:nvPr>
        </p:nvSpPr>
        <p:spPr bwMode="auto">
          <a:xfrm>
            <a:off x="3352800" y="640397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zh-CN" altLang="en-US"/>
              <a:t>北京传智播客教育 </a:t>
            </a:r>
            <a:r>
              <a:rPr lang="en-US" altLang="zh-CN"/>
              <a:t>www.itcast.cn</a:t>
            </a:r>
          </a:p>
        </p:txBody>
      </p:sp>
      <p:sp>
        <p:nvSpPr>
          <p:cNvPr id="1030" name="Rectangle 6"/>
          <p:cNvSpPr>
            <a:spLocks noGrp="1" noChangeArrowheads="1"/>
          </p:cNvSpPr>
          <p:nvPr>
            <p:ph type="sldNum" sz="quarter" idx="4"/>
          </p:nvPr>
        </p:nvSpPr>
        <p:spPr bwMode="auto">
          <a:xfrm>
            <a:off x="6858000" y="64008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fld id="{E815B275-5365-41D8-98FD-F9AF23440688}" type="slidenum">
              <a:rPr lang="zh-CN" altLang="en-US"/>
              <a:pPr/>
              <a:t>‹#›</a:t>
            </a:fld>
            <a:endParaRPr lang="en-US" altLang="zh-CN"/>
          </a:p>
        </p:txBody>
      </p:sp>
      <p:sp>
        <p:nvSpPr>
          <p:cNvPr id="1031" name="AutoShape 7"/>
          <p:cNvSpPr>
            <a:spLocks noChangeArrowheads="1"/>
          </p:cNvSpPr>
          <p:nvPr/>
        </p:nvSpPr>
        <p:spPr bwMode="auto">
          <a:xfrm>
            <a:off x="179388" y="188913"/>
            <a:ext cx="8823325" cy="6119812"/>
          </a:xfrm>
          <a:prstGeom prst="roundRect">
            <a:avLst>
              <a:gd name="adj" fmla="val 11046"/>
            </a:avLst>
          </a:prstGeom>
          <a:noFill/>
          <a:ln w="2857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603050405020304" pitchFamily="18" charset="0"/>
            </a:endParaRPr>
          </a:p>
        </p:txBody>
      </p:sp>
      <p:sp>
        <p:nvSpPr>
          <p:cNvPr id="1032" name="Line 8"/>
          <p:cNvSpPr>
            <a:spLocks noChangeShapeType="1"/>
          </p:cNvSpPr>
          <p:nvPr/>
        </p:nvSpPr>
        <p:spPr bwMode="auto">
          <a:xfrm>
            <a:off x="755650" y="1844675"/>
            <a:ext cx="769620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033" name="Picture 9" descr="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00113" y="333375"/>
            <a:ext cx="1582737"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10"/>
          <p:cNvSpPr>
            <a:spLocks noChangeArrowheads="1"/>
          </p:cNvSpPr>
          <p:nvPr/>
        </p:nvSpPr>
        <p:spPr bwMode="auto">
          <a:xfrm>
            <a:off x="2555875" y="333375"/>
            <a:ext cx="6048375"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r>
              <a:rPr lang="en-US" altLang="zh-CN" sz="3300" b="1">
                <a:solidFill>
                  <a:srgbClr val="FF0000"/>
                </a:solidFill>
                <a:latin typeface="Arial Black" panose="020B0A04020102020204" pitchFamily="34" charset="0"/>
                <a:ea typeface="隶书" panose="02010509060101010101" pitchFamily="49" charset="-122"/>
              </a:rPr>
              <a:t>—</a:t>
            </a:r>
            <a:r>
              <a:rPr lang="zh-CN" altLang="en-US" sz="3300" b="1">
                <a:solidFill>
                  <a:srgbClr val="FF0000"/>
                </a:solidFill>
                <a:latin typeface="隶书" panose="02010509060101010101" pitchFamily="49" charset="-122"/>
                <a:ea typeface="隶书" panose="02010509060101010101" pitchFamily="49" charset="-122"/>
              </a:rPr>
              <a:t>高级软件人才实作培训专家</a:t>
            </a:r>
            <a:r>
              <a:rPr lang="en-US" altLang="zh-CN" sz="3300" b="1">
                <a:solidFill>
                  <a:srgbClr val="FF0000"/>
                </a:solidFill>
                <a:latin typeface="隶书" panose="02010509060101010101" pitchFamily="49" charset="-122"/>
                <a:ea typeface="隶书" panose="02010509060101010101" pitchFamily="49" charset="-122"/>
              </a:rPr>
              <a:t>!</a:t>
            </a: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hf sldNum="0" hdr="0" dt="0"/>
  <p:txStyles>
    <p:titleStyle>
      <a:lvl1pPr algn="l" rtl="0" fontAlgn="base">
        <a:spcBef>
          <a:spcPct val="0"/>
        </a:spcBef>
        <a:spcAft>
          <a:spcPct val="0"/>
        </a:spcAft>
        <a:defRPr sz="3300" kern="1200">
          <a:solidFill>
            <a:schemeClr val="tx2"/>
          </a:solidFill>
          <a:latin typeface="+mj-lt"/>
          <a:ea typeface="+mj-ea"/>
          <a:cs typeface="+mj-cs"/>
        </a:defRPr>
      </a:lvl1pPr>
      <a:lvl2pPr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2pPr>
      <a:lvl3pPr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3pPr>
      <a:lvl4pPr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4pPr>
      <a:lvl5pPr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5pPr>
      <a:lvl6pPr marL="4572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6pPr>
      <a:lvl7pPr marL="9144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7pPr>
      <a:lvl8pPr marL="13716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8pPr>
      <a:lvl9pPr marL="18288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tx1"/>
        </a:buClr>
        <a:buSzPct val="70000"/>
        <a:buFont typeface="Wingdings" panose="05000000000000000000" pitchFamily="2" charset="2"/>
        <a:buChar char="l"/>
        <a:defRPr sz="31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kern="1200">
          <a:solidFill>
            <a:schemeClr val="tx1"/>
          </a:solidFill>
          <a:latin typeface="+mn-lt"/>
          <a:ea typeface="+mn-ea"/>
          <a:cs typeface="+mn-cs"/>
        </a:defRPr>
      </a:lvl2pPr>
      <a:lvl3pPr marL="1143000" indent="-228600" algn="l" rtl="0" fontAlgn="base">
        <a:spcBef>
          <a:spcPct val="20000"/>
        </a:spcBef>
        <a:spcAft>
          <a:spcPct val="0"/>
        </a:spcAft>
        <a:buClr>
          <a:schemeClr val="tx1"/>
        </a:buClr>
        <a:buSzPct val="150000"/>
        <a:buChar char="•"/>
        <a:defRPr sz="22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150000"/>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folHlink"/>
        </a:buClr>
        <a:buSzPct val="15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8"/>
          <p:cNvSpPr>
            <a:spLocks noGrp="1" noChangeArrowheads="1"/>
          </p:cNvSpPr>
          <p:nvPr>
            <p:ph type="ftr" sz="quarter" idx="3"/>
          </p:nvPr>
        </p:nvSpPr>
        <p:spPr/>
        <p:txBody>
          <a:bodyPr/>
          <a:lstStyle/>
          <a:p>
            <a:r>
              <a:rPr lang="zh-CN" altLang="en-US"/>
              <a:t>北京传智播客教育   </a:t>
            </a:r>
            <a:r>
              <a:rPr lang="en-US" altLang="zh-CN"/>
              <a:t>www.itcast.cn</a:t>
            </a:r>
          </a:p>
        </p:txBody>
      </p:sp>
      <p:sp>
        <p:nvSpPr>
          <p:cNvPr id="4099" name="Text Box 3"/>
          <p:cNvSpPr txBox="1">
            <a:spLocks noChangeArrowheads="1"/>
          </p:cNvSpPr>
          <p:nvPr/>
        </p:nvSpPr>
        <p:spPr bwMode="auto">
          <a:xfrm>
            <a:off x="1979613" y="4508500"/>
            <a:ext cx="5399087"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50000"/>
              </a:spcBef>
              <a:buClr>
                <a:schemeClr val="tx1"/>
              </a:buClr>
              <a:buSzPct val="70000"/>
              <a:buFont typeface="Wingdings" panose="05000000000000000000" pitchFamily="2" charset="2"/>
              <a:buNone/>
            </a:pPr>
            <a:r>
              <a:rPr lang="en-US" altLang="zh-CN" sz="3600" b="1">
                <a:latin typeface="Arial" panose="020B0604020202020204" pitchFamily="34" charset="0"/>
              </a:rPr>
              <a:t>Struts2</a:t>
            </a:r>
            <a:r>
              <a:rPr lang="zh-CN" altLang="zh-CN" sz="3600" b="1">
                <a:latin typeface="Arial" panose="020B0604020202020204" pitchFamily="34" charset="0"/>
              </a:rPr>
              <a:t> 上传下载</a:t>
            </a:r>
            <a:endParaRPr lang="zh-CN" altLang="en-US" sz="3600" b="1">
              <a:latin typeface="Arial" panose="020B0604020202020204"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p:cNvSpPr>
            <a:spLocks noGrp="1"/>
          </p:cNvSpPr>
          <p:nvPr>
            <p:ph type="ftr" sz="quarter" idx="11"/>
          </p:nvPr>
        </p:nvSpPr>
        <p:spPr/>
        <p:txBody>
          <a:bodyPr/>
          <a:lstStyle/>
          <a:p>
            <a:r>
              <a:rPr lang="zh-CN" altLang="en-US"/>
              <a:t>北京传智播客教育 </a:t>
            </a:r>
            <a:r>
              <a:rPr lang="en-US" altLang="zh-CN"/>
              <a:t>www.itcast.cn</a:t>
            </a:r>
          </a:p>
        </p:txBody>
      </p:sp>
      <p:sp>
        <p:nvSpPr>
          <p:cNvPr id="13314" name="Rectangle 2"/>
          <p:cNvSpPr>
            <a:spLocks noGrp="1" noChangeArrowheads="1"/>
          </p:cNvSpPr>
          <p:nvPr>
            <p:ph type="title" idx="4294967295"/>
          </p:nvPr>
        </p:nvSpPr>
        <p:spPr>
          <a:xfrm>
            <a:off x="468313" y="1125538"/>
            <a:ext cx="8135937" cy="647700"/>
          </a:xfrm>
        </p:spPr>
        <p:txBody>
          <a:bodyPr lIns="91436" tIns="45718" rIns="91436" bIns="45718"/>
          <a:lstStyle/>
          <a:p>
            <a:r>
              <a:rPr lang="zh-CN" altLang="en-US" sz="2900" b="1"/>
              <a:t>修改显示错误的资源文件的信息</a:t>
            </a:r>
            <a:endParaRPr lang="zh-CN" altLang="en-US" sz="3200" b="1">
              <a:latin typeface="宋体" panose="02010600030101010101" pitchFamily="2" charset="-122"/>
            </a:endParaRPr>
          </a:p>
        </p:txBody>
      </p:sp>
      <p:sp>
        <p:nvSpPr>
          <p:cNvPr id="13315" name="TextBox 4"/>
          <p:cNvSpPr txBox="1">
            <a:spLocks noChangeArrowheads="1"/>
          </p:cNvSpPr>
          <p:nvPr/>
        </p:nvSpPr>
        <p:spPr bwMode="auto">
          <a:xfrm>
            <a:off x="539750" y="1916113"/>
            <a:ext cx="8032750" cy="250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r>
              <a:rPr lang="zh-CN" altLang="zh-CN" sz="1400"/>
              <a:t>第一步</a:t>
            </a:r>
            <a:r>
              <a:rPr lang="en-US" altLang="zh-CN" sz="1400"/>
              <a:t>:</a:t>
            </a:r>
            <a:r>
              <a:rPr lang="zh-CN" altLang="zh-CN" sz="1400"/>
              <a:t>创建新的资源文件 例如</a:t>
            </a:r>
            <a:r>
              <a:rPr lang="en-US" altLang="zh-CN" sz="1400"/>
              <a:t>fileuploadmessage.properties,</a:t>
            </a:r>
            <a:r>
              <a:rPr lang="zh-CN" altLang="zh-CN" sz="1400"/>
              <a:t>放置在</a:t>
            </a:r>
            <a:r>
              <a:rPr lang="en-US" altLang="zh-CN" sz="1400"/>
              <a:t>src</a:t>
            </a:r>
            <a:r>
              <a:rPr lang="zh-CN" altLang="zh-CN" sz="1400"/>
              <a:t>下</a:t>
            </a:r>
          </a:p>
          <a:p>
            <a:pPr>
              <a:lnSpc>
                <a:spcPct val="90000"/>
              </a:lnSpc>
              <a:spcBef>
                <a:spcPct val="20000"/>
              </a:spcBef>
              <a:buClr>
                <a:schemeClr val="tx1"/>
              </a:buClr>
              <a:buSzPct val="70000"/>
              <a:buFont typeface="Wingdings" panose="05000000000000000000" pitchFamily="2" charset="2"/>
              <a:buNone/>
            </a:pPr>
            <a:r>
              <a:rPr lang="zh-CN" altLang="zh-CN" sz="1400"/>
              <a:t>           在该资源文件中增加如下信息</a:t>
            </a:r>
          </a:p>
          <a:p>
            <a:r>
              <a:rPr lang="en-US" altLang="zh-CN" sz="1400">
                <a:solidFill>
                  <a:srgbClr val="FF0000"/>
                </a:solidFill>
              </a:rPr>
              <a:t>struts.messages.error.uploading</a:t>
            </a:r>
            <a:r>
              <a:rPr lang="en-US" altLang="zh-CN" sz="1400"/>
              <a:t>=</a:t>
            </a:r>
            <a:r>
              <a:rPr lang="zh-CN" altLang="zh-CN" sz="1400"/>
              <a:t>上传错误</a:t>
            </a:r>
            <a:r>
              <a:rPr lang="en-US" altLang="zh-CN" sz="1400"/>
              <a:t>: {0}</a:t>
            </a:r>
          </a:p>
          <a:p>
            <a:r>
              <a:rPr lang="en-US" altLang="zh-CN" sz="1400">
                <a:solidFill>
                  <a:srgbClr val="FF0000"/>
                </a:solidFill>
              </a:rPr>
              <a:t>struts.messages.error.file.too.large</a:t>
            </a:r>
            <a:r>
              <a:rPr lang="en-US" altLang="zh-CN" sz="1400"/>
              <a:t>=</a:t>
            </a:r>
            <a:r>
              <a:rPr lang="zh-CN" altLang="zh-CN" sz="1400"/>
              <a:t>上传文件太大</a:t>
            </a:r>
            <a:r>
              <a:rPr lang="en-US" altLang="zh-CN" sz="1400"/>
              <a:t>: {0} "{1}" "{2}" {3}</a:t>
            </a:r>
          </a:p>
          <a:p>
            <a:r>
              <a:rPr lang="en-US" altLang="zh-CN" sz="1400">
                <a:solidFill>
                  <a:srgbClr val="FF0000"/>
                </a:solidFill>
              </a:rPr>
              <a:t>struts.messages.error.content.type.not.allowed</a:t>
            </a:r>
            <a:r>
              <a:rPr lang="en-US" altLang="zh-CN" sz="1400"/>
              <a:t>=</a:t>
            </a:r>
            <a:r>
              <a:rPr lang="zh-CN" altLang="zh-CN" sz="1400"/>
              <a:t>上传文件的类型不允许</a:t>
            </a:r>
            <a:r>
              <a:rPr lang="en-US" altLang="zh-CN" sz="1400"/>
              <a:t>: {0} "{1}" "{2}" {3}</a:t>
            </a:r>
          </a:p>
          <a:p>
            <a:r>
              <a:rPr lang="en-US" altLang="zh-CN" sz="1400">
                <a:solidFill>
                  <a:srgbClr val="FF0000"/>
                </a:solidFill>
              </a:rPr>
              <a:t>struts.messages.error.file.extension.not.allowed</a:t>
            </a:r>
            <a:r>
              <a:rPr lang="en-US" altLang="zh-CN" sz="1400"/>
              <a:t>=</a:t>
            </a:r>
            <a:r>
              <a:rPr lang="zh-CN" altLang="zh-CN" sz="1400"/>
              <a:t>上传文件的后缀名不允许</a:t>
            </a:r>
            <a:r>
              <a:rPr lang="en-US" altLang="zh-CN" sz="1400"/>
              <a:t>: {0} "{1}" "{2}" {3}</a:t>
            </a:r>
          </a:p>
          <a:p>
            <a:pPr>
              <a:lnSpc>
                <a:spcPct val="90000"/>
              </a:lnSpc>
              <a:spcBef>
                <a:spcPct val="20000"/>
              </a:spcBef>
              <a:buClr>
                <a:schemeClr val="tx1"/>
              </a:buClr>
              <a:buSzPct val="70000"/>
              <a:buFont typeface="Wingdings" panose="05000000000000000000" pitchFamily="2" charset="2"/>
              <a:buNone/>
            </a:pPr>
            <a:endParaRPr lang="en-US" altLang="zh-CN" sz="1400"/>
          </a:p>
          <a:p>
            <a:pPr>
              <a:lnSpc>
                <a:spcPct val="90000"/>
              </a:lnSpc>
              <a:spcBef>
                <a:spcPct val="20000"/>
              </a:spcBef>
              <a:buClr>
                <a:schemeClr val="tx1"/>
              </a:buClr>
              <a:buSzPct val="70000"/>
              <a:buFont typeface="Wingdings" panose="05000000000000000000" pitchFamily="2" charset="2"/>
              <a:buNone/>
            </a:pPr>
            <a:r>
              <a:rPr lang="en-US" altLang="zh-CN" sz="1400"/>
              <a:t> </a:t>
            </a:r>
            <a:r>
              <a:rPr lang="zh-CN" altLang="zh-CN" sz="1400"/>
              <a:t>第二步</a:t>
            </a:r>
            <a:r>
              <a:rPr lang="en-US" altLang="zh-CN" sz="1400"/>
              <a:t>:</a:t>
            </a:r>
            <a:r>
              <a:rPr lang="zh-CN" altLang="zh-CN" sz="1400"/>
              <a:t>在</a:t>
            </a:r>
            <a:r>
              <a:rPr lang="en-US" altLang="zh-CN" sz="1400"/>
              <a:t>struts.xml</a:t>
            </a:r>
            <a:r>
              <a:rPr lang="zh-CN" altLang="zh-CN" sz="1400"/>
              <a:t>文件加载该资源文件</a:t>
            </a:r>
          </a:p>
          <a:p>
            <a:pPr>
              <a:lnSpc>
                <a:spcPct val="90000"/>
              </a:lnSpc>
              <a:spcBef>
                <a:spcPct val="20000"/>
              </a:spcBef>
              <a:buClr>
                <a:schemeClr val="tx1"/>
              </a:buClr>
              <a:buSzPct val="70000"/>
              <a:buFont typeface="Wingdings" panose="05000000000000000000" pitchFamily="2" charset="2"/>
              <a:buNone/>
            </a:pPr>
            <a:endParaRPr lang="zh-CN" altLang="zh-CN" sz="1400"/>
          </a:p>
          <a:p>
            <a:r>
              <a:rPr lang="zh-CN" altLang="zh-CN" sz="1400"/>
              <a:t>       </a:t>
            </a:r>
            <a:r>
              <a:rPr lang="en-US" altLang="zh-CN" sz="1400"/>
              <a:t>&lt;!-- </a:t>
            </a:r>
            <a:r>
              <a:rPr lang="zh-CN" altLang="zh-CN" sz="1400"/>
              <a:t>配置上传文件的出错信息的资源文件 </a:t>
            </a:r>
            <a:r>
              <a:rPr lang="en-US" altLang="zh-CN" sz="1400"/>
              <a:t>--&gt;</a:t>
            </a:r>
          </a:p>
          <a:p>
            <a:r>
              <a:rPr lang="en-US" altLang="zh-CN" sz="1400"/>
              <a:t>       &lt;constant name="struts.custom.i18n.resources" value=</a:t>
            </a:r>
            <a:r>
              <a:rPr lang="en-US" altLang="zh-CN" sz="1400">
                <a:latin typeface="Arial" panose="020B0604020202020204" pitchFamily="34" charset="0"/>
              </a:rPr>
              <a:t>“</a:t>
            </a:r>
            <a:r>
              <a:rPr lang="en-US" altLang="zh-CN" sz="1400"/>
              <a:t>cn</a:t>
            </a:r>
            <a:r>
              <a:rPr lang="en-US" altLang="zh-CN" sz="1400">
                <a:latin typeface="Arial" panose="020B0604020202020204" pitchFamily="34" charset="0"/>
              </a:rPr>
              <a:t>…</a:t>
            </a:r>
            <a:r>
              <a:rPr lang="en-US" altLang="zh-CN" sz="1400"/>
              <a:t>.xxx.fileuploadmessage</a:t>
            </a:r>
            <a:r>
              <a:rPr lang="en-US" altLang="zh-CN" sz="1400">
                <a:latin typeface="Arial" panose="020B0604020202020204" pitchFamily="34" charset="0"/>
              </a:rPr>
              <a:t>“</a:t>
            </a:r>
            <a:r>
              <a:rPr lang="en-US" altLang="zh-CN" sz="1400"/>
              <a:t>/&gt;</a:t>
            </a:r>
            <a:endParaRPr lang="zh-CN" altLang="zh-CN"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2"/>
          <p:cNvSpPr>
            <a:spLocks noGrp="1"/>
          </p:cNvSpPr>
          <p:nvPr>
            <p:ph type="ftr" sz="quarter" idx="11"/>
          </p:nvPr>
        </p:nvSpPr>
        <p:spPr/>
        <p:txBody>
          <a:bodyPr/>
          <a:lstStyle/>
          <a:p>
            <a:r>
              <a:rPr lang="zh-CN" altLang="en-US"/>
              <a:t>北京传智播客教育 </a:t>
            </a:r>
            <a:r>
              <a:rPr lang="en-US" altLang="zh-CN"/>
              <a:t>www.itcast.cn</a:t>
            </a:r>
          </a:p>
        </p:txBody>
      </p:sp>
      <p:sp>
        <p:nvSpPr>
          <p:cNvPr id="14338" name="页脚占位符 3"/>
          <p:cNvSpPr txBox="1">
            <a:spLocks noGrp="1" noChangeArrowheads="1"/>
          </p:cNvSpPr>
          <p:nvPr/>
        </p:nvSpPr>
        <p:spPr bwMode="auto">
          <a:xfrm>
            <a:off x="3352800" y="64039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zh-CN" sz="1400"/>
              <a:t>北京传智播客教育 </a:t>
            </a:r>
            <a:r>
              <a:rPr lang="en-US" altLang="zh-CN" sz="1400"/>
              <a:t>www.itcast.cn</a:t>
            </a:r>
          </a:p>
        </p:txBody>
      </p:sp>
      <p:sp>
        <p:nvSpPr>
          <p:cNvPr id="14339" name="Rectangle 2"/>
          <p:cNvSpPr>
            <a:spLocks noGrp="1" noChangeArrowheads="1"/>
          </p:cNvSpPr>
          <p:nvPr>
            <p:ph type="title" idx="4294967295"/>
          </p:nvPr>
        </p:nvSpPr>
        <p:spPr>
          <a:xfrm>
            <a:off x="468313" y="1125538"/>
            <a:ext cx="8135937" cy="647700"/>
          </a:xfrm>
        </p:spPr>
        <p:txBody>
          <a:bodyPr lIns="91436" tIns="45718" rIns="91436" bIns="45718"/>
          <a:lstStyle/>
          <a:p>
            <a:br>
              <a:rPr lang="en-US" altLang="zh-CN" sz="2900" b="1"/>
            </a:br>
            <a:br>
              <a:rPr lang="en-US" altLang="zh-CN" sz="2900"/>
            </a:br>
            <a:r>
              <a:rPr lang="zh-CN" altLang="zh-CN" sz="2900"/>
              <a:t>多文件上传代码</a:t>
            </a:r>
            <a:endParaRPr lang="zh-CN" altLang="zh-CN" sz="3200" b="1">
              <a:latin typeface="宋体" panose="02010600030101010101" pitchFamily="2" charset="-122"/>
            </a:endParaRPr>
          </a:p>
        </p:txBody>
      </p:sp>
      <p:sp>
        <p:nvSpPr>
          <p:cNvPr id="14340" name="TextBox 4"/>
          <p:cNvSpPr txBox="1">
            <a:spLocks noChangeArrowheads="1"/>
          </p:cNvSpPr>
          <p:nvPr/>
        </p:nvSpPr>
        <p:spPr bwMode="auto">
          <a:xfrm>
            <a:off x="500063" y="1957388"/>
            <a:ext cx="7786687" cy="48498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r>
              <a:rPr lang="zh-CN" altLang="zh-CN" sz="1200" b="1"/>
              <a:t>第一步：在</a:t>
            </a:r>
            <a:r>
              <a:rPr lang="en-US" altLang="zh-CN" sz="1200" b="1"/>
              <a:t>WEB-INF/lib</a:t>
            </a:r>
            <a:r>
              <a:rPr lang="zh-CN" altLang="zh-CN" sz="1200" b="1"/>
              <a:t>下加入</a:t>
            </a:r>
            <a:r>
              <a:rPr lang="en-US" altLang="zh-CN" sz="1200" b="1"/>
              <a:t>commons-fileupload-1.2.1.jar</a:t>
            </a:r>
            <a:r>
              <a:rPr lang="zh-CN" altLang="zh-CN" sz="1200" b="1"/>
              <a:t>、</a:t>
            </a:r>
            <a:r>
              <a:rPr lang="en-US" altLang="zh-CN" sz="1200" b="1"/>
              <a:t>commons-io-1.3.2.jar</a:t>
            </a:r>
            <a:r>
              <a:rPr lang="zh-CN" altLang="zh-CN" sz="1200" b="1"/>
              <a:t>。这两个文件可以从</a:t>
            </a:r>
            <a:r>
              <a:rPr lang="en-US" altLang="zh-CN" sz="1200" b="1"/>
              <a:t>http://commons.apache.org/</a:t>
            </a:r>
            <a:r>
              <a:rPr lang="zh-CN" altLang="zh-CN" sz="1200" b="1"/>
              <a:t>下载。</a:t>
            </a:r>
            <a:endParaRPr lang="en-US" altLang="zh-CN" sz="1200" b="1"/>
          </a:p>
          <a:p>
            <a:pPr>
              <a:lnSpc>
                <a:spcPct val="90000"/>
              </a:lnSpc>
              <a:spcBef>
                <a:spcPct val="20000"/>
              </a:spcBef>
              <a:buClr>
                <a:schemeClr val="tx1"/>
              </a:buClr>
              <a:buSzPct val="70000"/>
              <a:buFont typeface="Wingdings" panose="05000000000000000000" pitchFamily="2" charset="2"/>
              <a:buNone/>
            </a:pPr>
            <a:r>
              <a:rPr lang="zh-CN" altLang="zh-CN" sz="1200" b="1"/>
              <a:t>第二步：把</a:t>
            </a:r>
            <a:r>
              <a:rPr lang="en-US" altLang="zh-CN" sz="1200" b="1"/>
              <a:t>form</a:t>
            </a:r>
            <a:r>
              <a:rPr lang="zh-CN" altLang="zh-CN" sz="1200" b="1"/>
              <a:t>表的</a:t>
            </a:r>
            <a:r>
              <a:rPr lang="en-US" altLang="zh-CN" sz="1200" b="1"/>
              <a:t>enctype</a:t>
            </a:r>
            <a:r>
              <a:rPr lang="zh-CN" altLang="zh-CN" sz="1200" b="1"/>
              <a:t>设置为：</a:t>
            </a:r>
            <a:r>
              <a:rPr lang="en-US" altLang="zh-CN" sz="1200" b="1">
                <a:latin typeface="Arial" panose="020B0604020202020204" pitchFamily="34" charset="0"/>
              </a:rPr>
              <a:t>“</a:t>
            </a:r>
            <a:r>
              <a:rPr lang="en-US" altLang="zh-CN" sz="1200" b="1"/>
              <a:t>multipart/form-data</a:t>
            </a:r>
            <a:r>
              <a:rPr lang="en-US" altLang="zh-CN" sz="1200" b="1">
                <a:latin typeface="Arial" panose="020B0604020202020204" pitchFamily="34" charset="0"/>
              </a:rPr>
              <a:t>“</a:t>
            </a:r>
            <a:r>
              <a:rPr lang="en-US" altLang="zh-CN" sz="1200" b="1"/>
              <a:t>，</a:t>
            </a:r>
            <a:r>
              <a:rPr lang="zh-CN" altLang="zh-CN" sz="1200" b="1"/>
              <a:t>如下：</a:t>
            </a:r>
            <a:endParaRPr lang="en-US" altLang="zh-CN" sz="1200" b="1"/>
          </a:p>
          <a:p>
            <a:pPr>
              <a:lnSpc>
                <a:spcPct val="90000"/>
              </a:lnSpc>
              <a:spcBef>
                <a:spcPct val="20000"/>
              </a:spcBef>
              <a:buClr>
                <a:schemeClr val="tx1"/>
              </a:buClr>
              <a:buSzPct val="70000"/>
              <a:buFont typeface="Wingdings" panose="05000000000000000000" pitchFamily="2" charset="2"/>
              <a:buNone/>
            </a:pPr>
            <a:r>
              <a:rPr lang="en-US" altLang="zh-CN" sz="1200"/>
              <a:t>&lt;form enctype="multipart/form-data" action="${pageContext.request.contextPath}/xxx.action" method="post"&gt;</a:t>
            </a:r>
          </a:p>
          <a:p>
            <a:pPr>
              <a:lnSpc>
                <a:spcPct val="90000"/>
              </a:lnSpc>
              <a:spcBef>
                <a:spcPct val="20000"/>
              </a:spcBef>
              <a:buClr>
                <a:schemeClr val="tx1"/>
              </a:buClr>
              <a:buSzPct val="70000"/>
              <a:buFont typeface="Wingdings" panose="05000000000000000000" pitchFamily="2" charset="2"/>
              <a:buNone/>
            </a:pPr>
            <a:r>
              <a:rPr lang="en-US" altLang="zh-CN" sz="1200"/>
              <a:t>  &lt;input  type="file" name="</a:t>
            </a:r>
            <a:r>
              <a:rPr lang="en-US" altLang="zh-CN" sz="1200">
                <a:solidFill>
                  <a:srgbClr val="C00000"/>
                </a:solidFill>
              </a:rPr>
              <a:t>uploadImages</a:t>
            </a:r>
            <a:r>
              <a:rPr lang="en-US" altLang="zh-CN" sz="1200"/>
              <a:t>"&gt;</a:t>
            </a:r>
          </a:p>
          <a:p>
            <a:pPr>
              <a:lnSpc>
                <a:spcPct val="90000"/>
              </a:lnSpc>
              <a:spcBef>
                <a:spcPct val="20000"/>
              </a:spcBef>
              <a:buClr>
                <a:schemeClr val="tx1"/>
              </a:buClr>
              <a:buSzPct val="70000"/>
              <a:buFont typeface="Wingdings" panose="05000000000000000000" pitchFamily="2" charset="2"/>
              <a:buNone/>
            </a:pPr>
            <a:r>
              <a:rPr lang="en-US" altLang="zh-CN" sz="1200"/>
              <a:t>  &lt;input  type="file" name="</a:t>
            </a:r>
            <a:r>
              <a:rPr lang="en-US" altLang="zh-CN" sz="1200">
                <a:solidFill>
                  <a:srgbClr val="C00000"/>
                </a:solidFill>
              </a:rPr>
              <a:t>uploadImages</a:t>
            </a:r>
            <a:r>
              <a:rPr lang="en-US" altLang="zh-CN" sz="1200"/>
              <a:t>"&gt;</a:t>
            </a:r>
          </a:p>
          <a:p>
            <a:pPr>
              <a:lnSpc>
                <a:spcPct val="90000"/>
              </a:lnSpc>
              <a:spcBef>
                <a:spcPct val="20000"/>
              </a:spcBef>
              <a:buClr>
                <a:schemeClr val="tx1"/>
              </a:buClr>
              <a:buSzPct val="70000"/>
              <a:buFont typeface="Wingdings" panose="05000000000000000000" pitchFamily="2" charset="2"/>
              <a:buNone/>
            </a:pPr>
            <a:r>
              <a:rPr lang="en-US" altLang="zh-CN" sz="1200"/>
              <a:t>&lt;/form&gt;</a:t>
            </a:r>
          </a:p>
          <a:p>
            <a:pPr>
              <a:lnSpc>
                <a:spcPct val="90000"/>
              </a:lnSpc>
              <a:spcBef>
                <a:spcPct val="20000"/>
              </a:spcBef>
              <a:buClr>
                <a:schemeClr val="tx1"/>
              </a:buClr>
              <a:buSzPct val="70000"/>
              <a:buFont typeface="Wingdings" panose="05000000000000000000" pitchFamily="2" charset="2"/>
              <a:buNone/>
            </a:pPr>
            <a:r>
              <a:rPr lang="zh-CN" altLang="zh-CN" sz="1200" b="1"/>
              <a:t>第三步：在</a:t>
            </a:r>
            <a:r>
              <a:rPr lang="en-US" altLang="zh-CN" sz="1200" b="1"/>
              <a:t>Action</a:t>
            </a:r>
            <a:r>
              <a:rPr lang="zh-CN" altLang="zh-CN" sz="1200" b="1"/>
              <a:t>类中添加以下属性，</a:t>
            </a:r>
            <a:r>
              <a:rPr lang="zh-CN" altLang="zh-CN" sz="1200" b="1">
                <a:solidFill>
                  <a:srgbClr val="0000FF"/>
                </a:solidFill>
              </a:rPr>
              <a:t>属性红色部分对应于表单中文件字段的名称</a:t>
            </a:r>
            <a:r>
              <a:rPr lang="zh-CN" altLang="zh-CN" sz="1200" b="1"/>
              <a:t>：</a:t>
            </a:r>
            <a:endParaRPr lang="en-US" altLang="zh-CN" sz="1200" b="1"/>
          </a:p>
          <a:p>
            <a:pPr>
              <a:lnSpc>
                <a:spcPct val="90000"/>
              </a:lnSpc>
              <a:spcBef>
                <a:spcPct val="20000"/>
              </a:spcBef>
              <a:buClr>
                <a:schemeClr val="tx1"/>
              </a:buClr>
              <a:buSzPct val="70000"/>
              <a:buFont typeface="Wingdings" panose="05000000000000000000" pitchFamily="2" charset="2"/>
              <a:buNone/>
            </a:pPr>
            <a:r>
              <a:rPr lang="en-US" altLang="zh-CN" sz="1200"/>
              <a:t>public class uploadAction{</a:t>
            </a:r>
          </a:p>
          <a:p>
            <a:pPr>
              <a:lnSpc>
                <a:spcPct val="90000"/>
              </a:lnSpc>
              <a:spcBef>
                <a:spcPct val="20000"/>
              </a:spcBef>
              <a:buClr>
                <a:schemeClr val="tx1"/>
              </a:buClr>
              <a:buSzPct val="70000"/>
            </a:pPr>
            <a:r>
              <a:rPr lang="en-US" altLang="zh-CN" sz="1200"/>
              <a:t>  private File[] </a:t>
            </a:r>
            <a:r>
              <a:rPr lang="en-US" altLang="zh-CN" sz="1200">
                <a:solidFill>
                  <a:srgbClr val="C00000"/>
                </a:solidFill>
              </a:rPr>
              <a:t>uploadImages</a:t>
            </a:r>
            <a:r>
              <a:rPr lang="en-US" altLang="zh-CN" sz="1200"/>
              <a:t>;//</a:t>
            </a:r>
            <a:r>
              <a:rPr lang="zh-CN" altLang="zh-CN" sz="1200"/>
              <a:t>得到上传的文件</a:t>
            </a:r>
          </a:p>
          <a:p>
            <a:pPr>
              <a:lnSpc>
                <a:spcPct val="90000"/>
              </a:lnSpc>
              <a:spcBef>
                <a:spcPct val="20000"/>
              </a:spcBef>
              <a:buClr>
                <a:schemeClr val="tx1"/>
              </a:buClr>
              <a:buSzPct val="70000"/>
              <a:buFont typeface="Wingdings" panose="05000000000000000000" pitchFamily="2" charset="2"/>
              <a:buNone/>
            </a:pPr>
            <a:r>
              <a:rPr lang="zh-CN" altLang="zh-CN" sz="1200"/>
              <a:t>  </a:t>
            </a:r>
            <a:r>
              <a:rPr lang="en-US" altLang="zh-CN" sz="1200"/>
              <a:t>private String[] </a:t>
            </a:r>
            <a:r>
              <a:rPr lang="en-US" altLang="zh-CN" sz="1200">
                <a:solidFill>
                  <a:srgbClr val="C00000"/>
                </a:solidFill>
              </a:rPr>
              <a:t>uploadImages</a:t>
            </a:r>
            <a:r>
              <a:rPr lang="en-US" altLang="zh-CN" sz="1200"/>
              <a:t>ContentType;//</a:t>
            </a:r>
            <a:r>
              <a:rPr lang="zh-CN" altLang="zh-CN" sz="1200"/>
              <a:t>得到文件的类型</a:t>
            </a:r>
          </a:p>
          <a:p>
            <a:pPr>
              <a:lnSpc>
                <a:spcPct val="90000"/>
              </a:lnSpc>
              <a:spcBef>
                <a:spcPct val="20000"/>
              </a:spcBef>
              <a:buClr>
                <a:schemeClr val="tx1"/>
              </a:buClr>
              <a:buSzPct val="70000"/>
              <a:buFont typeface="Wingdings" panose="05000000000000000000" pitchFamily="2" charset="2"/>
              <a:buNone/>
            </a:pPr>
            <a:r>
              <a:rPr lang="zh-CN" altLang="zh-CN" sz="1200"/>
              <a:t>  </a:t>
            </a:r>
            <a:r>
              <a:rPr lang="en-US" altLang="zh-CN" sz="1200"/>
              <a:t>private String[] </a:t>
            </a:r>
            <a:r>
              <a:rPr lang="en-US" altLang="zh-CN" sz="1200">
                <a:solidFill>
                  <a:srgbClr val="C00000"/>
                </a:solidFill>
              </a:rPr>
              <a:t>uploadImages</a:t>
            </a:r>
            <a:r>
              <a:rPr lang="en-US" altLang="zh-CN" sz="1200"/>
              <a:t>FileName;//</a:t>
            </a:r>
            <a:r>
              <a:rPr lang="zh-CN" altLang="zh-CN" sz="1200"/>
              <a:t>得到文件的名称</a:t>
            </a:r>
          </a:p>
          <a:p>
            <a:pPr>
              <a:lnSpc>
                <a:spcPct val="90000"/>
              </a:lnSpc>
              <a:spcBef>
                <a:spcPct val="20000"/>
              </a:spcBef>
              <a:buClr>
                <a:schemeClr val="tx1"/>
              </a:buClr>
              <a:buSzPct val="70000"/>
              <a:buFont typeface="Wingdings" panose="05000000000000000000" pitchFamily="2" charset="2"/>
              <a:buNone/>
            </a:pPr>
            <a:r>
              <a:rPr lang="zh-CN" altLang="zh-CN" sz="1200"/>
              <a:t>  </a:t>
            </a:r>
            <a:r>
              <a:rPr lang="en-US" altLang="zh-CN" sz="1200"/>
              <a:t>//</a:t>
            </a:r>
            <a:r>
              <a:rPr lang="zh-CN" altLang="zh-CN" sz="1200"/>
              <a:t>这里略省了属性的</a:t>
            </a:r>
            <a:r>
              <a:rPr lang="en-US" altLang="zh-CN" sz="1200"/>
              <a:t>getter/setter</a:t>
            </a:r>
            <a:r>
              <a:rPr lang="zh-CN" altLang="zh-CN" sz="1200"/>
              <a:t>方法</a:t>
            </a:r>
          </a:p>
          <a:p>
            <a:pPr>
              <a:lnSpc>
                <a:spcPct val="90000"/>
              </a:lnSpc>
              <a:spcBef>
                <a:spcPct val="20000"/>
              </a:spcBef>
              <a:buClr>
                <a:schemeClr val="tx1"/>
              </a:buClr>
              <a:buSzPct val="70000"/>
              <a:buFont typeface="Wingdings" panose="05000000000000000000" pitchFamily="2" charset="2"/>
              <a:buNone/>
            </a:pPr>
            <a:r>
              <a:rPr lang="zh-CN" altLang="zh-CN" sz="1200"/>
              <a:t>  </a:t>
            </a:r>
            <a:r>
              <a:rPr lang="en-US" altLang="zh-CN" sz="1200"/>
              <a:t>public String saveFiles() throws Exception{</a:t>
            </a:r>
          </a:p>
          <a:p>
            <a:r>
              <a:rPr lang="en-US" altLang="zh-CN" sz="1200"/>
              <a:t>        ServletContext sc = ServletActionContext.getServletContext();</a:t>
            </a:r>
          </a:p>
          <a:p>
            <a:r>
              <a:rPr lang="en-US" altLang="zh-CN" sz="1200"/>
              <a:t>        String realpath = sc.getRealPath("/uploadfile");</a:t>
            </a:r>
          </a:p>
          <a:p>
            <a:r>
              <a:rPr lang="en-US" altLang="zh-CN" sz="1200"/>
              <a:t>        try {</a:t>
            </a:r>
          </a:p>
          <a:p>
            <a:r>
              <a:rPr lang="en-US" altLang="zh-CN" sz="1200"/>
              <a:t>            if(uploadImages!=null&amp;&amp;uploadImages.length&gt;0){</a:t>
            </a:r>
          </a:p>
          <a:p>
            <a:r>
              <a:rPr lang="en-US" altLang="zh-CN" sz="1200"/>
              <a:t>                 for(int i=0;i&lt;uploadImages.length;i++){</a:t>
            </a:r>
          </a:p>
          <a:p>
            <a:r>
              <a:rPr lang="en-US" altLang="zh-CN" sz="1200"/>
              <a:t>                         File destFile = new File(realpath,uploadImageFileNames[i]);</a:t>
            </a:r>
          </a:p>
          <a:p>
            <a:r>
              <a:rPr lang="en-US" altLang="zh-CN" sz="1200"/>
              <a:t>                         FileUtils.copyFile(uploadImages[i], destFile);</a:t>
            </a:r>
          </a:p>
          <a:p>
            <a:r>
              <a:rPr lang="en-US" altLang="zh-CN" sz="1200"/>
              <a:t>                  }</a:t>
            </a:r>
          </a:p>
          <a:p>
            <a:r>
              <a:rPr lang="en-US" altLang="zh-CN" sz="1200"/>
              <a:t>             }</a:t>
            </a:r>
          </a:p>
          <a:p>
            <a:r>
              <a:rPr lang="en-US" altLang="zh-CN" sz="1200"/>
              <a:t>         } catch (IOException e) {</a:t>
            </a:r>
          </a:p>
          <a:p>
            <a:r>
              <a:rPr lang="en-US" altLang="zh-CN" sz="1200"/>
              <a:t>              e.printStackTrace();}return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1"/>
          </p:nvPr>
        </p:nvSpPr>
        <p:spPr/>
        <p:txBody>
          <a:bodyPr/>
          <a:lstStyle/>
          <a:p>
            <a:r>
              <a:rPr lang="zh-CN" altLang="en-US"/>
              <a:t>北京传智播客教育 </a:t>
            </a:r>
            <a:r>
              <a:rPr lang="en-US" altLang="zh-CN"/>
              <a:t>www.itcast.cn</a:t>
            </a:r>
          </a:p>
        </p:txBody>
      </p:sp>
      <p:sp>
        <p:nvSpPr>
          <p:cNvPr id="15362" name="Rectangle 2"/>
          <p:cNvSpPr>
            <a:spLocks noGrp="1" noChangeArrowheads="1"/>
          </p:cNvSpPr>
          <p:nvPr>
            <p:ph type="title"/>
          </p:nvPr>
        </p:nvSpPr>
        <p:spPr/>
        <p:txBody>
          <a:bodyPr/>
          <a:lstStyle/>
          <a:p>
            <a:r>
              <a:rPr lang="en-US" altLang="zh-CN"/>
              <a:t>Struts2 </a:t>
            </a:r>
            <a:r>
              <a:rPr lang="zh-CN" altLang="en-US"/>
              <a:t>文件下载</a:t>
            </a:r>
          </a:p>
        </p:txBody>
      </p:sp>
      <p:sp>
        <p:nvSpPr>
          <p:cNvPr id="15363" name="Rectangle 3"/>
          <p:cNvSpPr>
            <a:spLocks noGrp="1" noChangeArrowheads="1"/>
          </p:cNvSpPr>
          <p:nvPr>
            <p:ph type="body" sz="half" idx="1"/>
          </p:nvPr>
        </p:nvSpPr>
        <p:spPr>
          <a:xfrm>
            <a:off x="755650" y="1990725"/>
            <a:ext cx="7777163" cy="4098925"/>
          </a:xfrm>
        </p:spPr>
        <p:txBody>
          <a:bodyPr/>
          <a:lstStyle/>
          <a:p>
            <a:r>
              <a:rPr lang="en-US" altLang="zh-CN" sz="2400"/>
              <a:t>struts2</a:t>
            </a:r>
            <a:r>
              <a:rPr lang="zh-CN" altLang="en-US" sz="2400"/>
              <a:t>提供了</a:t>
            </a:r>
            <a:r>
              <a:rPr lang="en-US" altLang="zh-CN" sz="2400"/>
              <a:t>stream</a:t>
            </a:r>
            <a:r>
              <a:rPr lang="zh-CN" altLang="en-US" sz="2400"/>
              <a:t>结果类型，该结果类型就是专门用于支持文件下载功能的</a:t>
            </a:r>
          </a:p>
          <a:p>
            <a:r>
              <a:rPr lang="zh-CN" altLang="en-US" sz="2400"/>
              <a:t>指定</a:t>
            </a:r>
            <a:r>
              <a:rPr lang="en-US" altLang="zh-CN" sz="2400"/>
              <a:t>stream</a:t>
            </a:r>
            <a:r>
              <a:rPr lang="zh-CN" altLang="en-US" sz="2400"/>
              <a:t>结果类型 需要指定一个 </a:t>
            </a:r>
            <a:r>
              <a:rPr lang="en-US" altLang="zh-CN" sz="2400"/>
              <a:t>inputName</a:t>
            </a:r>
            <a:r>
              <a:rPr lang="zh-CN" altLang="en-US" sz="2400"/>
              <a:t>参数，该参数指定一个输入流，提供被下载文件的入口</a:t>
            </a:r>
          </a:p>
          <a:p>
            <a:endParaRPr lang="zh-CN" altLang="en-US" sz="2400"/>
          </a:p>
        </p:txBody>
      </p:sp>
      <p:graphicFrame>
        <p:nvGraphicFramePr>
          <p:cNvPr id="15364" name="Object 4"/>
          <p:cNvGraphicFramePr>
            <a:graphicFrameLocks noChangeAspect="1"/>
          </p:cNvGraphicFramePr>
          <p:nvPr>
            <p:ph sz="half" idx="2"/>
          </p:nvPr>
        </p:nvGraphicFramePr>
        <p:xfrm>
          <a:off x="755650" y="3717925"/>
          <a:ext cx="7878763" cy="2159000"/>
        </p:xfrm>
        <a:graphic>
          <a:graphicData uri="http://schemas.openxmlformats.org/presentationml/2006/ole">
            <mc:AlternateContent xmlns:mc="http://schemas.openxmlformats.org/markup-compatibility/2006">
              <mc:Choice xmlns:v="urn:schemas-microsoft-com:vml" Requires="v">
                <p:oleObj spid="_x0000_s15365" name="BMP 图像" r:id="rId3" imgW="9411077" imgH="2581517" progId="Paint.Picture">
                  <p:embed/>
                </p:oleObj>
              </mc:Choice>
              <mc:Fallback>
                <p:oleObj name="BMP 图像" r:id="rId3" imgW="9411077" imgH="2581517"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717925"/>
                        <a:ext cx="7878763" cy="215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6386" name="Rectangle 2"/>
          <p:cNvSpPr>
            <a:spLocks noGrp="1" noChangeArrowheads="1"/>
          </p:cNvSpPr>
          <p:nvPr>
            <p:ph type="title"/>
          </p:nvPr>
        </p:nvSpPr>
        <p:spPr/>
        <p:txBody>
          <a:bodyPr/>
          <a:lstStyle/>
          <a:p>
            <a:r>
              <a:rPr lang="en-US" altLang="zh-CN"/>
              <a:t>Struts2</a:t>
            </a:r>
            <a:r>
              <a:rPr lang="zh-CN" altLang="en-US"/>
              <a:t>文件下载</a:t>
            </a:r>
          </a:p>
        </p:txBody>
      </p:sp>
      <p:graphicFrame>
        <p:nvGraphicFramePr>
          <p:cNvPr id="16387" name="Object 3"/>
          <p:cNvGraphicFramePr>
            <a:graphicFrameLocks noChangeAspect="1"/>
          </p:cNvGraphicFramePr>
          <p:nvPr>
            <p:ph idx="1"/>
          </p:nvPr>
        </p:nvGraphicFramePr>
        <p:xfrm>
          <a:off x="1260475" y="1917700"/>
          <a:ext cx="6264275" cy="4267200"/>
        </p:xfrm>
        <a:graphic>
          <a:graphicData uri="http://schemas.openxmlformats.org/presentationml/2006/ole">
            <mc:AlternateContent xmlns:mc="http://schemas.openxmlformats.org/markup-compatibility/2006">
              <mc:Choice xmlns:v="urn:schemas-microsoft-com:vml" Requires="v">
                <p:oleObj spid="_x0000_s16388" name="BMP 图像" r:id="rId3" imgW="8096717" imgH="5515157" progId="Paint.Picture">
                  <p:embed/>
                </p:oleObj>
              </mc:Choice>
              <mc:Fallback>
                <p:oleObj name="BMP 图像" r:id="rId3" imgW="8096717" imgH="5515157"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475" y="1917700"/>
                        <a:ext cx="626427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5122" name="Rectangle 2"/>
          <p:cNvSpPr>
            <a:spLocks noGrp="1" noChangeArrowheads="1"/>
          </p:cNvSpPr>
          <p:nvPr>
            <p:ph type="title"/>
          </p:nvPr>
        </p:nvSpPr>
        <p:spPr>
          <a:xfrm>
            <a:off x="684213" y="620713"/>
            <a:ext cx="7772400" cy="1143000"/>
          </a:xfrm>
        </p:spPr>
        <p:txBody>
          <a:bodyPr/>
          <a:lstStyle/>
          <a:p>
            <a:r>
              <a:rPr lang="zh-CN" altLang="en-US"/>
              <a:t>文件上传概述</a:t>
            </a:r>
          </a:p>
        </p:txBody>
      </p:sp>
      <p:sp>
        <p:nvSpPr>
          <p:cNvPr id="5123" name="Rectangle 3"/>
          <p:cNvSpPr>
            <a:spLocks noGrp="1" noChangeArrowheads="1"/>
          </p:cNvSpPr>
          <p:nvPr>
            <p:ph type="body" idx="1"/>
          </p:nvPr>
        </p:nvSpPr>
        <p:spPr>
          <a:xfrm>
            <a:off x="468313" y="1916113"/>
            <a:ext cx="8280400" cy="1727200"/>
          </a:xfrm>
        </p:spPr>
        <p:txBody>
          <a:bodyPr/>
          <a:lstStyle/>
          <a:p>
            <a:r>
              <a:rPr lang="zh-CN" altLang="zh-CN" sz="2200"/>
              <a:t>要想使用 </a:t>
            </a:r>
            <a:r>
              <a:rPr lang="en-US" altLang="zh-CN" sz="2200"/>
              <a:t>HTML </a:t>
            </a:r>
            <a:r>
              <a:rPr lang="zh-CN" altLang="zh-CN" sz="2200"/>
              <a:t>表单上传一个或多个文件</a:t>
            </a:r>
            <a:r>
              <a:rPr lang="en-US" altLang="zh-CN" sz="2200"/>
              <a:t>, </a:t>
            </a:r>
            <a:r>
              <a:rPr lang="zh-CN" altLang="zh-CN" sz="2200"/>
              <a:t>必须把 </a:t>
            </a:r>
            <a:r>
              <a:rPr lang="en-US" altLang="zh-CN" sz="2200"/>
              <a:t>HTML </a:t>
            </a:r>
            <a:r>
              <a:rPr lang="zh-CN" altLang="zh-CN" sz="2200"/>
              <a:t>表单的 </a:t>
            </a:r>
            <a:r>
              <a:rPr lang="en-US" altLang="zh-CN" sz="2200"/>
              <a:t>enctype </a:t>
            </a:r>
            <a:r>
              <a:rPr lang="zh-CN" altLang="zh-CN" sz="2200"/>
              <a:t>属性设置为 </a:t>
            </a:r>
            <a:r>
              <a:rPr lang="en-US" altLang="zh-CN" sz="2200" b="1">
                <a:solidFill>
                  <a:srgbClr val="FF3300"/>
                </a:solidFill>
              </a:rPr>
              <a:t>multipart/form-data</a:t>
            </a:r>
            <a:r>
              <a:rPr lang="zh-CN" altLang="zh-CN" sz="2200"/>
              <a:t>， 把它的 </a:t>
            </a:r>
            <a:r>
              <a:rPr lang="en-US" altLang="zh-CN" sz="2200"/>
              <a:t>method </a:t>
            </a:r>
            <a:r>
              <a:rPr lang="zh-CN" altLang="zh-CN" sz="2200"/>
              <a:t>属性设置为 </a:t>
            </a:r>
            <a:r>
              <a:rPr lang="en-US" altLang="zh-CN" sz="2200" b="1">
                <a:solidFill>
                  <a:srgbClr val="FF3300"/>
                </a:solidFill>
              </a:rPr>
              <a:t>post</a:t>
            </a:r>
          </a:p>
          <a:p>
            <a:r>
              <a:rPr lang="zh-CN" altLang="zh-CN" sz="2200"/>
              <a:t>为了让用户能够选择一个文件进行上传</a:t>
            </a:r>
            <a:r>
              <a:rPr lang="en-US" altLang="zh-CN" sz="2200"/>
              <a:t>, </a:t>
            </a:r>
            <a:r>
              <a:rPr lang="zh-CN" altLang="zh-CN" sz="2200"/>
              <a:t>程序员必须提供一个 </a:t>
            </a:r>
            <a:r>
              <a:rPr lang="en-US" altLang="zh-CN" sz="2200"/>
              <a:t>&lt;input type=“file”&gt; </a:t>
            </a:r>
            <a:r>
              <a:rPr lang="zh-CN" altLang="zh-CN" sz="2200"/>
              <a:t>字段</a:t>
            </a:r>
            <a:r>
              <a:rPr lang="en-US" altLang="zh-CN" sz="220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6146" name="Rectangle 2"/>
          <p:cNvSpPr>
            <a:spLocks noGrp="1" noChangeArrowheads="1"/>
          </p:cNvSpPr>
          <p:nvPr>
            <p:ph type="title"/>
          </p:nvPr>
        </p:nvSpPr>
        <p:spPr>
          <a:xfrm>
            <a:off x="755650" y="692150"/>
            <a:ext cx="7772400" cy="1143000"/>
          </a:xfrm>
        </p:spPr>
        <p:txBody>
          <a:bodyPr/>
          <a:lstStyle/>
          <a:p>
            <a:r>
              <a:rPr lang="en-US" altLang="zh-CN"/>
              <a:t>Struts </a:t>
            </a:r>
            <a:r>
              <a:rPr lang="zh-CN" altLang="zh-CN"/>
              <a:t>对文件上传的支持</a:t>
            </a:r>
          </a:p>
        </p:txBody>
      </p:sp>
      <p:sp>
        <p:nvSpPr>
          <p:cNvPr id="6147" name="Rectangle 3"/>
          <p:cNvSpPr>
            <a:spLocks noGrp="1" noChangeArrowheads="1"/>
          </p:cNvSpPr>
          <p:nvPr>
            <p:ph type="body" idx="1"/>
          </p:nvPr>
        </p:nvSpPr>
        <p:spPr>
          <a:xfrm>
            <a:off x="323850" y="1916113"/>
            <a:ext cx="8424863" cy="4941887"/>
          </a:xfrm>
        </p:spPr>
        <p:txBody>
          <a:bodyPr/>
          <a:lstStyle/>
          <a:p>
            <a:pPr>
              <a:lnSpc>
                <a:spcPct val="90000"/>
              </a:lnSpc>
            </a:pPr>
            <a:r>
              <a:rPr lang="zh-CN" altLang="zh-CN" sz="1400"/>
              <a:t>在 </a:t>
            </a:r>
            <a:r>
              <a:rPr lang="en-US" altLang="zh-CN" sz="1400"/>
              <a:t>Struts </a:t>
            </a:r>
            <a:r>
              <a:rPr lang="zh-CN" altLang="zh-CN" sz="1400"/>
              <a:t>应用程序里</a:t>
            </a:r>
            <a:r>
              <a:rPr lang="en-US" altLang="zh-CN" sz="1400"/>
              <a:t>, FileUpload </a:t>
            </a:r>
            <a:r>
              <a:rPr lang="zh-CN" altLang="zh-CN" sz="1400"/>
              <a:t>拦截器和 </a:t>
            </a:r>
            <a:r>
              <a:rPr lang="en-US" altLang="zh-CN" sz="1400"/>
              <a:t>Jakarta Commons FileUpload </a:t>
            </a:r>
            <a:r>
              <a:rPr lang="zh-CN" altLang="zh-CN" sz="1400"/>
              <a:t>组件可以完成文件的上传</a:t>
            </a:r>
            <a:r>
              <a:rPr lang="en-US" altLang="zh-CN" sz="1400"/>
              <a:t>. </a:t>
            </a:r>
          </a:p>
          <a:p>
            <a:pPr>
              <a:lnSpc>
                <a:spcPct val="90000"/>
              </a:lnSpc>
            </a:pPr>
            <a:r>
              <a:rPr lang="zh-CN" altLang="zh-CN" sz="1600"/>
              <a:t>步骤</a:t>
            </a:r>
            <a:r>
              <a:rPr lang="en-US" altLang="zh-CN" sz="1600"/>
              <a:t>:</a:t>
            </a:r>
          </a:p>
          <a:p>
            <a:pPr lvl="1">
              <a:lnSpc>
                <a:spcPct val="90000"/>
              </a:lnSpc>
            </a:pPr>
            <a:r>
              <a:rPr lang="en-US" altLang="zh-CN" sz="1500"/>
              <a:t>1. </a:t>
            </a:r>
            <a:r>
              <a:rPr lang="zh-CN" altLang="zh-CN" sz="1500"/>
              <a:t>在 </a:t>
            </a:r>
            <a:r>
              <a:rPr lang="en-US" altLang="zh-CN" sz="1500"/>
              <a:t>Jsp </a:t>
            </a:r>
            <a:r>
              <a:rPr lang="zh-CN" altLang="zh-CN" sz="1500"/>
              <a:t>页面的文件上传表单里使用 </a:t>
            </a:r>
            <a:r>
              <a:rPr lang="en-US" altLang="zh-CN" sz="1500"/>
              <a:t>file </a:t>
            </a:r>
            <a:r>
              <a:rPr lang="zh-CN" altLang="zh-CN" sz="1500"/>
              <a:t>标签</a:t>
            </a:r>
            <a:r>
              <a:rPr lang="en-US" altLang="zh-CN" sz="1500"/>
              <a:t>. </a:t>
            </a:r>
            <a:r>
              <a:rPr lang="zh-CN" altLang="zh-CN" sz="1500"/>
              <a:t>如果需要一次上传多个文件</a:t>
            </a:r>
            <a:r>
              <a:rPr lang="en-US" altLang="zh-CN" sz="1500"/>
              <a:t>, </a:t>
            </a:r>
            <a:r>
              <a:rPr lang="zh-CN" altLang="zh-CN" sz="1500"/>
              <a:t>就必须使用多个 </a:t>
            </a:r>
            <a:r>
              <a:rPr lang="en-US" altLang="zh-CN" sz="1500"/>
              <a:t>file </a:t>
            </a:r>
            <a:r>
              <a:rPr lang="zh-CN" altLang="zh-CN" sz="1500"/>
              <a:t>标签</a:t>
            </a:r>
            <a:r>
              <a:rPr lang="en-US" altLang="zh-CN" sz="1500"/>
              <a:t>, </a:t>
            </a:r>
            <a:r>
              <a:rPr lang="zh-CN" altLang="zh-CN" sz="1500" b="1">
                <a:solidFill>
                  <a:srgbClr val="FF3300"/>
                </a:solidFill>
              </a:rPr>
              <a:t>但它们的名字必须是相同的</a:t>
            </a:r>
          </a:p>
          <a:p>
            <a:pPr lvl="1">
              <a:lnSpc>
                <a:spcPct val="90000"/>
              </a:lnSpc>
            </a:pPr>
            <a:r>
              <a:rPr lang="en-US" altLang="zh-CN" sz="1500"/>
              <a:t>2. </a:t>
            </a:r>
            <a:r>
              <a:rPr lang="zh-CN" altLang="zh-CN" sz="1500"/>
              <a:t>在 </a:t>
            </a:r>
            <a:r>
              <a:rPr lang="en-US" altLang="zh-CN" sz="1500"/>
              <a:t>Action </a:t>
            </a:r>
            <a:r>
              <a:rPr lang="zh-CN" altLang="zh-CN" sz="1500"/>
              <a:t>中新添加 </a:t>
            </a:r>
            <a:r>
              <a:rPr lang="en-US" altLang="zh-CN" sz="1500"/>
              <a:t>3 </a:t>
            </a:r>
            <a:r>
              <a:rPr lang="zh-CN" altLang="zh-CN" sz="1500"/>
              <a:t>个和文件上传相关的属性</a:t>
            </a:r>
            <a:r>
              <a:rPr lang="en-US" altLang="zh-CN" sz="1500"/>
              <a:t>. </a:t>
            </a:r>
            <a:r>
              <a:rPr lang="zh-CN" altLang="zh-CN" sz="1500"/>
              <a:t>这 </a:t>
            </a:r>
            <a:r>
              <a:rPr lang="en-US" altLang="zh-CN" sz="1500"/>
              <a:t>3 </a:t>
            </a:r>
            <a:r>
              <a:rPr lang="zh-CN" altLang="zh-CN" sz="1500"/>
              <a:t>个属性的名字必须是以下格式</a:t>
            </a:r>
          </a:p>
          <a:p>
            <a:pPr lvl="1">
              <a:lnSpc>
                <a:spcPct val="90000"/>
              </a:lnSpc>
            </a:pPr>
            <a:endParaRPr lang="zh-CN" altLang="zh-CN" sz="1500"/>
          </a:p>
          <a:p>
            <a:pPr lvl="1">
              <a:lnSpc>
                <a:spcPct val="90000"/>
              </a:lnSpc>
            </a:pPr>
            <a:endParaRPr lang="zh-CN" altLang="zh-CN" sz="1500"/>
          </a:p>
          <a:p>
            <a:pPr lvl="1">
              <a:lnSpc>
                <a:spcPct val="90000"/>
              </a:lnSpc>
              <a:buFontTx/>
              <a:buNone/>
            </a:pPr>
            <a:endParaRPr lang="zh-CN" altLang="zh-CN" sz="1500"/>
          </a:p>
          <a:p>
            <a:pPr lvl="1">
              <a:lnSpc>
                <a:spcPct val="90000"/>
              </a:lnSpc>
            </a:pPr>
            <a:endParaRPr lang="en-US" altLang="zh-CN" sz="1700"/>
          </a:p>
          <a:p>
            <a:pPr lvl="1">
              <a:lnSpc>
                <a:spcPct val="90000"/>
              </a:lnSpc>
            </a:pPr>
            <a:r>
              <a:rPr lang="en-US" altLang="zh-CN" sz="1700"/>
              <a:t>uploadImage</a:t>
            </a:r>
            <a:r>
              <a:rPr lang="en-US" altLang="zh-CN" sz="1500"/>
              <a:t> </a:t>
            </a:r>
            <a:r>
              <a:rPr lang="zh-CN" altLang="zh-CN" sz="1500"/>
              <a:t>是 </a:t>
            </a:r>
            <a:r>
              <a:rPr lang="en-US" altLang="zh-CN" sz="1500"/>
              <a:t>jsp </a:t>
            </a:r>
            <a:r>
              <a:rPr lang="zh-CN" altLang="zh-CN" sz="1500"/>
              <a:t>页面上的 </a:t>
            </a:r>
            <a:r>
              <a:rPr lang="en-US" altLang="zh-CN" sz="1500"/>
              <a:t>file </a:t>
            </a:r>
            <a:r>
              <a:rPr lang="zh-CN" altLang="zh-CN" sz="1500"/>
              <a:t>标签的名字</a:t>
            </a:r>
            <a:r>
              <a:rPr lang="en-US" altLang="zh-CN" sz="1500"/>
              <a:t>. </a:t>
            </a:r>
          </a:p>
          <a:p>
            <a:pPr lvl="1">
              <a:lnSpc>
                <a:spcPct val="90000"/>
              </a:lnSpc>
              <a:buFontTx/>
              <a:buNone/>
            </a:pPr>
            <a:r>
              <a:rPr lang="zh-CN" altLang="zh-CN" sz="1700"/>
              <a:t>          </a:t>
            </a:r>
            <a:r>
              <a:rPr lang="zh-CN" altLang="zh-CN" sz="1700">
                <a:solidFill>
                  <a:srgbClr val="0000FF"/>
                </a:solidFill>
              </a:rPr>
              <a:t>上传文件</a:t>
            </a:r>
            <a:r>
              <a:rPr lang="en-US" altLang="zh-CN" sz="1700">
                <a:solidFill>
                  <a:srgbClr val="0000FF"/>
                </a:solidFill>
              </a:rPr>
              <a:t>:&lt;input type="file" name="</a:t>
            </a:r>
            <a:r>
              <a:rPr lang="en-US" altLang="zh-CN" sz="1700">
                <a:solidFill>
                  <a:srgbClr val="FF0000"/>
                </a:solidFill>
              </a:rPr>
              <a:t>uploadImage</a:t>
            </a:r>
            <a:r>
              <a:rPr lang="en-US" altLang="zh-CN" sz="1700">
                <a:solidFill>
                  <a:srgbClr val="0000FF"/>
                </a:solidFill>
              </a:rPr>
              <a:t>"&gt;</a:t>
            </a:r>
            <a:endParaRPr lang="en-US" altLang="zh-CN" sz="1500">
              <a:solidFill>
                <a:srgbClr val="0000FF"/>
              </a:solidFill>
            </a:endParaRPr>
          </a:p>
          <a:p>
            <a:pPr lvl="1">
              <a:lnSpc>
                <a:spcPct val="90000"/>
              </a:lnSpc>
            </a:pPr>
            <a:r>
              <a:rPr lang="zh-CN" altLang="zh-CN" sz="1500"/>
              <a:t>如果是上传单个文件</a:t>
            </a:r>
            <a:r>
              <a:rPr lang="en-US" altLang="zh-CN" sz="1500"/>
              <a:t>, </a:t>
            </a:r>
            <a:r>
              <a:rPr lang="en-US" altLang="zh-CN" sz="1700">
                <a:solidFill>
                  <a:srgbClr val="FF0000"/>
                </a:solidFill>
              </a:rPr>
              <a:t>uploadImage</a:t>
            </a:r>
            <a:r>
              <a:rPr lang="zh-CN" altLang="zh-CN" sz="1500"/>
              <a:t>属性的类型就是 </a:t>
            </a:r>
            <a:r>
              <a:rPr lang="en-US" altLang="zh-CN" sz="1500"/>
              <a:t>java.io.File, </a:t>
            </a:r>
            <a:r>
              <a:rPr lang="zh-CN" altLang="zh-CN" sz="1500"/>
              <a:t>它代表被上传的文件</a:t>
            </a:r>
            <a:r>
              <a:rPr lang="en-US" altLang="zh-CN" sz="1500"/>
              <a:t>, </a:t>
            </a:r>
            <a:r>
              <a:rPr lang="zh-CN" altLang="zh-CN" sz="1500"/>
              <a:t>第二个和第三个属性的类型是 </a:t>
            </a:r>
            <a:r>
              <a:rPr lang="en-US" altLang="zh-CN" sz="1500"/>
              <a:t>String, </a:t>
            </a:r>
            <a:r>
              <a:rPr lang="zh-CN" altLang="zh-CN" sz="1500"/>
              <a:t>它们分别代表上传文件的文件名和文件类型</a:t>
            </a:r>
          </a:p>
          <a:p>
            <a:pPr lvl="1">
              <a:lnSpc>
                <a:spcPct val="90000"/>
              </a:lnSpc>
              <a:buFontTx/>
              <a:buNone/>
            </a:pPr>
            <a:r>
              <a:rPr lang="zh-CN" altLang="zh-CN" sz="1500"/>
              <a:t>              定义方式是分别是</a:t>
            </a:r>
            <a:r>
              <a:rPr lang="en-US" altLang="zh-CN" sz="1500"/>
              <a:t>jsp</a:t>
            </a:r>
            <a:r>
              <a:rPr lang="zh-CN" altLang="zh-CN" sz="1500"/>
              <a:t>页面</a:t>
            </a:r>
            <a:r>
              <a:rPr lang="en-US" altLang="zh-CN" sz="1500"/>
              <a:t>file</a:t>
            </a:r>
            <a:r>
              <a:rPr lang="zh-CN" altLang="zh-CN" sz="1500"/>
              <a:t>组件的名称</a:t>
            </a:r>
            <a:r>
              <a:rPr lang="en-US" altLang="zh-CN" sz="1500"/>
              <a:t>+</a:t>
            </a:r>
            <a:r>
              <a:rPr lang="en-US" altLang="zh-CN" sz="1700"/>
              <a:t>ContentType,</a:t>
            </a:r>
          </a:p>
          <a:p>
            <a:pPr lvl="1">
              <a:lnSpc>
                <a:spcPct val="90000"/>
              </a:lnSpc>
              <a:buFontTx/>
              <a:buNone/>
            </a:pPr>
            <a:r>
              <a:rPr lang="en-US" altLang="zh-CN" sz="1500"/>
              <a:t>                                           jsp</a:t>
            </a:r>
            <a:r>
              <a:rPr lang="zh-CN" altLang="zh-CN" sz="1500"/>
              <a:t>页面</a:t>
            </a:r>
            <a:r>
              <a:rPr lang="en-US" altLang="zh-CN" sz="1500"/>
              <a:t>file</a:t>
            </a:r>
            <a:r>
              <a:rPr lang="zh-CN" altLang="zh-CN" sz="1500"/>
              <a:t>组件的名称</a:t>
            </a:r>
            <a:r>
              <a:rPr lang="en-US" altLang="zh-CN" sz="1500"/>
              <a:t>+</a:t>
            </a:r>
            <a:r>
              <a:rPr lang="en-US" altLang="zh-CN" sz="1700"/>
              <a:t>FileName</a:t>
            </a:r>
            <a:endParaRPr lang="en-US" altLang="zh-CN" sz="1500"/>
          </a:p>
          <a:p>
            <a:pPr lvl="1">
              <a:lnSpc>
                <a:spcPct val="90000"/>
              </a:lnSpc>
            </a:pPr>
            <a:r>
              <a:rPr lang="zh-CN" altLang="zh-CN" sz="1500"/>
              <a:t>如果上上传多个文件</a:t>
            </a:r>
            <a:r>
              <a:rPr lang="en-US" altLang="zh-CN" sz="1500"/>
              <a:t>, </a:t>
            </a:r>
            <a:r>
              <a:rPr lang="zh-CN" altLang="zh-CN" sz="1500"/>
              <a:t>可以使用数组或 </a:t>
            </a:r>
            <a:r>
              <a:rPr lang="en-US" altLang="zh-CN" sz="1500"/>
              <a:t>List</a:t>
            </a:r>
          </a:p>
        </p:txBody>
      </p:sp>
      <p:sp>
        <p:nvSpPr>
          <p:cNvPr id="6148" name="Rectangle 4"/>
          <p:cNvSpPr>
            <a:spLocks noChangeArrowheads="1"/>
          </p:cNvSpPr>
          <p:nvPr/>
        </p:nvSpPr>
        <p:spPr bwMode="auto">
          <a:xfrm>
            <a:off x="2411413" y="3860800"/>
            <a:ext cx="288925" cy="2159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9" name="Rectangle 5"/>
          <p:cNvSpPr>
            <a:spLocks noChangeArrowheads="1"/>
          </p:cNvSpPr>
          <p:nvPr/>
        </p:nvSpPr>
        <p:spPr bwMode="auto">
          <a:xfrm>
            <a:off x="1187450" y="3284538"/>
            <a:ext cx="7129463" cy="7191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r>
              <a:rPr lang="en-US" altLang="zh-CN" sz="1400" b="1">
                <a:latin typeface="Times New Roman" panose="02020603050405020304" pitchFamily="18" charset="0"/>
              </a:rPr>
              <a:t>private</a:t>
            </a:r>
            <a:r>
              <a:rPr lang="en-US" altLang="zh-CN" sz="1400">
                <a:latin typeface="Times New Roman" panose="02020603050405020304" pitchFamily="18" charset="0"/>
              </a:rPr>
              <a:t> File</a:t>
            </a:r>
            <a:r>
              <a:rPr lang="en-US" altLang="zh-CN" sz="1400">
                <a:solidFill>
                  <a:srgbClr val="FF0000"/>
                </a:solidFill>
                <a:latin typeface="Times New Roman" panose="02020603050405020304" pitchFamily="18" charset="0"/>
              </a:rPr>
              <a:t> uploadImage</a:t>
            </a:r>
            <a:r>
              <a:rPr lang="en-US" altLang="zh-CN" sz="1400">
                <a:latin typeface="Times New Roman" panose="02020603050405020304" pitchFamily="18" charset="0"/>
              </a:rPr>
              <a:t>; //</a:t>
            </a:r>
            <a:r>
              <a:rPr lang="zh-CN" altLang="zh-CN" sz="1400">
                <a:latin typeface="Times New Roman" panose="02020603050405020304" pitchFamily="18" charset="0"/>
              </a:rPr>
              <a:t>上传的文件</a:t>
            </a:r>
          </a:p>
          <a:p>
            <a:r>
              <a:rPr lang="en-US" altLang="zh-CN" sz="1400" b="1">
                <a:latin typeface="Times New Roman" panose="02020603050405020304" pitchFamily="18" charset="0"/>
              </a:rPr>
              <a:t>private</a:t>
            </a:r>
            <a:r>
              <a:rPr lang="en-US" altLang="zh-CN" sz="1400">
                <a:latin typeface="Times New Roman" panose="02020603050405020304" pitchFamily="18" charset="0"/>
              </a:rPr>
              <a:t> String</a:t>
            </a:r>
            <a:r>
              <a:rPr lang="en-US" altLang="zh-CN" sz="1400">
                <a:solidFill>
                  <a:srgbClr val="FF0000"/>
                </a:solidFill>
                <a:latin typeface="Times New Roman" panose="02020603050405020304" pitchFamily="18" charset="0"/>
              </a:rPr>
              <a:t> uploadImage</a:t>
            </a:r>
            <a:r>
              <a:rPr lang="en-US" altLang="zh-CN" sz="1400">
                <a:latin typeface="Times New Roman" panose="02020603050405020304" pitchFamily="18" charset="0"/>
              </a:rPr>
              <a:t>ContentType;  //</a:t>
            </a:r>
            <a:r>
              <a:rPr lang="zh-CN" altLang="zh-CN" sz="1400">
                <a:latin typeface="Times New Roman" panose="02020603050405020304" pitchFamily="18" charset="0"/>
              </a:rPr>
              <a:t>上传的文件的类型</a:t>
            </a:r>
          </a:p>
          <a:p>
            <a:r>
              <a:rPr lang="en-US" altLang="zh-CN" sz="1400" b="1">
                <a:latin typeface="Times New Roman" panose="02020603050405020304" pitchFamily="18" charset="0"/>
              </a:rPr>
              <a:t>private</a:t>
            </a:r>
            <a:r>
              <a:rPr lang="en-US" altLang="zh-CN" sz="1400">
                <a:latin typeface="Times New Roman" panose="02020603050405020304" pitchFamily="18" charset="0"/>
              </a:rPr>
              <a:t> String </a:t>
            </a:r>
            <a:r>
              <a:rPr lang="en-US" altLang="zh-CN" sz="1400">
                <a:solidFill>
                  <a:srgbClr val="FF0000"/>
                </a:solidFill>
                <a:latin typeface="Times New Roman" panose="02020603050405020304" pitchFamily="18" charset="0"/>
              </a:rPr>
              <a:t>uploadImage</a:t>
            </a:r>
            <a:r>
              <a:rPr lang="en-US" altLang="zh-CN" sz="1400">
                <a:latin typeface="Times New Roman" panose="02020603050405020304" pitchFamily="18" charset="0"/>
              </a:rPr>
              <a:t>FileName;     //</a:t>
            </a:r>
            <a:r>
              <a:rPr lang="zh-CN" altLang="zh-CN" sz="1400">
                <a:latin typeface="Times New Roman" panose="02020603050405020304" pitchFamily="18" charset="0"/>
              </a:rPr>
              <a:t>上传文件的名称</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2"/>
          <p:cNvSpPr>
            <a:spLocks noGrp="1"/>
          </p:cNvSpPr>
          <p:nvPr>
            <p:ph type="ftr" sz="quarter" idx="11"/>
          </p:nvPr>
        </p:nvSpPr>
        <p:spPr/>
        <p:txBody>
          <a:bodyPr/>
          <a:lstStyle/>
          <a:p>
            <a:r>
              <a:rPr lang="zh-CN" altLang="en-US"/>
              <a:t>北京传智播客教育 </a:t>
            </a:r>
            <a:r>
              <a:rPr lang="en-US" altLang="zh-CN"/>
              <a:t>www.itcast.cn</a:t>
            </a:r>
          </a:p>
        </p:txBody>
      </p:sp>
      <p:sp>
        <p:nvSpPr>
          <p:cNvPr id="7170" name="页脚占位符 3"/>
          <p:cNvSpPr txBox="1">
            <a:spLocks noGrp="1" noChangeArrowheads="1"/>
          </p:cNvSpPr>
          <p:nvPr/>
        </p:nvSpPr>
        <p:spPr bwMode="auto">
          <a:xfrm>
            <a:off x="3352800" y="64039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zh-CN" sz="1400"/>
              <a:t>北京传智播客教育 </a:t>
            </a:r>
            <a:r>
              <a:rPr lang="en-US" altLang="zh-CN" sz="1400"/>
              <a:t>www.itcast.cn</a:t>
            </a:r>
          </a:p>
        </p:txBody>
      </p:sp>
      <p:sp>
        <p:nvSpPr>
          <p:cNvPr id="7171" name="Rectangle 2"/>
          <p:cNvSpPr>
            <a:spLocks noGrp="1" noChangeArrowheads="1"/>
          </p:cNvSpPr>
          <p:nvPr>
            <p:ph type="title" idx="4294967295"/>
          </p:nvPr>
        </p:nvSpPr>
        <p:spPr>
          <a:xfrm>
            <a:off x="468313" y="1125538"/>
            <a:ext cx="8135937" cy="647700"/>
          </a:xfrm>
        </p:spPr>
        <p:txBody>
          <a:bodyPr lIns="91436" tIns="45718" rIns="91436" bIns="45718"/>
          <a:lstStyle/>
          <a:p>
            <a:r>
              <a:rPr lang="zh-CN" altLang="en-US" sz="2900" b="1"/>
              <a:t>单文件上传代码如下</a:t>
            </a:r>
            <a:endParaRPr lang="zh-CN" altLang="en-US" sz="3200" b="1">
              <a:latin typeface="宋体" panose="02010600030101010101" pitchFamily="2" charset="-122"/>
            </a:endParaRPr>
          </a:p>
        </p:txBody>
      </p:sp>
      <p:sp>
        <p:nvSpPr>
          <p:cNvPr id="7172" name="TextBox 4"/>
          <p:cNvSpPr txBox="1">
            <a:spLocks noChangeArrowheads="1"/>
          </p:cNvSpPr>
          <p:nvPr/>
        </p:nvSpPr>
        <p:spPr bwMode="auto">
          <a:xfrm>
            <a:off x="539750" y="1844675"/>
            <a:ext cx="8032750" cy="5216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r>
              <a:rPr lang="zh-CN" altLang="zh-CN" sz="1200" b="1"/>
              <a:t>第一步：在</a:t>
            </a:r>
            <a:r>
              <a:rPr lang="en-US" altLang="zh-CN" sz="1200" b="1"/>
              <a:t>WEB-INF/lib</a:t>
            </a:r>
            <a:r>
              <a:rPr lang="zh-CN" altLang="zh-CN" sz="1200" b="1"/>
              <a:t>下加入</a:t>
            </a:r>
            <a:r>
              <a:rPr lang="en-US" altLang="zh-CN" sz="1200" b="1"/>
              <a:t>commons-fileupload-1.2.1.jar</a:t>
            </a:r>
            <a:r>
              <a:rPr lang="zh-CN" altLang="zh-CN" sz="1200" b="1"/>
              <a:t>、</a:t>
            </a:r>
            <a:r>
              <a:rPr lang="en-US" altLang="zh-CN" sz="1200" b="1"/>
              <a:t>commons-io-1.3.2.jar</a:t>
            </a:r>
            <a:r>
              <a:rPr lang="zh-CN" altLang="zh-CN" sz="1200" b="1"/>
              <a:t>。这两个文件可以从</a:t>
            </a:r>
            <a:r>
              <a:rPr lang="en-US" altLang="zh-CN" sz="1200" b="1"/>
              <a:t>http://commons.apache.org/</a:t>
            </a:r>
            <a:r>
              <a:rPr lang="zh-CN" altLang="zh-CN" sz="1200" b="1"/>
              <a:t>下载。</a:t>
            </a:r>
            <a:endParaRPr lang="en-US" altLang="zh-CN" sz="1200" b="1"/>
          </a:p>
          <a:p>
            <a:pPr>
              <a:lnSpc>
                <a:spcPct val="90000"/>
              </a:lnSpc>
              <a:spcBef>
                <a:spcPct val="20000"/>
              </a:spcBef>
              <a:buClr>
                <a:schemeClr val="tx1"/>
              </a:buClr>
              <a:buSzPct val="70000"/>
              <a:buFont typeface="Wingdings" panose="05000000000000000000" pitchFamily="2" charset="2"/>
              <a:buNone/>
            </a:pPr>
            <a:r>
              <a:rPr lang="zh-CN" altLang="zh-CN" sz="1200" b="1"/>
              <a:t>第二步：把</a:t>
            </a:r>
            <a:r>
              <a:rPr lang="en-US" altLang="zh-CN" sz="1200" b="1"/>
              <a:t>form</a:t>
            </a:r>
            <a:r>
              <a:rPr lang="zh-CN" altLang="zh-CN" sz="1200" b="1"/>
              <a:t>表的</a:t>
            </a:r>
            <a:r>
              <a:rPr lang="en-US" altLang="zh-CN" sz="1200" b="1"/>
              <a:t>enctype</a:t>
            </a:r>
            <a:r>
              <a:rPr lang="zh-CN" altLang="zh-CN" sz="1200" b="1"/>
              <a:t>设置为：</a:t>
            </a:r>
            <a:r>
              <a:rPr lang="en-US" altLang="zh-CN" sz="1200" b="1">
                <a:latin typeface="Arial" panose="020B0604020202020204" pitchFamily="34" charset="0"/>
              </a:rPr>
              <a:t>“</a:t>
            </a:r>
            <a:r>
              <a:rPr lang="en-US" altLang="zh-CN" sz="1200" b="1">
                <a:solidFill>
                  <a:srgbClr val="FF0000"/>
                </a:solidFill>
              </a:rPr>
              <a:t>multipart/form-data</a:t>
            </a:r>
            <a:r>
              <a:rPr lang="en-US" altLang="zh-CN" sz="1200" b="1">
                <a:latin typeface="Arial" panose="020B0604020202020204" pitchFamily="34" charset="0"/>
              </a:rPr>
              <a:t>“</a:t>
            </a:r>
            <a:r>
              <a:rPr lang="en-US" altLang="zh-CN" sz="1200" b="1"/>
              <a:t>，</a:t>
            </a:r>
            <a:r>
              <a:rPr lang="zh-CN" altLang="zh-CN" sz="1200" b="1"/>
              <a:t>如下：</a:t>
            </a:r>
            <a:endParaRPr lang="en-US" altLang="zh-CN" sz="1200" b="1"/>
          </a:p>
          <a:p>
            <a:r>
              <a:rPr lang="en-US" altLang="zh-CN" sz="1400"/>
              <a:t>&lt;form action="${pageContext.request.contextPath}/upload/uploadAction_saveFile.action"  </a:t>
            </a:r>
          </a:p>
          <a:p>
            <a:r>
              <a:rPr lang="en-US" altLang="zh-CN" sz="1400"/>
              <a:t>          name="form1"  method="post"  enctype="multipart/form-data" &gt;</a:t>
            </a:r>
          </a:p>
          <a:p>
            <a:r>
              <a:rPr lang="en-US" altLang="zh-CN" sz="1400"/>
              <a:t>             </a:t>
            </a:r>
            <a:r>
              <a:rPr lang="zh-CN" altLang="zh-CN" sz="1400"/>
              <a:t>上传文件名称</a:t>
            </a:r>
            <a:r>
              <a:rPr lang="en-US" altLang="zh-CN" sz="1400"/>
              <a:t>:&lt;input type="file" name="uploadImage"&gt;</a:t>
            </a:r>
          </a:p>
          <a:p>
            <a:r>
              <a:rPr lang="en-US" altLang="zh-CN" sz="1400"/>
              <a:t>           &lt;input type="submit" value="</a:t>
            </a:r>
            <a:r>
              <a:rPr lang="zh-CN" altLang="zh-CN" sz="1400"/>
              <a:t>上传</a:t>
            </a:r>
            <a:r>
              <a:rPr lang="en-US" altLang="zh-CN" sz="1400"/>
              <a:t>"&gt;</a:t>
            </a:r>
          </a:p>
          <a:p>
            <a:r>
              <a:rPr lang="en-US" altLang="zh-CN" sz="1400"/>
              <a:t> &lt;/form&gt;</a:t>
            </a:r>
          </a:p>
          <a:p>
            <a:r>
              <a:rPr lang="zh-CN" altLang="zh-CN" sz="1200" b="1"/>
              <a:t>第三步：在</a:t>
            </a:r>
            <a:r>
              <a:rPr lang="en-US" altLang="zh-CN" sz="1200" b="1"/>
              <a:t>Action</a:t>
            </a:r>
            <a:r>
              <a:rPr lang="zh-CN" altLang="zh-CN" sz="1200" b="1"/>
              <a:t>类中添加以下属性，</a:t>
            </a:r>
            <a:r>
              <a:rPr lang="zh-CN" altLang="zh-CN" sz="1200" b="1">
                <a:solidFill>
                  <a:srgbClr val="0000FF"/>
                </a:solidFill>
              </a:rPr>
              <a:t>属性红色部分对应于表单中文件字段的名称</a:t>
            </a:r>
            <a:r>
              <a:rPr lang="zh-CN" altLang="zh-CN" sz="1200" b="1"/>
              <a:t>：</a:t>
            </a:r>
            <a:endParaRPr lang="en-US" altLang="zh-CN" sz="1200" b="1"/>
          </a:p>
          <a:p>
            <a:pPr>
              <a:lnSpc>
                <a:spcPct val="90000"/>
              </a:lnSpc>
              <a:spcBef>
                <a:spcPct val="20000"/>
              </a:spcBef>
              <a:buClr>
                <a:schemeClr val="tx1"/>
              </a:buClr>
              <a:buSzPct val="70000"/>
              <a:buFont typeface="Wingdings" panose="05000000000000000000" pitchFamily="2" charset="2"/>
              <a:buNone/>
            </a:pPr>
            <a:r>
              <a:rPr lang="en-US" altLang="zh-CN" sz="1400"/>
              <a:t>public class UploadAction{</a:t>
            </a:r>
          </a:p>
          <a:p>
            <a:pPr>
              <a:lnSpc>
                <a:spcPct val="90000"/>
              </a:lnSpc>
              <a:spcBef>
                <a:spcPct val="20000"/>
              </a:spcBef>
              <a:buClr>
                <a:schemeClr val="tx1"/>
              </a:buClr>
              <a:buSzPct val="70000"/>
            </a:pPr>
            <a:r>
              <a:rPr lang="en-US" altLang="zh-CN" sz="1400"/>
              <a:t>  private File </a:t>
            </a:r>
            <a:r>
              <a:rPr lang="en-US" altLang="zh-CN" sz="1400">
                <a:solidFill>
                  <a:srgbClr val="C00000"/>
                </a:solidFill>
              </a:rPr>
              <a:t>uploadImage</a:t>
            </a:r>
            <a:r>
              <a:rPr lang="en-US" altLang="zh-CN" sz="1400"/>
              <a:t>;//</a:t>
            </a:r>
            <a:r>
              <a:rPr lang="zh-CN" altLang="zh-CN" sz="1400"/>
              <a:t>得到上传的文件</a:t>
            </a:r>
          </a:p>
          <a:p>
            <a:pPr>
              <a:lnSpc>
                <a:spcPct val="90000"/>
              </a:lnSpc>
              <a:spcBef>
                <a:spcPct val="20000"/>
              </a:spcBef>
              <a:buClr>
                <a:schemeClr val="tx1"/>
              </a:buClr>
              <a:buSzPct val="70000"/>
              <a:buFont typeface="Wingdings" panose="05000000000000000000" pitchFamily="2" charset="2"/>
              <a:buNone/>
            </a:pPr>
            <a:r>
              <a:rPr lang="zh-CN" altLang="zh-CN" sz="1400"/>
              <a:t>  </a:t>
            </a:r>
            <a:r>
              <a:rPr lang="en-US" altLang="zh-CN" sz="1400"/>
              <a:t>private String </a:t>
            </a:r>
            <a:r>
              <a:rPr lang="en-US" altLang="zh-CN" sz="1400">
                <a:solidFill>
                  <a:srgbClr val="C00000"/>
                </a:solidFill>
              </a:rPr>
              <a:t>uploadImage</a:t>
            </a:r>
            <a:r>
              <a:rPr lang="en-US" altLang="zh-CN" sz="1400"/>
              <a:t>ContentType;//</a:t>
            </a:r>
            <a:r>
              <a:rPr lang="zh-CN" altLang="zh-CN" sz="1400"/>
              <a:t>得到文件的类型</a:t>
            </a:r>
          </a:p>
          <a:p>
            <a:pPr>
              <a:lnSpc>
                <a:spcPct val="90000"/>
              </a:lnSpc>
              <a:spcBef>
                <a:spcPct val="20000"/>
              </a:spcBef>
              <a:buClr>
                <a:schemeClr val="tx1"/>
              </a:buClr>
              <a:buSzPct val="70000"/>
              <a:buFont typeface="Wingdings" panose="05000000000000000000" pitchFamily="2" charset="2"/>
              <a:buNone/>
            </a:pPr>
            <a:r>
              <a:rPr lang="zh-CN" altLang="zh-CN" sz="1400"/>
              <a:t>  </a:t>
            </a:r>
            <a:r>
              <a:rPr lang="en-US" altLang="zh-CN" sz="1400"/>
              <a:t>private String </a:t>
            </a:r>
            <a:r>
              <a:rPr lang="en-US" altLang="zh-CN" sz="1400">
                <a:solidFill>
                  <a:srgbClr val="C00000"/>
                </a:solidFill>
              </a:rPr>
              <a:t>uploadImage</a:t>
            </a:r>
            <a:r>
              <a:rPr lang="en-US" altLang="zh-CN" sz="1400"/>
              <a:t>FileName;//</a:t>
            </a:r>
            <a:r>
              <a:rPr lang="zh-CN" altLang="zh-CN" sz="1400"/>
              <a:t>得到文件的名称</a:t>
            </a:r>
          </a:p>
          <a:p>
            <a:pPr>
              <a:lnSpc>
                <a:spcPct val="90000"/>
              </a:lnSpc>
              <a:spcBef>
                <a:spcPct val="20000"/>
              </a:spcBef>
              <a:buClr>
                <a:schemeClr val="tx1"/>
              </a:buClr>
              <a:buSzPct val="70000"/>
              <a:buFont typeface="Wingdings" panose="05000000000000000000" pitchFamily="2" charset="2"/>
              <a:buNone/>
            </a:pPr>
            <a:r>
              <a:rPr lang="zh-CN" altLang="zh-CN" sz="1400"/>
              <a:t>  </a:t>
            </a:r>
            <a:r>
              <a:rPr lang="en-US" altLang="zh-CN" sz="1400"/>
              <a:t>//</a:t>
            </a:r>
            <a:r>
              <a:rPr lang="zh-CN" altLang="zh-CN" sz="1400"/>
              <a:t>这里略省了属性的</a:t>
            </a:r>
            <a:r>
              <a:rPr lang="en-US" altLang="zh-CN" sz="1400"/>
              <a:t>getter/setter</a:t>
            </a:r>
            <a:r>
              <a:rPr lang="zh-CN" altLang="zh-CN" sz="1400"/>
              <a:t>方法</a:t>
            </a:r>
          </a:p>
          <a:p>
            <a:pPr>
              <a:lnSpc>
                <a:spcPct val="90000"/>
              </a:lnSpc>
              <a:spcBef>
                <a:spcPct val="20000"/>
              </a:spcBef>
              <a:buClr>
                <a:schemeClr val="tx1"/>
              </a:buClr>
              <a:buSzPct val="70000"/>
              <a:buFont typeface="Wingdings" panose="05000000000000000000" pitchFamily="2" charset="2"/>
              <a:buNone/>
            </a:pPr>
            <a:r>
              <a:rPr lang="zh-CN" altLang="zh-CN" sz="1400"/>
              <a:t>  </a:t>
            </a:r>
            <a:r>
              <a:rPr lang="en-US" altLang="zh-CN" sz="1400"/>
              <a:t>public String saveFile() throws Exception{</a:t>
            </a:r>
          </a:p>
          <a:p>
            <a:r>
              <a:rPr lang="en-US" altLang="zh-CN" sz="1400"/>
              <a:t>        ServletContext sc = ServletActionContext.getServletContext();</a:t>
            </a:r>
          </a:p>
          <a:p>
            <a:r>
              <a:rPr lang="en-US" altLang="zh-CN" sz="1400"/>
              <a:t>        String realpath = sc.getRealPath("/uploadfile");</a:t>
            </a:r>
          </a:p>
          <a:p>
            <a:r>
              <a:rPr lang="en-US" altLang="zh-CN" sz="1400"/>
              <a:t>        try {</a:t>
            </a:r>
          </a:p>
          <a:p>
            <a:r>
              <a:rPr lang="en-US" altLang="zh-CN" sz="1400"/>
              <a:t>              File destFile = new File(realpath, uploadImageFileName);</a:t>
            </a:r>
          </a:p>
          <a:p>
            <a:r>
              <a:rPr lang="en-US" altLang="zh-CN" sz="1400"/>
              <a:t>              FileUtils.copyFile(uploadImage, destFile);</a:t>
            </a:r>
          </a:p>
          <a:p>
            <a:r>
              <a:rPr lang="en-US" altLang="zh-CN" sz="1400"/>
              <a:t>        } catch (IOException e) {</a:t>
            </a:r>
          </a:p>
          <a:p>
            <a:r>
              <a:rPr lang="en-US" altLang="zh-CN" sz="1400"/>
              <a:t>              e.printStackTrace();</a:t>
            </a:r>
          </a:p>
          <a:p>
            <a:r>
              <a:rPr lang="en-US" altLang="zh-CN" sz="1400"/>
              <a:t>        }</a:t>
            </a:r>
          </a:p>
          <a:p>
            <a:pPr>
              <a:lnSpc>
                <a:spcPct val="90000"/>
              </a:lnSpc>
              <a:spcBef>
                <a:spcPct val="20000"/>
              </a:spcBef>
              <a:buClr>
                <a:schemeClr val="tx1"/>
              </a:buClr>
              <a:buSzPct val="70000"/>
              <a:buFont typeface="Wingdings" panose="05000000000000000000" pitchFamily="2" charset="2"/>
              <a:buNone/>
            </a:pPr>
            <a:r>
              <a:rPr lang="en-US" altLang="zh-CN" sz="1400"/>
              <a:t>        return "success";}}</a:t>
            </a:r>
          </a:p>
        </p:txBody>
      </p:sp>
      <p:sp>
        <p:nvSpPr>
          <p:cNvPr id="7173" name="Text Box 5"/>
          <p:cNvSpPr txBox="1">
            <a:spLocks noChangeArrowheads="1"/>
          </p:cNvSpPr>
          <p:nvPr/>
        </p:nvSpPr>
        <p:spPr bwMode="auto">
          <a:xfrm>
            <a:off x="5795963" y="2997200"/>
            <a:ext cx="2519362" cy="4048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latin typeface="Times New Roman" panose="02020603050405020304" pitchFamily="18" charset="0"/>
              </a:rPr>
              <a:t>以</a:t>
            </a:r>
            <a:r>
              <a:rPr lang="en-US" altLang="zh-CN">
                <a:latin typeface="Times New Roman" panose="02020603050405020304" pitchFamily="18" charset="0"/>
              </a:rPr>
              <a:t>MIME</a:t>
            </a:r>
            <a:r>
              <a:rPr lang="zh-CN" altLang="zh-CN">
                <a:latin typeface="Times New Roman" panose="02020603050405020304" pitchFamily="18" charset="0"/>
              </a:rPr>
              <a:t>的方式传递</a:t>
            </a:r>
          </a:p>
        </p:txBody>
      </p:sp>
      <p:sp>
        <p:nvSpPr>
          <p:cNvPr id="7174" name="Line 6"/>
          <p:cNvSpPr>
            <a:spLocks noChangeShapeType="1"/>
          </p:cNvSpPr>
          <p:nvPr/>
        </p:nvSpPr>
        <p:spPr bwMode="auto">
          <a:xfrm>
            <a:off x="4284663" y="2492375"/>
            <a:ext cx="1439862" cy="649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p:cNvSpPr>
            <a:spLocks noGrp="1"/>
          </p:cNvSpPr>
          <p:nvPr>
            <p:ph type="ftr" sz="quarter" idx="11"/>
          </p:nvPr>
        </p:nvSpPr>
        <p:spPr/>
        <p:txBody>
          <a:bodyPr/>
          <a:lstStyle/>
          <a:p>
            <a:r>
              <a:rPr lang="zh-CN" altLang="en-US"/>
              <a:t>北京传智播客教育 </a:t>
            </a:r>
            <a:r>
              <a:rPr lang="en-US" altLang="zh-CN"/>
              <a:t>www.itcast.cn</a:t>
            </a:r>
          </a:p>
        </p:txBody>
      </p:sp>
      <p:sp>
        <p:nvSpPr>
          <p:cNvPr id="8194" name="Rectangle 2"/>
          <p:cNvSpPr>
            <a:spLocks noGrp="1" noChangeArrowheads="1"/>
          </p:cNvSpPr>
          <p:nvPr>
            <p:ph type="title" idx="4294967295"/>
          </p:nvPr>
        </p:nvSpPr>
        <p:spPr>
          <a:xfrm>
            <a:off x="468313" y="1125538"/>
            <a:ext cx="8135937" cy="647700"/>
          </a:xfrm>
        </p:spPr>
        <p:txBody>
          <a:bodyPr lIns="91436" tIns="45718" rIns="91436" bIns="45718"/>
          <a:lstStyle/>
          <a:p>
            <a:r>
              <a:rPr lang="zh-CN" altLang="en-US" sz="2900" b="1"/>
              <a:t>定义上传出错要转向的页面</a:t>
            </a:r>
          </a:p>
        </p:txBody>
      </p:sp>
      <p:sp>
        <p:nvSpPr>
          <p:cNvPr id="8195" name="TextBox 4"/>
          <p:cNvSpPr txBox="1">
            <a:spLocks noChangeArrowheads="1"/>
          </p:cNvSpPr>
          <p:nvPr/>
        </p:nvSpPr>
        <p:spPr bwMode="auto">
          <a:xfrm>
            <a:off x="539750" y="1916113"/>
            <a:ext cx="8032750" cy="219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r>
              <a:rPr lang="zh-CN" altLang="zh-CN" sz="1400" b="1"/>
              <a:t>第四步：在</a:t>
            </a:r>
            <a:r>
              <a:rPr lang="en-US" altLang="zh-CN" sz="1400" b="1"/>
              <a:t>struts.xml</a:t>
            </a:r>
            <a:r>
              <a:rPr lang="zh-CN" altLang="zh-CN" sz="1400" b="1"/>
              <a:t>文件中增加如下配置</a:t>
            </a:r>
          </a:p>
          <a:p>
            <a:r>
              <a:rPr lang="en-US" altLang="zh-CN" sz="1400"/>
              <a:t> &lt;package name="upload" namespace="/upload" extends="struts-default" &gt;</a:t>
            </a:r>
          </a:p>
          <a:p>
            <a:r>
              <a:rPr lang="en-US" altLang="zh-CN" sz="1400"/>
              <a:t>          &lt;!-- </a:t>
            </a:r>
            <a:r>
              <a:rPr lang="zh-CN" altLang="zh-CN" sz="1400"/>
              <a:t>单文件上传 </a:t>
            </a:r>
            <a:r>
              <a:rPr lang="en-US" altLang="zh-CN" sz="1400"/>
              <a:t>--&gt;</a:t>
            </a:r>
          </a:p>
          <a:p>
            <a:r>
              <a:rPr lang="en-US" altLang="zh-CN" sz="1400"/>
              <a:t>        &lt;action name="uploadAction_*" class="cn.itcast.upload.UploadAction" method="{1}"&gt;</a:t>
            </a:r>
          </a:p>
          <a:p>
            <a:r>
              <a:rPr lang="en-US" altLang="zh-CN" sz="1400"/>
              <a:t>           &lt;result name="success"&gt;/upload/success.jsp&lt;/result&gt;</a:t>
            </a:r>
          </a:p>
          <a:p>
            <a:r>
              <a:rPr lang="en-US" altLang="zh-CN" sz="1400"/>
              <a:t>   </a:t>
            </a:r>
          </a:p>
          <a:p>
            <a:r>
              <a:rPr lang="en-US" altLang="zh-CN" sz="1400"/>
              <a:t>           </a:t>
            </a:r>
            <a:r>
              <a:rPr lang="en-US" altLang="zh-CN" sz="1400" b="1">
                <a:solidFill>
                  <a:srgbClr val="FF0000"/>
                </a:solidFill>
              </a:rPr>
              <a:t>&lt;!-- </a:t>
            </a:r>
            <a:r>
              <a:rPr lang="zh-CN" altLang="zh-CN" sz="1400" b="1">
                <a:solidFill>
                  <a:srgbClr val="FF0000"/>
                </a:solidFill>
              </a:rPr>
              <a:t>定义上传出错要转向的页面 </a:t>
            </a:r>
            <a:r>
              <a:rPr lang="en-US" altLang="zh-CN" sz="1400" b="1">
                <a:solidFill>
                  <a:srgbClr val="FF0000"/>
                </a:solidFill>
              </a:rPr>
              <a:t>--&gt;</a:t>
            </a:r>
          </a:p>
          <a:p>
            <a:r>
              <a:rPr lang="en-US" altLang="zh-CN" sz="1400" b="1">
                <a:solidFill>
                  <a:srgbClr val="FF0000"/>
                </a:solidFill>
              </a:rPr>
              <a:t>           &lt;result name="input"&gt;/upload/error.jsp&lt;/result&gt;</a:t>
            </a:r>
          </a:p>
          <a:p>
            <a:r>
              <a:rPr lang="en-US" altLang="zh-CN" sz="1400"/>
              <a:t>       &lt;/action&gt;</a:t>
            </a:r>
          </a:p>
          <a:p>
            <a:r>
              <a:rPr lang="en-US" altLang="zh-CN" sz="1400"/>
              <a:t> &lt;package&gt;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
          <p:cNvSpPr>
            <a:spLocks noGrp="1"/>
          </p:cNvSpPr>
          <p:nvPr>
            <p:ph type="ftr" sz="quarter" idx="11"/>
          </p:nvPr>
        </p:nvSpPr>
        <p:spPr/>
        <p:txBody>
          <a:bodyPr/>
          <a:lstStyle/>
          <a:p>
            <a:r>
              <a:rPr lang="zh-CN" altLang="en-US"/>
              <a:t>北京传智播客教育 </a:t>
            </a:r>
            <a:r>
              <a:rPr lang="en-US" altLang="zh-CN"/>
              <a:t>www.itcast.cn</a:t>
            </a:r>
          </a:p>
        </p:txBody>
      </p:sp>
      <p:sp>
        <p:nvSpPr>
          <p:cNvPr id="9218" name="Rectangle 2"/>
          <p:cNvSpPr>
            <a:spLocks noGrp="1" noChangeArrowheads="1"/>
          </p:cNvSpPr>
          <p:nvPr>
            <p:ph type="title" idx="4294967295"/>
          </p:nvPr>
        </p:nvSpPr>
        <p:spPr>
          <a:xfrm>
            <a:off x="468313" y="1125538"/>
            <a:ext cx="8135937" cy="647700"/>
          </a:xfrm>
        </p:spPr>
        <p:txBody>
          <a:bodyPr lIns="91436" tIns="45718" rIns="91436" bIns="45718"/>
          <a:lstStyle/>
          <a:p>
            <a:r>
              <a:rPr lang="zh-CN" altLang="en-US" sz="2900" b="1"/>
              <a:t>设置上传文件的总开关</a:t>
            </a:r>
          </a:p>
        </p:txBody>
      </p:sp>
      <p:sp>
        <p:nvSpPr>
          <p:cNvPr id="9219" name="TextBox 4"/>
          <p:cNvSpPr txBox="1">
            <a:spLocks noChangeArrowheads="1"/>
          </p:cNvSpPr>
          <p:nvPr/>
        </p:nvSpPr>
        <p:spPr bwMode="auto">
          <a:xfrm>
            <a:off x="539750" y="1916113"/>
            <a:ext cx="803275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r>
              <a:rPr lang="zh-CN" altLang="zh-CN" sz="1400"/>
              <a:t>在</a:t>
            </a:r>
            <a:r>
              <a:rPr lang="en-US" altLang="zh-CN" sz="1400"/>
              <a:t>struts.xml</a:t>
            </a:r>
            <a:r>
              <a:rPr lang="zh-CN" altLang="zh-CN" sz="1400"/>
              <a:t>文件加载该资源文件</a:t>
            </a:r>
          </a:p>
          <a:p>
            <a:r>
              <a:rPr lang="zh-CN" altLang="zh-CN" sz="1400"/>
              <a:t>       </a:t>
            </a:r>
            <a:r>
              <a:rPr lang="en-US" altLang="zh-CN" sz="1400"/>
              <a:t>&lt;!-- </a:t>
            </a:r>
            <a:r>
              <a:rPr lang="zh-CN" altLang="zh-CN" sz="1400"/>
              <a:t>设置</a:t>
            </a:r>
            <a:r>
              <a:rPr lang="en-US" altLang="zh-CN" sz="1400"/>
              <a:t>comonFileupload</a:t>
            </a:r>
            <a:r>
              <a:rPr lang="zh-CN" altLang="zh-CN" sz="1400"/>
              <a:t>上传组件允许的文件大小 才能测试出上传文件过大出现的错误信息 </a:t>
            </a:r>
          </a:p>
          <a:p>
            <a:r>
              <a:rPr lang="en-US" altLang="zh-CN" sz="1400"/>
              <a:t>             </a:t>
            </a:r>
            <a:r>
              <a:rPr lang="zh-CN" altLang="zh-CN" sz="1400"/>
              <a:t>默认值是</a:t>
            </a:r>
            <a:r>
              <a:rPr lang="en-US" altLang="zh-CN" sz="1400"/>
              <a:t>2M--&gt;</a:t>
            </a:r>
          </a:p>
          <a:p>
            <a:r>
              <a:rPr lang="en-US" altLang="zh-CN" sz="1400"/>
              <a:t>       &lt;constant name="</a:t>
            </a:r>
            <a:r>
              <a:rPr lang="en-US" altLang="zh-CN" sz="1400" b="1">
                <a:solidFill>
                  <a:srgbClr val="FF0000"/>
                </a:solidFill>
              </a:rPr>
              <a:t>struts.multipart.maxSize</a:t>
            </a:r>
            <a:r>
              <a:rPr lang="en-US" altLang="zh-CN" sz="1400"/>
              <a:t>" value="86170804"/&gt;</a:t>
            </a:r>
            <a:endParaRPr lang="zh-CN" altLang="zh-CN" sz="1400"/>
          </a:p>
        </p:txBody>
      </p:sp>
      <p:sp>
        <p:nvSpPr>
          <p:cNvPr id="9220" name="Text Box 4"/>
          <p:cNvSpPr txBox="1">
            <a:spLocks noChangeArrowheads="1"/>
          </p:cNvSpPr>
          <p:nvPr/>
        </p:nvSpPr>
        <p:spPr bwMode="auto">
          <a:xfrm>
            <a:off x="684213" y="3500438"/>
            <a:ext cx="7920037"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anose="02020603050405020304" pitchFamily="18" charset="0"/>
              </a:rPr>
              <a:t>在struts2-core-2.3.3.jar</a:t>
            </a:r>
            <a:r>
              <a:rPr lang="zh-CN" altLang="zh-CN" sz="2400">
                <a:latin typeface="Times New Roman" panose="02020603050405020304" pitchFamily="18" charset="0"/>
              </a:rPr>
              <a:t>包下</a:t>
            </a:r>
            <a:r>
              <a:rPr lang="en-US" altLang="zh-CN" sz="2400">
                <a:latin typeface="Times New Roman" panose="02020603050405020304" pitchFamily="18" charset="0"/>
              </a:rPr>
              <a:t>org\apache\struts2\default.properties</a:t>
            </a:r>
            <a:endParaRPr lang="zh-CN" altLang="zh-CN" sz="2400">
              <a:latin typeface="Times New Roman" panose="02020603050405020304" pitchFamily="18" charset="0"/>
            </a:endParaRPr>
          </a:p>
        </p:txBody>
      </p:sp>
      <p:sp>
        <p:nvSpPr>
          <p:cNvPr id="9221" name="Line 5"/>
          <p:cNvSpPr>
            <a:spLocks noChangeShapeType="1"/>
          </p:cNvSpPr>
          <p:nvPr/>
        </p:nvSpPr>
        <p:spPr bwMode="auto">
          <a:xfrm>
            <a:off x="3276600" y="2708275"/>
            <a:ext cx="215900" cy="792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0242" name="Rectangle 2"/>
          <p:cNvSpPr>
            <a:spLocks noGrp="1" noChangeArrowheads="1"/>
          </p:cNvSpPr>
          <p:nvPr>
            <p:ph type="title"/>
          </p:nvPr>
        </p:nvSpPr>
        <p:spPr>
          <a:xfrm>
            <a:off x="684213" y="692150"/>
            <a:ext cx="7772400" cy="1143000"/>
          </a:xfrm>
        </p:spPr>
        <p:txBody>
          <a:bodyPr/>
          <a:lstStyle/>
          <a:p>
            <a:r>
              <a:rPr lang="en-US" altLang="zh-CN"/>
              <a:t>File Upload </a:t>
            </a:r>
            <a:r>
              <a:rPr lang="zh-CN" altLang="zh-CN"/>
              <a:t>拦截器</a:t>
            </a:r>
          </a:p>
        </p:txBody>
      </p:sp>
      <p:sp>
        <p:nvSpPr>
          <p:cNvPr id="10243" name="Rectangle 3"/>
          <p:cNvSpPr>
            <a:spLocks noGrp="1" noChangeArrowheads="1"/>
          </p:cNvSpPr>
          <p:nvPr>
            <p:ph type="body" idx="1"/>
          </p:nvPr>
        </p:nvSpPr>
        <p:spPr>
          <a:xfrm>
            <a:off x="250825" y="1844675"/>
            <a:ext cx="8281988" cy="3816350"/>
          </a:xfrm>
        </p:spPr>
        <p:txBody>
          <a:bodyPr/>
          <a:lstStyle/>
          <a:p>
            <a:r>
              <a:rPr lang="en-US" altLang="zh-CN" sz="1400"/>
              <a:t>FileUpload </a:t>
            </a:r>
            <a:r>
              <a:rPr lang="zh-CN" altLang="zh-CN" sz="1400"/>
              <a:t>拦截器负责处理文件的上传操作</a:t>
            </a:r>
            <a:r>
              <a:rPr lang="en-US" altLang="zh-CN" sz="1400"/>
              <a:t>, </a:t>
            </a:r>
            <a:r>
              <a:rPr lang="zh-CN" altLang="zh-CN" sz="1400"/>
              <a:t>它是默认的 </a:t>
            </a:r>
            <a:r>
              <a:rPr lang="en-US" altLang="zh-CN" sz="1400"/>
              <a:t>defaultStack </a:t>
            </a:r>
            <a:r>
              <a:rPr lang="zh-CN" altLang="zh-CN" sz="1400"/>
              <a:t>拦截器栈的一员</a:t>
            </a:r>
            <a:r>
              <a:rPr lang="en-US" altLang="zh-CN" sz="1400"/>
              <a:t>. </a:t>
            </a:r>
          </a:p>
          <a:p>
            <a:r>
              <a:rPr lang="en-US" altLang="zh-CN" sz="1400"/>
              <a:t>FileUpload </a:t>
            </a:r>
            <a:r>
              <a:rPr lang="zh-CN" altLang="zh-CN" sz="1400"/>
              <a:t>拦截器有 </a:t>
            </a:r>
            <a:r>
              <a:rPr lang="en-US" altLang="zh-CN" sz="1400"/>
              <a:t>3 </a:t>
            </a:r>
            <a:r>
              <a:rPr lang="zh-CN" altLang="zh-CN" sz="1400"/>
              <a:t>个属性可以设置</a:t>
            </a:r>
            <a:r>
              <a:rPr lang="en-US" altLang="zh-CN" sz="1400"/>
              <a:t>.</a:t>
            </a:r>
          </a:p>
          <a:p>
            <a:pPr lvl="1"/>
            <a:r>
              <a:rPr lang="en-US" altLang="zh-CN" sz="1400"/>
              <a:t>maximumSize: </a:t>
            </a:r>
            <a:r>
              <a:rPr lang="zh-CN" altLang="zh-CN" sz="1400"/>
              <a:t>上传文件的最大长度</a:t>
            </a:r>
            <a:r>
              <a:rPr lang="en-US" altLang="zh-CN" sz="1400"/>
              <a:t>(</a:t>
            </a:r>
            <a:r>
              <a:rPr lang="zh-CN" altLang="zh-CN" sz="1400"/>
              <a:t>以字节为单位</a:t>
            </a:r>
            <a:r>
              <a:rPr lang="en-US" altLang="zh-CN" sz="1400"/>
              <a:t>), </a:t>
            </a:r>
            <a:r>
              <a:rPr lang="zh-CN" altLang="zh-CN" sz="1400"/>
              <a:t>默认值为 </a:t>
            </a:r>
            <a:r>
              <a:rPr lang="en-US" altLang="zh-CN" sz="1400"/>
              <a:t>2 MB</a:t>
            </a:r>
          </a:p>
          <a:p>
            <a:pPr lvl="1"/>
            <a:r>
              <a:rPr lang="en-US" altLang="zh-CN" sz="1400"/>
              <a:t>allowedTypes: </a:t>
            </a:r>
            <a:r>
              <a:rPr lang="zh-CN" altLang="zh-CN" sz="1400"/>
              <a:t>允许上传文件的类型</a:t>
            </a:r>
            <a:r>
              <a:rPr lang="en-US" altLang="zh-CN" sz="1400"/>
              <a:t>, </a:t>
            </a:r>
            <a:r>
              <a:rPr lang="zh-CN" altLang="zh-CN" sz="1400"/>
              <a:t>各类型之间以逗号分隔</a:t>
            </a:r>
          </a:p>
          <a:p>
            <a:pPr lvl="1"/>
            <a:r>
              <a:rPr lang="en-US" altLang="zh-CN" sz="1400"/>
              <a:t>allowedExtensions: </a:t>
            </a:r>
            <a:r>
              <a:rPr lang="zh-CN" altLang="zh-CN" sz="1400"/>
              <a:t>允许上传文件扩展名</a:t>
            </a:r>
            <a:r>
              <a:rPr lang="en-US" altLang="zh-CN" sz="1400"/>
              <a:t>, </a:t>
            </a:r>
            <a:r>
              <a:rPr lang="zh-CN" altLang="zh-CN" sz="1400"/>
              <a:t>各扩展名之间以逗号分隔</a:t>
            </a:r>
          </a:p>
          <a:p>
            <a:pPr lvl="1"/>
            <a:r>
              <a:rPr lang="zh-CN" altLang="zh-CN" sz="1400" b="1">
                <a:solidFill>
                  <a:srgbClr val="FF0000"/>
                </a:solidFill>
              </a:rPr>
              <a:t>可以在 </a:t>
            </a:r>
            <a:r>
              <a:rPr lang="en-US" altLang="zh-CN" sz="1400" b="1">
                <a:solidFill>
                  <a:srgbClr val="FF0000"/>
                </a:solidFill>
              </a:rPr>
              <a:t>struts.xml </a:t>
            </a:r>
            <a:r>
              <a:rPr lang="zh-CN" altLang="zh-CN" sz="1400" b="1">
                <a:solidFill>
                  <a:srgbClr val="FF0000"/>
                </a:solidFill>
              </a:rPr>
              <a:t>文件中覆盖这 </a:t>
            </a:r>
            <a:r>
              <a:rPr lang="en-US" altLang="zh-CN" sz="1400" b="1">
                <a:solidFill>
                  <a:srgbClr val="FF0000"/>
                </a:solidFill>
              </a:rPr>
              <a:t>3 </a:t>
            </a:r>
            <a:r>
              <a:rPr lang="zh-CN" altLang="zh-CN" sz="1400" b="1">
                <a:solidFill>
                  <a:srgbClr val="FF0000"/>
                </a:solidFill>
              </a:rPr>
              <a:t>个属性</a:t>
            </a:r>
          </a:p>
          <a:p>
            <a:pPr lvl="1"/>
            <a:endParaRPr lang="zh-CN" altLang="zh-CN" sz="1400"/>
          </a:p>
          <a:p>
            <a:endParaRPr lang="zh-CN" altLang="zh-CN" sz="1400"/>
          </a:p>
          <a:p>
            <a:endParaRPr lang="zh-CN" altLang="zh-CN" sz="1400"/>
          </a:p>
          <a:p>
            <a:endParaRPr lang="zh-CN" altLang="zh-CN" sz="1400"/>
          </a:p>
          <a:p>
            <a:endParaRPr lang="zh-CN" altLang="zh-CN" sz="1400"/>
          </a:p>
          <a:p>
            <a:r>
              <a:rPr lang="zh-CN" altLang="zh-CN" sz="1400"/>
              <a:t>若用户上传的文件大小大于给定的最大长度或其内容类型没有被列在 </a:t>
            </a:r>
            <a:r>
              <a:rPr lang="en-US" altLang="zh-CN" sz="1400"/>
              <a:t>allowedTypes, allowedExtensions </a:t>
            </a:r>
            <a:r>
              <a:rPr lang="zh-CN" altLang="zh-CN" sz="1400"/>
              <a:t>参数里</a:t>
            </a:r>
            <a:r>
              <a:rPr lang="en-US" altLang="zh-CN" sz="1400"/>
              <a:t>, </a:t>
            </a:r>
            <a:r>
              <a:rPr lang="zh-CN" altLang="zh-CN" sz="1400"/>
              <a:t>将会显示一条出错消息</a:t>
            </a:r>
            <a:r>
              <a:rPr lang="en-US" altLang="zh-CN" sz="1400"/>
              <a:t>. </a:t>
            </a:r>
            <a:r>
              <a:rPr lang="zh-CN" altLang="zh-CN" sz="1400"/>
              <a:t>与文件上传有关的出错消息在 </a:t>
            </a:r>
          </a:p>
          <a:p>
            <a:pPr>
              <a:buFont typeface="Wingdings" panose="05000000000000000000" pitchFamily="2" charset="2"/>
              <a:buNone/>
            </a:pPr>
            <a:r>
              <a:rPr lang="en-US" altLang="zh-CN" sz="1400"/>
              <a:t>       </a:t>
            </a:r>
            <a:r>
              <a:rPr lang="en-US" altLang="zh-CN" sz="1400" b="1">
                <a:solidFill>
                  <a:srgbClr val="FF0000"/>
                </a:solidFill>
              </a:rPr>
              <a:t>struts-messages.properties </a:t>
            </a:r>
            <a:r>
              <a:rPr lang="zh-CN" altLang="zh-CN" sz="1400" b="1">
                <a:solidFill>
                  <a:srgbClr val="FF0000"/>
                </a:solidFill>
              </a:rPr>
              <a:t>文件里预定义</a:t>
            </a:r>
            <a:r>
              <a:rPr lang="en-US" altLang="zh-CN" sz="1400" b="1">
                <a:solidFill>
                  <a:srgbClr val="FF0000"/>
                </a:solidFill>
              </a:rPr>
              <a:t>.  (org.apache.struts2</a:t>
            </a:r>
            <a:r>
              <a:rPr lang="zh-CN" altLang="zh-CN" sz="1400" b="1">
                <a:solidFill>
                  <a:srgbClr val="FF0000"/>
                </a:solidFill>
              </a:rPr>
              <a:t>包下</a:t>
            </a:r>
            <a:r>
              <a:rPr lang="en-US" altLang="zh-CN" sz="1400" b="1">
                <a:solidFill>
                  <a:srgbClr val="FF0000"/>
                </a:solidFill>
              </a:rPr>
              <a:t>)</a:t>
            </a:r>
          </a:p>
          <a:p>
            <a:r>
              <a:rPr lang="zh-CN" altLang="zh-CN" sz="1400"/>
              <a:t>可以在文件上传 </a:t>
            </a:r>
            <a:r>
              <a:rPr lang="en-US" altLang="zh-CN" sz="1400"/>
              <a:t>Action </a:t>
            </a:r>
            <a:r>
              <a:rPr lang="zh-CN" altLang="zh-CN" sz="1400"/>
              <a:t>相对应的资源文件中重新定义错误消息</a:t>
            </a:r>
            <a:r>
              <a:rPr lang="en-US" altLang="zh-CN" sz="1400"/>
              <a:t>, </a:t>
            </a:r>
            <a:r>
              <a:rPr lang="zh-CN" altLang="zh-CN" sz="1400"/>
              <a:t>但需要在 </a:t>
            </a:r>
            <a:r>
              <a:rPr lang="en-US" altLang="zh-CN" sz="1400"/>
              <a:t>struts.xml </a:t>
            </a:r>
            <a:r>
              <a:rPr lang="zh-CN" altLang="zh-CN" sz="1400"/>
              <a:t>文件中配置使用 </a:t>
            </a:r>
            <a:r>
              <a:rPr lang="en-US" altLang="zh-CN" sz="1400"/>
              <a:t>action </a:t>
            </a:r>
            <a:r>
              <a:rPr lang="zh-CN" altLang="zh-CN" sz="1400"/>
              <a:t>的消息</a:t>
            </a:r>
            <a:r>
              <a:rPr lang="en-US" altLang="zh-CN" sz="1400"/>
              <a:t>: </a:t>
            </a:r>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429000"/>
            <a:ext cx="7273925" cy="11525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2"/>
          <p:cNvSpPr>
            <a:spLocks noGrp="1"/>
          </p:cNvSpPr>
          <p:nvPr>
            <p:ph type="ftr" sz="quarter" idx="11"/>
          </p:nvPr>
        </p:nvSpPr>
        <p:spPr/>
        <p:txBody>
          <a:bodyPr/>
          <a:lstStyle/>
          <a:p>
            <a:r>
              <a:rPr lang="zh-CN" altLang="en-US"/>
              <a:t>北京传智播客教育 </a:t>
            </a:r>
            <a:r>
              <a:rPr lang="en-US" altLang="zh-CN"/>
              <a:t>www.itcast.cn</a:t>
            </a:r>
          </a:p>
        </p:txBody>
      </p:sp>
      <p:sp>
        <p:nvSpPr>
          <p:cNvPr id="11266" name="页脚占位符 3"/>
          <p:cNvSpPr txBox="1">
            <a:spLocks noGrp="1" noChangeArrowheads="1"/>
          </p:cNvSpPr>
          <p:nvPr/>
        </p:nvSpPr>
        <p:spPr bwMode="auto">
          <a:xfrm>
            <a:off x="3352800" y="64039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zh-CN" sz="1400"/>
              <a:t>北京传智播客教育 </a:t>
            </a:r>
            <a:r>
              <a:rPr lang="en-US" altLang="zh-CN" sz="1400"/>
              <a:t>www.itcast.cn</a:t>
            </a:r>
          </a:p>
        </p:txBody>
      </p:sp>
      <p:sp>
        <p:nvSpPr>
          <p:cNvPr id="11267" name="Rectangle 2"/>
          <p:cNvSpPr>
            <a:spLocks noGrp="1" noChangeArrowheads="1"/>
          </p:cNvSpPr>
          <p:nvPr>
            <p:ph type="title" idx="4294967295"/>
          </p:nvPr>
        </p:nvSpPr>
        <p:spPr>
          <a:xfrm>
            <a:off x="468313" y="1125538"/>
            <a:ext cx="8135937" cy="647700"/>
          </a:xfrm>
        </p:spPr>
        <p:txBody>
          <a:bodyPr lIns="91436" tIns="45718" rIns="91436" bIns="45718"/>
          <a:lstStyle/>
          <a:p>
            <a:r>
              <a:rPr lang="zh-CN" altLang="zh-CN" sz="2900" b="1"/>
              <a:t>在</a:t>
            </a:r>
            <a:r>
              <a:rPr lang="en-US" altLang="zh-CN" sz="2900" b="1"/>
              <a:t>jsp</a:t>
            </a:r>
            <a:r>
              <a:rPr lang="zh-CN" altLang="zh-CN" sz="2900" b="1"/>
              <a:t>页面显示错误信息</a:t>
            </a:r>
            <a:endParaRPr lang="zh-CN" altLang="zh-CN" sz="3200" b="1">
              <a:latin typeface="宋体" panose="02010600030101010101" pitchFamily="2" charset="-122"/>
            </a:endParaRPr>
          </a:p>
        </p:txBody>
      </p:sp>
      <p:sp>
        <p:nvSpPr>
          <p:cNvPr id="11268" name="TextBox 4"/>
          <p:cNvSpPr txBox="1">
            <a:spLocks noChangeArrowheads="1"/>
          </p:cNvSpPr>
          <p:nvPr/>
        </p:nvSpPr>
        <p:spPr bwMode="auto">
          <a:xfrm>
            <a:off x="539750" y="1916113"/>
            <a:ext cx="8032750" cy="10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r>
              <a:rPr lang="zh-CN" altLang="zh-CN" sz="1600"/>
              <a:t>在</a:t>
            </a:r>
            <a:r>
              <a:rPr lang="en-US" altLang="zh-CN" sz="1600"/>
              <a:t>struts.xml</a:t>
            </a:r>
            <a:r>
              <a:rPr lang="zh-CN" altLang="zh-CN" sz="1600"/>
              <a:t>文件中根据</a:t>
            </a:r>
          </a:p>
          <a:p>
            <a:pPr>
              <a:lnSpc>
                <a:spcPct val="90000"/>
              </a:lnSpc>
              <a:spcBef>
                <a:spcPct val="20000"/>
              </a:spcBef>
              <a:buClr>
                <a:schemeClr val="tx1"/>
              </a:buClr>
              <a:buSzPct val="70000"/>
              <a:buFont typeface="Wingdings" panose="05000000000000000000" pitchFamily="2" charset="2"/>
              <a:buNone/>
            </a:pPr>
            <a:r>
              <a:rPr lang="en-US" altLang="zh-CN" sz="1600"/>
              <a:t>      &lt;result name=</a:t>
            </a:r>
            <a:r>
              <a:rPr lang="en-US" altLang="zh-CN" sz="1600">
                <a:latin typeface="Arial" panose="020B0604020202020204" pitchFamily="34" charset="0"/>
              </a:rPr>
              <a:t>“</a:t>
            </a:r>
            <a:r>
              <a:rPr lang="en-US" altLang="zh-CN" sz="1600"/>
              <a:t>input</a:t>
            </a:r>
            <a:r>
              <a:rPr lang="en-US" altLang="zh-CN" sz="1600">
                <a:latin typeface="Arial" panose="020B0604020202020204" pitchFamily="34" charset="0"/>
              </a:rPr>
              <a:t>”</a:t>
            </a:r>
            <a:r>
              <a:rPr lang="en-US" altLang="zh-CN" sz="1600"/>
              <a:t>&gt;/upload/error.jsp&lt;/result&gt;</a:t>
            </a:r>
            <a:r>
              <a:rPr lang="zh-CN" altLang="zh-CN" sz="1600"/>
              <a:t>中所指向的</a:t>
            </a:r>
            <a:r>
              <a:rPr lang="en-US" altLang="zh-CN" sz="1600"/>
              <a:t>error.jsp</a:t>
            </a:r>
            <a:r>
              <a:rPr lang="zh-CN" altLang="zh-CN" sz="1600"/>
              <a:t>页面可以使用</a:t>
            </a:r>
          </a:p>
          <a:p>
            <a:pPr>
              <a:lnSpc>
                <a:spcPct val="90000"/>
              </a:lnSpc>
              <a:spcBef>
                <a:spcPct val="20000"/>
              </a:spcBef>
              <a:buClr>
                <a:schemeClr val="tx1"/>
              </a:buClr>
              <a:buSzPct val="70000"/>
              <a:buFont typeface="Wingdings" panose="05000000000000000000" pitchFamily="2" charset="2"/>
              <a:buNone/>
            </a:pPr>
            <a:r>
              <a:rPr lang="zh-CN" altLang="zh-CN" sz="1600"/>
              <a:t>     </a:t>
            </a:r>
            <a:r>
              <a:rPr lang="en-US" altLang="zh-CN" sz="1600"/>
              <a:t>&lt;s:fielderror/&gt;</a:t>
            </a:r>
            <a:r>
              <a:rPr lang="zh-CN" altLang="zh-CN" sz="1600"/>
              <a:t>显示错误信息</a:t>
            </a:r>
          </a:p>
          <a:p>
            <a:pPr>
              <a:lnSpc>
                <a:spcPct val="90000"/>
              </a:lnSpc>
              <a:spcBef>
                <a:spcPct val="20000"/>
              </a:spcBef>
              <a:buClr>
                <a:schemeClr val="tx1"/>
              </a:buClr>
              <a:buSzPct val="70000"/>
              <a:buFont typeface="Wingdings" panose="05000000000000000000" pitchFamily="2" charset="2"/>
              <a:buNone/>
            </a:pPr>
            <a:r>
              <a:rPr lang="zh-CN" altLang="zh-CN" sz="140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2"/>
          <p:cNvSpPr>
            <a:spLocks noGrp="1"/>
          </p:cNvSpPr>
          <p:nvPr>
            <p:ph type="ftr" sz="quarter" idx="11"/>
          </p:nvPr>
        </p:nvSpPr>
        <p:spPr/>
        <p:txBody>
          <a:bodyPr/>
          <a:lstStyle/>
          <a:p>
            <a:r>
              <a:rPr lang="zh-CN" altLang="en-US"/>
              <a:t>北京传智播客教育 </a:t>
            </a:r>
            <a:r>
              <a:rPr lang="en-US" altLang="zh-CN"/>
              <a:t>www.itcast.cn</a:t>
            </a:r>
          </a:p>
        </p:txBody>
      </p:sp>
      <p:sp>
        <p:nvSpPr>
          <p:cNvPr id="12290" name="页脚占位符 3"/>
          <p:cNvSpPr txBox="1">
            <a:spLocks noGrp="1" noChangeArrowheads="1"/>
          </p:cNvSpPr>
          <p:nvPr/>
        </p:nvSpPr>
        <p:spPr bwMode="auto">
          <a:xfrm>
            <a:off x="3352800" y="64039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zh-CN" sz="1400"/>
              <a:t>北京传智播客教育 </a:t>
            </a:r>
            <a:r>
              <a:rPr lang="en-US" altLang="zh-CN" sz="1400"/>
              <a:t>www.itcast.cn</a:t>
            </a:r>
          </a:p>
        </p:txBody>
      </p:sp>
      <p:sp>
        <p:nvSpPr>
          <p:cNvPr id="12291" name="Rectangle 2"/>
          <p:cNvSpPr>
            <a:spLocks noGrp="1" noChangeArrowheads="1"/>
          </p:cNvSpPr>
          <p:nvPr>
            <p:ph type="title" idx="4294967295"/>
          </p:nvPr>
        </p:nvSpPr>
        <p:spPr>
          <a:xfrm>
            <a:off x="468313" y="1196975"/>
            <a:ext cx="8135937" cy="647700"/>
          </a:xfrm>
        </p:spPr>
        <p:txBody>
          <a:bodyPr lIns="91436" tIns="45718" rIns="91436" bIns="45718"/>
          <a:lstStyle/>
          <a:p>
            <a:r>
              <a:rPr lang="zh-CN" altLang="zh-CN" sz="2900" b="1"/>
              <a:t>查看</a:t>
            </a:r>
            <a:r>
              <a:rPr lang="en-US" altLang="zh-CN" sz="2600" b="1">
                <a:solidFill>
                  <a:schemeClr val="accent1"/>
                </a:solidFill>
              </a:rPr>
              <a:t>struts-messages.properties</a:t>
            </a:r>
            <a:r>
              <a:rPr lang="zh-CN" altLang="zh-CN" sz="2600" b="1">
                <a:solidFill>
                  <a:srgbClr val="FF0000"/>
                </a:solidFill>
              </a:rPr>
              <a:t>文件</a:t>
            </a:r>
          </a:p>
        </p:txBody>
      </p:sp>
      <p:sp>
        <p:nvSpPr>
          <p:cNvPr id="12292" name="TextBox 4"/>
          <p:cNvSpPr txBox="1">
            <a:spLocks noChangeArrowheads="1"/>
          </p:cNvSpPr>
          <p:nvPr/>
        </p:nvSpPr>
        <p:spPr bwMode="auto">
          <a:xfrm>
            <a:off x="395288" y="1916113"/>
            <a:ext cx="8208962" cy="20240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1436" tIns="45718" rIns="91436" bIns="4571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r>
              <a:rPr lang="zh-CN" altLang="zh-CN" sz="1600" b="1"/>
              <a:t>配置如下</a:t>
            </a:r>
            <a:r>
              <a:rPr lang="en-US" altLang="zh-CN" sz="1600" b="1"/>
              <a:t>:</a:t>
            </a:r>
          </a:p>
          <a:p>
            <a:r>
              <a:rPr lang="en-US" altLang="zh-CN" sz="1400">
                <a:solidFill>
                  <a:srgbClr val="FF0000"/>
                </a:solidFill>
              </a:rPr>
              <a:t>struts.messages.error.uploading</a:t>
            </a:r>
            <a:r>
              <a:rPr lang="en-US" altLang="zh-CN" sz="1400"/>
              <a:t>=Error uploading: {0}</a:t>
            </a:r>
          </a:p>
          <a:p>
            <a:r>
              <a:rPr lang="en-US" altLang="zh-CN" sz="1400">
                <a:solidFill>
                  <a:srgbClr val="FF0000"/>
                </a:solidFill>
              </a:rPr>
              <a:t>struts.messages.error.file.too.large</a:t>
            </a:r>
            <a:r>
              <a:rPr lang="en-US" altLang="zh-CN" sz="1400"/>
              <a:t>=File too large: {0} "{1}" "{2}" </a:t>
            </a:r>
            <a:r>
              <a:rPr lang="en-US" altLang="zh-CN" sz="1400">
                <a:solidFill>
                  <a:srgbClr val="FF0000"/>
                </a:solidFill>
              </a:rPr>
              <a:t>{3}</a:t>
            </a:r>
          </a:p>
          <a:p>
            <a:r>
              <a:rPr lang="en-US" altLang="zh-CN" sz="1400">
                <a:solidFill>
                  <a:srgbClr val="FF0000"/>
                </a:solidFill>
              </a:rPr>
              <a:t>struts.messages.error.content.type.not.allowed</a:t>
            </a:r>
            <a:r>
              <a:rPr lang="en-US" altLang="zh-CN" sz="1400"/>
              <a:t>=Content-Type not allowed: {0} "{1}" "{2}" {3}</a:t>
            </a:r>
          </a:p>
          <a:p>
            <a:r>
              <a:rPr lang="en-US" altLang="zh-CN" sz="1400">
                <a:solidFill>
                  <a:srgbClr val="FF0000"/>
                </a:solidFill>
              </a:rPr>
              <a:t>struts.messages.error.file.extension.not.allowed</a:t>
            </a:r>
            <a:r>
              <a:rPr lang="en-US" altLang="zh-CN" sz="1400"/>
              <a:t>=File extension not allowed: {0} "{1}" "{2}" {3}</a:t>
            </a:r>
          </a:p>
          <a:p>
            <a:r>
              <a:rPr lang="en-US" altLang="zh-CN" sz="1400"/>
              <a:t>{0}:&lt;input type=</a:t>
            </a:r>
            <a:r>
              <a:rPr lang="en-US" altLang="zh-CN" sz="1400">
                <a:latin typeface="Arial" panose="020B0604020202020204" pitchFamily="34" charset="0"/>
              </a:rPr>
              <a:t>“</a:t>
            </a:r>
            <a:r>
              <a:rPr lang="en-US" altLang="zh-CN" sz="1400"/>
              <a:t>file</a:t>
            </a:r>
            <a:r>
              <a:rPr lang="en-US" altLang="zh-CN" sz="1400">
                <a:latin typeface="Arial" panose="020B0604020202020204" pitchFamily="34" charset="0"/>
              </a:rPr>
              <a:t>”</a:t>
            </a:r>
            <a:r>
              <a:rPr lang="en-US" altLang="zh-CN" sz="1400"/>
              <a:t> name=</a:t>
            </a:r>
            <a:r>
              <a:rPr lang="en-US" altLang="zh-CN" sz="1400">
                <a:latin typeface="Arial" panose="020B0604020202020204" pitchFamily="34" charset="0"/>
              </a:rPr>
              <a:t>“</a:t>
            </a:r>
            <a:r>
              <a:rPr lang="en-US" altLang="zh-CN" sz="1400"/>
              <a:t>uploadImage</a:t>
            </a:r>
            <a:r>
              <a:rPr lang="en-US" altLang="zh-CN" sz="1400">
                <a:latin typeface="Arial" panose="020B0604020202020204" pitchFamily="34" charset="0"/>
              </a:rPr>
              <a:t>”</a:t>
            </a:r>
            <a:r>
              <a:rPr lang="en-US" altLang="zh-CN" sz="1400"/>
              <a:t>&gt;</a:t>
            </a:r>
            <a:r>
              <a:rPr lang="zh-CN" altLang="zh-CN" sz="1400"/>
              <a:t>中</a:t>
            </a:r>
            <a:r>
              <a:rPr lang="en-US" altLang="zh-CN" sz="1400"/>
              <a:t>name</a:t>
            </a:r>
            <a:r>
              <a:rPr lang="zh-CN" altLang="zh-CN" sz="1400"/>
              <a:t>属性的值</a:t>
            </a:r>
          </a:p>
          <a:p>
            <a:r>
              <a:rPr lang="en-US" altLang="zh-CN" sz="1400"/>
              <a:t>{1}:</a:t>
            </a:r>
            <a:r>
              <a:rPr lang="zh-CN" altLang="zh-CN" sz="1400"/>
              <a:t>上传文件的真实名称</a:t>
            </a:r>
          </a:p>
          <a:p>
            <a:r>
              <a:rPr lang="en-US" altLang="zh-CN" sz="1400"/>
              <a:t>{2}:</a:t>
            </a:r>
            <a:r>
              <a:rPr lang="zh-CN" altLang="zh-CN" sz="1400"/>
              <a:t>上传文件保存到临时目录的名称</a:t>
            </a:r>
          </a:p>
          <a:p>
            <a:r>
              <a:rPr lang="en-US" altLang="zh-CN" sz="1400"/>
              <a:t>{3}:</a:t>
            </a:r>
            <a:r>
              <a:rPr lang="zh-CN" altLang="zh-CN" sz="1400"/>
              <a:t>上传文件的类型</a:t>
            </a:r>
            <a:r>
              <a:rPr lang="en-US" altLang="zh-CN" sz="1400"/>
              <a:t>(</a:t>
            </a:r>
            <a:r>
              <a:rPr lang="zh-CN" altLang="zh-CN" sz="1400"/>
              <a:t>对</a:t>
            </a:r>
            <a:r>
              <a:rPr lang="en-US" altLang="zh-CN" sz="1400">
                <a:solidFill>
                  <a:srgbClr val="FF0000"/>
                </a:solidFill>
              </a:rPr>
              <a:t>struts.messages.error.file.too.large</a:t>
            </a:r>
            <a:r>
              <a:rPr lang="zh-CN" altLang="zh-CN" sz="1400">
                <a:solidFill>
                  <a:srgbClr val="FF0000"/>
                </a:solidFill>
              </a:rPr>
              <a:t>是上传文件的大小</a:t>
            </a:r>
            <a:r>
              <a:rPr lang="en-US" altLang="zh-CN" sz="1400"/>
              <a:t>)</a:t>
            </a:r>
          </a:p>
        </p:txBody>
      </p:sp>
      <p:pic>
        <p:nvPicPr>
          <p:cNvPr id="122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005263"/>
            <a:ext cx="7086600" cy="396081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765175"/>
            <a:ext cx="7686675" cy="457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1_Studio">
  <a:themeElements>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1_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1_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1_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1_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1_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1_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1_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1_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1_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1_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TotalTime>
  <Pages>0</Pages>
  <Words>1536</Words>
  <Characters>0</Characters>
  <Application>Microsoft Office PowerPoint</Application>
  <DocSecurity>0</DocSecurity>
  <PresentationFormat>全屏显示(4:3)</PresentationFormat>
  <Lines>0</Lines>
  <Paragraphs>152</Paragraphs>
  <Slides>13</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1" baseType="lpstr">
      <vt:lpstr>Times New Roman</vt:lpstr>
      <vt:lpstr>宋体</vt:lpstr>
      <vt:lpstr>Arial</vt:lpstr>
      <vt:lpstr>Arial Black</vt:lpstr>
      <vt:lpstr>Wingdings</vt:lpstr>
      <vt:lpstr>隶书</vt:lpstr>
      <vt:lpstr>1_Studio</vt:lpstr>
      <vt:lpstr>画笔图片</vt:lpstr>
      <vt:lpstr>PowerPoint 演示文稿</vt:lpstr>
      <vt:lpstr>文件上传概述</vt:lpstr>
      <vt:lpstr>Struts 对文件上传的支持</vt:lpstr>
      <vt:lpstr>单文件上传代码如下</vt:lpstr>
      <vt:lpstr>定义上传出错要转向的页面</vt:lpstr>
      <vt:lpstr>设置上传文件的总开关</vt:lpstr>
      <vt:lpstr>File Upload 拦截器</vt:lpstr>
      <vt:lpstr>在jsp页面显示错误信息</vt:lpstr>
      <vt:lpstr>查看struts-messages.properties文件</vt:lpstr>
      <vt:lpstr>修改显示错误的资源文件的信息</vt:lpstr>
      <vt:lpstr>  多文件上传代码</vt:lpstr>
      <vt:lpstr>Struts2 文件下载</vt:lpstr>
      <vt:lpstr>Struts2文件下载</vt:lpstr>
    </vt:vector>
  </TitlesOfParts>
  <Manager/>
  <Company>IT315</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Struts2开发入门</dc:title>
  <dc:subject>Struts2开发入门</dc:subject>
  <dc:creator>于洋</dc:creator>
  <cp:keywords/>
  <dc:description/>
  <cp:lastModifiedBy>李欣</cp:lastModifiedBy>
  <cp:revision>1266</cp:revision>
  <cp:lastPrinted>1601-01-01T00:00:00Z</cp:lastPrinted>
  <dcterms:created xsi:type="dcterms:W3CDTF">2003-04-14T14:59:42Z</dcterms:created>
  <dcterms:modified xsi:type="dcterms:W3CDTF">2016-08-13T07:18:51Z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LCID">
    <vt:r8>2052</vt:r8>
  </property>
  <property fmtid="{D5CDD505-2E9C-101B-9397-08002B2CF9AE}" pid="4" name="KSOProductBuildVer">
    <vt:lpwstr>2052-6.5.0.1966</vt:lpwstr>
  </property>
</Properties>
</file>