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1"/>
  </p:notesMasterIdLst>
  <p:sldIdLst>
    <p:sldId id="256" r:id="rId2"/>
    <p:sldId id="267" r:id="rId3"/>
    <p:sldId id="268" r:id="rId4"/>
    <p:sldId id="269" r:id="rId5"/>
    <p:sldId id="270" r:id="rId6"/>
    <p:sldId id="271" r:id="rId7"/>
    <p:sldId id="272" r:id="rId8"/>
    <p:sldId id="273" r:id="rId9"/>
    <p:sldId id="274" r:id="rId10"/>
    <p:sldId id="277" r:id="rId11"/>
    <p:sldId id="278" r:id="rId12"/>
    <p:sldId id="279" r:id="rId13"/>
    <p:sldId id="280" r:id="rId14"/>
    <p:sldId id="281" r:id="rId15"/>
    <p:sldId id="282" r:id="rId16"/>
    <p:sldId id="283" r:id="rId17"/>
    <p:sldId id="284" r:id="rId18"/>
    <p:sldId id="285" r:id="rId19"/>
    <p:sldId id="286" r:id="rId20"/>
    <p:sldId id="287" r:id="rId21"/>
    <p:sldId id="299" r:id="rId22"/>
    <p:sldId id="291" r:id="rId23"/>
    <p:sldId id="292" r:id="rId24"/>
    <p:sldId id="293" r:id="rId25"/>
    <p:sldId id="294" r:id="rId26"/>
    <p:sldId id="295" r:id="rId27"/>
    <p:sldId id="296" r:id="rId28"/>
    <p:sldId id="297" r:id="rId29"/>
    <p:sldId id="298" r:id="rId30"/>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4100"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ftr" sz="quarter" idx="4"/>
          </p:nvPr>
        </p:nvSpPr>
        <p:spPr bwMode="auto">
          <a:xfrm>
            <a:off x="0" y="868680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37E7FE0D-5990-489E-A82A-8B54C15E428E}"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2051"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2052"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lvl1pPr>
          </a:lstStyle>
          <a:p>
            <a:pPr lvl="0"/>
            <a:r>
              <a:rPr lang="zh-CN" altLang="en-US"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anose="05000000000000000000" pitchFamily="2" charset="2"/>
              <a:buNone/>
              <a:defRPr sz="3300"/>
            </a:lvl1pPr>
          </a:lstStyle>
          <a:p>
            <a:pPr lvl="0"/>
            <a:r>
              <a:rPr lang="zh-CN" altLang="en-US" noProof="0"/>
              <a:t>单击此处编辑母版副标题样式</a:t>
            </a:r>
          </a:p>
        </p:txBody>
      </p:sp>
      <p:sp>
        <p:nvSpPr>
          <p:cNvPr id="2055" name="Rectangle 7"/>
          <p:cNvSpPr>
            <a:spLocks noGrp="1" noChangeArrowheads="1"/>
          </p:cNvSpPr>
          <p:nvPr>
            <p:ph type="dt" sz="half" idx="2"/>
          </p:nvPr>
        </p:nvSpPr>
        <p:spPr/>
        <p:txBody>
          <a:bodyPr/>
          <a:lstStyle>
            <a:lvl1pPr>
              <a:defRPr/>
            </a:lvl1pPr>
          </a:lstStyle>
          <a:p>
            <a:endParaRPr lang="en-US" altLang="zh-CN"/>
          </a:p>
        </p:txBody>
      </p:sp>
      <p:sp>
        <p:nvSpPr>
          <p:cNvPr id="2056" name="Rectangle 8"/>
          <p:cNvSpPr>
            <a:spLocks noGrp="1" noChangeArrowheads="1"/>
          </p:cNvSpPr>
          <p:nvPr>
            <p:ph type="ftr" sz="quarter" idx="3"/>
          </p:nvPr>
        </p:nvSpPr>
        <p:spPr>
          <a:xfrm>
            <a:off x="2987675" y="6021388"/>
            <a:ext cx="3111500" cy="457200"/>
          </a:xfrm>
        </p:spPr>
        <p:txBody>
          <a:bodyPr/>
          <a:lstStyle>
            <a:lvl1pPr>
              <a:defRPr/>
            </a:lvl1pPr>
          </a:lstStyle>
          <a:p>
            <a:r>
              <a:rPr lang="zh-CN" altLang="en-US"/>
              <a:t>北京传智播客教育   </a:t>
            </a:r>
            <a:r>
              <a:rPr lang="en-US" altLang="zh-CN"/>
              <a:t>www.itcast.cn</a:t>
            </a:r>
          </a:p>
        </p:txBody>
      </p:sp>
      <p:sp>
        <p:nvSpPr>
          <p:cNvPr id="2057" name="Rectangle 9"/>
          <p:cNvSpPr>
            <a:spLocks noGrp="1" noChangeArrowheads="1"/>
          </p:cNvSpPr>
          <p:nvPr>
            <p:ph type="sldNum" sz="quarter" idx="4"/>
          </p:nvPr>
        </p:nvSpPr>
        <p:spPr>
          <a:xfrm>
            <a:off x="6858000" y="6391275"/>
            <a:ext cx="1600200" cy="457200"/>
          </a:xfrm>
        </p:spPr>
        <p:txBody>
          <a:bodyPr/>
          <a:lstStyle>
            <a:lvl1pPr>
              <a:defRPr/>
            </a:lvl1pPr>
          </a:lstStyle>
          <a:p>
            <a:fld id="{BDC7E1AE-71ED-4CC2-B755-606C06B5C367}" type="slidenum">
              <a:rPr lang="zh-CN" altLang="en-US"/>
              <a:pPr/>
              <a:t>‹#›</a:t>
            </a:fld>
            <a:endParaRPr lang="en-US" altLang="zh-CN"/>
          </a:p>
        </p:txBody>
      </p:sp>
      <p:pic>
        <p:nvPicPr>
          <p:cNvPr id="2058" name="Picture 10"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Rectangle 11"/>
          <p:cNvSpPr>
            <a:spLocks noChangeArrowheads="1"/>
          </p:cNvSpPr>
          <p:nvPr/>
        </p:nvSpPr>
        <p:spPr bwMode="auto">
          <a:xfrm>
            <a:off x="2555875" y="836613"/>
            <a:ext cx="5761038"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
        <p:nvSpPr>
          <p:cNvPr id="2060" name="Line 12"/>
          <p:cNvSpPr>
            <a:spLocks noChangeShapeType="1"/>
          </p:cNvSpPr>
          <p:nvPr/>
        </p:nvSpPr>
        <p:spPr bwMode="auto">
          <a:xfrm>
            <a:off x="827088" y="1557338"/>
            <a:ext cx="76962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A17A1BB8-764D-4381-A0D2-2EECF7A56EC0}" type="slidenum">
              <a:rPr lang="zh-CN" altLang="en-US"/>
              <a:pPr/>
              <a:t>‹#›</a:t>
            </a:fld>
            <a:endParaRPr lang="en-US" altLang="zh-CN"/>
          </a:p>
        </p:txBody>
      </p:sp>
    </p:spTree>
    <p:extLst>
      <p:ext uri="{BB962C8B-B14F-4D97-AF65-F5344CB8AC3E}">
        <p14:creationId xmlns:p14="http://schemas.microsoft.com/office/powerpoint/2010/main" val="387383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32D044E0-945C-4611-9B71-690418D13E99}" type="slidenum">
              <a:rPr lang="zh-CN" altLang="en-US"/>
              <a:pPr/>
              <a:t>‹#›</a:t>
            </a:fld>
            <a:endParaRPr lang="en-US" altLang="zh-CN"/>
          </a:p>
        </p:txBody>
      </p:sp>
    </p:spTree>
    <p:extLst>
      <p:ext uri="{BB962C8B-B14F-4D97-AF65-F5344CB8AC3E}">
        <p14:creationId xmlns:p14="http://schemas.microsoft.com/office/powerpoint/2010/main" val="56087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80138689-2E71-430A-81D8-7AFEDB199A9D}" type="slidenum">
              <a:rPr lang="zh-CN" altLang="en-US"/>
              <a:pPr/>
              <a:t>‹#›</a:t>
            </a:fld>
            <a:endParaRPr lang="en-US" altLang="zh-CN"/>
          </a:p>
        </p:txBody>
      </p:sp>
    </p:spTree>
    <p:extLst>
      <p:ext uri="{BB962C8B-B14F-4D97-AF65-F5344CB8AC3E}">
        <p14:creationId xmlns:p14="http://schemas.microsoft.com/office/powerpoint/2010/main" val="414542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E3DD1643-5D77-4AC8-9941-E4BE4DEA6823}" type="slidenum">
              <a:rPr lang="zh-CN" altLang="en-US"/>
              <a:pPr/>
              <a:t>‹#›</a:t>
            </a:fld>
            <a:endParaRPr lang="en-US" altLang="zh-CN"/>
          </a:p>
        </p:txBody>
      </p:sp>
    </p:spTree>
    <p:extLst>
      <p:ext uri="{BB962C8B-B14F-4D97-AF65-F5344CB8AC3E}">
        <p14:creationId xmlns:p14="http://schemas.microsoft.com/office/powerpoint/2010/main" val="180163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8E7271BB-8E6B-4724-AE25-6F8C74358DE3}" type="slidenum">
              <a:rPr lang="zh-CN" altLang="en-US"/>
              <a:pPr/>
              <a:t>‹#›</a:t>
            </a:fld>
            <a:endParaRPr lang="en-US" altLang="zh-CN"/>
          </a:p>
        </p:txBody>
      </p:sp>
    </p:spTree>
    <p:extLst>
      <p:ext uri="{BB962C8B-B14F-4D97-AF65-F5344CB8AC3E}">
        <p14:creationId xmlns:p14="http://schemas.microsoft.com/office/powerpoint/2010/main" val="3287825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9" name="灯片编号占位符 8"/>
          <p:cNvSpPr>
            <a:spLocks noGrp="1"/>
          </p:cNvSpPr>
          <p:nvPr>
            <p:ph type="sldNum" sz="quarter" idx="12"/>
          </p:nvPr>
        </p:nvSpPr>
        <p:spPr/>
        <p:txBody>
          <a:bodyPr/>
          <a:lstStyle>
            <a:lvl1pPr>
              <a:defRPr/>
            </a:lvl1pPr>
          </a:lstStyle>
          <a:p>
            <a:fld id="{092B9278-EE6E-4F32-8FC3-E395AA2EBB4E}" type="slidenum">
              <a:rPr lang="zh-CN" altLang="en-US"/>
              <a:pPr/>
              <a:t>‹#›</a:t>
            </a:fld>
            <a:endParaRPr lang="en-US" altLang="zh-CN"/>
          </a:p>
        </p:txBody>
      </p:sp>
    </p:spTree>
    <p:extLst>
      <p:ext uri="{BB962C8B-B14F-4D97-AF65-F5344CB8AC3E}">
        <p14:creationId xmlns:p14="http://schemas.microsoft.com/office/powerpoint/2010/main" val="72730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5" name="灯片编号占位符 4"/>
          <p:cNvSpPr>
            <a:spLocks noGrp="1"/>
          </p:cNvSpPr>
          <p:nvPr>
            <p:ph type="sldNum" sz="quarter" idx="12"/>
          </p:nvPr>
        </p:nvSpPr>
        <p:spPr/>
        <p:txBody>
          <a:bodyPr/>
          <a:lstStyle>
            <a:lvl1pPr>
              <a:defRPr/>
            </a:lvl1pPr>
          </a:lstStyle>
          <a:p>
            <a:fld id="{DAC94EB2-7116-480C-8838-73FEAE3E367F}" type="slidenum">
              <a:rPr lang="zh-CN" altLang="en-US"/>
              <a:pPr/>
              <a:t>‹#›</a:t>
            </a:fld>
            <a:endParaRPr lang="en-US" altLang="zh-CN"/>
          </a:p>
        </p:txBody>
      </p:sp>
    </p:spTree>
    <p:extLst>
      <p:ext uri="{BB962C8B-B14F-4D97-AF65-F5344CB8AC3E}">
        <p14:creationId xmlns:p14="http://schemas.microsoft.com/office/powerpoint/2010/main" val="107006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4" name="灯片编号占位符 3"/>
          <p:cNvSpPr>
            <a:spLocks noGrp="1"/>
          </p:cNvSpPr>
          <p:nvPr>
            <p:ph type="sldNum" sz="quarter" idx="12"/>
          </p:nvPr>
        </p:nvSpPr>
        <p:spPr/>
        <p:txBody>
          <a:bodyPr/>
          <a:lstStyle>
            <a:lvl1pPr>
              <a:defRPr/>
            </a:lvl1pPr>
          </a:lstStyle>
          <a:p>
            <a:fld id="{2CDD83FF-B814-4F0D-B676-177B6016ACA2}" type="slidenum">
              <a:rPr lang="zh-CN" altLang="en-US"/>
              <a:pPr/>
              <a:t>‹#›</a:t>
            </a:fld>
            <a:endParaRPr lang="en-US" altLang="zh-CN"/>
          </a:p>
        </p:txBody>
      </p:sp>
    </p:spTree>
    <p:extLst>
      <p:ext uri="{BB962C8B-B14F-4D97-AF65-F5344CB8AC3E}">
        <p14:creationId xmlns:p14="http://schemas.microsoft.com/office/powerpoint/2010/main" val="178126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B2E3C7CC-F09B-41AE-B578-9C12306D3858}" type="slidenum">
              <a:rPr lang="zh-CN" altLang="en-US"/>
              <a:pPr/>
              <a:t>‹#›</a:t>
            </a:fld>
            <a:endParaRPr lang="en-US" altLang="zh-CN"/>
          </a:p>
        </p:txBody>
      </p:sp>
    </p:spTree>
    <p:extLst>
      <p:ext uri="{BB962C8B-B14F-4D97-AF65-F5344CB8AC3E}">
        <p14:creationId xmlns:p14="http://schemas.microsoft.com/office/powerpoint/2010/main" val="51640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D72F2B58-CF45-49EC-8D9D-125C3B0F6F65}" type="slidenum">
              <a:rPr lang="zh-CN" altLang="en-US"/>
              <a:pPr/>
              <a:t>‹#›</a:t>
            </a:fld>
            <a:endParaRPr lang="en-US" altLang="zh-CN"/>
          </a:p>
        </p:txBody>
      </p:sp>
    </p:spTree>
    <p:extLst>
      <p:ext uri="{BB962C8B-B14F-4D97-AF65-F5344CB8AC3E}">
        <p14:creationId xmlns:p14="http://schemas.microsoft.com/office/powerpoint/2010/main" val="60168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5510A1CD-A74E-4239-8E01-111E355E0CA7}" type="slidenum">
              <a:rPr lang="zh-CN" altLang="en-US"/>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1032" name="Line 8"/>
          <p:cNvSpPr>
            <a:spLocks noChangeShapeType="1"/>
          </p:cNvSpPr>
          <p:nvPr/>
        </p:nvSpPr>
        <p:spPr bwMode="auto">
          <a:xfrm>
            <a:off x="755650" y="1844675"/>
            <a:ext cx="76962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3" name="Picture 9" descr="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2555875" y="333375"/>
            <a:ext cx="5761038"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dt="0"/>
  <p:txStyles>
    <p:titleStyle>
      <a:lvl1pPr algn="l" rtl="0" fontAlgn="base">
        <a:spcBef>
          <a:spcPct val="0"/>
        </a:spcBef>
        <a:spcAft>
          <a:spcPct val="0"/>
        </a:spcAft>
        <a:defRPr sz="3300" kern="12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1"/>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150000"/>
        <a:buChar char="•"/>
        <a:defRPr sz="22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150000"/>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folHlink"/>
        </a:buClr>
        <a:buSzPct val="15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5123" name="Text Box 3"/>
          <p:cNvSpPr txBox="1">
            <a:spLocks noChangeArrowheads="1"/>
          </p:cNvSpPr>
          <p:nvPr/>
        </p:nvSpPr>
        <p:spPr bwMode="auto">
          <a:xfrm>
            <a:off x="1979613" y="4508500"/>
            <a:ext cx="5399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1"/>
              </a:buClr>
              <a:buSzPct val="70000"/>
              <a:buFont typeface="Wingdings" panose="05000000000000000000" pitchFamily="2" charset="2"/>
              <a:buNone/>
            </a:pPr>
            <a:r>
              <a:rPr lang="en-US" altLang="zh-CN" sz="4000" b="1">
                <a:latin typeface="Arial" panose="020B0604020202020204" pitchFamily="34" charset="0"/>
              </a:rPr>
              <a:t>Struts2</a:t>
            </a:r>
            <a:r>
              <a:rPr lang="zh-CN" altLang="en-US" sz="4000" b="1">
                <a:latin typeface="Arial" panose="020B0604020202020204" pitchFamily="34" charset="0"/>
              </a:rPr>
              <a:t>标签库使用</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6386" name="Rectangle 2"/>
          <p:cNvSpPr>
            <a:spLocks noGrp="1" noChangeArrowheads="1"/>
          </p:cNvSpPr>
          <p:nvPr>
            <p:ph type="title"/>
          </p:nvPr>
        </p:nvSpPr>
        <p:spPr/>
        <p:txBody>
          <a:bodyPr/>
          <a:lstStyle/>
          <a:p>
            <a:r>
              <a:rPr lang="en-US" altLang="zh-CN"/>
              <a:t>checkboxlist </a:t>
            </a:r>
            <a:r>
              <a:rPr lang="zh-CN" altLang="zh-CN"/>
              <a:t>标签</a:t>
            </a:r>
          </a:p>
        </p:txBody>
      </p:sp>
      <p:sp>
        <p:nvSpPr>
          <p:cNvPr id="16387" name="Rectangle 3"/>
          <p:cNvSpPr>
            <a:spLocks noGrp="1" noChangeArrowheads="1"/>
          </p:cNvSpPr>
          <p:nvPr>
            <p:ph type="body" idx="1"/>
          </p:nvPr>
        </p:nvSpPr>
        <p:spPr>
          <a:xfrm>
            <a:off x="684213" y="1844675"/>
            <a:ext cx="8064500" cy="360363"/>
          </a:xfrm>
          <a:noFill/>
          <a:ln>
            <a:solidFill>
              <a:srgbClr val="0000FF"/>
            </a:solidFill>
            <a:miter lim="800000"/>
            <a:headEnd/>
            <a:tailEnd/>
          </a:ln>
          <a:extLst>
            <a:ext uri="{909E8E84-426E-40DD-AFC4-6F175D3DCCD1}">
              <a14:hiddenFill xmlns:a14="http://schemas.microsoft.com/office/drawing/2010/main">
                <a:solidFill>
                  <a:srgbClr val="0000FF"/>
                </a:solidFill>
              </a14:hiddenFill>
            </a:ext>
          </a:extLst>
        </p:spPr>
        <p:txBody>
          <a:bodyPr/>
          <a:lstStyle/>
          <a:p>
            <a:pPr>
              <a:lnSpc>
                <a:spcPct val="80000"/>
              </a:lnSpc>
              <a:buFont typeface="Wingdings" panose="05000000000000000000" pitchFamily="2" charset="2"/>
              <a:buNone/>
            </a:pPr>
            <a:r>
              <a:rPr lang="en-US" altLang="zh-CN" sz="2000"/>
              <a:t>checkboxlist </a:t>
            </a:r>
            <a:r>
              <a:rPr lang="zh-CN" altLang="zh-CN" sz="2000"/>
              <a:t>标签将呈现一组多选框</a:t>
            </a:r>
            <a:r>
              <a:rPr lang="en-US" altLang="zh-CN" sz="2000"/>
              <a:t>.</a:t>
            </a:r>
          </a:p>
        </p:txBody>
      </p:sp>
      <p:sp>
        <p:nvSpPr>
          <p:cNvPr id="16388" name="Rectangle 4"/>
          <p:cNvSpPr>
            <a:spLocks noChangeArrowheads="1"/>
          </p:cNvSpPr>
          <p:nvPr/>
        </p:nvSpPr>
        <p:spPr bwMode="auto">
          <a:xfrm>
            <a:off x="539750" y="4292600"/>
            <a:ext cx="8280400" cy="7921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0000FF"/>
                </a:solidFill>
              </a14:hiddenFill>
            </a:ext>
          </a:extLst>
        </p:spPr>
        <p:txBody>
          <a:bodyPr lIns="91436" tIns="45718" rIns="91436" bIns="45718"/>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1800" b="1">
                <a:solidFill>
                  <a:srgbClr val="FF3300"/>
                </a:solidFill>
              </a:rPr>
              <a:t>checkboxlist </a:t>
            </a:r>
            <a:r>
              <a:rPr lang="zh-CN" altLang="zh-CN" sz="1800" b="1">
                <a:solidFill>
                  <a:srgbClr val="FF3300"/>
                </a:solidFill>
              </a:rPr>
              <a:t>标签被映射到一个字符串数组或是一个基本类型的数组</a:t>
            </a:r>
            <a:r>
              <a:rPr lang="en-US" altLang="zh-CN" sz="1800" b="1">
                <a:solidFill>
                  <a:srgbClr val="FF3300"/>
                </a:solidFill>
              </a:rPr>
              <a:t>. </a:t>
            </a:r>
            <a:r>
              <a:rPr lang="zh-CN" altLang="zh-CN" sz="1800" b="1">
                <a:solidFill>
                  <a:srgbClr val="FF3300"/>
                </a:solidFill>
              </a:rPr>
              <a:t>若它提供的多选框一个也没有被选中</a:t>
            </a:r>
            <a:r>
              <a:rPr lang="en-US" altLang="zh-CN" sz="1800" b="1">
                <a:solidFill>
                  <a:srgbClr val="FF3300"/>
                </a:solidFill>
              </a:rPr>
              <a:t>, </a:t>
            </a:r>
            <a:r>
              <a:rPr lang="zh-CN" altLang="zh-CN" sz="1800" b="1">
                <a:solidFill>
                  <a:srgbClr val="FF3300"/>
                </a:solidFill>
              </a:rPr>
              <a:t>相应的属性将被赋值为一个空数组而不是空值</a:t>
            </a:r>
            <a:r>
              <a:rPr lang="en-US" altLang="zh-CN" sz="1800"/>
              <a:t>.</a:t>
            </a:r>
            <a:endParaRPr lang="en-US" altLang="zh-CN" sz="2000"/>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276475"/>
            <a:ext cx="8964612"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17410"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17411" name="Rectangle 2"/>
          <p:cNvSpPr>
            <a:spLocks noGrp="1" noChangeArrowheads="1"/>
          </p:cNvSpPr>
          <p:nvPr>
            <p:ph type="title" idx="4294967295"/>
          </p:nvPr>
        </p:nvSpPr>
        <p:spPr>
          <a:xfrm>
            <a:off x="468313" y="1125538"/>
            <a:ext cx="8135937" cy="647700"/>
          </a:xfrm>
        </p:spPr>
        <p:txBody>
          <a:bodyPr lIns="91436" tIns="45718" rIns="91436" bIns="45718"/>
          <a:lstStyle/>
          <a:p>
            <a:r>
              <a:rPr lang="en-US" altLang="zh-CN"/>
              <a:t>checkboxlist </a:t>
            </a:r>
            <a:r>
              <a:rPr lang="zh-CN" altLang="zh-CN"/>
              <a:t>标签</a:t>
            </a:r>
          </a:p>
        </p:txBody>
      </p:sp>
      <p:sp>
        <p:nvSpPr>
          <p:cNvPr id="17412" name="TextBox 4"/>
          <p:cNvSpPr txBox="1">
            <a:spLocks noChangeArrowheads="1"/>
          </p:cNvSpPr>
          <p:nvPr/>
        </p:nvSpPr>
        <p:spPr bwMode="auto">
          <a:xfrm>
            <a:off x="571500" y="1928813"/>
            <a:ext cx="82867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endParaRPr lang="en-US" altLang="zh-CN" sz="1800"/>
          </a:p>
        </p:txBody>
      </p:sp>
      <p:sp>
        <p:nvSpPr>
          <p:cNvPr id="17413" name="TextBox 19"/>
          <p:cNvSpPr txBox="1">
            <a:spLocks noChangeArrowheads="1"/>
          </p:cNvSpPr>
          <p:nvPr/>
        </p:nvSpPr>
        <p:spPr bwMode="auto">
          <a:xfrm>
            <a:off x="642938" y="1928813"/>
            <a:ext cx="814387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zh-CN" altLang="en-US" sz="1400" b="1">
                <a:solidFill>
                  <a:srgbClr val="0000FF"/>
                </a:solidFill>
              </a:rPr>
              <a:t>如果集合为</a:t>
            </a:r>
            <a:r>
              <a:rPr lang="en-US" altLang="zh-CN" sz="1400" b="1">
                <a:solidFill>
                  <a:srgbClr val="0000FF"/>
                </a:solidFill>
              </a:rPr>
              <a:t>list</a:t>
            </a:r>
          </a:p>
          <a:p>
            <a:pPr>
              <a:lnSpc>
                <a:spcPct val="90000"/>
              </a:lnSpc>
              <a:spcBef>
                <a:spcPct val="20000"/>
              </a:spcBef>
              <a:buClr>
                <a:schemeClr val="tx1"/>
              </a:buClr>
              <a:buSzPct val="70000"/>
              <a:buFont typeface="Wingdings" panose="05000000000000000000" pitchFamily="2" charset="2"/>
              <a:buNone/>
            </a:pPr>
            <a:r>
              <a:rPr lang="en-US" altLang="zh-CN" sz="1400" b="1">
                <a:solidFill>
                  <a:srgbClr val="FF0000"/>
                </a:solidFill>
              </a:rPr>
              <a:t>&lt;s:checkboxlist name="list" list="{'Java','.Net','RoR','PHP'}" value="{'Java','.Net'}"/&gt;</a:t>
            </a:r>
            <a:endParaRPr lang="en-US" altLang="zh-CN" sz="1400"/>
          </a:p>
          <a:p>
            <a:pPr>
              <a:lnSpc>
                <a:spcPct val="90000"/>
              </a:lnSpc>
              <a:spcBef>
                <a:spcPct val="20000"/>
              </a:spcBef>
              <a:buClr>
                <a:schemeClr val="tx1"/>
              </a:buClr>
              <a:buSzPct val="70000"/>
              <a:buFont typeface="Wingdings" panose="05000000000000000000" pitchFamily="2" charset="2"/>
              <a:buNone/>
            </a:pPr>
            <a:r>
              <a:rPr lang="zh-CN" altLang="en-US" sz="1400"/>
              <a:t>生成如下</a:t>
            </a:r>
            <a:r>
              <a:rPr lang="en-US" altLang="zh-CN" sz="1400"/>
              <a:t>html</a:t>
            </a:r>
            <a:r>
              <a:rPr lang="zh-CN" altLang="en-US" sz="1400"/>
              <a:t>代码：</a:t>
            </a:r>
            <a:endParaRPr lang="en-US" altLang="zh-CN" sz="1400"/>
          </a:p>
          <a:p>
            <a:pPr>
              <a:lnSpc>
                <a:spcPct val="90000"/>
              </a:lnSpc>
              <a:spcBef>
                <a:spcPct val="20000"/>
              </a:spcBef>
              <a:buClr>
                <a:schemeClr val="tx1"/>
              </a:buClr>
              <a:buSzPct val="70000"/>
              <a:buFont typeface="Wingdings" panose="05000000000000000000" pitchFamily="2" charset="2"/>
              <a:buNone/>
            </a:pPr>
            <a:r>
              <a:rPr lang="en-US" altLang="zh-CN" sz="1400"/>
              <a:t>&lt;input type="checkbox" name="list" value="Java" checked="checked"/&gt;&lt;label&gt;Java&lt;/label&gt;</a:t>
            </a:r>
          </a:p>
          <a:p>
            <a:pPr>
              <a:lnSpc>
                <a:spcPct val="90000"/>
              </a:lnSpc>
              <a:spcBef>
                <a:spcPct val="20000"/>
              </a:spcBef>
              <a:buClr>
                <a:schemeClr val="tx1"/>
              </a:buClr>
              <a:buSzPct val="70000"/>
              <a:buFont typeface="Wingdings" panose="05000000000000000000" pitchFamily="2" charset="2"/>
              <a:buNone/>
            </a:pPr>
            <a:r>
              <a:rPr lang="en-US" altLang="zh-CN" sz="1400"/>
              <a:t>&lt;input type="checkbox" name="list" value=".Net" checked="checked"/&gt;&lt;label&gt;.Net&lt;/label&gt;</a:t>
            </a:r>
          </a:p>
          <a:p>
            <a:pPr>
              <a:lnSpc>
                <a:spcPct val="90000"/>
              </a:lnSpc>
              <a:spcBef>
                <a:spcPct val="20000"/>
              </a:spcBef>
              <a:buClr>
                <a:schemeClr val="tx1"/>
              </a:buClr>
              <a:buSzPct val="70000"/>
              <a:buFont typeface="Wingdings" panose="05000000000000000000" pitchFamily="2" charset="2"/>
              <a:buNone/>
            </a:pPr>
            <a:r>
              <a:rPr lang="en-US" altLang="zh-CN" sz="1400"/>
              <a:t>&lt;input type="checkbox" name="list" value="RoR"/&gt;&lt;label&gt;RoR&lt;/label&gt;</a:t>
            </a:r>
          </a:p>
          <a:p>
            <a:pPr>
              <a:lnSpc>
                <a:spcPct val="90000"/>
              </a:lnSpc>
              <a:spcBef>
                <a:spcPct val="20000"/>
              </a:spcBef>
              <a:buClr>
                <a:schemeClr val="tx1"/>
              </a:buClr>
              <a:buSzPct val="70000"/>
              <a:buFont typeface="Wingdings" panose="05000000000000000000" pitchFamily="2" charset="2"/>
              <a:buNone/>
            </a:pPr>
            <a:r>
              <a:rPr lang="en-US" altLang="zh-CN" sz="1400"/>
              <a:t>&lt;input type="checkbox" name="list" value="PHP"/&gt;&lt;label&gt;PHP&lt;/label&gt;</a:t>
            </a:r>
          </a:p>
          <a:p>
            <a:pPr>
              <a:lnSpc>
                <a:spcPct val="90000"/>
              </a:lnSpc>
              <a:spcBef>
                <a:spcPct val="20000"/>
              </a:spcBef>
              <a:buClr>
                <a:schemeClr val="tx1"/>
              </a:buClr>
              <a:buSzPct val="70000"/>
              <a:buFont typeface="Wingdings" panose="05000000000000000000" pitchFamily="2" charset="2"/>
              <a:buNone/>
            </a:pPr>
            <a:endParaRPr lang="en-US" altLang="zh-CN" sz="1400" b="1">
              <a:solidFill>
                <a:srgbClr val="0000FF"/>
              </a:solidFill>
            </a:endParaRPr>
          </a:p>
          <a:p>
            <a:pPr>
              <a:lnSpc>
                <a:spcPct val="90000"/>
              </a:lnSpc>
              <a:spcBef>
                <a:spcPct val="20000"/>
              </a:spcBef>
              <a:buClr>
                <a:schemeClr val="tx1"/>
              </a:buClr>
              <a:buSzPct val="70000"/>
              <a:buFont typeface="Wingdings" panose="05000000000000000000" pitchFamily="2" charset="2"/>
              <a:buNone/>
            </a:pPr>
            <a:r>
              <a:rPr lang="zh-CN" altLang="en-US" sz="1400" b="1">
                <a:solidFill>
                  <a:srgbClr val="0000FF"/>
                </a:solidFill>
              </a:rPr>
              <a:t>如果集合为</a:t>
            </a:r>
            <a:r>
              <a:rPr lang="en-US" altLang="zh-CN" sz="1400" b="1">
                <a:solidFill>
                  <a:srgbClr val="0000FF"/>
                </a:solidFill>
              </a:rPr>
              <a:t>MAP</a:t>
            </a:r>
          </a:p>
          <a:p>
            <a:pPr>
              <a:lnSpc>
                <a:spcPct val="90000"/>
              </a:lnSpc>
              <a:spcBef>
                <a:spcPct val="20000"/>
              </a:spcBef>
              <a:buClr>
                <a:schemeClr val="tx1"/>
              </a:buClr>
              <a:buSzPct val="70000"/>
              <a:buFont typeface="Wingdings" panose="05000000000000000000" pitchFamily="2" charset="2"/>
              <a:buNone/>
            </a:pPr>
            <a:r>
              <a:rPr lang="en-US" altLang="zh-CN" sz="1400" b="1">
                <a:solidFill>
                  <a:srgbClr val="FF0000"/>
                </a:solidFill>
              </a:rPr>
              <a:t>&lt;s:checkboxlist name="map" list="#{1:'</a:t>
            </a:r>
            <a:r>
              <a:rPr lang="zh-CN" altLang="en-US" sz="1400" b="1">
                <a:solidFill>
                  <a:srgbClr val="FF0000"/>
                </a:solidFill>
              </a:rPr>
              <a:t>瑜珈用品</a:t>
            </a:r>
            <a:r>
              <a:rPr lang="en-US" altLang="zh-CN" sz="1400" b="1">
                <a:solidFill>
                  <a:srgbClr val="FF0000"/>
                </a:solidFill>
              </a:rPr>
              <a:t>',2:'</a:t>
            </a:r>
            <a:r>
              <a:rPr lang="zh-CN" altLang="en-US" sz="1400" b="1">
                <a:solidFill>
                  <a:srgbClr val="FF0000"/>
                </a:solidFill>
              </a:rPr>
              <a:t>户外用品</a:t>
            </a:r>
            <a:r>
              <a:rPr lang="en-US" altLang="zh-CN" sz="1400" b="1">
                <a:solidFill>
                  <a:srgbClr val="FF0000"/>
                </a:solidFill>
              </a:rPr>
              <a:t>',3:'</a:t>
            </a:r>
            <a:r>
              <a:rPr lang="zh-CN" altLang="en-US" sz="1400" b="1">
                <a:solidFill>
                  <a:srgbClr val="FF0000"/>
                </a:solidFill>
              </a:rPr>
              <a:t>球类</a:t>
            </a:r>
            <a:r>
              <a:rPr lang="en-US" altLang="zh-CN" sz="1400" b="1">
                <a:solidFill>
                  <a:srgbClr val="FF0000"/>
                </a:solidFill>
              </a:rPr>
              <a:t>',4:'</a:t>
            </a:r>
            <a:r>
              <a:rPr lang="zh-CN" altLang="en-US" sz="1400" b="1">
                <a:solidFill>
                  <a:srgbClr val="FF0000"/>
                </a:solidFill>
              </a:rPr>
              <a:t>自行车</a:t>
            </a:r>
            <a:r>
              <a:rPr lang="en-US" altLang="zh-CN" sz="1400" b="1">
                <a:solidFill>
                  <a:srgbClr val="FF0000"/>
                </a:solidFill>
              </a:rPr>
              <a:t>'}" listKey="key" listValue="value" value="{1,2,3}"/&gt;</a:t>
            </a:r>
            <a:endParaRPr lang="en-US" altLang="zh-CN" sz="1400"/>
          </a:p>
          <a:p>
            <a:pPr>
              <a:lnSpc>
                <a:spcPct val="90000"/>
              </a:lnSpc>
              <a:spcBef>
                <a:spcPct val="20000"/>
              </a:spcBef>
              <a:buClr>
                <a:schemeClr val="tx1"/>
              </a:buClr>
              <a:buSzPct val="70000"/>
            </a:pPr>
            <a:r>
              <a:rPr lang="zh-CN" altLang="en-US" sz="1400"/>
              <a:t>生成如下</a:t>
            </a:r>
            <a:r>
              <a:rPr lang="en-US" altLang="zh-CN" sz="1400"/>
              <a:t>html</a:t>
            </a:r>
            <a:r>
              <a:rPr lang="zh-CN" altLang="en-US" sz="1400"/>
              <a:t>代码：</a:t>
            </a:r>
            <a:endParaRPr lang="en-US" altLang="zh-CN" sz="1400" b="1">
              <a:solidFill>
                <a:srgbClr val="FF0000"/>
              </a:solidFill>
            </a:endParaRPr>
          </a:p>
          <a:p>
            <a:pPr>
              <a:lnSpc>
                <a:spcPct val="90000"/>
              </a:lnSpc>
              <a:spcBef>
                <a:spcPct val="20000"/>
              </a:spcBef>
              <a:buClr>
                <a:schemeClr val="tx1"/>
              </a:buClr>
              <a:buSzPct val="70000"/>
              <a:buFont typeface="Wingdings" panose="05000000000000000000" pitchFamily="2" charset="2"/>
              <a:buNone/>
            </a:pPr>
            <a:r>
              <a:rPr lang="en-US" altLang="zh-CN" sz="1400"/>
              <a:t>&lt;input type="checkbox" name="map" value="1" checked="checked"/&gt;&lt;label&gt;</a:t>
            </a:r>
            <a:r>
              <a:rPr lang="zh-CN" altLang="en-US" sz="1400"/>
              <a:t>瑜珈用品</a:t>
            </a:r>
            <a:r>
              <a:rPr lang="en-US" altLang="zh-CN" sz="1400"/>
              <a:t>&lt;/label&gt;</a:t>
            </a:r>
          </a:p>
          <a:p>
            <a:pPr>
              <a:lnSpc>
                <a:spcPct val="90000"/>
              </a:lnSpc>
              <a:spcBef>
                <a:spcPct val="20000"/>
              </a:spcBef>
              <a:buClr>
                <a:schemeClr val="tx1"/>
              </a:buClr>
              <a:buSzPct val="70000"/>
              <a:buFont typeface="Wingdings" panose="05000000000000000000" pitchFamily="2" charset="2"/>
              <a:buNone/>
            </a:pPr>
            <a:r>
              <a:rPr lang="en-US" altLang="zh-CN" sz="1400"/>
              <a:t>&lt;input type="checkbox" name="map" value="2" checked="checked"/&gt;&lt;label&gt;</a:t>
            </a:r>
            <a:r>
              <a:rPr lang="zh-CN" altLang="en-US" sz="1400"/>
              <a:t>户外用品</a:t>
            </a:r>
            <a:r>
              <a:rPr lang="en-US" altLang="zh-CN" sz="1400"/>
              <a:t>&lt;/label&gt;</a:t>
            </a:r>
          </a:p>
          <a:p>
            <a:pPr>
              <a:lnSpc>
                <a:spcPct val="90000"/>
              </a:lnSpc>
              <a:spcBef>
                <a:spcPct val="20000"/>
              </a:spcBef>
              <a:buClr>
                <a:schemeClr val="tx1"/>
              </a:buClr>
              <a:buSzPct val="70000"/>
              <a:buFont typeface="Wingdings" panose="05000000000000000000" pitchFamily="2" charset="2"/>
              <a:buNone/>
            </a:pPr>
            <a:r>
              <a:rPr lang="en-US" altLang="zh-CN" sz="1400"/>
              <a:t>&lt;input type="checkbox" name="map" value="3" checked="checked"/&gt;&lt;label&gt;</a:t>
            </a:r>
            <a:r>
              <a:rPr lang="zh-CN" altLang="en-US" sz="1400"/>
              <a:t>球类</a:t>
            </a:r>
            <a:r>
              <a:rPr lang="en-US" altLang="zh-CN" sz="1400"/>
              <a:t>&lt;/label&gt;</a:t>
            </a:r>
          </a:p>
          <a:p>
            <a:pPr>
              <a:lnSpc>
                <a:spcPct val="90000"/>
              </a:lnSpc>
              <a:spcBef>
                <a:spcPct val="20000"/>
              </a:spcBef>
              <a:buClr>
                <a:schemeClr val="tx1"/>
              </a:buClr>
              <a:buSzPct val="70000"/>
              <a:buFont typeface="Wingdings" panose="05000000000000000000" pitchFamily="2" charset="2"/>
              <a:buNone/>
            </a:pPr>
            <a:r>
              <a:rPr lang="en-US" altLang="zh-CN" sz="1400"/>
              <a:t>&lt;input type="checkbox" name="map" value="4"/&gt;&lt;label&gt;</a:t>
            </a:r>
            <a:r>
              <a:rPr lang="zh-CN" altLang="en-US" sz="1400"/>
              <a:t>自行车</a:t>
            </a:r>
            <a:r>
              <a:rPr lang="en-US" altLang="zh-CN" sz="1400"/>
              <a:t>&lt;/label&gt;</a:t>
            </a:r>
          </a:p>
          <a:p>
            <a:pPr>
              <a:lnSpc>
                <a:spcPct val="90000"/>
              </a:lnSpc>
              <a:spcBef>
                <a:spcPct val="20000"/>
              </a:spcBef>
              <a:buClr>
                <a:schemeClr val="tx1"/>
              </a:buClr>
              <a:buSzPct val="70000"/>
              <a:buFont typeface="Wingdings" panose="05000000000000000000" pitchFamily="2" charset="2"/>
              <a:buNone/>
            </a:pPr>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18434"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18435" name="Rectangle 2"/>
          <p:cNvSpPr>
            <a:spLocks noGrp="1" noChangeArrowheads="1"/>
          </p:cNvSpPr>
          <p:nvPr>
            <p:ph type="title" idx="4294967295"/>
          </p:nvPr>
        </p:nvSpPr>
        <p:spPr>
          <a:xfrm>
            <a:off x="468313" y="1125538"/>
            <a:ext cx="8135937" cy="647700"/>
          </a:xfrm>
        </p:spPr>
        <p:txBody>
          <a:bodyPr lIns="91436" tIns="45718" rIns="91436" bIns="45718"/>
          <a:lstStyle/>
          <a:p>
            <a:r>
              <a:rPr lang="en-US" altLang="zh-CN"/>
              <a:t>checkboxlist </a:t>
            </a:r>
            <a:r>
              <a:rPr lang="zh-CN" altLang="zh-CN"/>
              <a:t>标签</a:t>
            </a:r>
          </a:p>
        </p:txBody>
      </p:sp>
      <p:sp>
        <p:nvSpPr>
          <p:cNvPr id="18436" name="TextBox 4"/>
          <p:cNvSpPr txBox="1">
            <a:spLocks noChangeArrowheads="1"/>
          </p:cNvSpPr>
          <p:nvPr/>
        </p:nvSpPr>
        <p:spPr bwMode="auto">
          <a:xfrm>
            <a:off x="571500" y="1928813"/>
            <a:ext cx="82867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endParaRPr lang="en-US" altLang="zh-CN" sz="1800"/>
          </a:p>
        </p:txBody>
      </p:sp>
      <p:sp>
        <p:nvSpPr>
          <p:cNvPr id="18437" name="TextBox 19"/>
          <p:cNvSpPr txBox="1">
            <a:spLocks noChangeArrowheads="1"/>
          </p:cNvSpPr>
          <p:nvPr/>
        </p:nvSpPr>
        <p:spPr bwMode="auto">
          <a:xfrm>
            <a:off x="642938" y="1928813"/>
            <a:ext cx="8143875" cy="349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zh-CN" altLang="en-US" sz="1400" b="1">
                <a:solidFill>
                  <a:srgbClr val="0000FF"/>
                </a:solidFill>
              </a:rPr>
              <a:t>如果集合里存放的是</a:t>
            </a:r>
            <a:r>
              <a:rPr lang="en-US" altLang="zh-CN" sz="1400" b="1">
                <a:solidFill>
                  <a:srgbClr val="0000FF"/>
                </a:solidFill>
              </a:rPr>
              <a:t>javabean</a:t>
            </a:r>
          </a:p>
          <a:p>
            <a:r>
              <a:rPr lang="en-US" altLang="zh-CN" sz="1400"/>
              <a:t> &lt;%</a:t>
            </a:r>
          </a:p>
          <a:p>
            <a:r>
              <a:rPr lang="en-US" altLang="zh-CN" sz="1400"/>
              <a:t>  Person person1 = new Person(1,"</a:t>
            </a:r>
            <a:r>
              <a:rPr lang="zh-CN" altLang="en-US" sz="1400"/>
              <a:t>第一个</a:t>
            </a:r>
            <a:r>
              <a:rPr lang="en-US" altLang="zh-CN" sz="1400"/>
              <a:t>");</a:t>
            </a:r>
          </a:p>
          <a:p>
            <a:r>
              <a:rPr lang="en-US" altLang="zh-CN" sz="1400"/>
              <a:t>  Person person2 = new Person(2,"</a:t>
            </a:r>
            <a:r>
              <a:rPr lang="zh-CN" altLang="en-US" sz="1400"/>
              <a:t>第二个</a:t>
            </a:r>
            <a:r>
              <a:rPr lang="en-US" altLang="zh-CN" sz="1400"/>
              <a:t>");</a:t>
            </a:r>
          </a:p>
          <a:p>
            <a:r>
              <a:rPr lang="en-US" altLang="zh-CN" sz="1400"/>
              <a:t>  List&lt;Person&gt; list = new ArrayList&lt;Person&gt;();</a:t>
            </a:r>
          </a:p>
          <a:p>
            <a:r>
              <a:rPr lang="en-US" altLang="zh-CN" sz="1400"/>
              <a:t>  list.add(person1);</a:t>
            </a:r>
          </a:p>
          <a:p>
            <a:r>
              <a:rPr lang="en-US" altLang="zh-CN" sz="1400"/>
              <a:t>  list.add(person2);</a:t>
            </a:r>
          </a:p>
          <a:p>
            <a:r>
              <a:rPr lang="en-US" altLang="zh-CN" sz="1400"/>
              <a:t>  request.setAttribute("persons",list);</a:t>
            </a:r>
          </a:p>
          <a:p>
            <a:r>
              <a:rPr lang="en-US" altLang="zh-CN" sz="1400"/>
              <a:t>  %&gt;</a:t>
            </a:r>
          </a:p>
          <a:p>
            <a:r>
              <a:rPr lang="en-US" altLang="zh-CN" sz="1400"/>
              <a:t>&lt;s:checkboxlist name="beans" list="#request.persons" listKey="</a:t>
            </a:r>
            <a:r>
              <a:rPr lang="en-US" altLang="zh-CN" sz="1400">
                <a:solidFill>
                  <a:srgbClr val="C00000"/>
                </a:solidFill>
              </a:rPr>
              <a:t>id</a:t>
            </a:r>
            <a:r>
              <a:rPr lang="en-US" altLang="zh-CN" sz="1400"/>
              <a:t>" listValue="</a:t>
            </a:r>
            <a:r>
              <a:rPr lang="en-US" altLang="zh-CN" sz="1400">
                <a:solidFill>
                  <a:srgbClr val="C00000"/>
                </a:solidFill>
              </a:rPr>
              <a:t>name</a:t>
            </a:r>
            <a:r>
              <a:rPr lang="en-US" altLang="zh-CN" sz="1400"/>
              <a:t>"/&gt;</a:t>
            </a:r>
          </a:p>
          <a:p>
            <a:r>
              <a:rPr lang="en-US" altLang="zh-CN" sz="1400" b="1"/>
              <a:t>id</a:t>
            </a:r>
            <a:r>
              <a:rPr lang="zh-CN" altLang="en-US" sz="1400" b="1"/>
              <a:t>和</a:t>
            </a:r>
            <a:r>
              <a:rPr lang="en-US" altLang="zh-CN" sz="1400" b="1"/>
              <a:t>name</a:t>
            </a:r>
            <a:r>
              <a:rPr lang="zh-CN" altLang="en-US" sz="1400" b="1"/>
              <a:t>为</a:t>
            </a:r>
            <a:r>
              <a:rPr lang="en-US" altLang="zh-CN" sz="1400" b="1"/>
              <a:t>Person</a:t>
            </a:r>
            <a:r>
              <a:rPr lang="zh-CN" altLang="en-US" sz="1400" b="1"/>
              <a:t>的属性</a:t>
            </a:r>
            <a:endParaRPr lang="en-US" altLang="zh-CN" sz="1400" b="1"/>
          </a:p>
          <a:p>
            <a:endParaRPr lang="en-US" altLang="zh-CN" sz="1400"/>
          </a:p>
          <a:p>
            <a:r>
              <a:rPr lang="zh-CN" altLang="en-US" sz="1400"/>
              <a:t>生成如下</a:t>
            </a:r>
            <a:r>
              <a:rPr lang="en-US" altLang="zh-CN" sz="1400"/>
              <a:t>html</a:t>
            </a:r>
            <a:r>
              <a:rPr lang="zh-CN" altLang="en-US" sz="1400"/>
              <a:t>代码：</a:t>
            </a:r>
            <a:endParaRPr lang="en-US" altLang="zh-CN" sz="1400" b="1">
              <a:solidFill>
                <a:srgbClr val="FF0000"/>
              </a:solidFill>
            </a:endParaRPr>
          </a:p>
          <a:p>
            <a:r>
              <a:rPr lang="en-US" altLang="zh-CN" sz="1400"/>
              <a:t>&lt;input type="checkbox" name=</a:t>
            </a:r>
            <a:r>
              <a:rPr lang="en-US" altLang="zh-CN" sz="1400">
                <a:latin typeface="Arial" panose="020B0604020202020204" pitchFamily="34" charset="0"/>
              </a:rPr>
              <a:t>“</a:t>
            </a:r>
            <a:r>
              <a:rPr lang="en-US" altLang="zh-CN" sz="1400"/>
              <a:t>beans" value="1"/&gt;&lt;label&gt;</a:t>
            </a:r>
            <a:r>
              <a:rPr lang="zh-CN" altLang="en-US" sz="1400"/>
              <a:t>第一个</a:t>
            </a:r>
            <a:r>
              <a:rPr lang="en-US" altLang="zh-CN" sz="1400"/>
              <a:t>&lt;/label&gt;</a:t>
            </a:r>
          </a:p>
          <a:p>
            <a:r>
              <a:rPr lang="en-US" altLang="zh-CN" sz="1400"/>
              <a:t>&lt;input type="checkbox" name=</a:t>
            </a:r>
            <a:r>
              <a:rPr lang="en-US" altLang="zh-CN" sz="1400">
                <a:latin typeface="Arial" panose="020B0604020202020204" pitchFamily="34" charset="0"/>
              </a:rPr>
              <a:t>“</a:t>
            </a:r>
            <a:r>
              <a:rPr lang="en-US" altLang="zh-CN" sz="1400"/>
              <a:t>beans" value="2"/&gt;&lt;label&gt;</a:t>
            </a:r>
            <a:r>
              <a:rPr lang="zh-CN" altLang="en-US" sz="1400"/>
              <a:t>第二个</a:t>
            </a:r>
            <a:r>
              <a:rPr lang="en-US" altLang="zh-CN" sz="1400"/>
              <a:t>&lt;/label&gt;</a:t>
            </a:r>
          </a:p>
          <a:p>
            <a:pPr>
              <a:lnSpc>
                <a:spcPct val="90000"/>
              </a:lnSpc>
              <a:spcBef>
                <a:spcPct val="20000"/>
              </a:spcBef>
              <a:buClr>
                <a:schemeClr val="tx1"/>
              </a:buClr>
              <a:buSzPct val="70000"/>
              <a:buFont typeface="Wingdings" panose="05000000000000000000" pitchFamily="2" charset="2"/>
              <a:buNone/>
            </a:pPr>
            <a:r>
              <a:rPr lang="en-US" altLang="zh-CN" sz="14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19458"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19459" name="Rectangle 2"/>
          <p:cNvSpPr>
            <a:spLocks noGrp="1" noChangeArrowheads="1"/>
          </p:cNvSpPr>
          <p:nvPr>
            <p:ph type="title" idx="4294967295"/>
          </p:nvPr>
        </p:nvSpPr>
        <p:spPr>
          <a:xfrm>
            <a:off x="468313" y="1125538"/>
            <a:ext cx="8135937" cy="647700"/>
          </a:xfrm>
        </p:spPr>
        <p:txBody>
          <a:bodyPr lIns="91436" tIns="45718" rIns="91436" bIns="45718"/>
          <a:lstStyle/>
          <a:p>
            <a:r>
              <a:rPr lang="en-US" altLang="zh-CN"/>
              <a:t>radio </a:t>
            </a:r>
            <a:r>
              <a:rPr lang="zh-CN" altLang="zh-CN"/>
              <a:t>标签</a:t>
            </a:r>
          </a:p>
        </p:txBody>
      </p:sp>
      <p:sp>
        <p:nvSpPr>
          <p:cNvPr id="19460" name="TextBox 4"/>
          <p:cNvSpPr txBox="1">
            <a:spLocks noChangeArrowheads="1"/>
          </p:cNvSpPr>
          <p:nvPr/>
        </p:nvSpPr>
        <p:spPr bwMode="auto">
          <a:xfrm>
            <a:off x="571500" y="1928813"/>
            <a:ext cx="82867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endParaRPr lang="en-US" altLang="zh-CN" sz="1800"/>
          </a:p>
        </p:txBody>
      </p:sp>
      <p:sp>
        <p:nvSpPr>
          <p:cNvPr id="19461" name="TextBox 19"/>
          <p:cNvSpPr txBox="1">
            <a:spLocks noChangeArrowheads="1"/>
          </p:cNvSpPr>
          <p:nvPr/>
        </p:nvSpPr>
        <p:spPr bwMode="auto">
          <a:xfrm>
            <a:off x="642938" y="1928813"/>
            <a:ext cx="8143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t>radio </a:t>
            </a:r>
            <a:r>
              <a:rPr lang="zh-CN" altLang="en-US"/>
              <a:t>标签将呈现为一组单选按钮</a:t>
            </a:r>
            <a:r>
              <a:rPr lang="en-US" altLang="zh-CN"/>
              <a:t>, </a:t>
            </a:r>
            <a:r>
              <a:rPr lang="zh-CN" altLang="en-US"/>
              <a:t>单选按钮的个数与程序员通过该标签的 </a:t>
            </a:r>
            <a:r>
              <a:rPr lang="en-US" altLang="zh-CN"/>
              <a:t>list </a:t>
            </a:r>
            <a:r>
              <a:rPr lang="zh-CN" altLang="en-US"/>
              <a:t>属性提供的选项的个数相同</a:t>
            </a:r>
            <a:r>
              <a:rPr lang="en-US" altLang="zh-CN"/>
              <a:t>.</a:t>
            </a:r>
          </a:p>
          <a:p>
            <a:r>
              <a:rPr lang="zh-CN" altLang="en-US"/>
              <a:t>一般地</a:t>
            </a:r>
            <a:r>
              <a:rPr lang="en-US" altLang="zh-CN"/>
              <a:t>, </a:t>
            </a:r>
            <a:r>
              <a:rPr lang="zh-CN" altLang="en-US" b="1">
                <a:solidFill>
                  <a:srgbClr val="FF3300"/>
                </a:solidFill>
              </a:rPr>
              <a:t>使用 </a:t>
            </a:r>
            <a:r>
              <a:rPr lang="en-US" altLang="zh-CN" b="1">
                <a:solidFill>
                  <a:srgbClr val="FF3300"/>
                </a:solidFill>
              </a:rPr>
              <a:t>radio </a:t>
            </a:r>
            <a:r>
              <a:rPr lang="zh-CN" altLang="en-US" b="1">
                <a:solidFill>
                  <a:srgbClr val="FF3300"/>
                </a:solidFill>
              </a:rPr>
              <a:t>标签实现 </a:t>
            </a:r>
            <a:r>
              <a:rPr lang="zh-CN" altLang="en-US" b="1">
                <a:solidFill>
                  <a:srgbClr val="FF3300"/>
                </a:solidFill>
                <a:latin typeface="Arial" panose="020B0604020202020204" pitchFamily="34" charset="0"/>
              </a:rPr>
              <a:t>“</a:t>
            </a:r>
            <a:r>
              <a:rPr lang="zh-CN" altLang="en-US" b="1">
                <a:solidFill>
                  <a:srgbClr val="FF3300"/>
                </a:solidFill>
              </a:rPr>
              <a:t>多选一</a:t>
            </a:r>
            <a:r>
              <a:rPr lang="zh-CN" altLang="en-US" b="1">
                <a:solidFill>
                  <a:srgbClr val="FF3300"/>
                </a:solidFill>
                <a:latin typeface="Arial" panose="020B0604020202020204" pitchFamily="34" charset="0"/>
              </a:rPr>
              <a:t>”</a:t>
            </a:r>
            <a:r>
              <a:rPr lang="en-US" altLang="zh-CN" b="1">
                <a:solidFill>
                  <a:srgbClr val="FF3300"/>
                </a:solidFill>
              </a:rPr>
              <a:t>, </a:t>
            </a:r>
            <a:r>
              <a:rPr lang="zh-CN" altLang="en-US" b="1">
                <a:solidFill>
                  <a:srgbClr val="FF3300"/>
                </a:solidFill>
              </a:rPr>
              <a:t>对于 </a:t>
            </a:r>
            <a:r>
              <a:rPr lang="zh-CN" altLang="en-US" b="1">
                <a:solidFill>
                  <a:srgbClr val="FF3300"/>
                </a:solidFill>
                <a:latin typeface="Arial" panose="020B0604020202020204" pitchFamily="34" charset="0"/>
              </a:rPr>
              <a:t>“</a:t>
            </a:r>
            <a:r>
              <a:rPr lang="zh-CN" altLang="en-US" b="1">
                <a:solidFill>
                  <a:srgbClr val="FF3300"/>
                </a:solidFill>
              </a:rPr>
              <a:t>真</a:t>
            </a:r>
            <a:r>
              <a:rPr lang="en-US" altLang="zh-CN" b="1">
                <a:solidFill>
                  <a:srgbClr val="FF3300"/>
                </a:solidFill>
              </a:rPr>
              <a:t>/</a:t>
            </a:r>
            <a:r>
              <a:rPr lang="zh-CN" altLang="en-US" b="1">
                <a:solidFill>
                  <a:srgbClr val="FF3300"/>
                </a:solidFill>
              </a:rPr>
              <a:t>假</a:t>
            </a:r>
            <a:r>
              <a:rPr lang="zh-CN" altLang="en-US" b="1">
                <a:solidFill>
                  <a:srgbClr val="FF3300"/>
                </a:solidFill>
                <a:latin typeface="Arial" panose="020B0604020202020204" pitchFamily="34" charset="0"/>
              </a:rPr>
              <a:t>”</a:t>
            </a:r>
            <a:r>
              <a:rPr lang="zh-CN" altLang="en-US" b="1">
                <a:solidFill>
                  <a:srgbClr val="FF3300"/>
                </a:solidFill>
              </a:rPr>
              <a:t> 则该使用 </a:t>
            </a:r>
            <a:r>
              <a:rPr lang="en-US" altLang="zh-CN" b="1">
                <a:solidFill>
                  <a:srgbClr val="FF3300"/>
                </a:solidFill>
              </a:rPr>
              <a:t>checkbox </a:t>
            </a:r>
            <a:r>
              <a:rPr lang="zh-CN" altLang="en-US" b="1">
                <a:solidFill>
                  <a:srgbClr val="FF3300"/>
                </a:solidFill>
              </a:rPr>
              <a:t>标签</a:t>
            </a:r>
            <a:r>
              <a:rPr lang="en-US" altLang="zh-CN" b="1">
                <a:solidFill>
                  <a:srgbClr val="FF3300"/>
                </a:solidFill>
              </a:rPr>
              <a:t>.</a:t>
            </a:r>
          </a:p>
        </p:txBody>
      </p:sp>
      <p:pic>
        <p:nvPicPr>
          <p:cNvPr id="194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357563"/>
            <a:ext cx="9286875" cy="93503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20482"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20483" name="Rectangle 2"/>
          <p:cNvSpPr>
            <a:spLocks noGrp="1" noChangeArrowheads="1"/>
          </p:cNvSpPr>
          <p:nvPr>
            <p:ph type="title" idx="4294967295"/>
          </p:nvPr>
        </p:nvSpPr>
        <p:spPr>
          <a:xfrm>
            <a:off x="468313" y="1125538"/>
            <a:ext cx="8135937" cy="647700"/>
          </a:xfrm>
        </p:spPr>
        <p:txBody>
          <a:bodyPr lIns="91436" tIns="45718" rIns="91436" bIns="45718"/>
          <a:lstStyle/>
          <a:p>
            <a:r>
              <a:rPr lang="en-US" altLang="zh-CN"/>
              <a:t>radio </a:t>
            </a:r>
            <a:r>
              <a:rPr lang="zh-CN" altLang="zh-CN"/>
              <a:t>标签</a:t>
            </a:r>
          </a:p>
        </p:txBody>
      </p:sp>
      <p:sp>
        <p:nvSpPr>
          <p:cNvPr id="20484" name="TextBox 4"/>
          <p:cNvSpPr txBox="1">
            <a:spLocks noChangeArrowheads="1"/>
          </p:cNvSpPr>
          <p:nvPr/>
        </p:nvSpPr>
        <p:spPr bwMode="auto">
          <a:xfrm>
            <a:off x="571500" y="1928813"/>
            <a:ext cx="82867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endParaRPr lang="en-US" altLang="zh-CN" sz="1800"/>
          </a:p>
        </p:txBody>
      </p:sp>
      <p:sp>
        <p:nvSpPr>
          <p:cNvPr id="20485" name="TextBox 19"/>
          <p:cNvSpPr txBox="1">
            <a:spLocks noChangeArrowheads="1"/>
          </p:cNvSpPr>
          <p:nvPr/>
        </p:nvSpPr>
        <p:spPr bwMode="auto">
          <a:xfrm>
            <a:off x="642938" y="1928813"/>
            <a:ext cx="8143875"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zh-CN" altLang="en-US" sz="1400"/>
              <a:t>该标签的使用和</a:t>
            </a:r>
            <a:r>
              <a:rPr lang="en-US" altLang="zh-CN" sz="1400"/>
              <a:t>checkboxlist</a:t>
            </a:r>
            <a:r>
              <a:rPr lang="zh-CN" altLang="en-US" sz="1400"/>
              <a:t>复选框相同。</a:t>
            </a:r>
            <a:endParaRPr lang="en-US" altLang="zh-CN" sz="1400"/>
          </a:p>
          <a:p>
            <a:pPr>
              <a:lnSpc>
                <a:spcPct val="90000"/>
              </a:lnSpc>
              <a:spcBef>
                <a:spcPct val="20000"/>
              </a:spcBef>
              <a:buClr>
                <a:schemeClr val="tx1"/>
              </a:buClr>
              <a:buSzPct val="70000"/>
            </a:pPr>
            <a:r>
              <a:rPr lang="zh-CN" altLang="en-US" sz="1400">
                <a:solidFill>
                  <a:srgbClr val="0000FF"/>
                </a:solidFill>
              </a:rPr>
              <a:t>如果集合里存放的是</a:t>
            </a:r>
            <a:r>
              <a:rPr lang="en-US" altLang="zh-CN" sz="1400">
                <a:solidFill>
                  <a:srgbClr val="0000FF"/>
                </a:solidFill>
              </a:rPr>
              <a:t>javabean</a:t>
            </a:r>
            <a:r>
              <a:rPr lang="en-US" altLang="zh-CN" sz="1400"/>
              <a:t>(id</a:t>
            </a:r>
            <a:r>
              <a:rPr lang="zh-CN" altLang="en-US" sz="1400"/>
              <a:t>和</a:t>
            </a:r>
            <a:r>
              <a:rPr lang="en-US" altLang="zh-CN" sz="1400"/>
              <a:t>name</a:t>
            </a:r>
            <a:r>
              <a:rPr lang="zh-CN" altLang="en-US" sz="1400"/>
              <a:t>为</a:t>
            </a:r>
            <a:r>
              <a:rPr lang="en-US" altLang="zh-CN" sz="1400"/>
              <a:t>Person</a:t>
            </a:r>
            <a:r>
              <a:rPr lang="zh-CN" altLang="en-US" sz="1400"/>
              <a:t>的属性</a:t>
            </a:r>
            <a:r>
              <a:rPr lang="en-US" altLang="zh-CN" sz="1400"/>
              <a:t>)</a:t>
            </a:r>
          </a:p>
          <a:p>
            <a:r>
              <a:rPr lang="en-US" altLang="zh-CN" sz="1400">
                <a:solidFill>
                  <a:srgbClr val="FF0000"/>
                </a:solidFill>
              </a:rPr>
              <a:t>&lt;s:radio name="beans" list="#request.persons" listKey="personid" listValue="name"/&gt;</a:t>
            </a:r>
          </a:p>
          <a:p>
            <a:r>
              <a:rPr lang="zh-CN" altLang="en-US" sz="1400"/>
              <a:t>生成如下</a:t>
            </a:r>
            <a:r>
              <a:rPr lang="en-US" altLang="zh-CN" sz="1400"/>
              <a:t>html</a:t>
            </a:r>
            <a:r>
              <a:rPr lang="zh-CN" altLang="en-US" sz="1400"/>
              <a:t>代码：</a:t>
            </a:r>
            <a:endParaRPr lang="en-US" altLang="zh-CN" sz="1400" b="1">
              <a:solidFill>
                <a:srgbClr val="FF0000"/>
              </a:solidFill>
            </a:endParaRPr>
          </a:p>
          <a:p>
            <a:r>
              <a:rPr lang="en-US" altLang="zh-CN" sz="1400"/>
              <a:t>&lt;input type="radio" name="beans" id="beans1" value="1"/&gt;&lt;label&gt;</a:t>
            </a:r>
            <a:r>
              <a:rPr lang="zh-CN" altLang="en-US" sz="1400"/>
              <a:t>第一个</a:t>
            </a:r>
            <a:r>
              <a:rPr lang="en-US" altLang="zh-CN" sz="1400"/>
              <a:t>&lt;/label&gt;</a:t>
            </a:r>
          </a:p>
          <a:p>
            <a:r>
              <a:rPr lang="en-US" altLang="zh-CN" sz="1400"/>
              <a:t>&lt;input type="radio" name="beans" id="beans2" value="2"/&gt;&lt;label&gt;</a:t>
            </a:r>
            <a:r>
              <a:rPr lang="zh-CN" altLang="en-US" sz="1400"/>
              <a:t>第二个</a:t>
            </a:r>
            <a:r>
              <a:rPr lang="en-US" altLang="zh-CN" sz="1400"/>
              <a:t>&lt;/label&gt;</a:t>
            </a:r>
            <a:endParaRPr lang="en-US" altLang="zh-CN" sz="1400" b="1">
              <a:solidFill>
                <a:srgbClr val="0000FF"/>
              </a:solidFill>
            </a:endParaRPr>
          </a:p>
          <a:p>
            <a:r>
              <a:rPr lang="zh-CN" altLang="en-US" sz="1400">
                <a:solidFill>
                  <a:srgbClr val="0000FF"/>
                </a:solidFill>
              </a:rPr>
              <a:t>如果集合为</a:t>
            </a:r>
            <a:r>
              <a:rPr lang="en-US" altLang="zh-CN" sz="1400">
                <a:solidFill>
                  <a:srgbClr val="0000FF"/>
                </a:solidFill>
              </a:rPr>
              <a:t>MAP</a:t>
            </a:r>
            <a:endParaRPr lang="en-US" altLang="zh-CN" sz="1400"/>
          </a:p>
          <a:p>
            <a:r>
              <a:rPr lang="en-US" altLang="zh-CN" sz="1400">
                <a:solidFill>
                  <a:srgbClr val="FF0000"/>
                </a:solidFill>
              </a:rPr>
              <a:t>&lt;s:radio name="map" list="#{1:'</a:t>
            </a:r>
            <a:r>
              <a:rPr lang="zh-CN" altLang="en-US" sz="1400">
                <a:solidFill>
                  <a:srgbClr val="FF0000"/>
                </a:solidFill>
              </a:rPr>
              <a:t>瑜珈用品</a:t>
            </a:r>
            <a:r>
              <a:rPr lang="en-US" altLang="zh-CN" sz="1400">
                <a:solidFill>
                  <a:srgbClr val="FF0000"/>
                </a:solidFill>
              </a:rPr>
              <a:t>',2:'</a:t>
            </a:r>
            <a:r>
              <a:rPr lang="zh-CN" altLang="en-US" sz="1400">
                <a:solidFill>
                  <a:srgbClr val="FF0000"/>
                </a:solidFill>
              </a:rPr>
              <a:t>户外用品</a:t>
            </a:r>
            <a:r>
              <a:rPr lang="en-US" altLang="zh-CN" sz="1400">
                <a:solidFill>
                  <a:srgbClr val="FF0000"/>
                </a:solidFill>
              </a:rPr>
              <a:t>',3:'</a:t>
            </a:r>
            <a:r>
              <a:rPr lang="zh-CN" altLang="en-US" sz="1400">
                <a:solidFill>
                  <a:srgbClr val="FF0000"/>
                </a:solidFill>
              </a:rPr>
              <a:t>球类</a:t>
            </a:r>
            <a:r>
              <a:rPr lang="en-US" altLang="zh-CN" sz="1400">
                <a:solidFill>
                  <a:srgbClr val="FF0000"/>
                </a:solidFill>
              </a:rPr>
              <a:t>',4:'</a:t>
            </a:r>
            <a:r>
              <a:rPr lang="zh-CN" altLang="en-US" sz="1400">
                <a:solidFill>
                  <a:srgbClr val="FF0000"/>
                </a:solidFill>
              </a:rPr>
              <a:t>自行车</a:t>
            </a:r>
            <a:r>
              <a:rPr lang="en-US" altLang="zh-CN" sz="1400">
                <a:solidFill>
                  <a:srgbClr val="FF0000"/>
                </a:solidFill>
              </a:rPr>
              <a:t>'}" listKey="key" listValue="value</a:t>
            </a:r>
            <a:r>
              <a:rPr lang="en-US" altLang="zh-CN" sz="1400">
                <a:solidFill>
                  <a:srgbClr val="FF0000"/>
                </a:solidFill>
                <a:latin typeface="Arial" panose="020B0604020202020204" pitchFamily="34" charset="0"/>
              </a:rPr>
              <a:t>“</a:t>
            </a:r>
            <a:r>
              <a:rPr lang="en-US" altLang="zh-CN" sz="1400">
                <a:solidFill>
                  <a:srgbClr val="FF0000"/>
                </a:solidFill>
              </a:rPr>
              <a:t> value="1"/&gt;</a:t>
            </a:r>
          </a:p>
          <a:p>
            <a:r>
              <a:rPr lang="zh-CN" altLang="en-US" sz="1400"/>
              <a:t>生成如下</a:t>
            </a:r>
            <a:r>
              <a:rPr lang="en-US" altLang="zh-CN" sz="1400"/>
              <a:t>html</a:t>
            </a:r>
            <a:r>
              <a:rPr lang="zh-CN" altLang="en-US" sz="1400"/>
              <a:t>代码：</a:t>
            </a:r>
            <a:endParaRPr lang="en-US" altLang="zh-CN" sz="1400"/>
          </a:p>
          <a:p>
            <a:r>
              <a:rPr lang="en-US" altLang="zh-CN" sz="1400"/>
              <a:t>&lt;input type="radio" name="map" id="map1" value="1"/&gt;&lt;label for="map1"&gt;</a:t>
            </a:r>
            <a:r>
              <a:rPr lang="zh-CN" altLang="en-US" sz="1400"/>
              <a:t>瑜珈用品</a:t>
            </a:r>
            <a:r>
              <a:rPr lang="en-US" altLang="zh-CN" sz="1400"/>
              <a:t>&lt;/label&gt;</a:t>
            </a:r>
          </a:p>
          <a:p>
            <a:r>
              <a:rPr lang="en-US" altLang="zh-CN" sz="1400"/>
              <a:t>&lt;input type="radio" name="map" id="map2" value="2"/&gt;&lt;label for="map2"&gt;</a:t>
            </a:r>
            <a:r>
              <a:rPr lang="zh-CN" altLang="en-US" sz="1400"/>
              <a:t>户外用品</a:t>
            </a:r>
            <a:r>
              <a:rPr lang="en-US" altLang="zh-CN" sz="1400"/>
              <a:t>&lt;/label&gt;</a:t>
            </a:r>
          </a:p>
          <a:p>
            <a:r>
              <a:rPr lang="en-US" altLang="zh-CN" sz="1400"/>
              <a:t>&lt;input type="radio" name="map" id="map3" value="3"/&gt;&lt;label for="map3"&gt;</a:t>
            </a:r>
            <a:r>
              <a:rPr lang="zh-CN" altLang="en-US" sz="1400"/>
              <a:t>球类</a:t>
            </a:r>
            <a:r>
              <a:rPr lang="en-US" altLang="zh-CN" sz="1400"/>
              <a:t>&lt;/label&gt;</a:t>
            </a:r>
          </a:p>
          <a:p>
            <a:r>
              <a:rPr lang="en-US" altLang="zh-CN" sz="1400"/>
              <a:t>&lt;input type="radio" name="map" id="map4" value="4"/&gt;&lt;label for="map4"&gt;</a:t>
            </a:r>
            <a:r>
              <a:rPr lang="zh-CN" altLang="en-US" sz="1400"/>
              <a:t>自行车</a:t>
            </a:r>
            <a:r>
              <a:rPr lang="en-US" altLang="zh-CN" sz="1400"/>
              <a:t>&lt;/label&gt;</a:t>
            </a:r>
          </a:p>
          <a:p>
            <a:r>
              <a:rPr lang="zh-CN" altLang="en-US" sz="1400">
                <a:solidFill>
                  <a:srgbClr val="0000FF"/>
                </a:solidFill>
              </a:rPr>
              <a:t>如果集合为</a:t>
            </a:r>
            <a:r>
              <a:rPr lang="en-US" altLang="zh-CN" sz="1400">
                <a:solidFill>
                  <a:srgbClr val="0000FF"/>
                </a:solidFill>
              </a:rPr>
              <a:t>list</a:t>
            </a:r>
            <a:endParaRPr lang="en-US" altLang="zh-CN" sz="1400"/>
          </a:p>
          <a:p>
            <a:r>
              <a:rPr lang="en-US" altLang="zh-CN" sz="1400">
                <a:solidFill>
                  <a:srgbClr val="FF0000"/>
                </a:solidFill>
              </a:rPr>
              <a:t>&lt;s:radio name="list" list="{'Java','.Net'}" value="'Java'"/&gt;</a:t>
            </a:r>
          </a:p>
          <a:p>
            <a:r>
              <a:rPr lang="zh-CN" altLang="en-US" sz="1400"/>
              <a:t>生成如下</a:t>
            </a:r>
            <a:r>
              <a:rPr lang="en-US" altLang="zh-CN" sz="1400"/>
              <a:t>html</a:t>
            </a:r>
            <a:r>
              <a:rPr lang="zh-CN" altLang="en-US" sz="1400"/>
              <a:t>代码：</a:t>
            </a:r>
            <a:endParaRPr lang="en-US" altLang="zh-CN" sz="1400"/>
          </a:p>
          <a:p>
            <a:r>
              <a:rPr lang="en-US" altLang="zh-CN" sz="1400"/>
              <a:t>&lt;input type="radio" name="list" checked="checked" value="Java"/&gt;&lt;label&gt;Java&lt;/label&gt;</a:t>
            </a:r>
          </a:p>
          <a:p>
            <a:r>
              <a:rPr lang="en-US" altLang="zh-CN" sz="1400"/>
              <a:t>&lt;input type="radio" name="list" value=".Net"/&gt;&lt;label&gt;.Net&lt;/label&gt;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21506"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21507" name="Rectangle 2"/>
          <p:cNvSpPr>
            <a:spLocks noGrp="1" noChangeArrowheads="1"/>
          </p:cNvSpPr>
          <p:nvPr>
            <p:ph type="title" idx="4294967295"/>
          </p:nvPr>
        </p:nvSpPr>
        <p:spPr>
          <a:xfrm>
            <a:off x="468313" y="1125538"/>
            <a:ext cx="8135937" cy="647700"/>
          </a:xfrm>
        </p:spPr>
        <p:txBody>
          <a:bodyPr lIns="91436" tIns="45718" rIns="91436" bIns="45718"/>
          <a:lstStyle/>
          <a:p>
            <a:r>
              <a:rPr lang="en-US" altLang="zh-CN"/>
              <a:t>select </a:t>
            </a:r>
            <a:r>
              <a:rPr lang="zh-CN" altLang="zh-CN"/>
              <a:t>标签</a:t>
            </a:r>
          </a:p>
        </p:txBody>
      </p:sp>
      <p:sp>
        <p:nvSpPr>
          <p:cNvPr id="21508" name="TextBox 4"/>
          <p:cNvSpPr txBox="1">
            <a:spLocks noChangeArrowheads="1"/>
          </p:cNvSpPr>
          <p:nvPr/>
        </p:nvSpPr>
        <p:spPr bwMode="auto">
          <a:xfrm>
            <a:off x="571500" y="1928813"/>
            <a:ext cx="82867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endParaRPr lang="en-US" altLang="zh-CN" sz="1800"/>
          </a:p>
        </p:txBody>
      </p:sp>
      <p:sp>
        <p:nvSpPr>
          <p:cNvPr id="21509" name="TextBox 19"/>
          <p:cNvSpPr txBox="1">
            <a:spLocks noChangeArrowheads="1"/>
          </p:cNvSpPr>
          <p:nvPr/>
        </p:nvSpPr>
        <p:spPr bwMode="auto">
          <a:xfrm>
            <a:off x="539750" y="1916113"/>
            <a:ext cx="814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pPr>
            <a:r>
              <a:rPr lang="en-US" altLang="zh-CN"/>
              <a:t>select </a:t>
            </a:r>
            <a:r>
              <a:rPr lang="zh-CN" altLang="en-US"/>
              <a:t>标签将呈现一个</a:t>
            </a:r>
            <a:r>
              <a:rPr lang="en-US" altLang="zh-CN"/>
              <a:t>select </a:t>
            </a:r>
            <a:r>
              <a:rPr lang="zh-CN" altLang="en-US"/>
              <a:t>元素</a:t>
            </a:r>
            <a:endParaRPr lang="en-US" altLang="zh-CN"/>
          </a:p>
        </p:txBody>
      </p:sp>
      <p:pic>
        <p:nvPicPr>
          <p:cNvPr id="21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349500"/>
            <a:ext cx="8964612" cy="2232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22530"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22531" name="Rectangle 2"/>
          <p:cNvSpPr>
            <a:spLocks noGrp="1" noChangeArrowheads="1"/>
          </p:cNvSpPr>
          <p:nvPr>
            <p:ph type="title" idx="4294967295"/>
          </p:nvPr>
        </p:nvSpPr>
        <p:spPr>
          <a:xfrm>
            <a:off x="468313" y="1125538"/>
            <a:ext cx="8135937" cy="647700"/>
          </a:xfrm>
        </p:spPr>
        <p:txBody>
          <a:bodyPr lIns="91436" tIns="45718" rIns="91436" bIns="45718"/>
          <a:lstStyle/>
          <a:p>
            <a:r>
              <a:rPr lang="en-US" altLang="zh-CN"/>
              <a:t>select </a:t>
            </a:r>
            <a:r>
              <a:rPr lang="zh-CN" altLang="zh-CN"/>
              <a:t>标签</a:t>
            </a:r>
          </a:p>
        </p:txBody>
      </p:sp>
      <p:sp>
        <p:nvSpPr>
          <p:cNvPr id="22532" name="TextBox 19"/>
          <p:cNvSpPr txBox="1">
            <a:spLocks noChangeArrowheads="1"/>
          </p:cNvSpPr>
          <p:nvPr/>
        </p:nvSpPr>
        <p:spPr bwMode="auto">
          <a:xfrm>
            <a:off x="642938" y="1928813"/>
            <a:ext cx="8143875"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1400">
                <a:solidFill>
                  <a:srgbClr val="0000FF"/>
                </a:solidFill>
              </a:rPr>
              <a:t>如果集合为</a:t>
            </a:r>
            <a:r>
              <a:rPr lang="en-US" altLang="zh-CN" sz="1400">
                <a:solidFill>
                  <a:srgbClr val="0000FF"/>
                </a:solidFill>
              </a:rPr>
              <a:t>list</a:t>
            </a:r>
            <a:endParaRPr lang="en-US" altLang="zh-CN" sz="1400">
              <a:solidFill>
                <a:srgbClr val="FF0000"/>
              </a:solidFill>
            </a:endParaRPr>
          </a:p>
          <a:p>
            <a:pPr>
              <a:lnSpc>
                <a:spcPct val="90000"/>
              </a:lnSpc>
              <a:spcBef>
                <a:spcPct val="20000"/>
              </a:spcBef>
              <a:buClr>
                <a:schemeClr val="tx1"/>
              </a:buClr>
              <a:buSzPct val="70000"/>
              <a:buFont typeface="Wingdings" panose="05000000000000000000" pitchFamily="2" charset="2"/>
              <a:buNone/>
            </a:pPr>
            <a:r>
              <a:rPr lang="en-US" altLang="zh-CN" sz="1400">
                <a:solidFill>
                  <a:srgbClr val="FF0000"/>
                </a:solidFill>
              </a:rPr>
              <a:t>&lt;s:select name="list" list="{'Java','.Net'}" value="'Java'"/&gt;</a:t>
            </a:r>
          </a:p>
          <a:p>
            <a:pPr>
              <a:lnSpc>
                <a:spcPct val="90000"/>
              </a:lnSpc>
              <a:spcBef>
                <a:spcPct val="20000"/>
              </a:spcBef>
              <a:buClr>
                <a:schemeClr val="tx1"/>
              </a:buClr>
              <a:buSzPct val="70000"/>
              <a:buFont typeface="Wingdings" panose="05000000000000000000" pitchFamily="2" charset="2"/>
              <a:buNone/>
            </a:pPr>
            <a:r>
              <a:rPr lang="zh-CN" altLang="en-US" sz="1400"/>
              <a:t>生成如下</a:t>
            </a:r>
            <a:r>
              <a:rPr lang="en-US" altLang="zh-CN" sz="1400"/>
              <a:t>html</a:t>
            </a:r>
            <a:r>
              <a:rPr lang="zh-CN" altLang="en-US" sz="1400"/>
              <a:t>代码：</a:t>
            </a:r>
            <a:endParaRPr lang="en-US" altLang="zh-CN" sz="1400">
              <a:solidFill>
                <a:srgbClr val="FF0000"/>
              </a:solidFill>
            </a:endParaRPr>
          </a:p>
          <a:p>
            <a:pPr>
              <a:lnSpc>
                <a:spcPct val="90000"/>
              </a:lnSpc>
              <a:spcBef>
                <a:spcPct val="20000"/>
              </a:spcBef>
              <a:buClr>
                <a:schemeClr val="tx1"/>
              </a:buClr>
              <a:buSzPct val="70000"/>
              <a:buFont typeface="Wingdings" panose="05000000000000000000" pitchFamily="2" charset="2"/>
              <a:buNone/>
            </a:pPr>
            <a:r>
              <a:rPr lang="en-US" altLang="zh-CN" sz="1400"/>
              <a:t>&lt;select name="list" id="list"&gt;</a:t>
            </a:r>
          </a:p>
          <a:p>
            <a:pPr>
              <a:lnSpc>
                <a:spcPct val="90000"/>
              </a:lnSpc>
              <a:spcBef>
                <a:spcPct val="20000"/>
              </a:spcBef>
              <a:buClr>
                <a:schemeClr val="tx1"/>
              </a:buClr>
              <a:buSzPct val="70000"/>
              <a:buFont typeface="Wingdings" panose="05000000000000000000" pitchFamily="2" charset="2"/>
              <a:buNone/>
            </a:pPr>
            <a:r>
              <a:rPr lang="en-US" altLang="zh-CN" sz="1400"/>
              <a:t>    &lt;option value="Java" selected="selected"&gt;Java&lt;/option&gt;</a:t>
            </a:r>
          </a:p>
          <a:p>
            <a:pPr>
              <a:lnSpc>
                <a:spcPct val="90000"/>
              </a:lnSpc>
              <a:spcBef>
                <a:spcPct val="20000"/>
              </a:spcBef>
              <a:buClr>
                <a:schemeClr val="tx1"/>
              </a:buClr>
              <a:buSzPct val="70000"/>
              <a:buFont typeface="Wingdings" panose="05000000000000000000" pitchFamily="2" charset="2"/>
              <a:buNone/>
            </a:pPr>
            <a:r>
              <a:rPr lang="en-US" altLang="zh-CN" sz="1400"/>
              <a:t>    &lt;option value=".Net"&gt;.Net&lt;/option&gt;</a:t>
            </a:r>
          </a:p>
          <a:p>
            <a:pPr>
              <a:lnSpc>
                <a:spcPct val="90000"/>
              </a:lnSpc>
              <a:spcBef>
                <a:spcPct val="20000"/>
              </a:spcBef>
              <a:buClr>
                <a:schemeClr val="tx1"/>
              </a:buClr>
              <a:buSzPct val="70000"/>
              <a:buFont typeface="Wingdings" panose="05000000000000000000" pitchFamily="2" charset="2"/>
              <a:buNone/>
            </a:pPr>
            <a:r>
              <a:rPr lang="en-US" altLang="zh-CN" sz="1400"/>
              <a:t>&lt;/select&gt;</a:t>
            </a:r>
          </a:p>
          <a:p>
            <a:pPr>
              <a:lnSpc>
                <a:spcPct val="90000"/>
              </a:lnSpc>
              <a:spcBef>
                <a:spcPct val="20000"/>
              </a:spcBef>
              <a:buClr>
                <a:schemeClr val="tx1"/>
              </a:buClr>
              <a:buSzPct val="70000"/>
            </a:pPr>
            <a:endParaRPr lang="en-US" altLang="zh-CN">
              <a:solidFill>
                <a:srgbClr val="0000FF"/>
              </a:solidFill>
            </a:endParaRPr>
          </a:p>
          <a:p>
            <a:pPr>
              <a:lnSpc>
                <a:spcPct val="90000"/>
              </a:lnSpc>
              <a:spcBef>
                <a:spcPct val="20000"/>
              </a:spcBef>
              <a:buClr>
                <a:schemeClr val="tx1"/>
              </a:buClr>
              <a:buSzPct val="70000"/>
            </a:pPr>
            <a:r>
              <a:rPr lang="zh-CN" altLang="en-US" sz="1400">
                <a:solidFill>
                  <a:srgbClr val="0000FF"/>
                </a:solidFill>
              </a:rPr>
              <a:t>如果集合里存放的是</a:t>
            </a:r>
            <a:r>
              <a:rPr lang="en-US" altLang="zh-CN" sz="1400">
                <a:solidFill>
                  <a:srgbClr val="0000FF"/>
                </a:solidFill>
              </a:rPr>
              <a:t>javabean</a:t>
            </a:r>
            <a:r>
              <a:rPr lang="en-US" altLang="zh-CN" sz="1400"/>
              <a:t>(id</a:t>
            </a:r>
            <a:r>
              <a:rPr lang="zh-CN" altLang="en-US" sz="1400"/>
              <a:t>和</a:t>
            </a:r>
            <a:r>
              <a:rPr lang="en-US" altLang="zh-CN" sz="1400"/>
              <a:t>name</a:t>
            </a:r>
            <a:r>
              <a:rPr lang="zh-CN" altLang="en-US" sz="1400"/>
              <a:t>为</a:t>
            </a:r>
            <a:r>
              <a:rPr lang="en-US" altLang="zh-CN" sz="1400"/>
              <a:t>Person</a:t>
            </a:r>
            <a:r>
              <a:rPr lang="zh-CN" altLang="en-US" sz="1400"/>
              <a:t>的属性</a:t>
            </a:r>
            <a:r>
              <a:rPr lang="en-US" altLang="zh-CN" sz="1400"/>
              <a:t>)</a:t>
            </a:r>
            <a:endParaRPr lang="en-US" altLang="zh-CN" sz="1400">
              <a:solidFill>
                <a:srgbClr val="FF0000"/>
              </a:solidFill>
            </a:endParaRPr>
          </a:p>
          <a:p>
            <a:pPr>
              <a:lnSpc>
                <a:spcPct val="90000"/>
              </a:lnSpc>
              <a:spcBef>
                <a:spcPct val="20000"/>
              </a:spcBef>
              <a:buClr>
                <a:schemeClr val="tx1"/>
              </a:buClr>
              <a:buSzPct val="70000"/>
              <a:buFont typeface="Wingdings" panose="05000000000000000000" pitchFamily="2" charset="2"/>
              <a:buNone/>
            </a:pPr>
            <a:r>
              <a:rPr lang="en-US" altLang="zh-CN" sz="1400">
                <a:solidFill>
                  <a:srgbClr val="FF0000"/>
                </a:solidFill>
              </a:rPr>
              <a:t>&lt;s:select name="beans" list="#request.persons" listKey="personid" listValue="name"/&gt;</a:t>
            </a:r>
          </a:p>
          <a:p>
            <a:r>
              <a:rPr lang="zh-CN" altLang="en-US" sz="1400"/>
              <a:t>生成如下</a:t>
            </a:r>
            <a:r>
              <a:rPr lang="en-US" altLang="zh-CN" sz="1400"/>
              <a:t>html</a:t>
            </a:r>
            <a:r>
              <a:rPr lang="zh-CN" altLang="en-US" sz="1400"/>
              <a:t>代码：</a:t>
            </a:r>
            <a:endParaRPr lang="en-US" altLang="zh-CN" sz="1400"/>
          </a:p>
          <a:p>
            <a:pPr>
              <a:lnSpc>
                <a:spcPct val="90000"/>
              </a:lnSpc>
              <a:spcBef>
                <a:spcPct val="20000"/>
              </a:spcBef>
              <a:buClr>
                <a:schemeClr val="tx1"/>
              </a:buClr>
              <a:buSzPct val="70000"/>
              <a:buFont typeface="Wingdings" panose="05000000000000000000" pitchFamily="2" charset="2"/>
              <a:buNone/>
            </a:pPr>
            <a:r>
              <a:rPr lang="en-US" altLang="zh-CN" sz="1400"/>
              <a:t>&lt;select name="beans" id="beans"&gt;</a:t>
            </a:r>
          </a:p>
          <a:p>
            <a:pPr>
              <a:lnSpc>
                <a:spcPct val="90000"/>
              </a:lnSpc>
              <a:spcBef>
                <a:spcPct val="20000"/>
              </a:spcBef>
              <a:buClr>
                <a:schemeClr val="tx1"/>
              </a:buClr>
              <a:buSzPct val="70000"/>
              <a:buFont typeface="Wingdings" panose="05000000000000000000" pitchFamily="2" charset="2"/>
              <a:buNone/>
            </a:pPr>
            <a:r>
              <a:rPr lang="en-US" altLang="zh-CN" sz="1400"/>
              <a:t>    &lt;option value="1"&gt;</a:t>
            </a:r>
            <a:r>
              <a:rPr lang="zh-CN" altLang="en-US" sz="1400"/>
              <a:t>第一个</a:t>
            </a:r>
            <a:r>
              <a:rPr lang="en-US" altLang="zh-CN" sz="1400"/>
              <a:t>&lt;/option&gt;</a:t>
            </a:r>
          </a:p>
          <a:p>
            <a:pPr>
              <a:lnSpc>
                <a:spcPct val="90000"/>
              </a:lnSpc>
              <a:spcBef>
                <a:spcPct val="20000"/>
              </a:spcBef>
              <a:buClr>
                <a:schemeClr val="tx1"/>
              </a:buClr>
              <a:buSzPct val="70000"/>
              <a:buFont typeface="Wingdings" panose="05000000000000000000" pitchFamily="2" charset="2"/>
              <a:buNone/>
            </a:pPr>
            <a:r>
              <a:rPr lang="en-US" altLang="zh-CN" sz="1400"/>
              <a:t>    &lt;option value="2"&gt;</a:t>
            </a:r>
            <a:r>
              <a:rPr lang="zh-CN" altLang="en-US" sz="1400"/>
              <a:t>第二个</a:t>
            </a:r>
            <a:r>
              <a:rPr lang="en-US" altLang="zh-CN" sz="1400"/>
              <a:t>&lt;/option&gt;</a:t>
            </a:r>
          </a:p>
          <a:p>
            <a:pPr>
              <a:lnSpc>
                <a:spcPct val="90000"/>
              </a:lnSpc>
              <a:spcBef>
                <a:spcPct val="20000"/>
              </a:spcBef>
              <a:buClr>
                <a:schemeClr val="tx1"/>
              </a:buClr>
              <a:buSzPct val="70000"/>
              <a:buFont typeface="Wingdings" panose="05000000000000000000" pitchFamily="2" charset="2"/>
              <a:buNone/>
            </a:pPr>
            <a:r>
              <a:rPr lang="en-US" altLang="zh-CN" sz="1400"/>
              <a:t>&lt;/select&gt;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23554"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23555" name="Rectangle 2"/>
          <p:cNvSpPr>
            <a:spLocks noGrp="1" noChangeArrowheads="1"/>
          </p:cNvSpPr>
          <p:nvPr>
            <p:ph type="title" idx="4294967295"/>
          </p:nvPr>
        </p:nvSpPr>
        <p:spPr>
          <a:xfrm>
            <a:off x="468313" y="1125538"/>
            <a:ext cx="8135937" cy="647700"/>
          </a:xfrm>
        </p:spPr>
        <p:txBody>
          <a:bodyPr lIns="91436" tIns="45718" rIns="91436" bIns="45718"/>
          <a:lstStyle/>
          <a:p>
            <a:r>
              <a:rPr lang="en-US" altLang="zh-CN"/>
              <a:t>select </a:t>
            </a:r>
            <a:r>
              <a:rPr lang="zh-CN" altLang="zh-CN"/>
              <a:t>标签</a:t>
            </a:r>
          </a:p>
        </p:txBody>
      </p:sp>
      <p:sp>
        <p:nvSpPr>
          <p:cNvPr id="23556" name="TextBox 4"/>
          <p:cNvSpPr txBox="1">
            <a:spLocks noChangeArrowheads="1"/>
          </p:cNvSpPr>
          <p:nvPr/>
        </p:nvSpPr>
        <p:spPr bwMode="auto">
          <a:xfrm>
            <a:off x="571500" y="1928813"/>
            <a:ext cx="82867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endParaRPr lang="en-US" altLang="zh-CN" sz="1800"/>
          </a:p>
        </p:txBody>
      </p:sp>
      <p:sp>
        <p:nvSpPr>
          <p:cNvPr id="23557" name="TextBox 19"/>
          <p:cNvSpPr txBox="1">
            <a:spLocks noChangeArrowheads="1"/>
          </p:cNvSpPr>
          <p:nvPr/>
        </p:nvSpPr>
        <p:spPr bwMode="auto">
          <a:xfrm>
            <a:off x="642938" y="1928813"/>
            <a:ext cx="814387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1400">
                <a:solidFill>
                  <a:srgbClr val="0000FF"/>
                </a:solidFill>
              </a:rPr>
              <a:t>如果集合为</a:t>
            </a:r>
            <a:r>
              <a:rPr lang="en-US" altLang="zh-CN" sz="1400">
                <a:solidFill>
                  <a:srgbClr val="0000FF"/>
                </a:solidFill>
              </a:rPr>
              <a:t>MAP</a:t>
            </a:r>
            <a:endParaRPr lang="en-US" altLang="zh-CN" sz="1400"/>
          </a:p>
          <a:p>
            <a:pPr>
              <a:lnSpc>
                <a:spcPct val="90000"/>
              </a:lnSpc>
              <a:spcBef>
                <a:spcPct val="20000"/>
              </a:spcBef>
              <a:buClr>
                <a:schemeClr val="tx1"/>
              </a:buClr>
              <a:buSzPct val="70000"/>
              <a:buFont typeface="Wingdings" panose="05000000000000000000" pitchFamily="2" charset="2"/>
              <a:buNone/>
            </a:pPr>
            <a:r>
              <a:rPr lang="en-US" altLang="zh-CN" sz="1400">
                <a:solidFill>
                  <a:srgbClr val="FF0000"/>
                </a:solidFill>
              </a:rPr>
              <a:t>&lt;s:select name="map" list="#{1:'</a:t>
            </a:r>
            <a:r>
              <a:rPr lang="zh-CN" altLang="en-US" sz="1400">
                <a:solidFill>
                  <a:srgbClr val="FF0000"/>
                </a:solidFill>
              </a:rPr>
              <a:t>瑜珈用品</a:t>
            </a:r>
            <a:r>
              <a:rPr lang="en-US" altLang="zh-CN" sz="1400">
                <a:solidFill>
                  <a:srgbClr val="FF0000"/>
                </a:solidFill>
              </a:rPr>
              <a:t>',2:'</a:t>
            </a:r>
            <a:r>
              <a:rPr lang="zh-CN" altLang="en-US" sz="1400">
                <a:solidFill>
                  <a:srgbClr val="FF0000"/>
                </a:solidFill>
              </a:rPr>
              <a:t>户外用品</a:t>
            </a:r>
            <a:r>
              <a:rPr lang="en-US" altLang="zh-CN" sz="1400">
                <a:solidFill>
                  <a:srgbClr val="FF0000"/>
                </a:solidFill>
              </a:rPr>
              <a:t>',3:'</a:t>
            </a:r>
            <a:r>
              <a:rPr lang="zh-CN" altLang="en-US" sz="1400">
                <a:solidFill>
                  <a:srgbClr val="FF0000"/>
                </a:solidFill>
              </a:rPr>
              <a:t>球类</a:t>
            </a:r>
            <a:r>
              <a:rPr lang="en-US" altLang="zh-CN" sz="1400">
                <a:solidFill>
                  <a:srgbClr val="FF0000"/>
                </a:solidFill>
              </a:rPr>
              <a:t>',4:'</a:t>
            </a:r>
            <a:r>
              <a:rPr lang="zh-CN" altLang="en-US" sz="1400">
                <a:solidFill>
                  <a:srgbClr val="FF0000"/>
                </a:solidFill>
              </a:rPr>
              <a:t>自行车</a:t>
            </a:r>
            <a:r>
              <a:rPr lang="en-US" altLang="zh-CN" sz="1400">
                <a:solidFill>
                  <a:srgbClr val="FF0000"/>
                </a:solidFill>
              </a:rPr>
              <a:t>'}" listKey="key" listValue="value" value="1"/&gt;</a:t>
            </a:r>
          </a:p>
          <a:p>
            <a:pPr>
              <a:lnSpc>
                <a:spcPct val="90000"/>
              </a:lnSpc>
              <a:spcBef>
                <a:spcPct val="20000"/>
              </a:spcBef>
              <a:buClr>
                <a:schemeClr val="tx1"/>
              </a:buClr>
              <a:buSzPct val="70000"/>
              <a:buFont typeface="Wingdings" panose="05000000000000000000" pitchFamily="2" charset="2"/>
              <a:buNone/>
            </a:pPr>
            <a:r>
              <a:rPr lang="zh-CN" altLang="en-US" sz="1400"/>
              <a:t>生成如下</a:t>
            </a:r>
            <a:r>
              <a:rPr lang="en-US" altLang="zh-CN" sz="1400"/>
              <a:t>html</a:t>
            </a:r>
            <a:r>
              <a:rPr lang="zh-CN" altLang="en-US" sz="1400"/>
              <a:t>代码：</a:t>
            </a:r>
            <a:endParaRPr lang="en-US" altLang="zh-CN" sz="1400">
              <a:solidFill>
                <a:srgbClr val="FF0000"/>
              </a:solidFill>
            </a:endParaRPr>
          </a:p>
          <a:p>
            <a:pPr>
              <a:lnSpc>
                <a:spcPct val="90000"/>
              </a:lnSpc>
              <a:spcBef>
                <a:spcPct val="20000"/>
              </a:spcBef>
              <a:buClr>
                <a:schemeClr val="tx1"/>
              </a:buClr>
              <a:buSzPct val="70000"/>
              <a:buFont typeface="Wingdings" panose="05000000000000000000" pitchFamily="2" charset="2"/>
              <a:buNone/>
            </a:pPr>
            <a:r>
              <a:rPr lang="en-US" altLang="zh-CN" sz="1400"/>
              <a:t>&lt;select name="map" id="map"&gt;</a:t>
            </a:r>
          </a:p>
          <a:p>
            <a:pPr>
              <a:lnSpc>
                <a:spcPct val="90000"/>
              </a:lnSpc>
              <a:spcBef>
                <a:spcPct val="20000"/>
              </a:spcBef>
              <a:buClr>
                <a:schemeClr val="tx1"/>
              </a:buClr>
              <a:buSzPct val="70000"/>
              <a:buFont typeface="Wingdings" panose="05000000000000000000" pitchFamily="2" charset="2"/>
              <a:buNone/>
            </a:pPr>
            <a:r>
              <a:rPr lang="en-US" altLang="zh-CN" sz="1400"/>
              <a:t>    &lt;option value="1" selected="selected"&gt;</a:t>
            </a:r>
            <a:r>
              <a:rPr lang="zh-CN" altLang="en-US" sz="1400"/>
              <a:t>瑜珈用品</a:t>
            </a:r>
            <a:r>
              <a:rPr lang="en-US" altLang="zh-CN" sz="1400"/>
              <a:t>&lt;/option&gt;</a:t>
            </a:r>
          </a:p>
          <a:p>
            <a:pPr>
              <a:lnSpc>
                <a:spcPct val="90000"/>
              </a:lnSpc>
              <a:spcBef>
                <a:spcPct val="20000"/>
              </a:spcBef>
              <a:buClr>
                <a:schemeClr val="tx1"/>
              </a:buClr>
              <a:buSzPct val="70000"/>
              <a:buFont typeface="Wingdings" panose="05000000000000000000" pitchFamily="2" charset="2"/>
              <a:buNone/>
            </a:pPr>
            <a:r>
              <a:rPr lang="en-US" altLang="zh-CN" sz="1400"/>
              <a:t>    &lt;option value="2"&gt;</a:t>
            </a:r>
            <a:r>
              <a:rPr lang="zh-CN" altLang="en-US" sz="1400"/>
              <a:t>户外用品</a:t>
            </a:r>
            <a:r>
              <a:rPr lang="en-US" altLang="zh-CN" sz="1400"/>
              <a:t>&lt;/option&gt;</a:t>
            </a:r>
          </a:p>
          <a:p>
            <a:pPr>
              <a:lnSpc>
                <a:spcPct val="90000"/>
              </a:lnSpc>
              <a:spcBef>
                <a:spcPct val="20000"/>
              </a:spcBef>
              <a:buClr>
                <a:schemeClr val="tx1"/>
              </a:buClr>
              <a:buSzPct val="70000"/>
              <a:buFont typeface="Wingdings" panose="05000000000000000000" pitchFamily="2" charset="2"/>
              <a:buNone/>
            </a:pPr>
            <a:r>
              <a:rPr lang="en-US" altLang="zh-CN" sz="1400"/>
              <a:t>    &lt;option value="3"&gt;</a:t>
            </a:r>
            <a:r>
              <a:rPr lang="zh-CN" altLang="en-US" sz="1400"/>
              <a:t>球类</a:t>
            </a:r>
            <a:r>
              <a:rPr lang="en-US" altLang="zh-CN" sz="1400"/>
              <a:t>&lt;/option&gt;</a:t>
            </a:r>
          </a:p>
          <a:p>
            <a:pPr>
              <a:lnSpc>
                <a:spcPct val="90000"/>
              </a:lnSpc>
              <a:spcBef>
                <a:spcPct val="20000"/>
              </a:spcBef>
              <a:buClr>
                <a:schemeClr val="tx1"/>
              </a:buClr>
              <a:buSzPct val="70000"/>
              <a:buFont typeface="Wingdings" panose="05000000000000000000" pitchFamily="2" charset="2"/>
              <a:buNone/>
            </a:pPr>
            <a:r>
              <a:rPr lang="en-US" altLang="zh-CN" sz="1400"/>
              <a:t>    &lt;option value="4"&gt;</a:t>
            </a:r>
            <a:r>
              <a:rPr lang="zh-CN" altLang="en-US" sz="1400"/>
              <a:t>自行车</a:t>
            </a:r>
            <a:r>
              <a:rPr lang="en-US" altLang="zh-CN" sz="1400"/>
              <a:t>&lt;/option&gt;</a:t>
            </a:r>
          </a:p>
          <a:p>
            <a:pPr>
              <a:lnSpc>
                <a:spcPct val="90000"/>
              </a:lnSpc>
              <a:spcBef>
                <a:spcPct val="20000"/>
              </a:spcBef>
              <a:buClr>
                <a:schemeClr val="tx1"/>
              </a:buClr>
              <a:buSzPct val="70000"/>
              <a:buFont typeface="Wingdings" panose="05000000000000000000" pitchFamily="2" charset="2"/>
              <a:buNone/>
            </a:pPr>
            <a:r>
              <a:rPr lang="en-US" altLang="zh-CN" sz="1400"/>
              <a:t>&lt;/select&gt;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24578"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24579" name="Rectangle 2"/>
          <p:cNvSpPr>
            <a:spLocks noGrp="1" noChangeArrowheads="1"/>
          </p:cNvSpPr>
          <p:nvPr>
            <p:ph type="title" idx="4294967295"/>
          </p:nvPr>
        </p:nvSpPr>
        <p:spPr>
          <a:xfrm>
            <a:off x="468313" y="1125538"/>
            <a:ext cx="8135937" cy="647700"/>
          </a:xfrm>
        </p:spPr>
        <p:txBody>
          <a:bodyPr lIns="91436" tIns="45718" rIns="91436" bIns="45718"/>
          <a:lstStyle/>
          <a:p>
            <a:r>
              <a:rPr lang="zh-CN" altLang="en-US"/>
              <a:t>主题</a:t>
            </a:r>
          </a:p>
        </p:txBody>
      </p:sp>
      <p:sp>
        <p:nvSpPr>
          <p:cNvPr id="24580" name="TextBox 4"/>
          <p:cNvSpPr txBox="1">
            <a:spLocks noChangeArrowheads="1"/>
          </p:cNvSpPr>
          <p:nvPr/>
        </p:nvSpPr>
        <p:spPr bwMode="auto">
          <a:xfrm>
            <a:off x="571500" y="1928813"/>
            <a:ext cx="82867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endParaRPr lang="en-US" altLang="zh-CN" sz="1800"/>
          </a:p>
        </p:txBody>
      </p:sp>
      <p:sp>
        <p:nvSpPr>
          <p:cNvPr id="24581" name="TextBox 19"/>
          <p:cNvSpPr txBox="1">
            <a:spLocks noChangeArrowheads="1"/>
          </p:cNvSpPr>
          <p:nvPr/>
        </p:nvSpPr>
        <p:spPr bwMode="auto">
          <a:xfrm>
            <a:off x="468313" y="2060575"/>
            <a:ext cx="835342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1800" b="1"/>
              <a:t>主题</a:t>
            </a:r>
            <a:r>
              <a:rPr lang="en-US" altLang="zh-CN" sz="1800"/>
              <a:t>: </a:t>
            </a:r>
            <a:r>
              <a:rPr lang="zh-CN" altLang="en-US" sz="1800"/>
              <a:t>为了让所有的 </a:t>
            </a:r>
            <a:r>
              <a:rPr lang="en-US" altLang="zh-CN" sz="1800"/>
              <a:t>UI </a:t>
            </a:r>
            <a:r>
              <a:rPr lang="zh-CN" altLang="en-US" sz="1800"/>
              <a:t>标签能够产生同样的视觉效果而归集到一起的一组模板</a:t>
            </a:r>
            <a:r>
              <a:rPr lang="en-US" altLang="zh-CN" sz="1800"/>
              <a:t>. </a:t>
            </a:r>
            <a:r>
              <a:rPr lang="zh-CN" altLang="en-US" sz="1800"/>
              <a:t>即</a:t>
            </a:r>
            <a:r>
              <a:rPr lang="zh-CN" altLang="en-US" sz="1800" b="1">
                <a:solidFill>
                  <a:srgbClr val="FF3300"/>
                </a:solidFill>
              </a:rPr>
              <a:t>风格相近的模板被打包为一个主题</a:t>
            </a:r>
          </a:p>
          <a:p>
            <a:pPr lvl="1"/>
            <a:r>
              <a:rPr lang="en-US" altLang="zh-CN" sz="1800"/>
              <a:t>    1</a:t>
            </a:r>
            <a:r>
              <a:rPr lang="zh-CN" altLang="en-US" sz="1800"/>
              <a:t>、</a:t>
            </a:r>
            <a:r>
              <a:rPr lang="en-US" altLang="zh-CN" sz="1800"/>
              <a:t>simple: </a:t>
            </a:r>
            <a:r>
              <a:rPr lang="zh-CN" altLang="en-US" sz="1800"/>
              <a:t>把 </a:t>
            </a:r>
            <a:r>
              <a:rPr lang="en-US" altLang="zh-CN" sz="1800"/>
              <a:t>UI </a:t>
            </a:r>
            <a:r>
              <a:rPr lang="zh-CN" altLang="en-US" sz="1800"/>
              <a:t>标签翻译成最简单的 </a:t>
            </a:r>
            <a:r>
              <a:rPr lang="en-US" altLang="zh-CN" sz="1800"/>
              <a:t>HTML </a:t>
            </a:r>
            <a:r>
              <a:rPr lang="zh-CN" altLang="en-US" sz="1800"/>
              <a:t>对应元素</a:t>
            </a:r>
            <a:r>
              <a:rPr lang="en-US" altLang="zh-CN" sz="1800"/>
              <a:t>, </a:t>
            </a:r>
            <a:r>
              <a:rPr lang="zh-CN" altLang="en-US" sz="1800"/>
              <a:t>而且会忽视行标属性</a:t>
            </a:r>
          </a:p>
          <a:p>
            <a:pPr lvl="1"/>
            <a:r>
              <a:rPr lang="en-US" altLang="zh-CN" sz="1800"/>
              <a:t>    2</a:t>
            </a:r>
            <a:r>
              <a:rPr lang="zh-CN" altLang="en-US" sz="1800"/>
              <a:t>、</a:t>
            </a:r>
            <a:r>
              <a:rPr lang="en-US" altLang="zh-CN" sz="1800"/>
              <a:t>xhtml: xhtml </a:t>
            </a:r>
            <a:r>
              <a:rPr lang="zh-CN" altLang="en-US" sz="1800"/>
              <a:t>是默认的主题</a:t>
            </a:r>
            <a:r>
              <a:rPr lang="en-US" altLang="zh-CN" sz="1800"/>
              <a:t>. </a:t>
            </a:r>
            <a:r>
              <a:rPr lang="zh-CN" altLang="en-US" sz="1800"/>
              <a:t>这个主题的模板通过使用一个布局表格提供了一种自动化的排版机制</a:t>
            </a:r>
            <a:r>
              <a:rPr lang="en-US" altLang="zh-CN" sz="1800"/>
              <a:t>.</a:t>
            </a:r>
            <a:r>
              <a:rPr lang="zh-CN" altLang="en-US" sz="1800"/>
              <a:t>（</a:t>
            </a:r>
            <a:r>
              <a:rPr lang="zh-CN" altLang="en-US" sz="1800">
                <a:solidFill>
                  <a:srgbClr val="FF0000"/>
                </a:solidFill>
              </a:rPr>
              <a:t>默认值</a:t>
            </a:r>
            <a:r>
              <a:rPr lang="zh-CN" altLang="en-US" sz="1800"/>
              <a:t>）</a:t>
            </a:r>
          </a:p>
          <a:p>
            <a:pPr lvl="1"/>
            <a:r>
              <a:rPr lang="en-US" altLang="zh-CN" sz="1800"/>
              <a:t>    3</a:t>
            </a:r>
            <a:r>
              <a:rPr lang="zh-CN" altLang="en-US" sz="1800"/>
              <a:t>、</a:t>
            </a:r>
            <a:r>
              <a:rPr lang="en-US" altLang="zh-CN" sz="1800"/>
              <a:t>css_xhtml: </a:t>
            </a:r>
            <a:r>
              <a:rPr lang="zh-CN" altLang="en-US" sz="1800"/>
              <a:t>这个主题里的模板与 </a:t>
            </a:r>
            <a:r>
              <a:rPr lang="en-US" altLang="zh-CN" sz="1800"/>
              <a:t>xhtml </a:t>
            </a:r>
            <a:r>
              <a:rPr lang="zh-CN" altLang="en-US" sz="1800"/>
              <a:t>主题里的模板很相似</a:t>
            </a:r>
            <a:r>
              <a:rPr lang="en-US" altLang="zh-CN" sz="1800"/>
              <a:t>, </a:t>
            </a:r>
            <a:r>
              <a:rPr lang="zh-CN" altLang="en-US" sz="1800"/>
              <a:t>但它们将使用 </a:t>
            </a:r>
            <a:r>
              <a:rPr lang="en-US" altLang="zh-CN" sz="1800"/>
              <a:t>css </a:t>
            </a:r>
            <a:r>
              <a:rPr lang="zh-CN" altLang="en-US" sz="1800"/>
              <a:t>来进行布局和排版</a:t>
            </a:r>
          </a:p>
          <a:p>
            <a:pPr lvl="1"/>
            <a:r>
              <a:rPr lang="en-US" altLang="zh-CN" sz="1800"/>
              <a:t>    4</a:t>
            </a:r>
            <a:r>
              <a:rPr lang="zh-CN" altLang="en-US" sz="1800"/>
              <a:t>、</a:t>
            </a:r>
            <a:r>
              <a:rPr lang="en-US" altLang="zh-CN" sz="1800"/>
              <a:t>ajax: </a:t>
            </a:r>
            <a:r>
              <a:rPr lang="zh-CN" altLang="en-US" sz="1800"/>
              <a:t>这个主题里的模板以 </a:t>
            </a:r>
            <a:r>
              <a:rPr lang="en-US" altLang="zh-CN" sz="1800"/>
              <a:t>xhtml </a:t>
            </a:r>
            <a:r>
              <a:rPr lang="zh-CN" altLang="en-US" sz="1800"/>
              <a:t>主题里德模板为基础</a:t>
            </a:r>
            <a:r>
              <a:rPr lang="en-US" altLang="zh-CN" sz="1800"/>
              <a:t>, </a:t>
            </a:r>
            <a:r>
              <a:rPr lang="zh-CN" altLang="en-US" sz="1800"/>
              <a:t>但增加了一些 </a:t>
            </a:r>
            <a:r>
              <a:rPr lang="en-US" altLang="zh-CN" sz="1800"/>
              <a:t>Ajax </a:t>
            </a:r>
            <a:r>
              <a:rPr lang="zh-CN" altLang="en-US" sz="1800"/>
              <a:t>功能</a:t>
            </a:r>
            <a:r>
              <a:rPr lang="en-US" altLang="zh-CN" sz="1800"/>
              <a:t>. </a:t>
            </a:r>
            <a:endParaRPr lang="en-US" altLang="zh-CN" sz="1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5602" name="Rectangle 2"/>
          <p:cNvSpPr>
            <a:spLocks noGrp="1" noChangeArrowheads="1"/>
          </p:cNvSpPr>
          <p:nvPr>
            <p:ph type="title"/>
          </p:nvPr>
        </p:nvSpPr>
        <p:spPr/>
        <p:txBody>
          <a:bodyPr/>
          <a:lstStyle/>
          <a:p>
            <a:r>
              <a:rPr lang="zh-CN" altLang="en-US"/>
              <a:t>主题</a:t>
            </a:r>
          </a:p>
        </p:txBody>
      </p:sp>
      <p:sp>
        <p:nvSpPr>
          <p:cNvPr id="25603" name="Rectangle 3"/>
          <p:cNvSpPr>
            <a:spLocks noGrp="1" noChangeArrowheads="1"/>
          </p:cNvSpPr>
          <p:nvPr>
            <p:ph type="body" idx="1"/>
          </p:nvPr>
        </p:nvSpPr>
        <p:spPr>
          <a:xfrm>
            <a:off x="468313" y="1989138"/>
            <a:ext cx="8280400" cy="3671887"/>
          </a:xfrm>
        </p:spPr>
        <p:txBody>
          <a:bodyPr/>
          <a:lstStyle/>
          <a:p>
            <a:pPr>
              <a:lnSpc>
                <a:spcPct val="80000"/>
              </a:lnSpc>
            </a:pPr>
            <a:r>
              <a:rPr lang="zh-CN" altLang="zh-CN" sz="1600" b="1"/>
              <a:t>修改主题</a:t>
            </a:r>
            <a:r>
              <a:rPr lang="en-US" altLang="zh-CN" sz="1600" b="1"/>
              <a:t>:</a:t>
            </a:r>
          </a:p>
          <a:p>
            <a:pPr>
              <a:lnSpc>
                <a:spcPct val="80000"/>
              </a:lnSpc>
              <a:buFont typeface="Wingdings" panose="05000000000000000000" pitchFamily="2" charset="2"/>
              <a:buNone/>
            </a:pPr>
            <a:r>
              <a:rPr lang="zh-CN" altLang="zh-CN" sz="1600"/>
              <a:t>        </a:t>
            </a:r>
            <a:r>
              <a:rPr lang="en-US" altLang="zh-CN" sz="1600" b="1"/>
              <a:t>A</a:t>
            </a:r>
            <a:r>
              <a:rPr lang="zh-CN" altLang="zh-CN" sz="1600" b="1"/>
              <a:t>、通过 </a:t>
            </a:r>
            <a:r>
              <a:rPr lang="en-US" altLang="zh-CN" sz="1600" b="1"/>
              <a:t>UI </a:t>
            </a:r>
            <a:r>
              <a:rPr lang="zh-CN" altLang="zh-CN" sz="1600" b="1"/>
              <a:t>标签的 </a:t>
            </a:r>
            <a:r>
              <a:rPr lang="en-US" altLang="zh-CN" sz="1600" b="1"/>
              <a:t>theme</a:t>
            </a:r>
            <a:r>
              <a:rPr lang="zh-CN" altLang="zh-CN" sz="1600" b="1"/>
              <a:t>属性</a:t>
            </a:r>
            <a:r>
              <a:rPr lang="en-US" altLang="zh-CN" sz="1600" b="1"/>
              <a:t>(</a:t>
            </a:r>
            <a:r>
              <a:rPr lang="zh-CN" altLang="zh-CN" sz="1600" b="1"/>
              <a:t>只适用于当前的标签</a:t>
            </a:r>
            <a:r>
              <a:rPr lang="en-US" altLang="zh-CN" sz="1600" b="1"/>
              <a:t>)</a:t>
            </a:r>
          </a:p>
          <a:p>
            <a:pPr lvl="1">
              <a:lnSpc>
                <a:spcPct val="80000"/>
              </a:lnSpc>
              <a:buFontTx/>
              <a:buNone/>
            </a:pPr>
            <a:r>
              <a:rPr lang="en-US" altLang="zh-CN" sz="1600"/>
              <a:t>    &lt;s:textfield name="username"  label="</a:t>
            </a:r>
            <a:r>
              <a:rPr lang="zh-CN" altLang="zh-CN" sz="1600"/>
              <a:t>用户名</a:t>
            </a:r>
            <a:r>
              <a:rPr lang="en-US" altLang="zh-CN" sz="1600"/>
              <a:t>“</a:t>
            </a:r>
          </a:p>
          <a:p>
            <a:pPr lvl="1">
              <a:lnSpc>
                <a:spcPct val="80000"/>
              </a:lnSpc>
              <a:buFontTx/>
              <a:buNone/>
            </a:pPr>
            <a:r>
              <a:rPr lang="en-US" altLang="zh-CN" sz="1600"/>
              <a:t>                                                     theme="simple"&gt;&lt;/s:textfield&gt;</a:t>
            </a:r>
            <a:endParaRPr lang="zh-CN" altLang="zh-CN" sz="1600"/>
          </a:p>
          <a:p>
            <a:pPr lvl="1">
              <a:lnSpc>
                <a:spcPct val="80000"/>
              </a:lnSpc>
              <a:buFontTx/>
              <a:buNone/>
            </a:pPr>
            <a:r>
              <a:rPr lang="en-US" altLang="zh-CN" sz="1600" b="1"/>
              <a:t>B</a:t>
            </a:r>
            <a:r>
              <a:rPr lang="zh-CN" altLang="zh-CN" sz="1600" b="1"/>
              <a:t>、在一个表单里</a:t>
            </a:r>
            <a:r>
              <a:rPr lang="en-US" altLang="zh-CN" sz="1600" b="1"/>
              <a:t>, </a:t>
            </a:r>
            <a:r>
              <a:rPr lang="zh-CN" altLang="zh-CN" sz="1600" b="1"/>
              <a:t>若没有给出某个 </a:t>
            </a:r>
            <a:r>
              <a:rPr lang="en-US" altLang="zh-CN" sz="1600" b="1"/>
              <a:t>UI </a:t>
            </a:r>
            <a:r>
              <a:rPr lang="zh-CN" altLang="zh-CN" sz="1600" b="1"/>
              <a:t>标签的 </a:t>
            </a:r>
            <a:r>
              <a:rPr lang="en-US" altLang="zh-CN" sz="1600" b="1"/>
              <a:t>theme </a:t>
            </a:r>
            <a:r>
              <a:rPr lang="zh-CN" altLang="zh-CN" sz="1600" b="1"/>
              <a:t>属性</a:t>
            </a:r>
            <a:r>
              <a:rPr lang="en-US" altLang="zh-CN" sz="1600" b="1"/>
              <a:t>, </a:t>
            </a:r>
            <a:r>
              <a:rPr lang="zh-CN" altLang="zh-CN" sz="1600" b="1"/>
              <a:t>它将使用这个表单的主题</a:t>
            </a:r>
          </a:p>
          <a:p>
            <a:pPr lvl="1">
              <a:lnSpc>
                <a:spcPct val="80000"/>
              </a:lnSpc>
              <a:buFontTx/>
              <a:buNone/>
            </a:pPr>
            <a:r>
              <a:rPr lang="zh-CN" altLang="zh-CN" sz="1600" b="1"/>
              <a:t>     </a:t>
            </a:r>
            <a:r>
              <a:rPr lang="en-US" altLang="zh-CN" sz="1600"/>
              <a:t>(</a:t>
            </a:r>
            <a:r>
              <a:rPr lang="zh-CN" altLang="zh-CN" sz="1600"/>
              <a:t>适用于整个</a:t>
            </a:r>
            <a:r>
              <a:rPr lang="en-US" altLang="zh-CN" sz="1600"/>
              <a:t>form</a:t>
            </a:r>
            <a:r>
              <a:rPr lang="zh-CN" altLang="zh-CN" sz="1600"/>
              <a:t>标签</a:t>
            </a:r>
            <a:r>
              <a:rPr lang="en-US" altLang="zh-CN" sz="1600"/>
              <a:t>)</a:t>
            </a:r>
            <a:endParaRPr lang="en-US" altLang="zh-CN" sz="1600" b="1"/>
          </a:p>
          <a:p>
            <a:pPr lvl="1">
              <a:lnSpc>
                <a:spcPct val="80000"/>
              </a:lnSpc>
              <a:buFontTx/>
              <a:buNone/>
            </a:pPr>
            <a:r>
              <a:rPr lang="zh-CN" altLang="zh-CN" sz="1600"/>
              <a:t>    </a:t>
            </a:r>
            <a:r>
              <a:rPr lang="en-US" altLang="zh-CN" sz="1600"/>
              <a:t>&lt;s:form  action="" method="post" namespace="/ui“    theme="simple"&gt;</a:t>
            </a:r>
            <a:endParaRPr lang="zh-CN" altLang="zh-CN" sz="1600"/>
          </a:p>
          <a:p>
            <a:pPr lvl="1">
              <a:lnSpc>
                <a:spcPct val="80000"/>
              </a:lnSpc>
            </a:pPr>
            <a:endParaRPr lang="zh-CN" altLang="zh-CN" sz="1600"/>
          </a:p>
          <a:p>
            <a:pPr lvl="1">
              <a:lnSpc>
                <a:spcPct val="80000"/>
              </a:lnSpc>
              <a:buFontTx/>
              <a:buNone/>
            </a:pPr>
            <a:r>
              <a:rPr lang="en-US" altLang="zh-CN" sz="1600" b="1"/>
              <a:t>C</a:t>
            </a:r>
            <a:r>
              <a:rPr lang="zh-CN" altLang="zh-CN" sz="1600" b="1"/>
              <a:t>、修改 </a:t>
            </a:r>
            <a:r>
              <a:rPr lang="en-US" altLang="zh-CN" sz="1600" b="1"/>
              <a:t>struts.properties </a:t>
            </a:r>
            <a:r>
              <a:rPr lang="zh-CN" altLang="zh-CN" sz="1600" b="1"/>
              <a:t>文件中的 </a:t>
            </a:r>
            <a:r>
              <a:rPr lang="en-US" altLang="zh-CN" sz="1600" b="1"/>
              <a:t>struts.ui.theme </a:t>
            </a:r>
            <a:r>
              <a:rPr lang="zh-CN" altLang="zh-CN" sz="1600" b="1"/>
              <a:t>属性</a:t>
            </a:r>
            <a:r>
              <a:rPr lang="en-US" altLang="zh-CN" sz="1600" b="1"/>
              <a:t>.</a:t>
            </a:r>
            <a:r>
              <a:rPr lang="en-US" altLang="zh-CN" sz="1600"/>
              <a:t> (</a:t>
            </a:r>
            <a:r>
              <a:rPr lang="zh-CN" altLang="zh-CN" sz="1600"/>
              <a:t>适用整个环境</a:t>
            </a:r>
            <a:r>
              <a:rPr lang="en-US" altLang="zh-CN" sz="1600"/>
              <a:t>)</a:t>
            </a:r>
          </a:p>
          <a:p>
            <a:pPr lvl="1">
              <a:lnSpc>
                <a:spcPct val="80000"/>
              </a:lnSpc>
              <a:buFontTx/>
              <a:buNone/>
            </a:pPr>
            <a:r>
              <a:rPr lang="zh-CN" altLang="zh-CN" sz="1700"/>
              <a:t>         </a:t>
            </a:r>
            <a:r>
              <a:rPr lang="en-US" altLang="zh-CN" sz="1700"/>
              <a:t>&lt;!-- </a:t>
            </a:r>
            <a:r>
              <a:rPr lang="zh-CN" altLang="zh-CN" sz="1700"/>
              <a:t>设置</a:t>
            </a:r>
            <a:r>
              <a:rPr lang="en-US" altLang="zh-CN" sz="1700"/>
              <a:t>ui</a:t>
            </a:r>
            <a:r>
              <a:rPr lang="zh-CN" altLang="zh-CN" sz="1700"/>
              <a:t>标签的主题 </a:t>
            </a:r>
            <a:r>
              <a:rPr lang="en-US" altLang="zh-CN" sz="1700"/>
              <a:t>--&gt;</a:t>
            </a:r>
          </a:p>
          <a:p>
            <a:pPr lvl="1">
              <a:lnSpc>
                <a:spcPct val="80000"/>
              </a:lnSpc>
              <a:buFontTx/>
              <a:buNone/>
            </a:pPr>
            <a:r>
              <a:rPr lang="en-US" altLang="zh-CN" sz="1700"/>
              <a:t>         &lt;constant name="struts.ui.theme" value="simple"&gt;&lt;/constant&gt;</a:t>
            </a:r>
            <a:endParaRPr lang="zh-CN" altLang="zh-CN" sz="1600"/>
          </a:p>
          <a:p>
            <a:pPr lvl="1">
              <a:lnSpc>
                <a:spcPct val="80000"/>
              </a:lnSpc>
              <a:buFontTx/>
              <a:buNone/>
            </a:pPr>
            <a:endParaRPr lang="zh-CN" altLang="zh-CN" sz="1600"/>
          </a:p>
          <a:p>
            <a:pPr lvl="1">
              <a:lnSpc>
                <a:spcPct val="80000"/>
              </a:lnSpc>
              <a:buFontTx/>
              <a:buNone/>
            </a:pPr>
            <a:endParaRPr lang="zh-CN" altLang="zh-CN" sz="1600"/>
          </a:p>
          <a:p>
            <a:pPr lvl="1">
              <a:lnSpc>
                <a:spcPct val="80000"/>
              </a:lnSpc>
              <a:buFontTx/>
              <a:buNone/>
            </a:pPr>
            <a:r>
              <a:rPr lang="zh-CN" altLang="zh-CN" sz="1600"/>
              <a:t>优先级：</a:t>
            </a:r>
            <a:r>
              <a:rPr lang="en-US" altLang="zh-CN" sz="1600"/>
              <a:t>A&gt;B&gt;C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6146" name="Rectangle 2"/>
          <p:cNvSpPr>
            <a:spLocks noGrp="1" noChangeArrowheads="1"/>
          </p:cNvSpPr>
          <p:nvPr>
            <p:ph type="title"/>
          </p:nvPr>
        </p:nvSpPr>
        <p:spPr/>
        <p:txBody>
          <a:bodyPr/>
          <a:lstStyle/>
          <a:p>
            <a:r>
              <a:rPr lang="zh-CN" altLang="en-US"/>
              <a:t>概述</a:t>
            </a:r>
          </a:p>
        </p:txBody>
      </p:sp>
      <p:sp>
        <p:nvSpPr>
          <p:cNvPr id="6147" name="Rectangle 3"/>
          <p:cNvSpPr>
            <a:spLocks noGrp="1" noChangeArrowheads="1"/>
          </p:cNvSpPr>
          <p:nvPr>
            <p:ph type="body" idx="1"/>
          </p:nvPr>
        </p:nvSpPr>
        <p:spPr>
          <a:xfrm>
            <a:off x="755650" y="1989138"/>
            <a:ext cx="7696200" cy="2232025"/>
          </a:xfrm>
        </p:spPr>
        <p:txBody>
          <a:bodyPr/>
          <a:lstStyle/>
          <a:p>
            <a:pPr>
              <a:lnSpc>
                <a:spcPct val="80000"/>
              </a:lnSpc>
            </a:pPr>
            <a:r>
              <a:rPr lang="zh-CN" altLang="zh-CN" sz="2200"/>
              <a:t>表单标签将在 </a:t>
            </a:r>
            <a:r>
              <a:rPr lang="en-US" altLang="zh-CN" sz="2200"/>
              <a:t>HTML </a:t>
            </a:r>
            <a:r>
              <a:rPr lang="zh-CN" altLang="zh-CN" sz="2200"/>
              <a:t>文档里被呈现为一个表单元素</a:t>
            </a:r>
          </a:p>
          <a:p>
            <a:pPr>
              <a:lnSpc>
                <a:spcPct val="80000"/>
              </a:lnSpc>
            </a:pPr>
            <a:r>
              <a:rPr lang="zh-CN" altLang="zh-CN" sz="2200"/>
              <a:t>使用表单标签的优点</a:t>
            </a:r>
            <a:r>
              <a:rPr lang="en-US" altLang="zh-CN" sz="2200"/>
              <a:t>:</a:t>
            </a:r>
          </a:p>
          <a:p>
            <a:pPr lvl="1">
              <a:lnSpc>
                <a:spcPct val="80000"/>
              </a:lnSpc>
            </a:pPr>
            <a:r>
              <a:rPr lang="zh-CN" altLang="en-US" sz="1700" b="1">
                <a:solidFill>
                  <a:srgbClr val="FF3300"/>
                </a:solidFill>
              </a:rPr>
              <a:t>表单回显</a:t>
            </a:r>
          </a:p>
          <a:p>
            <a:pPr lvl="1">
              <a:lnSpc>
                <a:spcPct val="80000"/>
              </a:lnSpc>
            </a:pPr>
            <a:r>
              <a:rPr lang="zh-CN" altLang="en-US" sz="1700"/>
              <a:t>对页面进行布局和排版</a:t>
            </a:r>
          </a:p>
          <a:p>
            <a:pPr>
              <a:lnSpc>
                <a:spcPct val="80000"/>
              </a:lnSpc>
            </a:pPr>
            <a:r>
              <a:rPr lang="zh-CN" altLang="en-US" sz="2200"/>
              <a:t>标签的属性可以被赋值为一个静态的值或</a:t>
            </a:r>
            <a:r>
              <a:rPr lang="zh-CN" altLang="en-US" sz="2200" b="1">
                <a:solidFill>
                  <a:srgbClr val="FF3300"/>
                </a:solidFill>
              </a:rPr>
              <a:t>一个 </a:t>
            </a:r>
            <a:r>
              <a:rPr lang="en-US" altLang="zh-CN" sz="2200" b="1">
                <a:solidFill>
                  <a:srgbClr val="FF3300"/>
                </a:solidFill>
              </a:rPr>
              <a:t>OGNL </a:t>
            </a:r>
            <a:r>
              <a:rPr lang="zh-CN" altLang="zh-CN" sz="2200" b="1">
                <a:solidFill>
                  <a:srgbClr val="FF3300"/>
                </a:solidFill>
              </a:rPr>
              <a:t>表达式</a:t>
            </a:r>
            <a:r>
              <a:rPr lang="en-US" altLang="zh-CN" sz="2200"/>
              <a:t>. </a:t>
            </a:r>
            <a:r>
              <a:rPr lang="zh-CN" altLang="zh-CN" sz="2200"/>
              <a:t>如果在赋值时使用了一个 </a:t>
            </a:r>
            <a:r>
              <a:rPr lang="en-US" altLang="zh-CN" sz="2200"/>
              <a:t>OGNL </a:t>
            </a:r>
            <a:r>
              <a:rPr lang="zh-CN" altLang="zh-CN" sz="2200"/>
              <a:t>表达式并把它用 </a:t>
            </a:r>
            <a:r>
              <a:rPr lang="en-US" altLang="zh-CN" sz="2200" b="1">
                <a:solidFill>
                  <a:srgbClr val="FF3300"/>
                </a:solidFill>
              </a:rPr>
              <a:t>%{}</a:t>
            </a:r>
            <a:r>
              <a:rPr lang="en-US" altLang="zh-CN" sz="2200"/>
              <a:t> </a:t>
            </a:r>
            <a:r>
              <a:rPr lang="zh-CN" altLang="zh-CN" sz="2200"/>
              <a:t>括起来</a:t>
            </a:r>
            <a:r>
              <a:rPr lang="en-US" altLang="zh-CN" sz="2200"/>
              <a:t>, </a:t>
            </a:r>
            <a:r>
              <a:rPr lang="zh-CN" altLang="zh-CN" sz="2200"/>
              <a:t>这个表达式将会被求值</a:t>
            </a:r>
            <a:r>
              <a:rPr lang="en-US" altLang="zh-CN" sz="2200"/>
              <a:t>.</a:t>
            </a:r>
            <a:endParaRPr lang="zh-CN" altLang="zh-CN"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6626" name="Rectangle 2"/>
          <p:cNvSpPr>
            <a:spLocks noGrp="1" noChangeArrowheads="1"/>
          </p:cNvSpPr>
          <p:nvPr>
            <p:ph type="title"/>
          </p:nvPr>
        </p:nvSpPr>
        <p:spPr/>
        <p:txBody>
          <a:bodyPr/>
          <a:lstStyle/>
          <a:p>
            <a:r>
              <a:rPr lang="en-US" altLang="zh-CN"/>
              <a:t>struts2</a:t>
            </a:r>
            <a:r>
              <a:rPr lang="zh-CN" altLang="zh-CN"/>
              <a:t>标签自动回显</a:t>
            </a:r>
          </a:p>
        </p:txBody>
      </p:sp>
      <p:sp>
        <p:nvSpPr>
          <p:cNvPr id="26627" name="Rectangle 3"/>
          <p:cNvSpPr>
            <a:spLocks noChangeArrowheads="1"/>
          </p:cNvSpPr>
          <p:nvPr/>
        </p:nvSpPr>
        <p:spPr bwMode="auto">
          <a:xfrm>
            <a:off x="0" y="1916113"/>
            <a:ext cx="4537075" cy="1439862"/>
          </a:xfrm>
          <a:prstGeom prst="rect">
            <a:avLst/>
          </a:prstGeom>
          <a:solidFill>
            <a:srgbClr val="FFFFFF"/>
          </a:solidFill>
          <a:ln w="9525">
            <a:solidFill>
              <a:srgbClr val="000000"/>
            </a:solidFill>
            <a:miter lim="800000"/>
            <a:headEnd/>
            <a:tailEnd/>
          </a:ln>
        </p:spPr>
        <p:txBody>
          <a:bodyPr/>
          <a:lstStyle/>
          <a:p>
            <a:r>
              <a:rPr lang="zh-CN" altLang="en-US" sz="1400">
                <a:latin typeface="Times New Roman" panose="02020603050405020304" pitchFamily="18" charset="0"/>
              </a:rPr>
              <a:t> </a:t>
            </a:r>
            <a:r>
              <a:rPr lang="en-US" altLang="zh-CN" sz="1400">
                <a:latin typeface="Times New Roman" panose="02020603050405020304" pitchFamily="18" charset="0"/>
              </a:rPr>
              <a:t>&lt;s:form name="form1" action="userAction_save"&gt;</a:t>
            </a:r>
          </a:p>
          <a:p>
            <a:r>
              <a:rPr lang="en-US" altLang="zh-CN" sz="1400">
                <a:latin typeface="Times New Roman" panose="02020603050405020304" pitchFamily="18" charset="0"/>
              </a:rPr>
              <a:t>       </a:t>
            </a:r>
            <a:r>
              <a:rPr lang="zh-CN" altLang="en-US" sz="1400" b="1">
                <a:latin typeface="Times New Roman" panose="02020603050405020304" pitchFamily="18" charset="0"/>
              </a:rPr>
              <a:t>用户名</a:t>
            </a:r>
            <a:r>
              <a:rPr lang="en-US" altLang="zh-CN" sz="1400" b="1">
                <a:latin typeface="Times New Roman" panose="02020603050405020304" pitchFamily="18" charset="0"/>
              </a:rPr>
              <a:t>:&lt;s:textfield name="</a:t>
            </a:r>
            <a:r>
              <a:rPr lang="en-US" altLang="zh-CN" sz="1400" b="1">
                <a:solidFill>
                  <a:srgbClr val="FF0000"/>
                </a:solidFill>
                <a:latin typeface="Times New Roman" panose="02020603050405020304" pitchFamily="18" charset="0"/>
              </a:rPr>
              <a:t>username</a:t>
            </a:r>
            <a:r>
              <a:rPr lang="en-US" altLang="zh-CN" sz="1400" b="1">
                <a:latin typeface="Times New Roman" panose="02020603050405020304" pitchFamily="18" charset="0"/>
              </a:rPr>
              <a:t>"/&gt;&lt;br&gt;</a:t>
            </a:r>
          </a:p>
          <a:p>
            <a:r>
              <a:rPr lang="en-US" altLang="zh-CN" sz="1400" b="1">
                <a:latin typeface="Times New Roman" panose="02020603050405020304" pitchFamily="18" charset="0"/>
              </a:rPr>
              <a:t>       </a:t>
            </a:r>
            <a:r>
              <a:rPr lang="zh-CN" altLang="en-US" sz="1400" b="1">
                <a:latin typeface="Times New Roman" panose="02020603050405020304" pitchFamily="18" charset="0"/>
              </a:rPr>
              <a:t>电话</a:t>
            </a:r>
            <a:r>
              <a:rPr lang="en-US" altLang="zh-CN" sz="1400" b="1">
                <a:latin typeface="Times New Roman" panose="02020603050405020304" pitchFamily="18" charset="0"/>
              </a:rPr>
              <a:t>:&lt;s:textfield name="</a:t>
            </a:r>
            <a:r>
              <a:rPr lang="en-US" altLang="zh-CN" sz="1400" b="1">
                <a:solidFill>
                  <a:srgbClr val="FF0000"/>
                </a:solidFill>
                <a:latin typeface="Times New Roman" panose="02020603050405020304" pitchFamily="18" charset="0"/>
              </a:rPr>
              <a:t>tel</a:t>
            </a:r>
            <a:r>
              <a:rPr lang="en-US" altLang="zh-CN" sz="1400" b="1">
                <a:latin typeface="Times New Roman" panose="02020603050405020304" pitchFamily="18" charset="0"/>
              </a:rPr>
              <a:t>" /&gt;&lt;br&gt;</a:t>
            </a:r>
          </a:p>
          <a:p>
            <a:r>
              <a:rPr lang="en-US" altLang="zh-CN" sz="1400" b="1">
                <a:latin typeface="Times New Roman" panose="02020603050405020304" pitchFamily="18" charset="0"/>
              </a:rPr>
              <a:t>       </a:t>
            </a:r>
            <a:r>
              <a:rPr lang="zh-CN" altLang="en-US" sz="1400" b="1">
                <a:latin typeface="Times New Roman" panose="02020603050405020304" pitchFamily="18" charset="0"/>
              </a:rPr>
              <a:t>描述</a:t>
            </a:r>
            <a:r>
              <a:rPr lang="en-US" altLang="zh-CN" sz="1400" b="1">
                <a:latin typeface="Times New Roman" panose="02020603050405020304" pitchFamily="18" charset="0"/>
              </a:rPr>
              <a:t>:&lt;s:textfield name="</a:t>
            </a:r>
            <a:r>
              <a:rPr lang="en-US" altLang="zh-CN" sz="1400" b="1">
                <a:solidFill>
                  <a:srgbClr val="FF0000"/>
                </a:solidFill>
                <a:latin typeface="Times New Roman" panose="02020603050405020304" pitchFamily="18" charset="0"/>
              </a:rPr>
              <a:t>des</a:t>
            </a:r>
            <a:r>
              <a:rPr lang="en-US" altLang="zh-CN" sz="1400" b="1">
                <a:latin typeface="Times New Roman" panose="02020603050405020304" pitchFamily="18" charset="0"/>
              </a:rPr>
              <a:t>" /&gt;&lt;br&gt;</a:t>
            </a:r>
          </a:p>
          <a:p>
            <a:r>
              <a:rPr lang="en-US" altLang="zh-CN" sz="1400">
                <a:latin typeface="Times New Roman" panose="02020603050405020304" pitchFamily="18" charset="0"/>
              </a:rPr>
              <a:t>      &lt;s:submit type="submit" value="</a:t>
            </a:r>
            <a:r>
              <a:rPr lang="zh-CN" altLang="en-US" sz="1400">
                <a:latin typeface="Times New Roman" panose="02020603050405020304" pitchFamily="18" charset="0"/>
              </a:rPr>
              <a:t>保存</a:t>
            </a:r>
            <a:r>
              <a:rPr lang="en-US" altLang="zh-CN" sz="1400">
                <a:latin typeface="Times New Roman" panose="02020603050405020304" pitchFamily="18" charset="0"/>
              </a:rPr>
              <a:t>"&gt;&lt;/s:submit&gt;</a:t>
            </a:r>
          </a:p>
          <a:p>
            <a:r>
              <a:rPr lang="en-US" altLang="zh-CN" sz="1400">
                <a:latin typeface="Times New Roman" panose="02020603050405020304" pitchFamily="18" charset="0"/>
              </a:rPr>
              <a:t>&lt;/s:form&gt;</a:t>
            </a:r>
          </a:p>
        </p:txBody>
      </p:sp>
      <p:pic>
        <p:nvPicPr>
          <p:cNvPr id="26628" name="Picture 4" descr="搜狗浏览器截图(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5" y="1916113"/>
            <a:ext cx="4524375" cy="2390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629" name="Line 5"/>
          <p:cNvSpPr>
            <a:spLocks noChangeShapeType="1"/>
          </p:cNvSpPr>
          <p:nvPr/>
        </p:nvSpPr>
        <p:spPr bwMode="auto">
          <a:xfrm>
            <a:off x="3492500" y="2276475"/>
            <a:ext cx="3455988" cy="73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0" name="Rectangle 6"/>
          <p:cNvSpPr>
            <a:spLocks noChangeArrowheads="1"/>
          </p:cNvSpPr>
          <p:nvPr/>
        </p:nvSpPr>
        <p:spPr bwMode="auto">
          <a:xfrm>
            <a:off x="0" y="4652963"/>
            <a:ext cx="8459788" cy="1655762"/>
          </a:xfrm>
          <a:prstGeom prst="rect">
            <a:avLst/>
          </a:prstGeom>
          <a:solidFill>
            <a:schemeClr val="accent1"/>
          </a:solidFill>
          <a:ln w="9525">
            <a:solidFill>
              <a:srgbClr val="000000"/>
            </a:solidFill>
            <a:miter lim="800000"/>
            <a:headEnd/>
            <a:tailEnd/>
          </a:ln>
        </p:spPr>
        <p:txBody>
          <a:bodyPr/>
          <a:lstStyle/>
          <a:p>
            <a:r>
              <a:rPr lang="en-US" altLang="zh-CN" sz="1600">
                <a:latin typeface="Times New Roman" panose="02020603050405020304" pitchFamily="18" charset="0"/>
              </a:rPr>
              <a:t>&lt;s:textfield name="username"/&gt;  &lt;input type="text" name="username" value="zhang"&gt;</a:t>
            </a:r>
          </a:p>
          <a:p>
            <a:r>
              <a:rPr lang="en-US" altLang="zh-CN" sz="1600">
                <a:latin typeface="Times New Roman" panose="02020603050405020304" pitchFamily="18" charset="0"/>
              </a:rPr>
              <a:t>  * </a:t>
            </a:r>
            <a:r>
              <a:rPr lang="zh-CN" altLang="en-US" sz="1600">
                <a:latin typeface="Times New Roman" panose="02020603050405020304" pitchFamily="18" charset="0"/>
              </a:rPr>
              <a:t>当</a:t>
            </a:r>
            <a:r>
              <a:rPr lang="en-US" altLang="zh-CN" sz="1600">
                <a:latin typeface="Times New Roman" panose="02020603050405020304" pitchFamily="18" charset="0"/>
              </a:rPr>
              <a:t>struts2</a:t>
            </a:r>
            <a:r>
              <a:rPr lang="zh-CN" altLang="en-US" sz="1600">
                <a:latin typeface="Times New Roman" panose="02020603050405020304" pitchFamily="18" charset="0"/>
              </a:rPr>
              <a:t>解析该标签时</a:t>
            </a:r>
            <a:r>
              <a:rPr lang="en-US" altLang="zh-CN" sz="1600">
                <a:latin typeface="Times New Roman" panose="02020603050405020304" pitchFamily="18" charset="0"/>
              </a:rPr>
              <a:t>,</a:t>
            </a:r>
            <a:r>
              <a:rPr lang="zh-CN" altLang="en-US" sz="1600">
                <a:latin typeface="Times New Roman" panose="02020603050405020304" pitchFamily="18" charset="0"/>
              </a:rPr>
              <a:t>获取</a:t>
            </a:r>
            <a:r>
              <a:rPr lang="en-US" altLang="zh-CN" sz="1600">
                <a:latin typeface="Times New Roman" panose="02020603050405020304" pitchFamily="18" charset="0"/>
              </a:rPr>
              <a:t>name</a:t>
            </a:r>
            <a:r>
              <a:rPr lang="zh-CN" altLang="en-US" sz="1600">
                <a:latin typeface="Times New Roman" panose="02020603050405020304" pitchFamily="18" charset="0"/>
              </a:rPr>
              <a:t>属性的值</a:t>
            </a:r>
            <a:r>
              <a:rPr lang="en-US" altLang="zh-CN" sz="1600">
                <a:latin typeface="Times New Roman" panose="02020603050405020304" pitchFamily="18" charset="0"/>
              </a:rPr>
              <a:t>username</a:t>
            </a:r>
          </a:p>
          <a:p>
            <a:r>
              <a:rPr lang="en-US" altLang="zh-CN" sz="1600">
                <a:latin typeface="Times New Roman" panose="02020603050405020304" pitchFamily="18" charset="0"/>
              </a:rPr>
              <a:t>  * </a:t>
            </a:r>
            <a:r>
              <a:rPr lang="zh-CN" altLang="en-US" sz="1600">
                <a:latin typeface="Times New Roman" panose="02020603050405020304" pitchFamily="18" charset="0"/>
              </a:rPr>
              <a:t>以</a:t>
            </a:r>
            <a:r>
              <a:rPr lang="en-US" altLang="zh-CN" sz="1600">
                <a:latin typeface="Times New Roman" panose="02020603050405020304" pitchFamily="18" charset="0"/>
              </a:rPr>
              <a:t>username</a:t>
            </a:r>
            <a:r>
              <a:rPr lang="zh-CN" altLang="en-US" sz="1600">
                <a:latin typeface="Times New Roman" panose="02020603050405020304" pitchFamily="18" charset="0"/>
              </a:rPr>
              <a:t>为条件</a:t>
            </a:r>
            <a:r>
              <a:rPr lang="en-US" altLang="zh-CN" sz="1600">
                <a:latin typeface="Times New Roman" panose="02020603050405020304" pitchFamily="18" charset="0"/>
              </a:rPr>
              <a:t>,</a:t>
            </a:r>
            <a:r>
              <a:rPr lang="zh-CN" altLang="en-US" sz="1600">
                <a:latin typeface="Times New Roman" panose="02020603050405020304" pitchFamily="18" charset="0"/>
              </a:rPr>
              <a:t>到对象栈中查找</a:t>
            </a:r>
            <a:r>
              <a:rPr lang="en-US" altLang="zh-CN" sz="1600">
                <a:latin typeface="Times New Roman" panose="02020603050405020304" pitchFamily="18" charset="0"/>
              </a:rPr>
              <a:t>PropertyName="username"</a:t>
            </a:r>
            <a:r>
              <a:rPr lang="zh-CN" altLang="en-US" sz="1600">
                <a:latin typeface="Times New Roman" panose="02020603050405020304" pitchFamily="18" charset="0"/>
              </a:rPr>
              <a:t>的属性</a:t>
            </a:r>
          </a:p>
          <a:p>
            <a:r>
              <a:rPr lang="zh-CN" altLang="en-US" sz="1600">
                <a:latin typeface="Times New Roman" panose="02020603050405020304" pitchFamily="18" charset="0"/>
              </a:rPr>
              <a:t>      * 如果找到了</a:t>
            </a:r>
            <a:r>
              <a:rPr lang="en-US" altLang="zh-CN" sz="1600">
                <a:latin typeface="Times New Roman" panose="02020603050405020304" pitchFamily="18" charset="0"/>
              </a:rPr>
              <a:t>,</a:t>
            </a:r>
            <a:r>
              <a:rPr lang="zh-CN" altLang="en-US" sz="1600">
                <a:latin typeface="Times New Roman" panose="02020603050405020304" pitchFamily="18" charset="0"/>
              </a:rPr>
              <a:t>获取该属性的值</a:t>
            </a:r>
            <a:r>
              <a:rPr lang="en-US" altLang="zh-CN" sz="1600">
                <a:latin typeface="Times New Roman" panose="02020603050405020304" pitchFamily="18" charset="0"/>
              </a:rPr>
              <a:t>,</a:t>
            </a:r>
            <a:r>
              <a:rPr lang="zh-CN" altLang="en-US" sz="1600">
                <a:latin typeface="Times New Roman" panose="02020603050405020304" pitchFamily="18" charset="0"/>
              </a:rPr>
              <a:t>该属性的值就是</a:t>
            </a:r>
            <a:r>
              <a:rPr lang="en-US" altLang="zh-CN" sz="1600">
                <a:latin typeface="Times New Roman" panose="02020603050405020304" pitchFamily="18" charset="0"/>
              </a:rPr>
              <a:t>&lt;s:textfield name="username"/&gt;</a:t>
            </a:r>
            <a:r>
              <a:rPr lang="zh-CN" altLang="en-US" sz="1600">
                <a:latin typeface="Times New Roman" panose="02020603050405020304" pitchFamily="18" charset="0"/>
              </a:rPr>
              <a:t>的值</a:t>
            </a:r>
          </a:p>
          <a:p>
            <a:r>
              <a:rPr lang="zh-CN" altLang="en-US" sz="1600">
                <a:latin typeface="Times New Roman" panose="02020603050405020304" pitchFamily="18" charset="0"/>
              </a:rPr>
              <a:t>      * 如果找到了</a:t>
            </a:r>
            <a:r>
              <a:rPr lang="en-US" altLang="zh-CN" sz="1600">
                <a:latin typeface="Times New Roman" panose="02020603050405020304" pitchFamily="18" charset="0"/>
              </a:rPr>
              <a:t>,</a:t>
            </a:r>
            <a:r>
              <a:rPr lang="zh-CN" altLang="en-US" sz="1600">
                <a:latin typeface="Times New Roman" panose="02020603050405020304" pitchFamily="18" charset="0"/>
              </a:rPr>
              <a:t>获取该属性的值</a:t>
            </a:r>
            <a:r>
              <a:rPr lang="en-US" altLang="zh-CN" sz="1600">
                <a:latin typeface="Times New Roman" panose="02020603050405020304" pitchFamily="18" charset="0"/>
              </a:rPr>
              <a:t>,</a:t>
            </a:r>
            <a:r>
              <a:rPr lang="zh-CN" altLang="en-US" sz="1600">
                <a:latin typeface="Times New Roman" panose="02020603050405020304" pitchFamily="18" charset="0"/>
              </a:rPr>
              <a:t>该属性的值</a:t>
            </a:r>
            <a:r>
              <a:rPr lang="en-US" altLang="zh-CN" sz="1600">
                <a:latin typeface="Times New Roman" panose="02020603050405020304" pitchFamily="18" charset="0"/>
              </a:rPr>
              <a:t>(</a:t>
            </a:r>
            <a:r>
              <a:rPr lang="zh-CN" altLang="en-US" sz="1600">
                <a:latin typeface="Times New Roman" panose="02020603050405020304" pitchFamily="18" charset="0"/>
              </a:rPr>
              <a:t>是</a:t>
            </a:r>
            <a:r>
              <a:rPr lang="zh-CN" altLang="en-US" sz="1600"/>
              <a:t>“”</a:t>
            </a:r>
            <a:r>
              <a:rPr lang="en-US" altLang="zh-CN" sz="1600">
                <a:latin typeface="Times New Roman" panose="02020603050405020304" pitchFamily="18" charset="0"/>
              </a:rPr>
              <a:t>)</a:t>
            </a:r>
            <a:r>
              <a:rPr lang="zh-CN" altLang="en-US" sz="1600">
                <a:latin typeface="Times New Roman" panose="02020603050405020304" pitchFamily="18" charset="0"/>
              </a:rPr>
              <a:t>就是</a:t>
            </a:r>
            <a:r>
              <a:rPr lang="en-US" altLang="zh-CN" sz="1600">
                <a:latin typeface="Times New Roman" panose="02020603050405020304" pitchFamily="18" charset="0"/>
              </a:rPr>
              <a:t>&lt;s:textfield name="username"/&gt;</a:t>
            </a:r>
            <a:r>
              <a:rPr lang="zh-CN" altLang="en-US" sz="1600">
                <a:latin typeface="Times New Roman" panose="02020603050405020304" pitchFamily="18" charset="0"/>
              </a:rPr>
              <a:t>的值</a:t>
            </a:r>
          </a:p>
          <a:p>
            <a:r>
              <a:rPr lang="zh-CN" altLang="en-US" sz="1600">
                <a:latin typeface="Times New Roman" panose="02020603050405020304" pitchFamily="18" charset="0"/>
              </a:rPr>
              <a:t>      * 如果没有找到了</a:t>
            </a:r>
            <a:r>
              <a:rPr lang="en-US" altLang="zh-CN" sz="1600">
                <a:latin typeface="Times New Roman" panose="02020603050405020304" pitchFamily="18" charset="0"/>
              </a:rPr>
              <a:t>,&lt;s:textfield name="username"/&gt;</a:t>
            </a:r>
            <a:r>
              <a:rPr lang="zh-CN" altLang="en-US" sz="1600">
                <a:latin typeface="Times New Roman" panose="02020603050405020304" pitchFamily="18" charset="0"/>
              </a:rPr>
              <a:t>的值</a:t>
            </a:r>
            <a:r>
              <a:rPr lang="en-US" altLang="zh-CN" sz="1600">
                <a:latin typeface="Times New Roman" panose="02020603050405020304" pitchFamily="18"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27651" name="Text Box 3"/>
          <p:cNvSpPr txBox="1">
            <a:spLocks noChangeArrowheads="1"/>
          </p:cNvSpPr>
          <p:nvPr/>
        </p:nvSpPr>
        <p:spPr bwMode="auto">
          <a:xfrm>
            <a:off x="1979613" y="4508500"/>
            <a:ext cx="5399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1"/>
              </a:buClr>
              <a:buSzPct val="70000"/>
              <a:buFont typeface="Wingdings" panose="05000000000000000000" pitchFamily="2" charset="2"/>
              <a:buNone/>
            </a:pPr>
            <a:r>
              <a:rPr lang="zh-CN" altLang="en-US" sz="4000" b="1">
                <a:latin typeface="Arial" panose="020B0604020202020204" pitchFamily="34" charset="0"/>
              </a:rPr>
              <a:t>表单防刷新 令牌机制</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28674"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28675" name="Rectangle 2"/>
          <p:cNvSpPr>
            <a:spLocks noGrp="1" noChangeArrowheads="1"/>
          </p:cNvSpPr>
          <p:nvPr>
            <p:ph type="title" idx="4294967295"/>
          </p:nvPr>
        </p:nvSpPr>
        <p:spPr>
          <a:xfrm>
            <a:off x="468313" y="1125538"/>
            <a:ext cx="8135937" cy="647700"/>
          </a:xfrm>
        </p:spPr>
        <p:txBody>
          <a:bodyPr lIns="91436" tIns="45718" rIns="91436" bIns="45718"/>
          <a:lstStyle/>
          <a:p>
            <a:br>
              <a:rPr lang="en-US" altLang="zh-CN" sz="2900" b="1"/>
            </a:br>
            <a:br>
              <a:rPr lang="en-US" altLang="zh-CN" sz="2900"/>
            </a:br>
            <a:r>
              <a:rPr lang="en-US" altLang="zh-CN" sz="3200"/>
              <a:t> </a:t>
            </a:r>
            <a:r>
              <a:rPr lang="zh-CN" altLang="zh-CN" b="1"/>
              <a:t>如何处理表单重复提交</a:t>
            </a:r>
          </a:p>
        </p:txBody>
      </p:sp>
      <p:sp>
        <p:nvSpPr>
          <p:cNvPr id="28676" name="TextBox 4"/>
          <p:cNvSpPr txBox="1">
            <a:spLocks noChangeArrowheads="1"/>
          </p:cNvSpPr>
          <p:nvPr/>
        </p:nvSpPr>
        <p:spPr bwMode="auto">
          <a:xfrm>
            <a:off x="571500" y="1928813"/>
            <a:ext cx="82867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endParaRPr lang="en-US" altLang="zh-CN" sz="1800"/>
          </a:p>
        </p:txBody>
      </p:sp>
      <p:sp>
        <p:nvSpPr>
          <p:cNvPr id="28677" name="TextBox 19"/>
          <p:cNvSpPr txBox="1">
            <a:spLocks noChangeArrowheads="1"/>
          </p:cNvSpPr>
          <p:nvPr/>
        </p:nvSpPr>
        <p:spPr bwMode="auto">
          <a:xfrm>
            <a:off x="684213" y="1876425"/>
            <a:ext cx="8143875"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marL="381000" indent="-381000">
              <a:defRPr sz="2400">
                <a:solidFill>
                  <a:schemeClr val="tx1"/>
                </a:solidFill>
                <a:latin typeface="Times New Roman" panose="02020603050405020304" pitchFamily="18" charset="0"/>
                <a:ea typeface="宋体" panose="02010600030101010101" pitchFamily="2" charset="-122"/>
              </a:defRPr>
            </a:lvl1pPr>
            <a:lvl2pPr marL="838200" indent="-381000">
              <a:defRPr sz="2400">
                <a:solidFill>
                  <a:schemeClr val="tx1"/>
                </a:solidFill>
                <a:latin typeface="Times New Roman" panose="02020603050405020304" pitchFamily="18" charset="0"/>
                <a:ea typeface="宋体" panose="02010600030101010101" pitchFamily="2" charset="-122"/>
              </a:defRPr>
            </a:lvl2pPr>
            <a:lvl3pPr marL="1295400" indent="-381000">
              <a:defRPr sz="2400">
                <a:solidFill>
                  <a:schemeClr val="tx1"/>
                </a:solidFill>
                <a:latin typeface="Times New Roman" panose="02020603050405020304" pitchFamily="18" charset="0"/>
                <a:ea typeface="宋体" panose="02010600030101010101" pitchFamily="2" charset="-122"/>
              </a:defRPr>
            </a:lvl3pPr>
            <a:lvl4pPr marL="1752600" indent="-381000">
              <a:defRPr sz="2400">
                <a:solidFill>
                  <a:schemeClr val="tx1"/>
                </a:solidFill>
                <a:latin typeface="Times New Roman" panose="02020603050405020304" pitchFamily="18" charset="0"/>
                <a:ea typeface="宋体" panose="02010600030101010101" pitchFamily="2" charset="-122"/>
              </a:defRPr>
            </a:lvl4pPr>
            <a:lvl5pPr marL="2209800" indent="-381000">
              <a:defRPr sz="2400">
                <a:solidFill>
                  <a:schemeClr val="tx1"/>
                </a:solidFill>
                <a:latin typeface="Times New Roman" panose="02020603050405020304" pitchFamily="18" charset="0"/>
                <a:ea typeface="宋体" panose="02010600030101010101" pitchFamily="2" charset="-122"/>
              </a:defRPr>
            </a:lvl5pPr>
            <a:lvl6pPr marL="26670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1242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814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386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Tx/>
              <a:buAutoNum type="arabicPeriod"/>
            </a:pPr>
            <a:r>
              <a:rPr lang="zh-CN" altLang="en-US" sz="3200"/>
              <a:t>定义一个</a:t>
            </a:r>
            <a:r>
              <a:rPr lang="en-US" altLang="zh-CN" sz="3200" u="sng"/>
              <a:t>jsp</a:t>
            </a:r>
            <a:r>
              <a:rPr lang="zh-CN" altLang="en-US" sz="3200"/>
              <a:t>页面</a:t>
            </a:r>
          </a:p>
          <a:p>
            <a:pPr>
              <a:buFontTx/>
              <a:buAutoNum type="arabicPeriod"/>
            </a:pPr>
            <a:endParaRPr lang="zh-CN" altLang="en-US" sz="3200"/>
          </a:p>
          <a:p>
            <a:pPr>
              <a:buFontTx/>
              <a:buAutoNum type="arabicPeriod"/>
            </a:pPr>
            <a:r>
              <a:rPr lang="zh-CN" altLang="en-US" sz="3200"/>
              <a:t>定义一个</a:t>
            </a:r>
            <a:r>
              <a:rPr lang="en-US" altLang="zh-CN" sz="3200"/>
              <a:t>struts_token.xml</a:t>
            </a:r>
            <a:r>
              <a:rPr lang="zh-CN" altLang="en-US" sz="3200"/>
              <a:t>配置文件</a:t>
            </a:r>
          </a:p>
          <a:p>
            <a:pPr>
              <a:buFontTx/>
              <a:buAutoNum type="arabicPeriod"/>
            </a:pPr>
            <a:endParaRPr lang="en-US" altLang="zh-CN" sz="3200"/>
          </a:p>
          <a:p>
            <a:pPr>
              <a:buFontTx/>
              <a:buAutoNum type="arabicPeriod"/>
            </a:pPr>
            <a:r>
              <a:rPr lang="zh-CN" altLang="en-US" sz="3200"/>
              <a:t>配置</a:t>
            </a:r>
            <a:r>
              <a:rPr lang="en-US" altLang="zh-CN" sz="3200"/>
              <a:t>struts.xml</a:t>
            </a:r>
            <a:r>
              <a:rPr lang="zh-CN" altLang="en-US" sz="3200"/>
              <a:t>文件</a:t>
            </a:r>
          </a:p>
          <a:p>
            <a:pPr>
              <a:buFontTx/>
              <a:buAutoNum type="arabicPeriod"/>
            </a:pPr>
            <a:endParaRPr lang="en-US" altLang="zh-CN" sz="3200"/>
          </a:p>
          <a:p>
            <a:endParaRPr lang="en-US" altLang="zh-CN" sz="1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29698"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29699" name="Rectangle 2"/>
          <p:cNvSpPr>
            <a:spLocks noGrp="1" noChangeArrowheads="1"/>
          </p:cNvSpPr>
          <p:nvPr>
            <p:ph type="title" idx="4294967295"/>
          </p:nvPr>
        </p:nvSpPr>
        <p:spPr>
          <a:xfrm>
            <a:off x="468313" y="1125538"/>
            <a:ext cx="8135937" cy="647700"/>
          </a:xfrm>
        </p:spPr>
        <p:txBody>
          <a:bodyPr lIns="91436" tIns="45718" rIns="91436" bIns="45718"/>
          <a:lstStyle/>
          <a:p>
            <a:br>
              <a:rPr lang="en-US" altLang="zh-CN" sz="2900" b="1"/>
            </a:br>
            <a:br>
              <a:rPr lang="en-US" altLang="zh-CN" sz="2900"/>
            </a:br>
            <a:r>
              <a:rPr lang="en-US" altLang="zh-CN" sz="3200"/>
              <a:t> </a:t>
            </a:r>
            <a:r>
              <a:rPr lang="en-US" altLang="zh-CN" b="1"/>
              <a:t>1</a:t>
            </a:r>
            <a:r>
              <a:rPr lang="zh-CN" altLang="zh-CN" b="1"/>
              <a:t>定义一个</a:t>
            </a:r>
            <a:r>
              <a:rPr lang="en-US" altLang="zh-CN" b="1"/>
              <a:t>jsp</a:t>
            </a:r>
            <a:r>
              <a:rPr lang="zh-CN" altLang="zh-CN" b="1"/>
              <a:t>页面</a:t>
            </a:r>
            <a:endParaRPr lang="en-US" altLang="zh-CN" b="1"/>
          </a:p>
        </p:txBody>
      </p:sp>
      <p:sp>
        <p:nvSpPr>
          <p:cNvPr id="29700" name="TextBox 4"/>
          <p:cNvSpPr txBox="1">
            <a:spLocks noChangeArrowheads="1"/>
          </p:cNvSpPr>
          <p:nvPr/>
        </p:nvSpPr>
        <p:spPr bwMode="auto">
          <a:xfrm>
            <a:off x="571500" y="1928813"/>
            <a:ext cx="82867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endParaRPr lang="en-US" altLang="zh-CN" sz="1800"/>
          </a:p>
        </p:txBody>
      </p:sp>
      <p:sp>
        <p:nvSpPr>
          <p:cNvPr id="29701" name="TextBox 19"/>
          <p:cNvSpPr txBox="1">
            <a:spLocks noChangeArrowheads="1"/>
          </p:cNvSpPr>
          <p:nvPr/>
        </p:nvSpPr>
        <p:spPr bwMode="auto">
          <a:xfrm>
            <a:off x="684213" y="1876425"/>
            <a:ext cx="8143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marL="381000" indent="-381000">
              <a:defRPr sz="2400">
                <a:solidFill>
                  <a:schemeClr val="tx1"/>
                </a:solidFill>
                <a:latin typeface="Times New Roman" panose="02020603050405020304" pitchFamily="18" charset="0"/>
                <a:ea typeface="宋体" panose="02010600030101010101" pitchFamily="2" charset="-122"/>
              </a:defRPr>
            </a:lvl1pPr>
            <a:lvl2pPr marL="838200" indent="-381000">
              <a:defRPr sz="2400">
                <a:solidFill>
                  <a:schemeClr val="tx1"/>
                </a:solidFill>
                <a:latin typeface="Times New Roman" panose="02020603050405020304" pitchFamily="18" charset="0"/>
                <a:ea typeface="宋体" panose="02010600030101010101" pitchFamily="2" charset="-122"/>
              </a:defRPr>
            </a:lvl2pPr>
            <a:lvl3pPr marL="1295400" indent="-381000">
              <a:defRPr sz="2400">
                <a:solidFill>
                  <a:schemeClr val="tx1"/>
                </a:solidFill>
                <a:latin typeface="Times New Roman" panose="02020603050405020304" pitchFamily="18" charset="0"/>
                <a:ea typeface="宋体" panose="02010600030101010101" pitchFamily="2" charset="-122"/>
              </a:defRPr>
            </a:lvl3pPr>
            <a:lvl4pPr marL="1752600" indent="-381000">
              <a:defRPr sz="2400">
                <a:solidFill>
                  <a:schemeClr val="tx1"/>
                </a:solidFill>
                <a:latin typeface="Times New Roman" panose="02020603050405020304" pitchFamily="18" charset="0"/>
                <a:ea typeface="宋体" panose="02010600030101010101" pitchFamily="2" charset="-122"/>
              </a:defRPr>
            </a:lvl4pPr>
            <a:lvl5pPr marL="2209800" indent="-381000">
              <a:defRPr sz="2400">
                <a:solidFill>
                  <a:schemeClr val="tx1"/>
                </a:solidFill>
                <a:latin typeface="Times New Roman" panose="02020603050405020304" pitchFamily="18" charset="0"/>
                <a:ea typeface="宋体" panose="02010600030101010101" pitchFamily="2" charset="-122"/>
              </a:defRPr>
            </a:lvl5pPr>
            <a:lvl6pPr marL="26670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1242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814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386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800"/>
              <a:t>在</a:t>
            </a:r>
            <a:r>
              <a:rPr lang="en-US" altLang="zh-CN" sz="2800" u="sng"/>
              <a:t>jsp</a:t>
            </a:r>
            <a:r>
              <a:rPr lang="zh-CN" altLang="en-US" sz="2800"/>
              <a:t>页面增加一个隐藏域</a:t>
            </a:r>
          </a:p>
          <a:p>
            <a:endParaRPr lang="zh-CN" altLang="en-US" sz="2800"/>
          </a:p>
          <a:p>
            <a:r>
              <a:rPr lang="en-US" altLang="zh-CN"/>
              <a:t>&lt;s:token&gt;&lt;/s:token&gt;</a:t>
            </a:r>
          </a:p>
        </p:txBody>
      </p:sp>
      <p:pic>
        <p:nvPicPr>
          <p:cNvPr id="29702" name="Picture 6" descr="搜狗浏览器截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573463"/>
            <a:ext cx="8353425" cy="23764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9703" name="Rectangle 7"/>
          <p:cNvSpPr>
            <a:spLocks noChangeArrowheads="1"/>
          </p:cNvSpPr>
          <p:nvPr/>
        </p:nvSpPr>
        <p:spPr bwMode="auto">
          <a:xfrm>
            <a:off x="684213" y="4941888"/>
            <a:ext cx="2303462" cy="28733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4" name="Line 8"/>
          <p:cNvSpPr>
            <a:spLocks noChangeShapeType="1"/>
          </p:cNvSpPr>
          <p:nvPr/>
        </p:nvSpPr>
        <p:spPr bwMode="auto">
          <a:xfrm flipH="1">
            <a:off x="2124075" y="2349500"/>
            <a:ext cx="1943100" cy="2592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5" name="Rectangle 9"/>
          <p:cNvSpPr>
            <a:spLocks noChangeArrowheads="1"/>
          </p:cNvSpPr>
          <p:nvPr/>
        </p:nvSpPr>
        <p:spPr bwMode="auto">
          <a:xfrm>
            <a:off x="3635375" y="1916113"/>
            <a:ext cx="1223963" cy="43338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30722"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30723" name="Rectangle 2"/>
          <p:cNvSpPr>
            <a:spLocks noGrp="1" noChangeArrowheads="1"/>
          </p:cNvSpPr>
          <p:nvPr>
            <p:ph type="title" idx="4294967295"/>
          </p:nvPr>
        </p:nvSpPr>
        <p:spPr>
          <a:xfrm>
            <a:off x="468313" y="1125538"/>
            <a:ext cx="8135937" cy="647700"/>
          </a:xfrm>
        </p:spPr>
        <p:txBody>
          <a:bodyPr lIns="91436" tIns="45718" rIns="91436" bIns="45718"/>
          <a:lstStyle/>
          <a:p>
            <a:br>
              <a:rPr lang="en-US" altLang="zh-CN" sz="2900" b="1"/>
            </a:br>
            <a:br>
              <a:rPr lang="en-US" altLang="zh-CN" sz="2900"/>
            </a:br>
            <a:r>
              <a:rPr lang="en-US" altLang="zh-CN" sz="3200"/>
              <a:t> </a:t>
            </a:r>
            <a:r>
              <a:rPr lang="en-US" altLang="zh-CN" b="1"/>
              <a:t>2</a:t>
            </a:r>
            <a:r>
              <a:rPr lang="zh-CN" altLang="zh-CN" b="1"/>
              <a:t>定义</a:t>
            </a:r>
            <a:r>
              <a:rPr lang="en-US" altLang="zh-CN" b="1"/>
              <a:t>struts_token.xml</a:t>
            </a:r>
            <a:r>
              <a:rPr lang="zh-CN" altLang="zh-CN" b="1"/>
              <a:t>配置文件</a:t>
            </a:r>
            <a:endParaRPr lang="en-US" altLang="zh-CN" b="1"/>
          </a:p>
        </p:txBody>
      </p:sp>
      <p:sp>
        <p:nvSpPr>
          <p:cNvPr id="30724" name="TextBox 19"/>
          <p:cNvSpPr txBox="1">
            <a:spLocks noChangeArrowheads="1"/>
          </p:cNvSpPr>
          <p:nvPr/>
        </p:nvSpPr>
        <p:spPr bwMode="auto">
          <a:xfrm>
            <a:off x="684213" y="1876425"/>
            <a:ext cx="8143875"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marL="381000" indent="-381000">
              <a:defRPr sz="2400">
                <a:solidFill>
                  <a:schemeClr val="tx1"/>
                </a:solidFill>
                <a:latin typeface="Times New Roman" panose="02020603050405020304" pitchFamily="18" charset="0"/>
                <a:ea typeface="宋体" panose="02010600030101010101" pitchFamily="2" charset="-122"/>
              </a:defRPr>
            </a:lvl1pPr>
            <a:lvl2pPr marL="838200" indent="-381000">
              <a:defRPr sz="2400">
                <a:solidFill>
                  <a:schemeClr val="tx1"/>
                </a:solidFill>
                <a:latin typeface="Times New Roman" panose="02020603050405020304" pitchFamily="18" charset="0"/>
                <a:ea typeface="宋体" panose="02010600030101010101" pitchFamily="2" charset="-122"/>
              </a:defRPr>
            </a:lvl2pPr>
            <a:lvl3pPr marL="1295400" indent="-381000">
              <a:defRPr sz="2400">
                <a:solidFill>
                  <a:schemeClr val="tx1"/>
                </a:solidFill>
                <a:latin typeface="Times New Roman" panose="02020603050405020304" pitchFamily="18" charset="0"/>
                <a:ea typeface="宋体" panose="02010600030101010101" pitchFamily="2" charset="-122"/>
              </a:defRPr>
            </a:lvl3pPr>
            <a:lvl4pPr marL="1752600" indent="-381000">
              <a:defRPr sz="2400">
                <a:solidFill>
                  <a:schemeClr val="tx1"/>
                </a:solidFill>
                <a:latin typeface="Times New Roman" panose="02020603050405020304" pitchFamily="18" charset="0"/>
                <a:ea typeface="宋体" panose="02010600030101010101" pitchFamily="2" charset="-122"/>
              </a:defRPr>
            </a:lvl4pPr>
            <a:lvl5pPr marL="2209800" indent="-381000">
              <a:defRPr sz="2400">
                <a:solidFill>
                  <a:schemeClr val="tx1"/>
                </a:solidFill>
                <a:latin typeface="Times New Roman" panose="02020603050405020304" pitchFamily="18" charset="0"/>
                <a:ea typeface="宋体" panose="02010600030101010101" pitchFamily="2" charset="-122"/>
              </a:defRPr>
            </a:lvl5pPr>
            <a:lvl6pPr marL="26670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1242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814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386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800"/>
              <a:t>在</a:t>
            </a:r>
            <a:r>
              <a:rPr lang="en-US" altLang="zh-CN" sz="2800"/>
              <a:t>package</a:t>
            </a:r>
            <a:r>
              <a:rPr lang="zh-CN" altLang="en-US" sz="2800"/>
              <a:t>包中增加</a:t>
            </a:r>
          </a:p>
          <a:p>
            <a:endParaRPr lang="en-US" altLang="zh-CN" sz="1600"/>
          </a:p>
          <a:p>
            <a:r>
              <a:rPr lang="en-US" altLang="zh-CN" sz="1800"/>
              <a:t>&lt;!-- </a:t>
            </a:r>
            <a:r>
              <a:rPr lang="zh-CN" altLang="en-US" sz="1800"/>
              <a:t>在默认栈中增加</a:t>
            </a:r>
            <a:r>
              <a:rPr lang="en-US" altLang="zh-CN" sz="1800"/>
              <a:t>token</a:t>
            </a:r>
            <a:r>
              <a:rPr lang="zh-CN" altLang="en-US" sz="1800"/>
              <a:t>拦截器 </a:t>
            </a:r>
            <a:r>
              <a:rPr lang="en-US" altLang="zh-CN" sz="1800"/>
              <a:t>--&gt;</a:t>
            </a:r>
          </a:p>
          <a:p>
            <a:r>
              <a:rPr lang="en-US" altLang="zh-CN" sz="1800"/>
              <a:t>&lt;interceptors&gt;</a:t>
            </a:r>
          </a:p>
          <a:p>
            <a:r>
              <a:rPr lang="en-US" altLang="zh-CN" sz="1800"/>
              <a:t>     &lt;interceptor-stack name=</a:t>
            </a:r>
            <a:r>
              <a:rPr lang="en-US" altLang="zh-CN" sz="1800" i="1"/>
              <a:t>"tokenStack"</a:t>
            </a:r>
            <a:r>
              <a:rPr lang="en-US" altLang="zh-CN" sz="1800"/>
              <a:t>&gt;</a:t>
            </a:r>
          </a:p>
          <a:p>
            <a:r>
              <a:rPr lang="en-US" altLang="zh-CN" sz="1800"/>
              <a:t>         &lt;interceptor-ref name=</a:t>
            </a:r>
            <a:r>
              <a:rPr lang="en-US" altLang="zh-CN" sz="1800" i="1"/>
              <a:t>"defaultStack"</a:t>
            </a:r>
            <a:r>
              <a:rPr lang="en-US" altLang="zh-CN" sz="1800"/>
              <a:t>&gt;&lt;/interceptor-ref&gt;</a:t>
            </a:r>
          </a:p>
          <a:p>
            <a:r>
              <a:rPr lang="en-US" altLang="zh-CN" sz="1800"/>
              <a:t>         &lt;interceptor-ref name=</a:t>
            </a:r>
            <a:r>
              <a:rPr lang="en-US" altLang="zh-CN" sz="1800" i="1"/>
              <a:t>"token"</a:t>
            </a:r>
            <a:r>
              <a:rPr lang="en-US" altLang="zh-CN" sz="1800"/>
              <a:t>&gt;</a:t>
            </a:r>
          </a:p>
          <a:p>
            <a:r>
              <a:rPr lang="en-US" altLang="zh-CN" sz="1800"/>
              <a:t>             </a:t>
            </a:r>
            <a:r>
              <a:rPr lang="en-US" altLang="zh-CN" sz="1800">
                <a:solidFill>
                  <a:srgbClr val="FF0000"/>
                </a:solidFill>
              </a:rPr>
              <a:t>&lt;!-- </a:t>
            </a:r>
            <a:r>
              <a:rPr lang="zh-CN" altLang="en-US" sz="1800">
                <a:solidFill>
                  <a:srgbClr val="FF0000"/>
                </a:solidFill>
              </a:rPr>
              <a:t>配置</a:t>
            </a:r>
            <a:r>
              <a:rPr lang="en-US" altLang="zh-CN" sz="1800">
                <a:solidFill>
                  <a:srgbClr val="FF0000"/>
                </a:solidFill>
              </a:rPr>
              <a:t>token</a:t>
            </a:r>
            <a:r>
              <a:rPr lang="zh-CN" altLang="en-US" sz="1800">
                <a:solidFill>
                  <a:srgbClr val="FF0000"/>
                </a:solidFill>
              </a:rPr>
              <a:t>拦截器拦截哪些方法 </a:t>
            </a:r>
            <a:r>
              <a:rPr lang="en-US" altLang="zh-CN" sz="1800">
                <a:solidFill>
                  <a:srgbClr val="FF0000"/>
                </a:solidFill>
              </a:rPr>
              <a:t>--&gt;</a:t>
            </a:r>
          </a:p>
          <a:p>
            <a:r>
              <a:rPr lang="en-US" altLang="zh-CN" sz="1800">
                <a:solidFill>
                  <a:srgbClr val="FF0000"/>
                </a:solidFill>
              </a:rPr>
              <a:t>             &lt;param name=</a:t>
            </a:r>
            <a:r>
              <a:rPr lang="en-US" altLang="zh-CN" sz="1800" i="1">
                <a:solidFill>
                  <a:srgbClr val="FF0000"/>
                </a:solidFill>
              </a:rPr>
              <a:t>"includeMethods"</a:t>
            </a:r>
            <a:r>
              <a:rPr lang="en-US" altLang="zh-CN" sz="1800">
                <a:solidFill>
                  <a:srgbClr val="FF0000"/>
                </a:solidFill>
              </a:rPr>
              <a:t>&gt;save&lt;/param&gt;</a:t>
            </a:r>
          </a:p>
          <a:p>
            <a:r>
              <a:rPr lang="en-US" altLang="zh-CN" sz="1800"/>
              <a:t>         &lt;/interceptor-ref&gt;</a:t>
            </a:r>
          </a:p>
          <a:p>
            <a:r>
              <a:rPr lang="en-US" altLang="zh-CN" sz="1800"/>
              <a:t>     &lt;/interceptor-stack&gt;</a:t>
            </a:r>
          </a:p>
          <a:p>
            <a:r>
              <a:rPr lang="en-US" altLang="zh-CN" sz="1800"/>
              <a:t>&lt;/interceptors&gt;</a:t>
            </a:r>
          </a:p>
          <a:p>
            <a:endParaRPr lang="en-US" altLang="zh-CN" sz="1800"/>
          </a:p>
          <a:p>
            <a:r>
              <a:rPr lang="en-US" altLang="zh-CN" sz="1800"/>
              <a:t>&lt;!-- </a:t>
            </a:r>
            <a:r>
              <a:rPr lang="zh-CN" altLang="en-US" sz="1800"/>
              <a:t>配置</a:t>
            </a:r>
            <a:r>
              <a:rPr lang="en-US" altLang="zh-CN" sz="1800"/>
              <a:t>struts2</a:t>
            </a:r>
            <a:r>
              <a:rPr lang="zh-CN" altLang="en-US" sz="1800"/>
              <a:t>运行时执行的拦截器栈 </a:t>
            </a:r>
            <a:r>
              <a:rPr lang="en-US" altLang="zh-CN" sz="1800"/>
              <a:t>--&gt;</a:t>
            </a:r>
          </a:p>
          <a:p>
            <a:r>
              <a:rPr lang="en-US" altLang="zh-CN" sz="1800"/>
              <a:t>&lt;default-interceptor-ref name=</a:t>
            </a:r>
            <a:r>
              <a:rPr lang="en-US" altLang="zh-CN" sz="1800" i="1"/>
              <a:t>"tokenStack"</a:t>
            </a:r>
            <a:r>
              <a:rPr lang="en-US" altLang="zh-CN" sz="1800"/>
              <a:t>&gt;&lt;/default-interceptor-ref&gt;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31746"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31747" name="Rectangle 2"/>
          <p:cNvSpPr>
            <a:spLocks noGrp="1" noChangeArrowheads="1"/>
          </p:cNvSpPr>
          <p:nvPr>
            <p:ph type="title" idx="4294967295"/>
          </p:nvPr>
        </p:nvSpPr>
        <p:spPr>
          <a:xfrm>
            <a:off x="468313" y="1125538"/>
            <a:ext cx="8135937" cy="647700"/>
          </a:xfrm>
        </p:spPr>
        <p:txBody>
          <a:bodyPr lIns="91436" tIns="45718" rIns="91436" bIns="45718"/>
          <a:lstStyle/>
          <a:p>
            <a:br>
              <a:rPr lang="en-US" altLang="zh-CN" sz="2900" b="1"/>
            </a:br>
            <a:br>
              <a:rPr lang="en-US" altLang="zh-CN" sz="2900"/>
            </a:br>
            <a:r>
              <a:rPr lang="en-US" altLang="zh-CN" sz="3200"/>
              <a:t> </a:t>
            </a:r>
            <a:r>
              <a:rPr lang="en-US" altLang="zh-CN" b="1"/>
              <a:t>2</a:t>
            </a:r>
            <a:r>
              <a:rPr lang="zh-CN" altLang="zh-CN" b="1"/>
              <a:t>定义</a:t>
            </a:r>
            <a:r>
              <a:rPr lang="en-US" altLang="zh-CN" b="1"/>
              <a:t>struts_token.xml</a:t>
            </a:r>
            <a:r>
              <a:rPr lang="zh-CN" altLang="zh-CN" b="1"/>
              <a:t>配置文件</a:t>
            </a:r>
            <a:endParaRPr lang="en-US" altLang="zh-CN" b="1"/>
          </a:p>
        </p:txBody>
      </p:sp>
      <p:sp>
        <p:nvSpPr>
          <p:cNvPr id="31748" name="TextBox 4"/>
          <p:cNvSpPr txBox="1">
            <a:spLocks noChangeArrowheads="1"/>
          </p:cNvSpPr>
          <p:nvPr/>
        </p:nvSpPr>
        <p:spPr bwMode="auto">
          <a:xfrm>
            <a:off x="571500" y="1928813"/>
            <a:ext cx="82867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endParaRPr lang="en-US" altLang="zh-CN" sz="1800"/>
          </a:p>
        </p:txBody>
      </p:sp>
      <p:sp>
        <p:nvSpPr>
          <p:cNvPr id="31749" name="TextBox 19"/>
          <p:cNvSpPr txBox="1">
            <a:spLocks noChangeArrowheads="1"/>
          </p:cNvSpPr>
          <p:nvPr/>
        </p:nvSpPr>
        <p:spPr bwMode="auto">
          <a:xfrm>
            <a:off x="684213" y="1876425"/>
            <a:ext cx="8143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marL="381000" indent="-381000">
              <a:defRPr sz="2400">
                <a:solidFill>
                  <a:schemeClr val="tx1"/>
                </a:solidFill>
                <a:latin typeface="Times New Roman" panose="02020603050405020304" pitchFamily="18" charset="0"/>
                <a:ea typeface="宋体" panose="02010600030101010101" pitchFamily="2" charset="-122"/>
              </a:defRPr>
            </a:lvl1pPr>
            <a:lvl2pPr marL="838200" indent="-381000">
              <a:defRPr sz="2400">
                <a:solidFill>
                  <a:schemeClr val="tx1"/>
                </a:solidFill>
                <a:latin typeface="Times New Roman" panose="02020603050405020304" pitchFamily="18" charset="0"/>
                <a:ea typeface="宋体" panose="02010600030101010101" pitchFamily="2" charset="-122"/>
              </a:defRPr>
            </a:lvl2pPr>
            <a:lvl3pPr marL="1295400" indent="-381000">
              <a:defRPr sz="2400">
                <a:solidFill>
                  <a:schemeClr val="tx1"/>
                </a:solidFill>
                <a:latin typeface="Times New Roman" panose="02020603050405020304" pitchFamily="18" charset="0"/>
                <a:ea typeface="宋体" panose="02010600030101010101" pitchFamily="2" charset="-122"/>
              </a:defRPr>
            </a:lvl3pPr>
            <a:lvl4pPr marL="1752600" indent="-381000">
              <a:defRPr sz="2400">
                <a:solidFill>
                  <a:schemeClr val="tx1"/>
                </a:solidFill>
                <a:latin typeface="Times New Roman" panose="02020603050405020304" pitchFamily="18" charset="0"/>
                <a:ea typeface="宋体" panose="02010600030101010101" pitchFamily="2" charset="-122"/>
              </a:defRPr>
            </a:lvl4pPr>
            <a:lvl5pPr marL="2209800" indent="-381000">
              <a:defRPr sz="2400">
                <a:solidFill>
                  <a:schemeClr val="tx1"/>
                </a:solidFill>
                <a:latin typeface="Times New Roman" panose="02020603050405020304" pitchFamily="18" charset="0"/>
                <a:ea typeface="宋体" panose="02010600030101010101" pitchFamily="2" charset="-122"/>
              </a:defRPr>
            </a:lvl5pPr>
            <a:lvl6pPr marL="26670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1242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814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386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800"/>
              <a:t>在</a:t>
            </a:r>
            <a:r>
              <a:rPr lang="en-US" altLang="zh-CN" sz="2800"/>
              <a:t>action</a:t>
            </a:r>
            <a:r>
              <a:rPr lang="zh-CN" altLang="en-US" sz="2800"/>
              <a:t>中增加</a:t>
            </a:r>
          </a:p>
          <a:p>
            <a:endParaRPr lang="zh-CN" altLang="en-US" sz="2800"/>
          </a:p>
          <a:p>
            <a:r>
              <a:rPr lang="en-US" altLang="zh-CN"/>
              <a:t>&lt;!-- </a:t>
            </a:r>
            <a:r>
              <a:rPr lang="zh-CN" altLang="en-US"/>
              <a:t>当表单重复提交时，转向</a:t>
            </a:r>
            <a:r>
              <a:rPr lang="en-US" altLang="zh-CN"/>
              <a:t>invalid.token</a:t>
            </a:r>
            <a:r>
              <a:rPr lang="zh-CN" altLang="en-US"/>
              <a:t>所指向的页面 </a:t>
            </a:r>
            <a:r>
              <a:rPr lang="en-US" altLang="zh-CN"/>
              <a:t>--&gt;</a:t>
            </a:r>
          </a:p>
          <a:p>
            <a:r>
              <a:rPr lang="en-US" altLang="zh-CN"/>
              <a:t>&lt;result name="invalid.token"&gt;/model/error.jsp&lt;/result&gt;</a:t>
            </a:r>
          </a:p>
        </p:txBody>
      </p:sp>
      <p:sp>
        <p:nvSpPr>
          <p:cNvPr id="31750" name="Text Box 6"/>
          <p:cNvSpPr txBox="1">
            <a:spLocks noChangeArrowheads="1"/>
          </p:cNvSpPr>
          <p:nvPr/>
        </p:nvSpPr>
        <p:spPr bwMode="auto">
          <a:xfrm>
            <a:off x="684213" y="4365625"/>
            <a:ext cx="7940675" cy="10445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latin typeface="Times New Roman" panose="02020603050405020304" pitchFamily="18" charset="0"/>
              </a:rPr>
              <a:t>以上配置加入了</a:t>
            </a:r>
            <a:r>
              <a:rPr lang="zh-CN" altLang="en-US" sz="2400"/>
              <a:t>“</a:t>
            </a:r>
            <a:r>
              <a:rPr lang="en-US" altLang="zh-CN" sz="2400">
                <a:latin typeface="Times New Roman" panose="02020603050405020304" pitchFamily="18" charset="0"/>
              </a:rPr>
              <a:t>invalid.token</a:t>
            </a:r>
            <a:r>
              <a:rPr lang="en-US" altLang="zh-CN" sz="2400"/>
              <a:t>”</a:t>
            </a:r>
            <a:r>
              <a:rPr lang="zh-CN" altLang="en-US" sz="2400">
                <a:latin typeface="Times New Roman" panose="02020603050405020304" pitchFamily="18" charset="0"/>
              </a:rPr>
              <a:t>结果，在会话的</a:t>
            </a:r>
            <a:r>
              <a:rPr lang="en-US" altLang="zh-CN" sz="2400">
                <a:latin typeface="Times New Roman" panose="02020603050405020304" pitchFamily="18" charset="0"/>
              </a:rPr>
              <a:t>token</a:t>
            </a:r>
            <a:r>
              <a:rPr lang="zh-CN" altLang="en-US" sz="2400">
                <a:latin typeface="Times New Roman" panose="02020603050405020304" pitchFamily="18" charset="0"/>
              </a:rPr>
              <a:t>与请求的</a:t>
            </a:r>
            <a:r>
              <a:rPr lang="en-US" altLang="zh-CN" sz="2400">
                <a:latin typeface="Times New Roman" panose="02020603050405020304" pitchFamily="18" charset="0"/>
              </a:rPr>
              <a:t>token</a:t>
            </a:r>
            <a:r>
              <a:rPr lang="zh-CN" altLang="en-US" sz="2400">
                <a:latin typeface="Times New Roman" panose="02020603050405020304" pitchFamily="18" charset="0"/>
              </a:rPr>
              <a:t>不一致时，将会直接返回</a:t>
            </a:r>
            <a:r>
              <a:rPr lang="zh-CN" altLang="en-US" sz="2400"/>
              <a:t>“</a:t>
            </a:r>
            <a:r>
              <a:rPr lang="en-US" altLang="zh-CN" sz="2400">
                <a:latin typeface="Times New Roman" panose="02020603050405020304" pitchFamily="18" charset="0"/>
              </a:rPr>
              <a:t>invalid.token</a:t>
            </a:r>
            <a:r>
              <a:rPr lang="en-US" altLang="zh-CN" sz="2400"/>
              <a:t>”</a:t>
            </a:r>
            <a:r>
              <a:rPr lang="zh-CN" altLang="en-US" sz="2400">
                <a:latin typeface="Times New Roman" panose="02020603050405020304" pitchFamily="18" charset="0"/>
              </a:rPr>
              <a:t>结果。</a:t>
            </a:r>
            <a:endParaRPr lang="en-US" altLang="zh-CN" sz="2400">
              <a:latin typeface="Times New Roman" panose="02020603050405020304" pitchFamily="18" charset="0"/>
            </a:endParaRPr>
          </a:p>
          <a:p>
            <a:endParaRPr lang="zh-CN" altLang="en-US" sz="1400">
              <a:latin typeface="Times New Roman" panose="02020603050405020304" pitchFamily="18" charset="0"/>
            </a:endParaRPr>
          </a:p>
        </p:txBody>
      </p:sp>
      <p:sp>
        <p:nvSpPr>
          <p:cNvPr id="31751" name="Line 7"/>
          <p:cNvSpPr>
            <a:spLocks noChangeShapeType="1"/>
          </p:cNvSpPr>
          <p:nvPr/>
        </p:nvSpPr>
        <p:spPr bwMode="auto">
          <a:xfrm flipH="1" flipV="1">
            <a:off x="4140200" y="3573463"/>
            <a:ext cx="431800"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32770"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32771" name="Rectangle 2"/>
          <p:cNvSpPr>
            <a:spLocks noGrp="1" noChangeArrowheads="1"/>
          </p:cNvSpPr>
          <p:nvPr>
            <p:ph type="title" idx="4294967295"/>
          </p:nvPr>
        </p:nvSpPr>
        <p:spPr>
          <a:xfrm>
            <a:off x="468313" y="1125538"/>
            <a:ext cx="8135937" cy="647700"/>
          </a:xfrm>
        </p:spPr>
        <p:txBody>
          <a:bodyPr lIns="91436" tIns="45718" rIns="91436" bIns="45718"/>
          <a:lstStyle/>
          <a:p>
            <a:br>
              <a:rPr lang="en-US" altLang="zh-CN" sz="2900" b="1"/>
            </a:br>
            <a:br>
              <a:rPr lang="en-US" altLang="zh-CN" sz="2900"/>
            </a:br>
            <a:r>
              <a:rPr lang="en-US" altLang="zh-CN" sz="3200"/>
              <a:t> </a:t>
            </a:r>
            <a:r>
              <a:rPr lang="zh-CN" altLang="zh-CN" b="1"/>
              <a:t>问题：</a:t>
            </a:r>
            <a:r>
              <a:rPr lang="en-US" altLang="zh-CN" b="1"/>
              <a:t>token</a:t>
            </a:r>
            <a:r>
              <a:rPr lang="zh-CN" altLang="zh-CN" b="1"/>
              <a:t>拦截器只拦截</a:t>
            </a:r>
            <a:r>
              <a:rPr lang="en-US" altLang="zh-CN" b="1"/>
              <a:t>save</a:t>
            </a:r>
            <a:r>
              <a:rPr lang="zh-CN" altLang="zh-CN" b="1"/>
              <a:t>方法</a:t>
            </a:r>
          </a:p>
        </p:txBody>
      </p:sp>
      <p:sp>
        <p:nvSpPr>
          <p:cNvPr id="32772" name="TextBox 19"/>
          <p:cNvSpPr txBox="1">
            <a:spLocks noChangeArrowheads="1"/>
          </p:cNvSpPr>
          <p:nvPr/>
        </p:nvSpPr>
        <p:spPr bwMode="auto">
          <a:xfrm>
            <a:off x="323850" y="1916113"/>
            <a:ext cx="8432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marL="381000" indent="-381000">
              <a:defRPr sz="2400">
                <a:solidFill>
                  <a:schemeClr val="tx1"/>
                </a:solidFill>
                <a:latin typeface="Times New Roman" panose="02020603050405020304" pitchFamily="18" charset="0"/>
                <a:ea typeface="宋体" panose="02010600030101010101" pitchFamily="2" charset="-122"/>
              </a:defRPr>
            </a:lvl1pPr>
            <a:lvl2pPr marL="838200" indent="-381000">
              <a:defRPr sz="2400">
                <a:solidFill>
                  <a:schemeClr val="tx1"/>
                </a:solidFill>
                <a:latin typeface="Times New Roman" panose="02020603050405020304" pitchFamily="18" charset="0"/>
                <a:ea typeface="宋体" panose="02010600030101010101" pitchFamily="2" charset="-122"/>
              </a:defRPr>
            </a:lvl2pPr>
            <a:lvl3pPr marL="1295400" indent="-381000">
              <a:defRPr sz="2400">
                <a:solidFill>
                  <a:schemeClr val="tx1"/>
                </a:solidFill>
                <a:latin typeface="Times New Roman" panose="02020603050405020304" pitchFamily="18" charset="0"/>
                <a:ea typeface="宋体" panose="02010600030101010101" pitchFamily="2" charset="-122"/>
              </a:defRPr>
            </a:lvl3pPr>
            <a:lvl4pPr marL="1752600" indent="-381000">
              <a:defRPr sz="2400">
                <a:solidFill>
                  <a:schemeClr val="tx1"/>
                </a:solidFill>
                <a:latin typeface="Times New Roman" panose="02020603050405020304" pitchFamily="18" charset="0"/>
                <a:ea typeface="宋体" panose="02010600030101010101" pitchFamily="2" charset="-122"/>
              </a:defRPr>
            </a:lvl4pPr>
            <a:lvl5pPr marL="2209800" indent="-381000">
              <a:defRPr sz="2400">
                <a:solidFill>
                  <a:schemeClr val="tx1"/>
                </a:solidFill>
                <a:latin typeface="Times New Roman" panose="02020603050405020304" pitchFamily="18" charset="0"/>
                <a:ea typeface="宋体" panose="02010600030101010101" pitchFamily="2" charset="-122"/>
              </a:defRPr>
            </a:lvl5pPr>
            <a:lvl6pPr marL="26670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1242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814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386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t>在</a:t>
            </a:r>
            <a:r>
              <a:rPr lang="en-US" altLang="zh-CN"/>
              <a:t>package</a:t>
            </a:r>
            <a:r>
              <a:rPr lang="zh-CN" altLang="en-US"/>
              <a:t>包中增加</a:t>
            </a:r>
          </a:p>
          <a:p>
            <a:endParaRPr lang="en-US" altLang="zh-CN"/>
          </a:p>
          <a:p>
            <a:r>
              <a:rPr lang="en-US" altLang="zh-CN"/>
              <a:t>&lt;!-- </a:t>
            </a:r>
            <a:r>
              <a:rPr lang="zh-CN" altLang="en-US"/>
              <a:t>在默认栈中增加</a:t>
            </a:r>
            <a:r>
              <a:rPr lang="en-US" altLang="zh-CN"/>
              <a:t>token</a:t>
            </a:r>
            <a:r>
              <a:rPr lang="zh-CN" altLang="en-US"/>
              <a:t>拦截器 </a:t>
            </a:r>
            <a:r>
              <a:rPr lang="en-US" altLang="zh-CN"/>
              <a:t>--&gt;</a:t>
            </a:r>
          </a:p>
          <a:p>
            <a:r>
              <a:rPr lang="en-US" altLang="zh-CN"/>
              <a:t>&lt;interceptors&gt;</a:t>
            </a:r>
          </a:p>
          <a:p>
            <a:r>
              <a:rPr lang="en-US" altLang="zh-CN"/>
              <a:t>     &lt;interceptor-stack name=</a:t>
            </a:r>
            <a:r>
              <a:rPr lang="en-US" altLang="zh-CN" i="1"/>
              <a:t>"tokenStack"</a:t>
            </a:r>
            <a:r>
              <a:rPr lang="en-US" altLang="zh-CN"/>
              <a:t>&gt;</a:t>
            </a:r>
          </a:p>
          <a:p>
            <a:r>
              <a:rPr lang="en-US" altLang="zh-CN"/>
              <a:t>         &lt;interceptor-ref name=</a:t>
            </a:r>
            <a:r>
              <a:rPr lang="en-US" altLang="zh-CN" i="1"/>
              <a:t>"defaultStack"</a:t>
            </a:r>
            <a:r>
              <a:rPr lang="en-US" altLang="zh-CN"/>
              <a:t>&gt;&lt;/interceptor-ref&gt;</a:t>
            </a:r>
          </a:p>
          <a:p>
            <a:r>
              <a:rPr lang="en-US" altLang="zh-CN"/>
              <a:t>         &lt;interceptor-ref name=</a:t>
            </a:r>
            <a:r>
              <a:rPr lang="en-US" altLang="zh-CN" i="1"/>
              <a:t>"token"</a:t>
            </a:r>
            <a:r>
              <a:rPr lang="en-US" altLang="zh-CN"/>
              <a:t>&gt;</a:t>
            </a:r>
          </a:p>
          <a:p>
            <a:r>
              <a:rPr lang="en-US" altLang="zh-CN"/>
              <a:t>             </a:t>
            </a:r>
            <a:r>
              <a:rPr lang="en-US" altLang="zh-CN">
                <a:solidFill>
                  <a:srgbClr val="FF0000"/>
                </a:solidFill>
              </a:rPr>
              <a:t>&lt;!-- </a:t>
            </a:r>
            <a:r>
              <a:rPr lang="zh-CN" altLang="en-US">
                <a:solidFill>
                  <a:srgbClr val="FF0000"/>
                </a:solidFill>
              </a:rPr>
              <a:t>配置</a:t>
            </a:r>
            <a:r>
              <a:rPr lang="en-US" altLang="zh-CN">
                <a:solidFill>
                  <a:srgbClr val="FF0000"/>
                </a:solidFill>
              </a:rPr>
              <a:t>token</a:t>
            </a:r>
            <a:r>
              <a:rPr lang="zh-CN" altLang="en-US">
                <a:solidFill>
                  <a:srgbClr val="FF0000"/>
                </a:solidFill>
              </a:rPr>
              <a:t>拦截器拦截哪些方法 </a:t>
            </a:r>
            <a:r>
              <a:rPr lang="en-US" altLang="zh-CN">
                <a:solidFill>
                  <a:srgbClr val="FF0000"/>
                </a:solidFill>
              </a:rPr>
              <a:t>--&gt;</a:t>
            </a:r>
          </a:p>
          <a:p>
            <a:r>
              <a:rPr lang="en-US" altLang="zh-CN">
                <a:solidFill>
                  <a:srgbClr val="FF0000"/>
                </a:solidFill>
              </a:rPr>
              <a:t>             &lt;param name=</a:t>
            </a:r>
            <a:r>
              <a:rPr lang="en-US" altLang="zh-CN" i="1">
                <a:solidFill>
                  <a:srgbClr val="FF0000"/>
                </a:solidFill>
              </a:rPr>
              <a:t>"includeMethods"</a:t>
            </a:r>
            <a:r>
              <a:rPr lang="en-US" altLang="zh-CN">
                <a:solidFill>
                  <a:srgbClr val="FF0000"/>
                </a:solidFill>
              </a:rPr>
              <a:t>&gt;save&lt;/param&gt;</a:t>
            </a:r>
          </a:p>
          <a:p>
            <a:r>
              <a:rPr lang="en-US" altLang="zh-CN"/>
              <a:t>         &lt;/interceptor-ref&gt;</a:t>
            </a:r>
          </a:p>
          <a:p>
            <a:r>
              <a:rPr lang="en-US" altLang="zh-CN"/>
              <a:t>     &lt;/interceptor-stack&gt;</a:t>
            </a:r>
          </a:p>
          <a:p>
            <a:r>
              <a:rPr lang="en-US" altLang="zh-CN"/>
              <a:t>&lt;/interceptors&gt;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33794"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33795" name="Rectangle 2"/>
          <p:cNvSpPr>
            <a:spLocks noGrp="1" noChangeArrowheads="1"/>
          </p:cNvSpPr>
          <p:nvPr>
            <p:ph type="title" idx="4294967295"/>
          </p:nvPr>
        </p:nvSpPr>
        <p:spPr>
          <a:xfrm>
            <a:off x="468313" y="1125538"/>
            <a:ext cx="8135937" cy="647700"/>
          </a:xfrm>
        </p:spPr>
        <p:txBody>
          <a:bodyPr lIns="91436" tIns="45718" rIns="91436" bIns="45718"/>
          <a:lstStyle/>
          <a:p>
            <a:br>
              <a:rPr lang="en-US" altLang="zh-CN" sz="2900" b="1"/>
            </a:br>
            <a:br>
              <a:rPr lang="en-US" altLang="zh-CN" sz="2900"/>
            </a:br>
            <a:r>
              <a:rPr lang="en-US" altLang="zh-CN" sz="3200"/>
              <a:t> </a:t>
            </a:r>
            <a:r>
              <a:rPr lang="en-US" altLang="zh-CN" b="1"/>
              <a:t>error.jsp</a:t>
            </a:r>
            <a:r>
              <a:rPr lang="zh-CN" altLang="zh-CN" b="1"/>
              <a:t>页面打印错误信息</a:t>
            </a:r>
          </a:p>
        </p:txBody>
      </p:sp>
      <p:sp>
        <p:nvSpPr>
          <p:cNvPr id="33796" name="TextBox 19"/>
          <p:cNvSpPr txBox="1">
            <a:spLocks noChangeArrowheads="1"/>
          </p:cNvSpPr>
          <p:nvPr/>
        </p:nvSpPr>
        <p:spPr bwMode="auto">
          <a:xfrm>
            <a:off x="323850" y="1916113"/>
            <a:ext cx="8640763"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marL="381000" indent="-381000">
              <a:defRPr sz="2400">
                <a:solidFill>
                  <a:schemeClr val="tx1"/>
                </a:solidFill>
                <a:latin typeface="Times New Roman" panose="02020603050405020304" pitchFamily="18" charset="0"/>
                <a:ea typeface="宋体" panose="02010600030101010101" pitchFamily="2" charset="-122"/>
              </a:defRPr>
            </a:lvl1pPr>
            <a:lvl2pPr marL="838200" indent="-381000">
              <a:defRPr sz="2400">
                <a:solidFill>
                  <a:schemeClr val="tx1"/>
                </a:solidFill>
                <a:latin typeface="Times New Roman" panose="02020603050405020304" pitchFamily="18" charset="0"/>
                <a:ea typeface="宋体" panose="02010600030101010101" pitchFamily="2" charset="-122"/>
              </a:defRPr>
            </a:lvl2pPr>
            <a:lvl3pPr marL="1295400" indent="-381000">
              <a:defRPr sz="2400">
                <a:solidFill>
                  <a:schemeClr val="tx1"/>
                </a:solidFill>
                <a:latin typeface="Times New Roman" panose="02020603050405020304" pitchFamily="18" charset="0"/>
                <a:ea typeface="宋体" panose="02010600030101010101" pitchFamily="2" charset="-122"/>
              </a:defRPr>
            </a:lvl3pPr>
            <a:lvl4pPr marL="1752600" indent="-381000">
              <a:defRPr sz="2400">
                <a:solidFill>
                  <a:schemeClr val="tx1"/>
                </a:solidFill>
                <a:latin typeface="Times New Roman" panose="02020603050405020304" pitchFamily="18" charset="0"/>
                <a:ea typeface="宋体" panose="02010600030101010101" pitchFamily="2" charset="-122"/>
              </a:defRPr>
            </a:lvl4pPr>
            <a:lvl5pPr marL="2209800" indent="-381000">
              <a:defRPr sz="2400">
                <a:solidFill>
                  <a:schemeClr val="tx1"/>
                </a:solidFill>
                <a:latin typeface="Times New Roman" panose="02020603050405020304" pitchFamily="18" charset="0"/>
                <a:ea typeface="宋体" panose="02010600030101010101" pitchFamily="2" charset="-122"/>
              </a:defRPr>
            </a:lvl5pPr>
            <a:lvl6pPr marL="26670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1242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814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386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000"/>
              <a:t>error.jsp</a:t>
            </a:r>
            <a:r>
              <a:rPr lang="zh-CN" altLang="en-US" sz="2000"/>
              <a:t>页面如下：使用</a:t>
            </a:r>
            <a:r>
              <a:rPr lang="en-US" altLang="zh-CN" sz="2000"/>
              <a:t>&lt;s:actionerror/&gt;</a:t>
            </a:r>
            <a:r>
              <a:rPr lang="zh-CN" altLang="en-US" sz="2000"/>
              <a:t>打印错误信息</a:t>
            </a:r>
          </a:p>
          <a:p>
            <a:endParaRPr lang="en-US" altLang="zh-CN" sz="2000"/>
          </a:p>
          <a:p>
            <a:r>
              <a:rPr lang="en-US" altLang="zh-CN" sz="2000"/>
              <a:t>&lt;%@ page language=</a:t>
            </a:r>
            <a:r>
              <a:rPr lang="en-US" altLang="zh-CN" sz="2000" i="1"/>
              <a:t>"java"</a:t>
            </a:r>
            <a:r>
              <a:rPr lang="en-US" altLang="zh-CN" sz="2000"/>
              <a:t> pageEncoding=</a:t>
            </a:r>
            <a:r>
              <a:rPr lang="en-US" altLang="zh-CN" sz="2000" i="1"/>
              <a:t>"utf-8"</a:t>
            </a:r>
            <a:r>
              <a:rPr lang="en-US" altLang="zh-CN" sz="2000"/>
              <a:t> contentType=</a:t>
            </a:r>
            <a:r>
              <a:rPr lang="en-US" altLang="zh-CN" sz="2000" i="1"/>
              <a:t>"text/html; charset=utf-8"</a:t>
            </a:r>
            <a:r>
              <a:rPr lang="en-US" altLang="zh-CN" sz="2000"/>
              <a:t>%&gt;</a:t>
            </a:r>
          </a:p>
          <a:p>
            <a:r>
              <a:rPr lang="en-US" altLang="zh-CN" sz="2000"/>
              <a:t>&lt;%@ taglib uri=</a:t>
            </a:r>
            <a:r>
              <a:rPr lang="en-US" altLang="zh-CN" sz="2000" i="1"/>
              <a:t>"/struts-tags"</a:t>
            </a:r>
            <a:r>
              <a:rPr lang="en-US" altLang="zh-CN" sz="2000"/>
              <a:t>   prefix=</a:t>
            </a:r>
            <a:r>
              <a:rPr lang="en-US" altLang="zh-CN" sz="2000" i="1"/>
              <a:t>"s"</a:t>
            </a:r>
            <a:r>
              <a:rPr lang="en-US" altLang="zh-CN" sz="2000"/>
              <a:t>%&gt;</a:t>
            </a:r>
          </a:p>
          <a:p>
            <a:r>
              <a:rPr lang="en-US" altLang="zh-CN" sz="2000"/>
              <a:t>&lt;html&gt;</a:t>
            </a:r>
          </a:p>
          <a:p>
            <a:r>
              <a:rPr lang="en-US" altLang="zh-CN" sz="2000"/>
              <a:t>  &lt;head&gt;</a:t>
            </a:r>
          </a:p>
          <a:p>
            <a:r>
              <a:rPr lang="en-US" altLang="zh-CN" sz="2000"/>
              <a:t>    &lt;title&gt;My JSP 'index.jsp' starting page&lt;/title&gt;</a:t>
            </a:r>
          </a:p>
          <a:p>
            <a:r>
              <a:rPr lang="en-US" altLang="zh-CN" sz="2000"/>
              <a:t>    &lt;/head&gt;</a:t>
            </a:r>
          </a:p>
          <a:p>
            <a:r>
              <a:rPr lang="en-US" altLang="zh-CN" sz="2000"/>
              <a:t>  &lt;body&gt;</a:t>
            </a:r>
          </a:p>
          <a:p>
            <a:r>
              <a:rPr lang="en-US" altLang="zh-CN" sz="2000"/>
              <a:t>    </a:t>
            </a:r>
            <a:r>
              <a:rPr lang="en-US" altLang="zh-CN" sz="2000">
                <a:solidFill>
                  <a:srgbClr val="FF0000"/>
                </a:solidFill>
              </a:rPr>
              <a:t>&lt;s:actionerror/&gt;</a:t>
            </a:r>
          </a:p>
          <a:p>
            <a:r>
              <a:rPr lang="en-US" altLang="zh-CN" sz="2000"/>
              <a:t>  &lt;/body&gt;</a:t>
            </a:r>
          </a:p>
          <a:p>
            <a:r>
              <a:rPr lang="en-US" altLang="zh-CN" sz="2000"/>
              <a:t>&lt;/html&gt;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34818"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34819" name="Rectangle 2"/>
          <p:cNvSpPr>
            <a:spLocks noGrp="1" noChangeArrowheads="1"/>
          </p:cNvSpPr>
          <p:nvPr>
            <p:ph type="title" idx="4294967295"/>
          </p:nvPr>
        </p:nvSpPr>
        <p:spPr>
          <a:xfrm>
            <a:off x="468313" y="1125538"/>
            <a:ext cx="8135937" cy="647700"/>
          </a:xfrm>
        </p:spPr>
        <p:txBody>
          <a:bodyPr lIns="91436" tIns="45718" rIns="91436" bIns="45718"/>
          <a:lstStyle/>
          <a:p>
            <a:br>
              <a:rPr lang="en-US" altLang="zh-CN" sz="2900" b="1"/>
            </a:br>
            <a:br>
              <a:rPr lang="en-US" altLang="zh-CN" sz="2900"/>
            </a:br>
            <a:r>
              <a:rPr lang="zh-CN" altLang="zh-CN" sz="3200"/>
              <a:t>修改</a:t>
            </a:r>
            <a:r>
              <a:rPr lang="en-US" altLang="zh-CN" b="1"/>
              <a:t>error.jsp</a:t>
            </a:r>
            <a:r>
              <a:rPr lang="zh-CN" altLang="zh-CN" b="1"/>
              <a:t>页面打印错误信息为中文</a:t>
            </a:r>
          </a:p>
        </p:txBody>
      </p:sp>
      <p:sp>
        <p:nvSpPr>
          <p:cNvPr id="34820" name="TextBox 19"/>
          <p:cNvSpPr txBox="1">
            <a:spLocks noChangeArrowheads="1"/>
          </p:cNvSpPr>
          <p:nvPr/>
        </p:nvSpPr>
        <p:spPr bwMode="auto">
          <a:xfrm>
            <a:off x="612775" y="1916113"/>
            <a:ext cx="8351838"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marL="381000" indent="-381000">
              <a:defRPr sz="2400">
                <a:solidFill>
                  <a:schemeClr val="tx1"/>
                </a:solidFill>
                <a:latin typeface="Times New Roman" panose="02020603050405020304" pitchFamily="18" charset="0"/>
                <a:ea typeface="宋体" panose="02010600030101010101" pitchFamily="2" charset="-122"/>
              </a:defRPr>
            </a:lvl1pPr>
            <a:lvl2pPr marL="838200" indent="-381000">
              <a:defRPr sz="2400">
                <a:solidFill>
                  <a:schemeClr val="tx1"/>
                </a:solidFill>
                <a:latin typeface="Times New Roman" panose="02020603050405020304" pitchFamily="18" charset="0"/>
                <a:ea typeface="宋体" panose="02010600030101010101" pitchFamily="2" charset="-122"/>
              </a:defRPr>
            </a:lvl2pPr>
            <a:lvl3pPr marL="1295400" indent="-381000">
              <a:defRPr sz="2400">
                <a:solidFill>
                  <a:schemeClr val="tx1"/>
                </a:solidFill>
                <a:latin typeface="Times New Roman" panose="02020603050405020304" pitchFamily="18" charset="0"/>
                <a:ea typeface="宋体" panose="02010600030101010101" pitchFamily="2" charset="-122"/>
              </a:defRPr>
            </a:lvl3pPr>
            <a:lvl4pPr marL="1752600" indent="-381000">
              <a:defRPr sz="2400">
                <a:solidFill>
                  <a:schemeClr val="tx1"/>
                </a:solidFill>
                <a:latin typeface="Times New Roman" panose="02020603050405020304" pitchFamily="18" charset="0"/>
                <a:ea typeface="宋体" panose="02010600030101010101" pitchFamily="2" charset="-122"/>
              </a:defRPr>
            </a:lvl4pPr>
            <a:lvl5pPr marL="2209800" indent="-381000">
              <a:defRPr sz="2400">
                <a:solidFill>
                  <a:schemeClr val="tx1"/>
                </a:solidFill>
                <a:latin typeface="Times New Roman" panose="02020603050405020304" pitchFamily="18" charset="0"/>
                <a:ea typeface="宋体" panose="02010600030101010101" pitchFamily="2" charset="-122"/>
              </a:defRPr>
            </a:lvl5pPr>
            <a:lvl6pPr marL="26670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1242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5814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038600" indent="-3810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Tx/>
              <a:buAutoNum type="arabicPeriod"/>
            </a:pPr>
            <a:r>
              <a:rPr lang="zh-CN" altLang="en-US" sz="2000"/>
              <a:t>在与</a:t>
            </a:r>
            <a:r>
              <a:rPr lang="en-US" altLang="zh-CN" sz="2000"/>
              <a:t>action</a:t>
            </a:r>
            <a:r>
              <a:rPr lang="zh-CN" altLang="en-US" sz="2000"/>
              <a:t>同级目录新建</a:t>
            </a:r>
            <a:r>
              <a:rPr lang="en-US" altLang="zh-CN" sz="2000"/>
              <a:t>token.properties</a:t>
            </a:r>
            <a:r>
              <a:rPr lang="zh-CN" altLang="en-US" sz="2000"/>
              <a:t>资源文件</a:t>
            </a:r>
          </a:p>
          <a:p>
            <a:pPr>
              <a:buFontTx/>
              <a:buAutoNum type="arabicPeriod"/>
            </a:pPr>
            <a:endParaRPr lang="zh-CN" altLang="en-US" sz="2000"/>
          </a:p>
          <a:p>
            <a:pPr>
              <a:buFontTx/>
              <a:buAutoNum type="arabicPeriod"/>
            </a:pPr>
            <a:r>
              <a:rPr lang="zh-CN" altLang="en-US" sz="2000"/>
              <a:t>在该文件中增加如下内容</a:t>
            </a:r>
          </a:p>
          <a:p>
            <a:pPr lvl="1"/>
            <a:endParaRPr lang="en-US" altLang="zh-CN" sz="2000"/>
          </a:p>
          <a:p>
            <a:pPr lvl="1"/>
            <a:r>
              <a:rPr lang="en-US" altLang="zh-CN" sz="2000"/>
              <a:t>struts.messages.invalid.token=</a:t>
            </a:r>
            <a:r>
              <a:rPr lang="zh-CN" altLang="en-US" sz="2000"/>
              <a:t>您已经重复提交表单，请刷新后重试</a:t>
            </a:r>
          </a:p>
          <a:p>
            <a:pPr lvl="1"/>
            <a:endParaRPr lang="zh-CN" altLang="en-US" sz="2000"/>
          </a:p>
          <a:p>
            <a:pPr lvl="1"/>
            <a:endParaRPr lang="zh-CN" altLang="en-US" sz="2000"/>
          </a:p>
          <a:p>
            <a:pPr lvl="1"/>
            <a:endParaRPr lang="zh-CN" altLang="en-US" sz="2000"/>
          </a:p>
          <a:p>
            <a:pPr lvl="1"/>
            <a:endParaRPr lang="zh-CN" altLang="en-US" sz="2000"/>
          </a:p>
          <a:p>
            <a:pPr>
              <a:buFontTx/>
              <a:buAutoNum type="arabicPeriod"/>
            </a:pPr>
            <a:r>
              <a:rPr lang="zh-CN" altLang="en-US" sz="2000"/>
              <a:t>在</a:t>
            </a:r>
            <a:r>
              <a:rPr lang="en-US" altLang="zh-CN" sz="2000"/>
              <a:t>struts.xml</a:t>
            </a:r>
            <a:r>
              <a:rPr lang="zh-CN" altLang="en-US" sz="2000"/>
              <a:t>文件中加载该资源文件</a:t>
            </a:r>
          </a:p>
          <a:p>
            <a:pPr lvl="1"/>
            <a:endParaRPr lang="en-US" altLang="zh-CN" sz="2000"/>
          </a:p>
          <a:p>
            <a:pPr lvl="1"/>
            <a:r>
              <a:rPr lang="en-US" altLang="zh-CN" sz="2000"/>
              <a:t>&lt;constant name="struts.custom.i18n.resources" value="cn.itcast.model.token"&gt;</a:t>
            </a:r>
          </a:p>
          <a:p>
            <a:pPr lvl="1"/>
            <a:r>
              <a:rPr lang="en-US" altLang="zh-CN" sz="2000"/>
              <a:t>&lt;/constant&gt;</a:t>
            </a:r>
          </a:p>
        </p:txBody>
      </p:sp>
      <p:sp>
        <p:nvSpPr>
          <p:cNvPr id="34821" name="Text Box 5"/>
          <p:cNvSpPr txBox="1">
            <a:spLocks noChangeArrowheads="1"/>
          </p:cNvSpPr>
          <p:nvPr/>
        </p:nvSpPr>
        <p:spPr bwMode="auto">
          <a:xfrm>
            <a:off x="2555875" y="3860800"/>
            <a:ext cx="6048375" cy="71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Times New Roman" panose="02020603050405020304" pitchFamily="18" charset="0"/>
              </a:rPr>
              <a:t>该信息所在位置</a:t>
            </a:r>
            <a:r>
              <a:rPr lang="en-US" altLang="zh-CN">
                <a:latin typeface="Times New Roman" panose="02020603050405020304" pitchFamily="18" charset="0"/>
              </a:rPr>
              <a:t>struts2-core-2.3.3.jar</a:t>
            </a:r>
            <a:r>
              <a:rPr lang="zh-CN" altLang="en-US">
                <a:latin typeface="Times New Roman" panose="02020603050405020304" pitchFamily="18" charset="0"/>
              </a:rPr>
              <a:t>包下</a:t>
            </a:r>
            <a:r>
              <a:rPr lang="en-US" altLang="zh-CN">
                <a:latin typeface="Times New Roman" panose="02020603050405020304" pitchFamily="18" charset="0"/>
              </a:rPr>
              <a:t>\</a:t>
            </a:r>
            <a:r>
              <a:rPr lang="en-US" altLang="zh-CN" u="sng">
                <a:latin typeface="Times New Roman" panose="02020603050405020304" pitchFamily="18" charset="0"/>
              </a:rPr>
              <a:t>org</a:t>
            </a:r>
            <a:r>
              <a:rPr lang="en-US" altLang="zh-CN">
                <a:latin typeface="Times New Roman" panose="02020603050405020304" pitchFamily="18" charset="0"/>
              </a:rPr>
              <a:t>\</a:t>
            </a:r>
            <a:r>
              <a:rPr lang="en-US" altLang="zh-CN" u="sng">
                <a:latin typeface="Times New Roman" panose="02020603050405020304" pitchFamily="18" charset="0"/>
              </a:rPr>
              <a:t>apache</a:t>
            </a:r>
            <a:r>
              <a:rPr lang="en-US" altLang="zh-CN">
                <a:latin typeface="Times New Roman" panose="02020603050405020304" pitchFamily="18" charset="0"/>
              </a:rPr>
              <a:t>\struts2\struts-messages.properties</a:t>
            </a:r>
            <a:r>
              <a:rPr lang="zh-CN" altLang="en-US">
                <a:latin typeface="Times New Roman" panose="02020603050405020304" pitchFamily="18" charset="0"/>
              </a:rPr>
              <a:t>文件</a:t>
            </a:r>
          </a:p>
        </p:txBody>
      </p:sp>
      <p:sp>
        <p:nvSpPr>
          <p:cNvPr id="34822" name="Line 6"/>
          <p:cNvSpPr>
            <a:spLocks noChangeShapeType="1"/>
          </p:cNvSpPr>
          <p:nvPr/>
        </p:nvSpPr>
        <p:spPr bwMode="auto">
          <a:xfrm flipH="1" flipV="1">
            <a:off x="2771775" y="3502025"/>
            <a:ext cx="360363"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zh-CN" altLang="en-US"/>
              <a:t>北京传智播客教育 </a:t>
            </a:r>
            <a:r>
              <a:rPr lang="en-US" altLang="zh-CN"/>
              <a:t>www.itcast.cn</a:t>
            </a:r>
          </a:p>
        </p:txBody>
      </p:sp>
      <p:sp>
        <p:nvSpPr>
          <p:cNvPr id="35842" name="页脚占位符 3"/>
          <p:cNvSpPr txBox="1">
            <a:spLocks noGrp="1" noChangeArrowheads="1"/>
          </p:cNvSpPr>
          <p:nvPr/>
        </p:nvSpPr>
        <p:spPr bwMode="auto">
          <a:xfrm>
            <a:off x="3352800" y="6403975"/>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lang="zh-CN" altLang="en-US" sz="1400"/>
              <a:t>北京传智播客教育 </a:t>
            </a:r>
            <a:r>
              <a:rPr lang="en-US" altLang="zh-CN" sz="1400"/>
              <a:t>www.itcast.cn</a:t>
            </a:r>
          </a:p>
        </p:txBody>
      </p:sp>
      <p:sp>
        <p:nvSpPr>
          <p:cNvPr id="35843" name="Rectangle 2"/>
          <p:cNvSpPr>
            <a:spLocks noGrp="1" noChangeArrowheads="1"/>
          </p:cNvSpPr>
          <p:nvPr>
            <p:ph type="title" idx="4294967295"/>
          </p:nvPr>
        </p:nvSpPr>
        <p:spPr>
          <a:xfrm>
            <a:off x="468313" y="1125538"/>
            <a:ext cx="8135937" cy="647700"/>
          </a:xfrm>
        </p:spPr>
        <p:txBody>
          <a:bodyPr lIns="91436" tIns="45718" rIns="91436" bIns="45718"/>
          <a:lstStyle/>
          <a:p>
            <a:br>
              <a:rPr lang="en-US" altLang="zh-CN" sz="2900" b="1"/>
            </a:br>
            <a:br>
              <a:rPr lang="en-US" altLang="zh-CN" sz="2900"/>
            </a:br>
            <a:r>
              <a:rPr lang="en-US" altLang="zh-CN" sz="3200"/>
              <a:t> &lt;s:token /&gt;</a:t>
            </a:r>
            <a:r>
              <a:rPr lang="zh-CN" altLang="zh-CN" sz="3200"/>
              <a:t>标签防止重复提交</a:t>
            </a:r>
            <a:endParaRPr lang="zh-CN" altLang="zh-CN" sz="3200" b="1">
              <a:latin typeface="宋体" panose="02010600030101010101" pitchFamily="2" charset="-122"/>
            </a:endParaRPr>
          </a:p>
        </p:txBody>
      </p:sp>
      <p:sp>
        <p:nvSpPr>
          <p:cNvPr id="35844" name="TextBox 4"/>
          <p:cNvSpPr txBox="1">
            <a:spLocks noChangeArrowheads="1"/>
          </p:cNvSpPr>
          <p:nvPr/>
        </p:nvSpPr>
        <p:spPr bwMode="auto">
          <a:xfrm>
            <a:off x="571500" y="1928813"/>
            <a:ext cx="82867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endParaRPr lang="en-US" altLang="zh-CN" sz="1800"/>
          </a:p>
        </p:txBody>
      </p:sp>
      <p:sp>
        <p:nvSpPr>
          <p:cNvPr id="35845" name="TextBox 19"/>
          <p:cNvSpPr txBox="1">
            <a:spLocks noChangeArrowheads="1"/>
          </p:cNvSpPr>
          <p:nvPr/>
        </p:nvSpPr>
        <p:spPr bwMode="auto">
          <a:xfrm>
            <a:off x="642938" y="1928813"/>
            <a:ext cx="814387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1600"/>
              <a:t>在</a:t>
            </a:r>
            <a:r>
              <a:rPr lang="en-US" altLang="zh-CN" sz="1600"/>
              <a:t>debug</a:t>
            </a:r>
            <a:r>
              <a:rPr lang="zh-CN" altLang="en-US" sz="1600"/>
              <a:t>状态</a:t>
            </a:r>
            <a:r>
              <a:rPr lang="en-US" altLang="zh-CN" sz="1600"/>
              <a:t>,</a:t>
            </a:r>
            <a:r>
              <a:rPr lang="zh-CN" altLang="en-US" sz="1600"/>
              <a:t>控制台出现下面信息</a:t>
            </a:r>
            <a:r>
              <a:rPr lang="en-US" altLang="zh-CN" sz="1600"/>
              <a:t>,</a:t>
            </a:r>
            <a:r>
              <a:rPr lang="zh-CN" altLang="en-US" sz="1600"/>
              <a:t>是因为</a:t>
            </a:r>
            <a:r>
              <a:rPr lang="en-US" altLang="zh-CN" sz="1600"/>
              <a:t>Action</a:t>
            </a:r>
            <a:r>
              <a:rPr lang="zh-CN" altLang="en-US" sz="1600"/>
              <a:t>中并没有</a:t>
            </a:r>
            <a:r>
              <a:rPr lang="en-US" altLang="zh-CN" sz="1600"/>
              <a:t>struts.token</a:t>
            </a:r>
            <a:r>
              <a:rPr lang="zh-CN" altLang="en-US" sz="1600"/>
              <a:t>和</a:t>
            </a:r>
            <a:r>
              <a:rPr lang="en-US" altLang="zh-CN" sz="1600"/>
              <a:t>struts.token.name</a:t>
            </a:r>
            <a:r>
              <a:rPr lang="zh-CN" altLang="en-US" sz="1600"/>
              <a:t>属性</a:t>
            </a:r>
            <a:r>
              <a:rPr lang="en-US" altLang="zh-CN" sz="1600"/>
              <a:t>,</a:t>
            </a:r>
            <a:r>
              <a:rPr lang="zh-CN" altLang="en-US" sz="1600"/>
              <a:t>我们不用关心这个错误：</a:t>
            </a:r>
          </a:p>
          <a:p>
            <a:r>
              <a:rPr lang="zh-CN" altLang="en-US" sz="1600"/>
              <a:t>严重</a:t>
            </a:r>
            <a:r>
              <a:rPr lang="en-US" altLang="zh-CN" sz="1600"/>
              <a:t>: ParametersInterceptor - [setParameters]: Unexpected Exception caught setting 'struts.token' on 'class xxx: Error setting expression 'struts.token' with value '[Ljava.lang.String;@39f16f'</a:t>
            </a:r>
          </a:p>
          <a:p>
            <a:r>
              <a:rPr lang="zh-CN" altLang="en-US" sz="1600"/>
              <a:t>严重</a:t>
            </a:r>
            <a:r>
              <a:rPr lang="en-US" altLang="zh-CN" sz="1600"/>
              <a:t>: ParametersInterceptor - [setParameters]: Unexpected Exception caught setting 'struts.token.name'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7170" name="Rectangle 2"/>
          <p:cNvSpPr>
            <a:spLocks noGrp="1" noChangeArrowheads="1"/>
          </p:cNvSpPr>
          <p:nvPr>
            <p:ph type="title"/>
          </p:nvPr>
        </p:nvSpPr>
        <p:spPr/>
        <p:txBody>
          <a:bodyPr/>
          <a:lstStyle/>
          <a:p>
            <a:r>
              <a:rPr lang="zh-CN" altLang="en-US"/>
              <a:t>表单标签的共同属性</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7200900" cy="33131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Oval 4"/>
          <p:cNvSpPr>
            <a:spLocks noChangeArrowheads="1"/>
          </p:cNvSpPr>
          <p:nvPr/>
        </p:nvSpPr>
        <p:spPr bwMode="auto">
          <a:xfrm>
            <a:off x="611188" y="5084763"/>
            <a:ext cx="73025" cy="71437"/>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3" name="Oval 5"/>
          <p:cNvSpPr>
            <a:spLocks noChangeArrowheads="1"/>
          </p:cNvSpPr>
          <p:nvPr/>
        </p:nvSpPr>
        <p:spPr bwMode="auto">
          <a:xfrm>
            <a:off x="611188" y="4292600"/>
            <a:ext cx="73025" cy="7143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 name="Oval 6"/>
          <p:cNvSpPr>
            <a:spLocks noChangeArrowheads="1"/>
          </p:cNvSpPr>
          <p:nvPr/>
        </p:nvSpPr>
        <p:spPr bwMode="auto">
          <a:xfrm>
            <a:off x="611188" y="3500438"/>
            <a:ext cx="73025" cy="71437"/>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Rectangle 7"/>
          <p:cNvSpPr>
            <a:spLocks noGrp="1" noChangeArrowheads="1"/>
          </p:cNvSpPr>
          <p:nvPr>
            <p:ph type="body" idx="1"/>
          </p:nvPr>
        </p:nvSpPr>
        <p:spPr>
          <a:xfrm>
            <a:off x="827088" y="5516563"/>
            <a:ext cx="7273925" cy="503237"/>
          </a:xfrm>
          <a:noFill/>
          <a:ln>
            <a:solidFill>
              <a:srgbClr val="FF0000"/>
            </a:solidFill>
            <a:miter lim="800000"/>
            <a:headEnd/>
            <a:tailEnd/>
          </a:ln>
        </p:spPr>
        <p:txBody>
          <a:bodyPr/>
          <a:lstStyle/>
          <a:p>
            <a:pPr>
              <a:buFont typeface="Wingdings" panose="05000000000000000000" pitchFamily="2" charset="2"/>
              <a:buNone/>
            </a:pPr>
            <a:r>
              <a:rPr lang="zh-CN" altLang="zh-CN" sz="2000"/>
              <a:t>* 该属性只在没有使用 </a:t>
            </a:r>
            <a:r>
              <a:rPr lang="en-US" altLang="zh-CN" sz="2000"/>
              <a:t>theme=simple </a:t>
            </a:r>
            <a:r>
              <a:rPr lang="zh-CN" altLang="zh-CN" sz="2000"/>
              <a:t>主题时才可以使用</a:t>
            </a:r>
            <a:r>
              <a:rPr lang="en-US" altLang="zh-CN" sz="2000"/>
              <a:t>. </a:t>
            </a:r>
          </a:p>
        </p:txBody>
      </p:sp>
      <p:sp>
        <p:nvSpPr>
          <p:cNvPr id="7176" name="Rectangle 8"/>
          <p:cNvSpPr>
            <a:spLocks noChangeArrowheads="1"/>
          </p:cNvSpPr>
          <p:nvPr/>
        </p:nvSpPr>
        <p:spPr bwMode="auto">
          <a:xfrm>
            <a:off x="1403350" y="3357563"/>
            <a:ext cx="28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r>
              <a:rPr lang="zh-CN" altLang="en-US" sz="2400">
                <a:latin typeface="Times New Roman" panose="02020603050405020304" pitchFamily="18" charset="0"/>
              </a:rPr>
              <a:t>*</a:t>
            </a:r>
          </a:p>
        </p:txBody>
      </p:sp>
      <p:sp>
        <p:nvSpPr>
          <p:cNvPr id="7177" name="Rectangle 9"/>
          <p:cNvSpPr>
            <a:spLocks noChangeArrowheads="1"/>
          </p:cNvSpPr>
          <p:nvPr/>
        </p:nvSpPr>
        <p:spPr bwMode="auto">
          <a:xfrm>
            <a:off x="1619250" y="4437063"/>
            <a:ext cx="28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spAutoFit/>
          </a:bodyPr>
          <a:lstStyle/>
          <a:p>
            <a:r>
              <a:rPr lang="zh-CN" altLang="en-US" sz="2400">
                <a:latin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8194" name="Rectangle 2"/>
          <p:cNvSpPr>
            <a:spLocks noGrp="1" noChangeArrowheads="1"/>
          </p:cNvSpPr>
          <p:nvPr>
            <p:ph type="title"/>
          </p:nvPr>
        </p:nvSpPr>
        <p:spPr/>
        <p:txBody>
          <a:bodyPr/>
          <a:lstStyle/>
          <a:p>
            <a:r>
              <a:rPr lang="en-US" altLang="zh-CN"/>
              <a:t>form </a:t>
            </a:r>
            <a:r>
              <a:rPr lang="zh-CN" altLang="zh-CN"/>
              <a:t>标签</a:t>
            </a:r>
          </a:p>
        </p:txBody>
      </p:sp>
      <p:sp>
        <p:nvSpPr>
          <p:cNvPr id="8195" name="Rectangle 3"/>
          <p:cNvSpPr>
            <a:spLocks noGrp="1" noChangeArrowheads="1"/>
          </p:cNvSpPr>
          <p:nvPr>
            <p:ph type="body" idx="1"/>
          </p:nvPr>
        </p:nvSpPr>
        <p:spPr>
          <a:xfrm>
            <a:off x="755650" y="1916113"/>
            <a:ext cx="7767638" cy="360362"/>
          </a:xfrm>
          <a:noFill/>
          <a:ln>
            <a:solidFill>
              <a:srgbClr val="0000FF"/>
            </a:solidFill>
            <a:miter lim="800000"/>
            <a:headEnd/>
            <a:tailEnd/>
          </a:ln>
          <a:extLst>
            <a:ext uri="{909E8E84-426E-40DD-AFC4-6F175D3DCCD1}">
              <a14:hiddenFill xmlns:a14="http://schemas.microsoft.com/office/drawing/2010/main">
                <a:solidFill>
                  <a:srgbClr val="0000FF"/>
                </a:solidFill>
              </a14:hiddenFill>
            </a:ext>
          </a:extLst>
        </p:spPr>
        <p:txBody>
          <a:bodyPr/>
          <a:lstStyle/>
          <a:p>
            <a:pPr>
              <a:lnSpc>
                <a:spcPct val="90000"/>
              </a:lnSpc>
              <a:buFont typeface="Wingdings" panose="05000000000000000000" pitchFamily="2" charset="2"/>
              <a:buNone/>
            </a:pPr>
            <a:r>
              <a:rPr lang="en-US" altLang="zh-CN" sz="1800"/>
              <a:t>form </a:t>
            </a:r>
            <a:r>
              <a:rPr lang="zh-CN" altLang="zh-CN" sz="1800"/>
              <a:t>标签用来呈现 </a:t>
            </a:r>
            <a:r>
              <a:rPr lang="en-US" altLang="zh-CN" sz="1800"/>
              <a:t>HTML </a:t>
            </a:r>
            <a:r>
              <a:rPr lang="zh-CN" altLang="zh-CN" sz="1800"/>
              <a:t>语言中的表单元素</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349500"/>
            <a:ext cx="7620000" cy="28384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Oval 5"/>
          <p:cNvSpPr>
            <a:spLocks noChangeArrowheads="1"/>
          </p:cNvSpPr>
          <p:nvPr/>
        </p:nvSpPr>
        <p:spPr bwMode="auto">
          <a:xfrm>
            <a:off x="611188" y="2924175"/>
            <a:ext cx="73025" cy="7143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 name="Oval 6"/>
          <p:cNvSpPr>
            <a:spLocks noChangeArrowheads="1"/>
          </p:cNvSpPr>
          <p:nvPr/>
        </p:nvSpPr>
        <p:spPr bwMode="auto">
          <a:xfrm>
            <a:off x="611188" y="3933825"/>
            <a:ext cx="73025" cy="7143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 name="Oval 7"/>
          <p:cNvSpPr>
            <a:spLocks noChangeArrowheads="1"/>
          </p:cNvSpPr>
          <p:nvPr/>
        </p:nvSpPr>
        <p:spPr bwMode="auto">
          <a:xfrm>
            <a:off x="611188" y="3357563"/>
            <a:ext cx="73025" cy="71437"/>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0" name="Oval 8"/>
          <p:cNvSpPr>
            <a:spLocks noChangeArrowheads="1"/>
          </p:cNvSpPr>
          <p:nvPr/>
        </p:nvSpPr>
        <p:spPr bwMode="auto">
          <a:xfrm>
            <a:off x="611188" y="3644900"/>
            <a:ext cx="73025" cy="7143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1" name="Rectangle 9"/>
          <p:cNvSpPr>
            <a:spLocks noChangeArrowheads="1"/>
          </p:cNvSpPr>
          <p:nvPr/>
        </p:nvSpPr>
        <p:spPr bwMode="auto">
          <a:xfrm>
            <a:off x="755650" y="5300663"/>
            <a:ext cx="7561263" cy="1079500"/>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nSpc>
                <a:spcPct val="120000"/>
              </a:lnSpc>
              <a:spcBef>
                <a:spcPct val="20000"/>
              </a:spcBef>
            </a:pPr>
            <a:r>
              <a:rPr lang="zh-CN" altLang="en-US" sz="1400">
                <a:latin typeface="Times New Roman" panose="02020603050405020304" pitchFamily="18" charset="0"/>
              </a:rPr>
              <a:t>默认情况下</a:t>
            </a:r>
            <a:r>
              <a:rPr lang="en-US" altLang="zh-CN" sz="1400">
                <a:latin typeface="Times New Roman" panose="02020603050405020304" pitchFamily="18" charset="0"/>
              </a:rPr>
              <a:t>, form </a:t>
            </a:r>
            <a:r>
              <a:rPr lang="zh-CN" altLang="en-US" sz="1400">
                <a:latin typeface="Times New Roman" panose="02020603050405020304" pitchFamily="18" charset="0"/>
              </a:rPr>
              <a:t>标签将被呈现为一个</a:t>
            </a:r>
            <a:r>
              <a:rPr lang="zh-CN" altLang="en-US" sz="1400" b="1">
                <a:solidFill>
                  <a:srgbClr val="FF3300"/>
                </a:solidFill>
                <a:latin typeface="Times New Roman" panose="02020603050405020304" pitchFamily="18" charset="0"/>
              </a:rPr>
              <a:t>表格</a:t>
            </a:r>
            <a:r>
              <a:rPr lang="zh-CN" altLang="en-US" sz="1400">
                <a:latin typeface="Times New Roman" panose="02020603050405020304" pitchFamily="18" charset="0"/>
              </a:rPr>
              <a:t>形式的 </a:t>
            </a:r>
            <a:r>
              <a:rPr lang="en-US" altLang="zh-CN" sz="1400">
                <a:latin typeface="Times New Roman" panose="02020603050405020304" pitchFamily="18" charset="0"/>
              </a:rPr>
              <a:t>HTML </a:t>
            </a:r>
            <a:r>
              <a:rPr lang="zh-CN" altLang="en-US" sz="1400">
                <a:latin typeface="Times New Roman" panose="02020603050405020304" pitchFamily="18" charset="0"/>
              </a:rPr>
              <a:t>表单</a:t>
            </a:r>
            <a:r>
              <a:rPr lang="en-US" altLang="zh-CN" sz="1400">
                <a:latin typeface="Times New Roman" panose="02020603050405020304" pitchFamily="18" charset="0"/>
              </a:rPr>
              <a:t>. </a:t>
            </a:r>
            <a:r>
              <a:rPr lang="zh-CN" altLang="en-US" sz="1400">
                <a:latin typeface="Times New Roman" panose="02020603050405020304" pitchFamily="18" charset="0"/>
              </a:rPr>
              <a:t>嵌套在 </a:t>
            </a:r>
            <a:r>
              <a:rPr lang="en-US" altLang="zh-CN" sz="1400">
                <a:latin typeface="Times New Roman" panose="02020603050405020304" pitchFamily="18" charset="0"/>
              </a:rPr>
              <a:t>form </a:t>
            </a:r>
            <a:r>
              <a:rPr lang="zh-CN" altLang="en-US" sz="1400">
                <a:latin typeface="Times New Roman" panose="02020603050405020304" pitchFamily="18" charset="0"/>
              </a:rPr>
              <a:t>标签里的输入字段</a:t>
            </a:r>
          </a:p>
          <a:p>
            <a:pPr>
              <a:lnSpc>
                <a:spcPct val="120000"/>
              </a:lnSpc>
              <a:spcBef>
                <a:spcPct val="20000"/>
              </a:spcBef>
            </a:pPr>
            <a:r>
              <a:rPr lang="zh-CN" altLang="en-US" sz="1400">
                <a:latin typeface="Times New Roman" panose="02020603050405020304" pitchFamily="18" charset="0"/>
              </a:rPr>
              <a:t> 将被呈现为一个表格行</a:t>
            </a:r>
            <a:r>
              <a:rPr lang="en-US" altLang="zh-CN" sz="1400">
                <a:latin typeface="Times New Roman" panose="02020603050405020304" pitchFamily="18" charset="0"/>
              </a:rPr>
              <a:t>. </a:t>
            </a:r>
            <a:r>
              <a:rPr lang="zh-CN" altLang="en-US" sz="1400">
                <a:latin typeface="Times New Roman" panose="02020603050405020304" pitchFamily="18" charset="0"/>
              </a:rPr>
              <a:t>每个表格行由两个字段组成</a:t>
            </a:r>
            <a:r>
              <a:rPr lang="en-US" altLang="zh-CN" sz="1400">
                <a:latin typeface="Times New Roman" panose="02020603050405020304" pitchFamily="18" charset="0"/>
              </a:rPr>
              <a:t>, </a:t>
            </a:r>
            <a:r>
              <a:rPr lang="zh-CN" altLang="en-US" sz="1400">
                <a:latin typeface="Times New Roman" panose="02020603050405020304" pitchFamily="18" charset="0"/>
              </a:rPr>
              <a:t>一个对应着行标</a:t>
            </a:r>
            <a:r>
              <a:rPr lang="en-US" altLang="zh-CN" sz="1400">
                <a:latin typeface="Times New Roman" panose="02020603050405020304" pitchFamily="18" charset="0"/>
              </a:rPr>
              <a:t>, </a:t>
            </a:r>
            <a:r>
              <a:rPr lang="zh-CN" altLang="en-US" sz="1400">
                <a:latin typeface="Times New Roman" panose="02020603050405020304" pitchFamily="18" charset="0"/>
              </a:rPr>
              <a:t>一个对应着输入元素</a:t>
            </a:r>
            <a:r>
              <a:rPr lang="en-US" altLang="zh-CN" sz="1400">
                <a:latin typeface="Times New Roman" panose="02020603050405020304" pitchFamily="18" charset="0"/>
              </a:rPr>
              <a:t>. </a:t>
            </a:r>
          </a:p>
          <a:p>
            <a:pPr>
              <a:lnSpc>
                <a:spcPct val="120000"/>
              </a:lnSpc>
              <a:spcBef>
                <a:spcPct val="20000"/>
              </a:spcBef>
            </a:pPr>
            <a:r>
              <a:rPr lang="zh-CN" altLang="en-US" sz="1400">
                <a:latin typeface="Times New Roman" panose="02020603050405020304" pitchFamily="18" charset="0"/>
              </a:rPr>
              <a:t>提交按钮将被呈现为一个横跨两列单元格的行</a:t>
            </a:r>
          </a:p>
        </p:txBody>
      </p:sp>
      <p:pic>
        <p:nvPicPr>
          <p:cNvPr id="820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6430963"/>
            <a:ext cx="6337300" cy="2460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9218" name="Rectangle 2"/>
          <p:cNvSpPr>
            <a:spLocks noGrp="1" noChangeArrowheads="1"/>
          </p:cNvSpPr>
          <p:nvPr>
            <p:ph type="title"/>
          </p:nvPr>
        </p:nvSpPr>
        <p:spPr/>
        <p:txBody>
          <a:bodyPr/>
          <a:lstStyle/>
          <a:p>
            <a:r>
              <a:rPr lang="en-US" altLang="zh-CN"/>
              <a:t>textfield, password, hidden </a:t>
            </a:r>
            <a:r>
              <a:rPr lang="zh-CN" altLang="zh-CN"/>
              <a:t>标签</a:t>
            </a:r>
          </a:p>
        </p:txBody>
      </p:sp>
      <p:sp>
        <p:nvSpPr>
          <p:cNvPr id="9219" name="Rectangle 3"/>
          <p:cNvSpPr>
            <a:spLocks noGrp="1" noChangeArrowheads="1"/>
          </p:cNvSpPr>
          <p:nvPr>
            <p:ph type="body" idx="1"/>
          </p:nvPr>
        </p:nvSpPr>
        <p:spPr>
          <a:xfrm>
            <a:off x="755650" y="1916113"/>
            <a:ext cx="7767638" cy="720725"/>
          </a:xfrm>
          <a:noFill/>
          <a:ln>
            <a:solidFill>
              <a:srgbClr val="0000FF"/>
            </a:solidFill>
            <a:miter lim="800000"/>
            <a:headEnd/>
            <a:tailEnd/>
          </a:ln>
          <a:extLst>
            <a:ext uri="{909E8E84-426E-40DD-AFC4-6F175D3DCCD1}">
              <a14:hiddenFill xmlns:a14="http://schemas.microsoft.com/office/drawing/2010/main">
                <a:solidFill>
                  <a:srgbClr val="0000FF"/>
                </a:solidFill>
              </a14:hiddenFill>
            </a:ext>
          </a:extLst>
        </p:spPr>
        <p:txBody>
          <a:bodyPr/>
          <a:lstStyle/>
          <a:p>
            <a:pPr>
              <a:lnSpc>
                <a:spcPct val="80000"/>
              </a:lnSpc>
              <a:buFont typeface="Wingdings" panose="05000000000000000000" pitchFamily="2" charset="2"/>
              <a:buNone/>
            </a:pPr>
            <a:r>
              <a:rPr lang="en-US" altLang="zh-CN" sz="2000"/>
              <a:t>textfield </a:t>
            </a:r>
            <a:r>
              <a:rPr lang="zh-CN" altLang="zh-CN" sz="2000"/>
              <a:t>标签将被呈现为一个输入文本字段</a:t>
            </a:r>
            <a:r>
              <a:rPr lang="en-US" altLang="zh-CN" sz="2000"/>
              <a:t>, password </a:t>
            </a:r>
            <a:r>
              <a:rPr lang="zh-CN" altLang="zh-CN" sz="2000"/>
              <a:t>标签将被</a:t>
            </a:r>
          </a:p>
          <a:p>
            <a:pPr>
              <a:lnSpc>
                <a:spcPct val="80000"/>
              </a:lnSpc>
              <a:buFont typeface="Wingdings" panose="05000000000000000000" pitchFamily="2" charset="2"/>
              <a:buNone/>
            </a:pPr>
            <a:r>
              <a:rPr lang="zh-CN" altLang="zh-CN" sz="2000"/>
              <a:t>呈现为一个口令字段</a:t>
            </a:r>
            <a:r>
              <a:rPr lang="en-US" altLang="zh-CN" sz="2000"/>
              <a:t>, hidden </a:t>
            </a:r>
            <a:r>
              <a:rPr lang="zh-CN" altLang="zh-CN" sz="2000"/>
              <a:t>标签将被呈现为一个不可见字段</a:t>
            </a:r>
            <a:r>
              <a:rPr lang="en-US" altLang="zh-CN" sz="2000"/>
              <a:t>. </a:t>
            </a:r>
          </a:p>
        </p:txBody>
      </p:sp>
      <p:sp>
        <p:nvSpPr>
          <p:cNvPr id="9220" name="Oval 4"/>
          <p:cNvSpPr>
            <a:spLocks noChangeArrowheads="1"/>
          </p:cNvSpPr>
          <p:nvPr/>
        </p:nvSpPr>
        <p:spPr bwMode="auto">
          <a:xfrm>
            <a:off x="611188" y="3068638"/>
            <a:ext cx="73025" cy="71437"/>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1" name="Oval 5"/>
          <p:cNvSpPr>
            <a:spLocks noChangeArrowheads="1"/>
          </p:cNvSpPr>
          <p:nvPr/>
        </p:nvSpPr>
        <p:spPr bwMode="auto">
          <a:xfrm>
            <a:off x="611188" y="3933825"/>
            <a:ext cx="73025" cy="7143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 name="Oval 6"/>
          <p:cNvSpPr>
            <a:spLocks noChangeArrowheads="1"/>
          </p:cNvSpPr>
          <p:nvPr/>
        </p:nvSpPr>
        <p:spPr bwMode="auto">
          <a:xfrm>
            <a:off x="611188" y="3644900"/>
            <a:ext cx="73025" cy="71438"/>
          </a:xfrm>
          <a:prstGeom prst="ellipse">
            <a:avLst/>
          </a:prstGeom>
          <a:solidFill>
            <a:srgbClr val="FF33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3" name="Rectangle 7"/>
          <p:cNvSpPr>
            <a:spLocks noChangeArrowheads="1"/>
          </p:cNvSpPr>
          <p:nvPr/>
        </p:nvSpPr>
        <p:spPr bwMode="auto">
          <a:xfrm>
            <a:off x="755650" y="4365625"/>
            <a:ext cx="7993063" cy="719138"/>
          </a:xfrm>
          <a:prstGeom prst="rect">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6" tIns="45718" rIns="91436" bIns="45718" anchor="ctr"/>
          <a:lstStyle/>
          <a:p>
            <a:pPr>
              <a:lnSpc>
                <a:spcPct val="120000"/>
              </a:lnSpc>
              <a:spcBef>
                <a:spcPct val="20000"/>
              </a:spcBef>
            </a:pPr>
            <a:r>
              <a:rPr lang="en-US" altLang="zh-CN" sz="1600">
                <a:latin typeface="Times New Roman" panose="02020603050405020304" pitchFamily="18" charset="0"/>
              </a:rPr>
              <a:t>password </a:t>
            </a:r>
            <a:r>
              <a:rPr lang="zh-CN" altLang="en-US" sz="1600">
                <a:latin typeface="Times New Roman" panose="02020603050405020304" pitchFamily="18" charset="0"/>
              </a:rPr>
              <a:t>标签扩展自 </a:t>
            </a:r>
            <a:r>
              <a:rPr lang="en-US" altLang="zh-CN" sz="1600">
                <a:latin typeface="Times New Roman" panose="02020603050405020304" pitchFamily="18" charset="0"/>
              </a:rPr>
              <a:t>textfield </a:t>
            </a:r>
            <a:r>
              <a:rPr lang="zh-CN" altLang="en-US" sz="1600">
                <a:latin typeface="Times New Roman" panose="02020603050405020304" pitchFamily="18" charset="0"/>
              </a:rPr>
              <a:t>标签</a:t>
            </a:r>
            <a:r>
              <a:rPr lang="en-US" altLang="zh-CN" sz="1600">
                <a:latin typeface="Times New Roman" panose="02020603050405020304" pitchFamily="18" charset="0"/>
              </a:rPr>
              <a:t>, </a:t>
            </a:r>
            <a:r>
              <a:rPr lang="zh-CN" altLang="en-US" sz="1600">
                <a:latin typeface="Times New Roman" panose="02020603050405020304" pitchFamily="18" charset="0"/>
              </a:rPr>
              <a:t>多了一个 </a:t>
            </a:r>
            <a:r>
              <a:rPr lang="en-US" altLang="zh-CN" sz="1600">
                <a:latin typeface="Times New Roman" panose="02020603050405020304" pitchFamily="18" charset="0"/>
              </a:rPr>
              <a:t>showPassword </a:t>
            </a:r>
            <a:r>
              <a:rPr lang="zh-CN" altLang="en-US" sz="1600">
                <a:latin typeface="Times New Roman" panose="02020603050405020304" pitchFamily="18" charset="0"/>
              </a:rPr>
              <a:t>属性</a:t>
            </a:r>
            <a:r>
              <a:rPr lang="en-US" altLang="zh-CN" sz="1600">
                <a:latin typeface="Times New Roman" panose="02020603050405020304" pitchFamily="18" charset="0"/>
              </a:rPr>
              <a:t>.</a:t>
            </a:r>
            <a:r>
              <a:rPr lang="zh-CN" altLang="en-US" sz="2400">
                <a:latin typeface="Times New Roman" panose="02020603050405020304" pitchFamily="18" charset="0"/>
              </a:rPr>
              <a:t>该属性是布尔型</a:t>
            </a:r>
            <a:r>
              <a:rPr lang="en-US" altLang="zh-CN" sz="2400">
                <a:latin typeface="Times New Roman" panose="02020603050405020304" pitchFamily="18" charset="0"/>
              </a:rPr>
              <a:t>. </a:t>
            </a:r>
            <a:endParaRPr lang="en-US" altLang="zh-CN" sz="1600">
              <a:latin typeface="Times New Roman" panose="02020603050405020304" pitchFamily="18" charset="0"/>
            </a:endParaRPr>
          </a:p>
          <a:p>
            <a:pPr>
              <a:lnSpc>
                <a:spcPct val="120000"/>
              </a:lnSpc>
              <a:spcBef>
                <a:spcPct val="20000"/>
              </a:spcBef>
            </a:pPr>
            <a:r>
              <a:rPr lang="zh-CN" altLang="en-US" sz="1600">
                <a:latin typeface="Times New Roman" panose="02020603050405020304" pitchFamily="18" charset="0"/>
              </a:rPr>
              <a:t>默认值为 </a:t>
            </a:r>
            <a:r>
              <a:rPr lang="en-US" altLang="zh-CN" sz="1600">
                <a:latin typeface="Times New Roman" panose="02020603050405020304" pitchFamily="18" charset="0"/>
              </a:rPr>
              <a:t>false, </a:t>
            </a:r>
            <a:r>
              <a:rPr lang="zh-CN" altLang="en-US" sz="1600">
                <a:latin typeface="Times New Roman" panose="02020603050405020304" pitchFamily="18" charset="0"/>
              </a:rPr>
              <a:t>它决定着在表单回显时是否显示输入的密码</a:t>
            </a:r>
            <a:r>
              <a:rPr lang="en-US" altLang="zh-CN" sz="1600">
                <a:latin typeface="Times New Roman" panose="02020603050405020304" pitchFamily="18" charset="0"/>
              </a:rPr>
              <a:t>. true</a:t>
            </a:r>
            <a:r>
              <a:rPr lang="zh-CN" altLang="en-US" sz="1600">
                <a:latin typeface="Times New Roman" panose="02020603050405020304" pitchFamily="18" charset="0"/>
              </a:rPr>
              <a:t>显示密码 </a:t>
            </a:r>
          </a:p>
        </p:txBody>
      </p:sp>
      <p:pic>
        <p:nvPicPr>
          <p:cNvPr id="922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636838"/>
            <a:ext cx="7561263"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0242" name="Rectangle 2"/>
          <p:cNvSpPr>
            <a:spLocks noGrp="1" noChangeArrowheads="1"/>
          </p:cNvSpPr>
          <p:nvPr>
            <p:ph type="title"/>
          </p:nvPr>
        </p:nvSpPr>
        <p:spPr/>
        <p:txBody>
          <a:bodyPr/>
          <a:lstStyle/>
          <a:p>
            <a:r>
              <a:rPr lang="en-US" altLang="zh-CN"/>
              <a:t>submit </a:t>
            </a:r>
            <a:r>
              <a:rPr lang="zh-CN" altLang="zh-CN"/>
              <a:t>标签</a:t>
            </a:r>
          </a:p>
        </p:txBody>
      </p:sp>
      <p:sp>
        <p:nvSpPr>
          <p:cNvPr id="10243" name="Rectangle 3"/>
          <p:cNvSpPr>
            <a:spLocks noGrp="1" noChangeArrowheads="1"/>
          </p:cNvSpPr>
          <p:nvPr>
            <p:ph type="body" idx="1"/>
          </p:nvPr>
        </p:nvSpPr>
        <p:spPr>
          <a:xfrm>
            <a:off x="755650" y="1916113"/>
            <a:ext cx="7767638" cy="1657350"/>
          </a:xfrm>
          <a:noFill/>
          <a:ln>
            <a:solidFill>
              <a:srgbClr val="0000FF"/>
            </a:solidFill>
            <a:miter lim="800000"/>
            <a:headEnd/>
            <a:tailEnd/>
          </a:ln>
          <a:extLst>
            <a:ext uri="{909E8E84-426E-40DD-AFC4-6F175D3DCCD1}">
              <a14:hiddenFill xmlns:a14="http://schemas.microsoft.com/office/drawing/2010/main">
                <a:solidFill>
                  <a:srgbClr val="0000FF"/>
                </a:solidFill>
              </a14:hiddenFill>
            </a:ext>
          </a:extLst>
        </p:spPr>
        <p:txBody>
          <a:bodyPr/>
          <a:lstStyle/>
          <a:p>
            <a:pPr>
              <a:lnSpc>
                <a:spcPct val="80000"/>
              </a:lnSpc>
            </a:pPr>
            <a:r>
              <a:rPr lang="en-US" altLang="zh-CN" sz="2200"/>
              <a:t>submit </a:t>
            </a:r>
            <a:r>
              <a:rPr lang="zh-CN" altLang="zh-CN" sz="2200"/>
              <a:t>标签将呈现为一个提交按钮</a:t>
            </a:r>
            <a:r>
              <a:rPr lang="en-US" altLang="zh-CN" sz="2200"/>
              <a:t>. </a:t>
            </a:r>
            <a:r>
              <a:rPr lang="zh-CN" altLang="zh-CN" sz="2200"/>
              <a:t>根据其 </a:t>
            </a:r>
            <a:r>
              <a:rPr lang="en-US" altLang="zh-CN" sz="2200"/>
              <a:t>type </a:t>
            </a:r>
            <a:r>
              <a:rPr lang="zh-CN" altLang="zh-CN" sz="2200"/>
              <a:t>属性的值</a:t>
            </a:r>
            <a:r>
              <a:rPr lang="en-US" altLang="zh-CN" sz="2200"/>
              <a:t>. </a:t>
            </a:r>
            <a:r>
              <a:rPr lang="zh-CN" altLang="zh-CN" sz="2200"/>
              <a:t>这个标签可以提供 </a:t>
            </a:r>
            <a:r>
              <a:rPr lang="en-US" altLang="zh-CN" sz="2200"/>
              <a:t>3 </a:t>
            </a:r>
            <a:r>
              <a:rPr lang="zh-CN" altLang="zh-CN" sz="2200"/>
              <a:t>种呈现效果</a:t>
            </a:r>
            <a:r>
              <a:rPr lang="en-US" altLang="zh-CN" sz="2200"/>
              <a:t>:</a:t>
            </a:r>
          </a:p>
          <a:p>
            <a:pPr lvl="1">
              <a:lnSpc>
                <a:spcPct val="80000"/>
              </a:lnSpc>
            </a:pPr>
            <a:r>
              <a:rPr lang="en-US" altLang="zh-CN" sz="2000"/>
              <a:t>input: &lt;input type=“submit” value=“</a:t>
            </a:r>
            <a:r>
              <a:rPr lang="zh-CN" altLang="zh-CN" sz="2000"/>
              <a:t>提交”</a:t>
            </a:r>
            <a:r>
              <a:rPr lang="en-US" altLang="zh-CN" sz="2000"/>
              <a:t>…/&gt;</a:t>
            </a:r>
          </a:p>
          <a:p>
            <a:pPr lvl="1">
              <a:lnSpc>
                <a:spcPct val="80000"/>
              </a:lnSpc>
            </a:pPr>
            <a:r>
              <a:rPr lang="en-US" altLang="zh-CN" sz="2000"/>
              <a:t>button: &lt;input type=“button” </a:t>
            </a:r>
            <a:r>
              <a:rPr lang="en-US" altLang="zh-CN" sz="2100"/>
              <a:t>value=“</a:t>
            </a:r>
            <a:r>
              <a:rPr lang="zh-CN" altLang="zh-CN" sz="2100"/>
              <a:t>确定”</a:t>
            </a:r>
            <a:r>
              <a:rPr lang="zh-CN" altLang="zh-CN" sz="2000"/>
              <a:t> </a:t>
            </a:r>
            <a:r>
              <a:rPr lang="en-US" altLang="zh-CN" sz="2000"/>
              <a:t>…/&gt;</a:t>
            </a:r>
          </a:p>
          <a:p>
            <a:pPr lvl="1">
              <a:lnSpc>
                <a:spcPct val="80000"/>
              </a:lnSpc>
            </a:pPr>
            <a:r>
              <a:rPr lang="en-US" altLang="zh-CN" sz="2000"/>
              <a:t>image: &lt;input type=“image” </a:t>
            </a:r>
            <a:r>
              <a:rPr lang="en-US" altLang="zh-CN" sz="2100"/>
              <a:t>value=“</a:t>
            </a:r>
            <a:r>
              <a:rPr lang="zh-CN" altLang="zh-CN" sz="2100"/>
              <a:t>图片” </a:t>
            </a:r>
            <a:r>
              <a:rPr lang="en-US" altLang="zh-CN" sz="2100"/>
              <a:t>src=“XX.jpg”</a:t>
            </a:r>
            <a:r>
              <a:rPr lang="en-US" altLang="zh-CN" sz="2000"/>
              <a:t> …/&gt;</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860800"/>
            <a:ext cx="72009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1266" name="Rectangle 2"/>
          <p:cNvSpPr>
            <a:spLocks noGrp="1" noChangeArrowheads="1"/>
          </p:cNvSpPr>
          <p:nvPr>
            <p:ph type="title"/>
          </p:nvPr>
        </p:nvSpPr>
        <p:spPr/>
        <p:txBody>
          <a:bodyPr/>
          <a:lstStyle/>
          <a:p>
            <a:r>
              <a:rPr lang="en-US" altLang="zh-CN"/>
              <a:t>reset </a:t>
            </a:r>
            <a:r>
              <a:rPr lang="zh-CN" altLang="zh-CN"/>
              <a:t>标签</a:t>
            </a:r>
          </a:p>
        </p:txBody>
      </p:sp>
      <p:sp>
        <p:nvSpPr>
          <p:cNvPr id="11267" name="Rectangle 3"/>
          <p:cNvSpPr>
            <a:spLocks noGrp="1" noChangeArrowheads="1"/>
          </p:cNvSpPr>
          <p:nvPr>
            <p:ph type="body" idx="1"/>
          </p:nvPr>
        </p:nvSpPr>
        <p:spPr>
          <a:xfrm>
            <a:off x="684213" y="1916113"/>
            <a:ext cx="7767637" cy="1368425"/>
          </a:xfrm>
          <a:noFill/>
          <a:ln>
            <a:solidFill>
              <a:srgbClr val="0000FF"/>
            </a:solidFill>
            <a:miter lim="800000"/>
            <a:headEnd/>
            <a:tailEnd/>
          </a:ln>
          <a:extLst>
            <a:ext uri="{909E8E84-426E-40DD-AFC4-6F175D3DCCD1}">
              <a14:hiddenFill xmlns:a14="http://schemas.microsoft.com/office/drawing/2010/main">
                <a:solidFill>
                  <a:srgbClr val="0000FF"/>
                </a:solidFill>
              </a14:hiddenFill>
            </a:ext>
          </a:extLst>
        </p:spPr>
        <p:txBody>
          <a:bodyPr/>
          <a:lstStyle/>
          <a:p>
            <a:pPr>
              <a:lnSpc>
                <a:spcPct val="80000"/>
              </a:lnSpc>
              <a:buFont typeface="Wingdings" panose="05000000000000000000" pitchFamily="2" charset="2"/>
              <a:buNone/>
            </a:pPr>
            <a:r>
              <a:rPr lang="en-US" altLang="zh-CN" sz="2200"/>
              <a:t>reset </a:t>
            </a:r>
            <a:r>
              <a:rPr lang="zh-CN" altLang="zh-CN" sz="2200"/>
              <a:t>标签将呈现为一个重置按钮</a:t>
            </a:r>
            <a:r>
              <a:rPr lang="en-US" altLang="zh-CN" sz="2200"/>
              <a:t>. </a:t>
            </a:r>
            <a:r>
              <a:rPr lang="zh-CN" altLang="zh-CN" sz="2200"/>
              <a:t>根据其 </a:t>
            </a:r>
            <a:r>
              <a:rPr lang="en-US" altLang="zh-CN" sz="2200"/>
              <a:t>type </a:t>
            </a:r>
            <a:r>
              <a:rPr lang="zh-CN" altLang="zh-CN" sz="2200"/>
              <a:t>属性的值</a:t>
            </a:r>
            <a:r>
              <a:rPr lang="en-US" altLang="zh-CN" sz="2200"/>
              <a:t>. </a:t>
            </a:r>
          </a:p>
          <a:p>
            <a:pPr>
              <a:lnSpc>
                <a:spcPct val="80000"/>
              </a:lnSpc>
              <a:buFont typeface="Wingdings" panose="05000000000000000000" pitchFamily="2" charset="2"/>
              <a:buNone/>
            </a:pPr>
            <a:r>
              <a:rPr lang="zh-CN" altLang="zh-CN" sz="2200"/>
              <a:t>这个标签可以提供 </a:t>
            </a:r>
            <a:r>
              <a:rPr lang="en-US" altLang="zh-CN" sz="2200"/>
              <a:t>2 </a:t>
            </a:r>
            <a:r>
              <a:rPr lang="zh-CN" altLang="zh-CN" sz="2200"/>
              <a:t>种呈现效果</a:t>
            </a:r>
            <a:r>
              <a:rPr lang="en-US" altLang="zh-CN" sz="2200"/>
              <a:t>:</a:t>
            </a:r>
          </a:p>
          <a:p>
            <a:pPr lvl="1">
              <a:lnSpc>
                <a:spcPct val="80000"/>
              </a:lnSpc>
            </a:pPr>
            <a:r>
              <a:rPr lang="en-US" altLang="zh-CN" sz="2000"/>
              <a:t>input: &lt;input type=“reset” value=“</a:t>
            </a:r>
            <a:r>
              <a:rPr lang="zh-CN" altLang="zh-CN" sz="2000"/>
              <a:t>重置”</a:t>
            </a:r>
            <a:r>
              <a:rPr lang="en-US" altLang="zh-CN" sz="2000"/>
              <a:t>…/&gt;</a:t>
            </a:r>
          </a:p>
          <a:p>
            <a:pPr lvl="1">
              <a:lnSpc>
                <a:spcPct val="80000"/>
              </a:lnSpc>
            </a:pPr>
            <a:r>
              <a:rPr lang="en-US" altLang="zh-CN" sz="2000"/>
              <a:t>button: &lt;input type=“button” </a:t>
            </a:r>
            <a:r>
              <a:rPr lang="en-US" altLang="zh-CN" sz="2100"/>
              <a:t>value=“</a:t>
            </a:r>
            <a:r>
              <a:rPr lang="zh-CN" altLang="zh-CN" sz="2100"/>
              <a:t>重置按键”</a:t>
            </a:r>
            <a:r>
              <a:rPr lang="en-US" altLang="zh-CN" sz="2000"/>
              <a:t> …/&gt;</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644900"/>
            <a:ext cx="68405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2290" name="Rectangle 2"/>
          <p:cNvSpPr>
            <a:spLocks noGrp="1" noChangeArrowheads="1"/>
          </p:cNvSpPr>
          <p:nvPr>
            <p:ph type="title"/>
          </p:nvPr>
        </p:nvSpPr>
        <p:spPr/>
        <p:txBody>
          <a:bodyPr/>
          <a:lstStyle/>
          <a:p>
            <a:r>
              <a:rPr lang="en-US" altLang="zh-CN"/>
              <a:t>label </a:t>
            </a:r>
            <a:r>
              <a:rPr lang="zh-CN" altLang="zh-CN"/>
              <a:t>标签</a:t>
            </a:r>
          </a:p>
        </p:txBody>
      </p:sp>
      <p:sp>
        <p:nvSpPr>
          <p:cNvPr id="12291" name="Rectangle 3"/>
          <p:cNvSpPr>
            <a:spLocks noGrp="1" noChangeArrowheads="1"/>
          </p:cNvSpPr>
          <p:nvPr>
            <p:ph type="body" idx="1"/>
          </p:nvPr>
        </p:nvSpPr>
        <p:spPr>
          <a:xfrm>
            <a:off x="684213" y="1916113"/>
            <a:ext cx="7767637" cy="360362"/>
          </a:xfrm>
          <a:noFill/>
          <a:ln>
            <a:solidFill>
              <a:srgbClr val="0000FF"/>
            </a:solidFill>
            <a:miter lim="800000"/>
            <a:headEnd/>
            <a:tailEnd/>
          </a:ln>
          <a:extLst>
            <a:ext uri="{909E8E84-426E-40DD-AFC4-6F175D3DCCD1}">
              <a14:hiddenFill xmlns:a14="http://schemas.microsoft.com/office/drawing/2010/main">
                <a:solidFill>
                  <a:srgbClr val="0000FF"/>
                </a:solidFill>
              </a14:hiddenFill>
            </a:ext>
          </a:extLst>
        </p:spPr>
        <p:txBody>
          <a:bodyPr/>
          <a:lstStyle/>
          <a:p>
            <a:pPr>
              <a:lnSpc>
                <a:spcPct val="80000"/>
              </a:lnSpc>
              <a:buFont typeface="Wingdings" panose="05000000000000000000" pitchFamily="2" charset="2"/>
              <a:buNone/>
            </a:pPr>
            <a:r>
              <a:rPr lang="en-US" altLang="zh-CN" sz="2000"/>
              <a:t>label </a:t>
            </a:r>
            <a:r>
              <a:rPr lang="zh-CN" altLang="zh-CN" sz="2000"/>
              <a:t>标签将呈现一个 </a:t>
            </a:r>
            <a:r>
              <a:rPr lang="en-US" altLang="zh-CN" sz="2000"/>
              <a:t>HTML </a:t>
            </a:r>
            <a:r>
              <a:rPr lang="zh-CN" altLang="zh-CN" sz="2000"/>
              <a:t>行标元素</a:t>
            </a:r>
            <a:r>
              <a:rPr lang="en-US" altLang="zh-CN" sz="2000"/>
              <a:t>: </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492375"/>
            <a:ext cx="662463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3314" name="Rectangle 2"/>
          <p:cNvSpPr>
            <a:spLocks noGrp="1" noChangeArrowheads="1"/>
          </p:cNvSpPr>
          <p:nvPr>
            <p:ph type="title"/>
          </p:nvPr>
        </p:nvSpPr>
        <p:spPr/>
        <p:txBody>
          <a:bodyPr/>
          <a:lstStyle/>
          <a:p>
            <a:r>
              <a:rPr lang="en-US" altLang="zh-CN"/>
              <a:t>textarea </a:t>
            </a:r>
            <a:r>
              <a:rPr lang="zh-CN" altLang="zh-CN"/>
              <a:t>标签</a:t>
            </a:r>
          </a:p>
        </p:txBody>
      </p:sp>
      <p:sp>
        <p:nvSpPr>
          <p:cNvPr id="13315" name="Rectangle 3"/>
          <p:cNvSpPr>
            <a:spLocks noGrp="1" noChangeArrowheads="1"/>
          </p:cNvSpPr>
          <p:nvPr>
            <p:ph type="body" idx="1"/>
          </p:nvPr>
        </p:nvSpPr>
        <p:spPr>
          <a:xfrm>
            <a:off x="684213" y="1916113"/>
            <a:ext cx="7767637" cy="360362"/>
          </a:xfrm>
          <a:noFill/>
          <a:ln>
            <a:solidFill>
              <a:srgbClr val="0000FF"/>
            </a:solidFill>
            <a:miter lim="800000"/>
            <a:headEnd/>
            <a:tailEnd/>
          </a:ln>
          <a:extLst>
            <a:ext uri="{909E8E84-426E-40DD-AFC4-6F175D3DCCD1}">
              <a14:hiddenFill xmlns:a14="http://schemas.microsoft.com/office/drawing/2010/main">
                <a:solidFill>
                  <a:srgbClr val="0000FF"/>
                </a:solidFill>
              </a14:hiddenFill>
            </a:ext>
          </a:extLst>
        </p:spPr>
        <p:txBody>
          <a:bodyPr/>
          <a:lstStyle/>
          <a:p>
            <a:pPr>
              <a:lnSpc>
                <a:spcPct val="80000"/>
              </a:lnSpc>
              <a:buFont typeface="Wingdings" panose="05000000000000000000" pitchFamily="2" charset="2"/>
              <a:buNone/>
            </a:pPr>
            <a:r>
              <a:rPr lang="en-US" altLang="zh-CN" sz="2000"/>
              <a:t>textarea </a:t>
            </a:r>
            <a:r>
              <a:rPr lang="zh-CN" altLang="zh-CN" sz="2000"/>
              <a:t>标签将呈现为一个 </a:t>
            </a:r>
            <a:r>
              <a:rPr lang="en-US" altLang="zh-CN" sz="2000"/>
              <a:t>HTML </a:t>
            </a:r>
            <a:r>
              <a:rPr lang="zh-CN" altLang="zh-CN" sz="2000"/>
              <a:t>文本域元素</a:t>
            </a:r>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65400"/>
            <a:ext cx="56896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Pages>0</Pages>
  <Words>2741</Words>
  <Characters>0</Characters>
  <Application>Microsoft Office PowerPoint</Application>
  <DocSecurity>0</DocSecurity>
  <PresentationFormat>全屏显示(4:3)</PresentationFormat>
  <Lines>0</Lines>
  <Paragraphs>278</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Times New Roman</vt:lpstr>
      <vt:lpstr>宋体</vt:lpstr>
      <vt:lpstr>Arial</vt:lpstr>
      <vt:lpstr>Arial Black</vt:lpstr>
      <vt:lpstr>Wingdings</vt:lpstr>
      <vt:lpstr>隶书</vt:lpstr>
      <vt:lpstr>1_Studio</vt:lpstr>
      <vt:lpstr>PowerPoint 演示文稿</vt:lpstr>
      <vt:lpstr>概述</vt:lpstr>
      <vt:lpstr>表单标签的共同属性</vt:lpstr>
      <vt:lpstr>form 标签</vt:lpstr>
      <vt:lpstr>textfield, password, hidden 标签</vt:lpstr>
      <vt:lpstr>submit 标签</vt:lpstr>
      <vt:lpstr>reset 标签</vt:lpstr>
      <vt:lpstr>label 标签</vt:lpstr>
      <vt:lpstr>textarea 标签</vt:lpstr>
      <vt:lpstr>checkboxlist 标签</vt:lpstr>
      <vt:lpstr>checkboxlist 标签</vt:lpstr>
      <vt:lpstr>checkboxlist 标签</vt:lpstr>
      <vt:lpstr>radio 标签</vt:lpstr>
      <vt:lpstr>radio 标签</vt:lpstr>
      <vt:lpstr>select 标签</vt:lpstr>
      <vt:lpstr>select 标签</vt:lpstr>
      <vt:lpstr>select 标签</vt:lpstr>
      <vt:lpstr>主题</vt:lpstr>
      <vt:lpstr>主题</vt:lpstr>
      <vt:lpstr>struts2标签自动回显</vt:lpstr>
      <vt:lpstr>PowerPoint 演示文稿</vt:lpstr>
      <vt:lpstr>   如何处理表单重复提交</vt:lpstr>
      <vt:lpstr>   1定义一个jsp页面</vt:lpstr>
      <vt:lpstr>   2定义struts_token.xml配置文件</vt:lpstr>
      <vt:lpstr>   2定义struts_token.xml配置文件</vt:lpstr>
      <vt:lpstr>   问题：token拦截器只拦截save方法</vt:lpstr>
      <vt:lpstr>   error.jsp页面打印错误信息</vt:lpstr>
      <vt:lpstr>  修改error.jsp页面打印错误信息为中文</vt:lpstr>
      <vt:lpstr>   &lt;s:token /&gt;标签防止重复提交</vt:lpstr>
    </vt:vector>
  </TitlesOfParts>
  <Manager/>
  <Company>IT315</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Struts2开发入门</dc:title>
  <dc:subject>Struts2开发入门</dc:subject>
  <dc:creator>于洋</dc:creator>
  <cp:keywords/>
  <dc:description/>
  <cp:lastModifiedBy>李欣</cp:lastModifiedBy>
  <cp:revision>1262</cp:revision>
  <cp:lastPrinted>1601-01-01T00:00:00Z</cp:lastPrinted>
  <dcterms:created xsi:type="dcterms:W3CDTF">2003-04-14T14:59:42Z</dcterms:created>
  <dcterms:modified xsi:type="dcterms:W3CDTF">2016-08-13T07:19:29Z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2052-6.5.0.1966</vt:lpwstr>
  </property>
</Properties>
</file>