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3"/>
  </p:notesMasterIdLst>
  <p:sldIdLst>
    <p:sldId id="300" r:id="rId2"/>
    <p:sldId id="301" r:id="rId3"/>
    <p:sldId id="302" r:id="rId4"/>
    <p:sldId id="303" r:id="rId5"/>
    <p:sldId id="358" r:id="rId6"/>
    <p:sldId id="365" r:id="rId7"/>
    <p:sldId id="304" r:id="rId8"/>
    <p:sldId id="305" r:id="rId9"/>
    <p:sldId id="306" r:id="rId10"/>
    <p:sldId id="360" r:id="rId11"/>
    <p:sldId id="361" r:id="rId12"/>
  </p:sldIdLst>
  <p:sldSz cx="9144000" cy="6858000" type="screen4x3"/>
  <p:notesSz cx="6858000" cy="9144000"/>
  <p:defaultTextStyle>
    <a:defPPr>
      <a:defRPr lang="zh-CN"/>
    </a:defPPr>
    <a:lvl1pPr algn="ctr" rtl="0" eaLnBrk="0" fontAlgn="base" hangingPunct="0">
      <a:spcBef>
        <a:spcPct val="0"/>
      </a:spcBef>
      <a:spcAft>
        <a:spcPct val="0"/>
      </a:spcAft>
      <a:buFont typeface="Arial" panose="020B0604020202020204" pitchFamily="34" charset="0"/>
      <a:defRPr sz="2000" b="1" kern="1200">
        <a:solidFill>
          <a:srgbClr val="000000"/>
        </a:solidFill>
        <a:latin typeface="Tahoma" panose="020B0604030504040204" pitchFamily="34" charset="0"/>
        <a:ea typeface="宋体" panose="02010600030101010101" pitchFamily="2" charset="-122"/>
        <a:cs typeface="+mn-cs"/>
      </a:defRPr>
    </a:lvl1pPr>
    <a:lvl2pPr marL="457200" algn="ctr" rtl="0" eaLnBrk="0" fontAlgn="base" hangingPunct="0">
      <a:spcBef>
        <a:spcPct val="0"/>
      </a:spcBef>
      <a:spcAft>
        <a:spcPct val="0"/>
      </a:spcAft>
      <a:buFont typeface="Arial" panose="020B0604020202020204" pitchFamily="34" charset="0"/>
      <a:defRPr sz="2000" b="1" kern="1200">
        <a:solidFill>
          <a:srgbClr val="000000"/>
        </a:solidFill>
        <a:latin typeface="Tahoma" panose="020B0604030504040204" pitchFamily="34" charset="0"/>
        <a:ea typeface="宋体" panose="02010600030101010101" pitchFamily="2" charset="-122"/>
        <a:cs typeface="+mn-cs"/>
      </a:defRPr>
    </a:lvl2pPr>
    <a:lvl3pPr marL="914400" algn="ctr" rtl="0" eaLnBrk="0" fontAlgn="base" hangingPunct="0">
      <a:spcBef>
        <a:spcPct val="0"/>
      </a:spcBef>
      <a:spcAft>
        <a:spcPct val="0"/>
      </a:spcAft>
      <a:buFont typeface="Arial" panose="020B0604020202020204" pitchFamily="34" charset="0"/>
      <a:defRPr sz="2000" b="1" kern="1200">
        <a:solidFill>
          <a:srgbClr val="000000"/>
        </a:solidFill>
        <a:latin typeface="Tahoma" panose="020B0604030504040204" pitchFamily="34" charset="0"/>
        <a:ea typeface="宋体" panose="02010600030101010101" pitchFamily="2" charset="-122"/>
        <a:cs typeface="+mn-cs"/>
      </a:defRPr>
    </a:lvl3pPr>
    <a:lvl4pPr marL="1371600" algn="ctr" rtl="0" eaLnBrk="0" fontAlgn="base" hangingPunct="0">
      <a:spcBef>
        <a:spcPct val="0"/>
      </a:spcBef>
      <a:spcAft>
        <a:spcPct val="0"/>
      </a:spcAft>
      <a:buFont typeface="Arial" panose="020B0604020202020204" pitchFamily="34" charset="0"/>
      <a:defRPr sz="2000" b="1" kern="1200">
        <a:solidFill>
          <a:srgbClr val="000000"/>
        </a:solidFill>
        <a:latin typeface="Tahoma" panose="020B0604030504040204" pitchFamily="34" charset="0"/>
        <a:ea typeface="宋体" panose="02010600030101010101" pitchFamily="2" charset="-122"/>
        <a:cs typeface="+mn-cs"/>
      </a:defRPr>
    </a:lvl4pPr>
    <a:lvl5pPr marL="1828800" algn="ctr" rtl="0" eaLnBrk="0" fontAlgn="base" hangingPunct="0">
      <a:spcBef>
        <a:spcPct val="0"/>
      </a:spcBef>
      <a:spcAft>
        <a:spcPct val="0"/>
      </a:spcAft>
      <a:buFont typeface="Arial" panose="020B0604020202020204" pitchFamily="34" charset="0"/>
      <a:defRPr sz="2000" b="1" kern="1200">
        <a:solidFill>
          <a:srgbClr val="000000"/>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000" b="1" kern="1200">
        <a:solidFill>
          <a:srgbClr val="000000"/>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000" b="1" kern="1200">
        <a:solidFill>
          <a:srgbClr val="000000"/>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000" b="1" kern="1200">
        <a:solidFill>
          <a:srgbClr val="000000"/>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000" b="1" kern="1200">
        <a:solidFill>
          <a:srgbClr val="000000"/>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anose="020B0604020202020204" pitchFamily="34" charset="0"/>
              </a:defRPr>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anose="020B0604020202020204" pitchFamily="34" charset="0"/>
              </a:defRPr>
            </a:lvl1pPr>
          </a:lstStyle>
          <a:p>
            <a:endParaRPr lang="en-US" altLang="zh-CN"/>
          </a:p>
        </p:txBody>
      </p:sp>
      <p:sp>
        <p:nvSpPr>
          <p:cNvPr id="3076" name="Rectangle 4"/>
          <p:cNvSpPr>
            <a:spLocks noGrp="1" noRo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anose="020B0604020202020204" pitchFamily="34" charset="0"/>
              </a:defRPr>
            </a:lvl1pPr>
          </a:lstStyle>
          <a:p>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defRPr>
            </a:lvl1pPr>
          </a:lstStyle>
          <a:p>
            <a:fld id="{EFF9CA1A-3A80-4B42-9D33-51021534548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rrowheads="1" noTextEdit="1"/>
          </p:cNvSpPr>
          <p:nvPr>
            <p:ph type="sldImg"/>
          </p:nvPr>
        </p:nvSpPr>
        <p:spPr/>
      </p:sp>
      <p:sp>
        <p:nvSpPr>
          <p:cNvPr id="7171" name="Rectangle 3"/>
          <p:cNvSpPr>
            <a:spLocks noGrp="1" noRot="1" noChangeArrowheads="1"/>
          </p:cNvSpPr>
          <p:nvPr>
            <p:ph type="body" idx="1"/>
          </p:nvPr>
        </p:nvSpPr>
        <p:spPr/>
        <p:txBody>
          <a:bodyPr/>
          <a:lstStyle/>
          <a:p>
            <a:r>
              <a:rPr lang="zh-CN" altLang="en-US"/>
              <a:t>★小贴士</a:t>
            </a:r>
          </a:p>
          <a:p>
            <a:r>
              <a:rPr lang="zh-CN" altLang="en-US"/>
              <a:t>利用信息级别确保日志信息在内容上和反应问题的严重程度上的恰当，是非常重要的。</a:t>
            </a:r>
            <a:br>
              <a:rPr lang="zh-CN" altLang="en-US"/>
            </a:br>
            <a:r>
              <a:rPr lang="en-US" altLang="zh-CN"/>
              <a:t>a) fatal</a:t>
            </a:r>
            <a:r>
              <a:rPr lang="zh-CN" altLang="en-US"/>
              <a:t>非常严重的错误，导致系统中止。期望这类信息能立即显示在状态控制台上。</a:t>
            </a:r>
          </a:p>
          <a:p>
            <a:r>
              <a:rPr lang="en-US" altLang="zh-CN"/>
              <a:t>b) error</a:t>
            </a:r>
            <a:r>
              <a:rPr lang="zh-CN" altLang="en-US"/>
              <a:t>其它运行期错误或不是预期的条件。期望这类信息能立即显示在状态控制台上。</a:t>
            </a:r>
          </a:p>
          <a:p>
            <a:r>
              <a:rPr lang="en-US" altLang="zh-CN"/>
              <a:t>c) warn</a:t>
            </a:r>
            <a:r>
              <a:rPr lang="zh-CN" altLang="en-US"/>
              <a:t>使用了不赞成使用的</a:t>
            </a:r>
            <a:r>
              <a:rPr lang="en-US" altLang="zh-CN"/>
              <a:t>API</a:t>
            </a:r>
            <a:r>
              <a:rPr lang="zh-CN" altLang="en-US"/>
              <a:t>、非常拙劣使用</a:t>
            </a:r>
            <a:r>
              <a:rPr lang="en-US" altLang="zh-CN"/>
              <a:t>API</a:t>
            </a:r>
            <a:r>
              <a:rPr lang="zh-CN" altLang="en-US"/>
              <a:t>，‘几乎就是’错误，其它运行时不合需要和不合预期的状态但还没必要称为 </a:t>
            </a:r>
            <a:r>
              <a:rPr lang="en-US" altLang="zh-CN"/>
              <a:t>"</a:t>
            </a:r>
            <a:r>
              <a:rPr lang="zh-CN" altLang="en-US"/>
              <a:t>错误</a:t>
            </a:r>
            <a:r>
              <a:rPr lang="en-US" altLang="zh-CN"/>
              <a:t>"</a:t>
            </a:r>
            <a:r>
              <a:rPr lang="zh-CN" altLang="en-US"/>
              <a:t>。期望这类信息能立即显示在状态控制台上。</a:t>
            </a:r>
          </a:p>
          <a:p>
            <a:r>
              <a:rPr lang="en-US" altLang="zh-CN"/>
              <a:t>d) info</a:t>
            </a:r>
            <a:r>
              <a:rPr lang="zh-CN" altLang="en-US"/>
              <a:t>运行时产生的有意义的事件。期望这类信息能立即显示在状态控制台上。</a:t>
            </a:r>
          </a:p>
          <a:p>
            <a:r>
              <a:rPr lang="en-US" altLang="zh-CN"/>
              <a:t>e) debug</a:t>
            </a:r>
            <a:r>
              <a:rPr lang="zh-CN" altLang="en-US"/>
              <a:t>系统流程中的细节信息。期望这类信息仅被写入</a:t>
            </a:r>
            <a:r>
              <a:rPr lang="en-US" altLang="zh-CN"/>
              <a:t>log</a:t>
            </a:r>
            <a:r>
              <a:rPr lang="zh-CN" altLang="en-US"/>
              <a:t>文件中。</a:t>
            </a:r>
          </a:p>
          <a:p>
            <a:r>
              <a:rPr lang="en-US" altLang="zh-CN"/>
              <a:t>f) trace</a:t>
            </a:r>
            <a:r>
              <a:rPr lang="zh-CN" altLang="en-US"/>
              <a:t>更加细节的信息。期望这类信息仅被写入</a:t>
            </a:r>
            <a:r>
              <a:rPr lang="en-US" altLang="zh-CN"/>
              <a:t>log</a:t>
            </a:r>
            <a:r>
              <a:rPr lang="zh-CN" altLang="en-US"/>
              <a:t>文件中。■</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rrowheads="1" noTextEdit="1"/>
          </p:cNvSpPr>
          <p:nvPr>
            <p:ph type="sldImg"/>
          </p:nvPr>
        </p:nvSpPr>
        <p:spPr/>
      </p:sp>
      <p:sp>
        <p:nvSpPr>
          <p:cNvPr id="9219" name="Rectangle 3"/>
          <p:cNvSpPr>
            <a:spLocks noGrp="1" noRot="1" noChangeArrowheads="1"/>
          </p:cNvSpPr>
          <p:nvPr>
            <p:ph type="body" idx="1"/>
          </p:nvPr>
        </p:nvSpPr>
        <p:spPr/>
        <p:txBody>
          <a:bodyPr/>
          <a:lstStyle/>
          <a:p>
            <a:r>
              <a:rPr lang="zh-CN" altLang="en-US"/>
              <a:t>★小贴士</a:t>
            </a:r>
          </a:p>
          <a:p>
            <a:r>
              <a:rPr lang="en-US" altLang="zh-CN"/>
              <a:t>1</a:t>
            </a:r>
            <a:r>
              <a:rPr lang="zh-CN" altLang="en-US"/>
              <a:t>、</a:t>
            </a:r>
            <a:r>
              <a:rPr lang="en-US" altLang="zh-CN"/>
              <a:t>log4j.properties</a:t>
            </a:r>
            <a:r>
              <a:rPr lang="zh-CN" altLang="en-US"/>
              <a:t>被放置到</a:t>
            </a:r>
            <a:r>
              <a:rPr lang="en-US" altLang="zh-CN"/>
              <a:t>ClassPath</a:t>
            </a:r>
            <a:r>
              <a:rPr lang="zh-CN" altLang="en-US"/>
              <a:t>所指定的目录下。</a:t>
            </a:r>
          </a:p>
          <a:p>
            <a:endParaRPr lang="zh-CN" altLang="en-US"/>
          </a:p>
          <a:p>
            <a:r>
              <a:rPr lang="en-US" altLang="zh-CN"/>
              <a:t>2</a:t>
            </a:r>
            <a:r>
              <a:rPr lang="zh-CN" altLang="en-US"/>
              <a:t>、</a:t>
            </a:r>
            <a:r>
              <a:rPr lang="en-US" altLang="zh-CN"/>
              <a:t>log4j</a:t>
            </a:r>
            <a:r>
              <a:rPr lang="zh-CN" altLang="en-US"/>
              <a:t>的日志记录的优先级分为</a:t>
            </a:r>
            <a:r>
              <a:rPr lang="en-US" altLang="zh-CN"/>
              <a:t>FATAL</a:t>
            </a:r>
            <a:r>
              <a:rPr lang="zh-CN" altLang="en-US"/>
              <a:t>、</a:t>
            </a:r>
            <a:r>
              <a:rPr lang="en-US" altLang="zh-CN"/>
              <a:t>ERROR</a:t>
            </a:r>
            <a:r>
              <a:rPr lang="zh-CN" altLang="en-US"/>
              <a:t>、</a:t>
            </a:r>
            <a:r>
              <a:rPr lang="en-US" altLang="zh-CN"/>
              <a:t>WARN</a:t>
            </a:r>
            <a:r>
              <a:rPr lang="zh-CN" altLang="en-US"/>
              <a:t>、</a:t>
            </a:r>
            <a:r>
              <a:rPr lang="en-US" altLang="zh-CN"/>
              <a:t>INFO</a:t>
            </a:r>
            <a:r>
              <a:rPr lang="zh-CN" altLang="en-US"/>
              <a:t>、</a:t>
            </a:r>
            <a:r>
              <a:rPr lang="en-US" altLang="zh-CN"/>
              <a:t>DEBUG</a:t>
            </a:r>
            <a:r>
              <a:rPr lang="zh-CN" altLang="en-US"/>
              <a:t>、</a:t>
            </a:r>
            <a:r>
              <a:rPr lang="en-US" altLang="zh-CN"/>
              <a:t>TRACE</a:t>
            </a:r>
            <a:r>
              <a:rPr lang="zh-CN" altLang="en-US"/>
              <a:t>或者您定义的级别。</a:t>
            </a:r>
            <a:r>
              <a:rPr lang="en-US" altLang="zh-CN"/>
              <a:t>Log4j</a:t>
            </a:r>
            <a:r>
              <a:rPr lang="zh-CN" altLang="en-US"/>
              <a:t>建议只使用四个级别，优先级从高到低分别是</a:t>
            </a:r>
            <a:r>
              <a:rPr lang="en-US" altLang="zh-CN"/>
              <a:t>ERROR</a:t>
            </a:r>
            <a:r>
              <a:rPr lang="zh-CN" altLang="en-US"/>
              <a:t>、</a:t>
            </a:r>
            <a:r>
              <a:rPr lang="en-US" altLang="zh-CN"/>
              <a:t>WARN</a:t>
            </a:r>
            <a:r>
              <a:rPr lang="zh-CN" altLang="en-US"/>
              <a:t>、</a:t>
            </a:r>
            <a:r>
              <a:rPr lang="en-US" altLang="zh-CN"/>
              <a:t>INFO</a:t>
            </a:r>
            <a:r>
              <a:rPr lang="zh-CN" altLang="en-US"/>
              <a:t>、</a:t>
            </a:r>
            <a:r>
              <a:rPr lang="en-US" altLang="zh-CN"/>
              <a:t>DEBUG</a:t>
            </a:r>
            <a:r>
              <a:rPr lang="zh-CN" altLang="en-US"/>
              <a:t>。通过在这里定义的级别，您可以控制到应用程序中相应级别的日志信息的开关。比如在这里定义了</a:t>
            </a:r>
            <a:r>
              <a:rPr lang="en-US" altLang="zh-CN"/>
              <a:t>INFO</a:t>
            </a:r>
            <a:r>
              <a:rPr lang="zh-CN" altLang="en-US"/>
              <a:t>级别，则应用程序中所有</a:t>
            </a:r>
            <a:r>
              <a:rPr lang="en-US" altLang="zh-CN"/>
              <a:t>DEBUG</a:t>
            </a:r>
            <a:r>
              <a:rPr lang="zh-CN" altLang="en-US"/>
              <a:t>级别的日志信息将不被打印出来。■</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rrowheads="1"/>
          </p:cNvSpPr>
          <p:nvPr>
            <p:ph type="sldImg"/>
          </p:nvPr>
        </p:nvSpPr>
        <p:spPr>
          <a:ln/>
          <a:extLst>
            <a:ext uri="{91240B29-F687-4F45-9708-019B960494DF}">
              <a14:hiddenLine xmlns:a14="http://schemas.microsoft.com/office/drawing/2010/main" w="1" cmpd="sng">
                <a:solidFill>
                  <a:schemeClr val="tx1"/>
                </a:solidFill>
                <a:miter lim="800000"/>
                <a:headEnd/>
                <a:tailEnd/>
              </a14:hiddenLine>
            </a:ext>
          </a:extLst>
        </p:spPr>
      </p:sp>
      <p:sp>
        <p:nvSpPr>
          <p:cNvPr id="13315" name="Rectangle 3"/>
          <p:cNvSpPr>
            <a:spLocks noGrp="1" noRot="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zh-CN"/>
              <a:t>配置log4j.properties 有三个组件 </a:t>
            </a:r>
          </a:p>
          <a:p>
            <a:r>
              <a:rPr lang="zh-CN" altLang="zh-CN"/>
              <a:t>   组件一： 记录器（Loggers）  用来配置日志输出级别，使用哪些输出源  格式： 记录器名 = 级别, 输出源1 , 输出源2 ... </a:t>
            </a:r>
          </a:p>
          <a:p>
            <a:r>
              <a:rPr lang="zh-CN" altLang="zh-CN"/>
              <a:t>		* 一个记录器 指定 多个输出源 </a:t>
            </a:r>
          </a:p>
          <a:p>
            <a:r>
              <a:rPr lang="zh-CN" altLang="zh-CN"/>
              <a:t>		log4j.rootLogger=info, stdout    info是日志级别 ， stdout是输出源名称 </a:t>
            </a:r>
          </a:p>
          <a:p>
            <a:r>
              <a:rPr lang="zh-CN" altLang="zh-CN"/>
              <a:t>		* log4j提供日志级别 由高到低 ：fatal(致命错误), error(普通错误), warn(警告),info(信息), debug(调试), trace(堆栈 )</a:t>
            </a:r>
          </a:p>
          <a:p>
            <a:r>
              <a:rPr lang="zh-CN" altLang="zh-CN"/>
              <a:t>		* log4j记录日志时，只会记录 配置级别更高级别的信息 </a:t>
            </a:r>
          </a:p>
          <a:p>
            <a:r>
              <a:rPr lang="zh-CN" altLang="zh-CN"/>
              <a:t>   组件二 ： 输出源（Appenders） 在log4j中可以定义多个输出源 （控制台、日志文件、邮件、数据库 ）</a:t>
            </a:r>
          </a:p>
          <a:p>
            <a:r>
              <a:rPr lang="zh-CN" altLang="zh-CN"/>
              <a:t>		* log4j.appender.输出源名称 = 实现类 </a:t>
            </a:r>
          </a:p>
          <a:p>
            <a:r>
              <a:rPr lang="zh-CN" altLang="zh-CN"/>
              <a:t>		log4j.appender.stdout=org.apache.log4j.ConsoleAppender 向控制台输出 </a:t>
            </a:r>
          </a:p>
          <a:p>
            <a:r>
              <a:rPr lang="zh-CN" altLang="zh-CN"/>
              <a:t>		log4j.appender.file=org.apache.log4j.FileAppender 向文件输出 </a:t>
            </a:r>
          </a:p>
          <a:p>
            <a:r>
              <a:rPr lang="zh-CN" altLang="zh-CN"/>
              <a:t>	组件三 ： 布局（Layouts） 在日志中都记录哪些信息 </a:t>
            </a:r>
          </a:p>
          <a:p>
            <a:r>
              <a:rPr lang="zh-CN" altLang="zh-CN"/>
              <a:t>		log4j.appender.stdout.layout=org.apache.log4j.PatternLayout 自定义布局</a:t>
            </a:r>
          </a:p>
          <a:p>
            <a:r>
              <a:rPr lang="zh-CN" altLang="zh-CN"/>
              <a:t>		log4j.appender.stdout.layout.ConversionPattern=%d{ABSOLUTE} %5p %c{1}:%L - %m%n  自定义布局格式 </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Rot="1" noChangeArrowheads="1" noTextEdit="1"/>
          </p:cNvSpPr>
          <p:nvPr>
            <p:ph type="sldImg"/>
          </p:nvPr>
        </p:nvSpPr>
        <p:spPr/>
      </p:sp>
      <p:sp>
        <p:nvSpPr>
          <p:cNvPr id="15363" name="Rectangle 3"/>
          <p:cNvSpPr>
            <a:spLocks noGrp="1" noRot="1" noChangeArrowheads="1"/>
          </p:cNvSpPr>
          <p:nvPr>
            <p:ph type="body" idx="1"/>
          </p:nvPr>
        </p:nvSpPr>
        <p:spPr/>
        <p:txBody>
          <a:bodyPr/>
          <a:lstStyle/>
          <a:p>
            <a:pPr>
              <a:lnSpc>
                <a:spcPct val="80000"/>
              </a:lnSpc>
            </a:pPr>
            <a:r>
              <a:rPr lang="zh-CN" altLang="en-US" sz="900"/>
              <a:t>◆多学几招</a:t>
            </a:r>
          </a:p>
          <a:p>
            <a:pPr>
              <a:lnSpc>
                <a:spcPct val="80000"/>
              </a:lnSpc>
            </a:pPr>
            <a:r>
              <a:rPr lang="zh-CN" altLang="en-US" sz="900"/>
              <a:t>在</a:t>
            </a:r>
            <a:r>
              <a:rPr lang="en-US" altLang="zh-CN" sz="900"/>
              <a:t>Tomcat6</a:t>
            </a:r>
            <a:r>
              <a:rPr lang="zh-CN" altLang="en-US" sz="900"/>
              <a:t>下配置</a:t>
            </a:r>
            <a:r>
              <a:rPr lang="en-US" altLang="zh-CN" sz="900"/>
              <a:t>log4j</a:t>
            </a:r>
            <a:r>
              <a:rPr lang="zh-CN" altLang="en-US" sz="900"/>
              <a:t>的步骤</a:t>
            </a:r>
          </a:p>
          <a:p>
            <a:pPr>
              <a:lnSpc>
                <a:spcPct val="80000"/>
              </a:lnSpc>
            </a:pPr>
            <a:r>
              <a:rPr lang="zh-CN" altLang="en-US" sz="900"/>
              <a:t>首先需要准备的文件为：</a:t>
            </a:r>
          </a:p>
          <a:p>
            <a:pPr>
              <a:lnSpc>
                <a:spcPct val="80000"/>
              </a:lnSpc>
            </a:pPr>
            <a:r>
              <a:rPr lang="en-US" altLang="zh-CN" sz="900"/>
              <a:t>1.log4j.jar , </a:t>
            </a:r>
            <a:r>
              <a:rPr lang="zh-CN" altLang="en-US" sz="900"/>
              <a:t>下载地址 ：</a:t>
            </a:r>
          </a:p>
          <a:p>
            <a:pPr>
              <a:lnSpc>
                <a:spcPct val="80000"/>
              </a:lnSpc>
            </a:pPr>
            <a:r>
              <a:rPr lang="en-US" altLang="zh-CN" sz="900"/>
              <a:t>http://www.apache.org/dist/logging/log4j/1.2.15/apache-log4j-1.2.15.zip</a:t>
            </a:r>
          </a:p>
          <a:p>
            <a:pPr>
              <a:lnSpc>
                <a:spcPct val="80000"/>
              </a:lnSpc>
            </a:pPr>
            <a:endParaRPr lang="en-US" altLang="zh-CN" sz="900"/>
          </a:p>
          <a:p>
            <a:pPr>
              <a:lnSpc>
                <a:spcPct val="80000"/>
              </a:lnSpc>
            </a:pPr>
            <a:r>
              <a:rPr lang="en-US" altLang="zh-CN" sz="900"/>
              <a:t>2.log4j</a:t>
            </a:r>
            <a:r>
              <a:rPr lang="zh-CN" altLang="en-US" sz="900"/>
              <a:t>配置文件：</a:t>
            </a:r>
          </a:p>
          <a:p>
            <a:pPr>
              <a:lnSpc>
                <a:spcPct val="80000"/>
              </a:lnSpc>
            </a:pPr>
            <a:r>
              <a:rPr lang="zh-CN" altLang="en-US" sz="900"/>
              <a:t>        </a:t>
            </a:r>
            <a:r>
              <a:rPr lang="en-US" altLang="zh-CN" sz="900"/>
              <a:t>log4j.properties</a:t>
            </a:r>
          </a:p>
          <a:p>
            <a:pPr>
              <a:lnSpc>
                <a:spcPct val="80000"/>
              </a:lnSpc>
            </a:pPr>
            <a:endParaRPr lang="en-US" altLang="zh-CN" sz="900"/>
          </a:p>
          <a:p>
            <a:pPr>
              <a:lnSpc>
                <a:spcPct val="80000"/>
              </a:lnSpc>
            </a:pPr>
            <a:r>
              <a:rPr lang="zh-CN" altLang="en-US" sz="900"/>
              <a:t>注意：日志级别不能太低，如果配置为</a:t>
            </a:r>
            <a:r>
              <a:rPr lang="en-US" altLang="zh-CN" sz="900"/>
              <a:t>debug</a:t>
            </a:r>
            <a:r>
              <a:rPr lang="zh-CN" altLang="en-US" sz="900"/>
              <a:t>的话，输出的日志信息太多，导致</a:t>
            </a:r>
            <a:r>
              <a:rPr lang="en-US" altLang="zh-CN" sz="900"/>
              <a:t>tomcat</a:t>
            </a:r>
            <a:r>
              <a:rPr lang="zh-CN" altLang="en-US" sz="900"/>
              <a:t>启动非常的慢。 ■</a:t>
            </a:r>
          </a:p>
          <a:p>
            <a:pPr>
              <a:lnSpc>
                <a:spcPct val="80000"/>
              </a:lnSpc>
            </a:pPr>
            <a:endParaRPr lang="zh-CN" altLang="en-US" sz="9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400" b="0">
              <a:solidFill>
                <a:schemeClr val="tx1"/>
              </a:solidFill>
              <a:latin typeface="Times New Roman" panose="02020603050405020304" pitchFamily="18" charset="0"/>
            </a:endParaRPr>
          </a:p>
        </p:txBody>
      </p:sp>
      <p:sp>
        <p:nvSpPr>
          <p:cNvPr id="2051"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400" b="0">
              <a:solidFill>
                <a:schemeClr val="tx1"/>
              </a:solidFill>
              <a:latin typeface="Times New Roman" panose="02020603050405020304" pitchFamily="18" charset="0"/>
            </a:endParaRPr>
          </a:p>
        </p:txBody>
      </p:sp>
      <p:sp>
        <p:nvSpPr>
          <p:cNvPr id="2052"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b="0">
              <a:solidFill>
                <a:schemeClr val="tx1"/>
              </a:solidFill>
              <a:latin typeface="Arial" panose="020B0604020202020204" pitchFamily="34" charset="0"/>
            </a:endParaRPr>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pPr lvl="0"/>
            <a:r>
              <a:rPr lang="zh-CN" altLang="zh-CN"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anose="05000000000000000000" pitchFamily="2" charset="2"/>
              <a:buNone/>
              <a:defRPr sz="3300"/>
            </a:lvl1pPr>
          </a:lstStyle>
          <a:p>
            <a:pPr lvl="0"/>
            <a:r>
              <a:rPr lang="zh-CN" altLang="zh-CN" noProof="0"/>
              <a:t>单击此处编辑母版副标题样式</a:t>
            </a:r>
          </a:p>
        </p:txBody>
      </p:sp>
      <p:sp>
        <p:nvSpPr>
          <p:cNvPr id="2055" name="Rectangle 7"/>
          <p:cNvSpPr>
            <a:spLocks noGrp="1" noChangeArrowheads="1"/>
          </p:cNvSpPr>
          <p:nvPr>
            <p:ph type="dt" sz="half" idx="2"/>
          </p:nvPr>
        </p:nvSpPr>
        <p:spPr/>
        <p:txBody>
          <a:bodyPr/>
          <a:lstStyle>
            <a:lvl1pPr>
              <a:defRPr/>
            </a:lvl1pPr>
          </a:lstStyle>
          <a:p>
            <a:endParaRPr lang="en-US" altLang="zh-CN"/>
          </a:p>
        </p:txBody>
      </p:sp>
      <p:sp>
        <p:nvSpPr>
          <p:cNvPr id="2056" name="Rectangle 8"/>
          <p:cNvSpPr>
            <a:spLocks noGrp="1" noChangeArrowheads="1"/>
          </p:cNvSpPr>
          <p:nvPr>
            <p:ph type="ftr" sz="quarter" idx="3"/>
          </p:nvPr>
        </p:nvSpPr>
        <p:spPr>
          <a:xfrm>
            <a:off x="2987675" y="6021388"/>
            <a:ext cx="3111500" cy="457200"/>
          </a:xfrm>
        </p:spPr>
        <p:txBody>
          <a:bodyPr/>
          <a:lstStyle>
            <a:lvl1pPr>
              <a:defRPr/>
            </a:lvl1pPr>
          </a:lstStyle>
          <a:p>
            <a:r>
              <a:rPr lang="zh-CN" altLang="en-US"/>
              <a:t>北京传智播客教育   </a:t>
            </a:r>
            <a:r>
              <a:rPr lang="en-US" altLang="zh-CN"/>
              <a:t>www.itcast.cn</a:t>
            </a:r>
          </a:p>
        </p:txBody>
      </p:sp>
      <p:sp>
        <p:nvSpPr>
          <p:cNvPr id="2057" name="Rectangle 9"/>
          <p:cNvSpPr>
            <a:spLocks noGrp="1" noChangeArrowheads="1"/>
          </p:cNvSpPr>
          <p:nvPr>
            <p:ph type="sldNum" sz="quarter" idx="4"/>
          </p:nvPr>
        </p:nvSpPr>
        <p:spPr>
          <a:xfrm>
            <a:off x="6858000" y="6391275"/>
            <a:ext cx="1600200" cy="457200"/>
          </a:xfrm>
        </p:spPr>
        <p:txBody>
          <a:bodyPr/>
          <a:lstStyle>
            <a:lvl1pPr>
              <a:defRPr/>
            </a:lvl1pPr>
          </a:lstStyle>
          <a:p>
            <a:fld id="{141D6C88-498D-4963-A165-C1BC3A494BDA}" type="slidenum">
              <a:rPr lang="zh-CN" altLang="en-US"/>
              <a:pPr/>
              <a:t>‹#›</a:t>
            </a:fld>
            <a:endParaRPr lang="en-US" altLang="zh-CN"/>
          </a:p>
        </p:txBody>
      </p:sp>
      <p:pic>
        <p:nvPicPr>
          <p:cNvPr id="2058" name="Picture 10"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ChangeArrowheads="1"/>
          </p:cNvSpPr>
          <p:nvPr/>
        </p:nvSpPr>
        <p:spPr bwMode="auto">
          <a:xfrm>
            <a:off x="2555875" y="836613"/>
            <a:ext cx="5761038"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zh-CN" sz="3300">
                <a:solidFill>
                  <a:srgbClr val="FF0000"/>
                </a:solidFill>
                <a:latin typeface="Arial Black" panose="020B0A04020102020204" pitchFamily="34" charset="0"/>
                <a:ea typeface="隶书" panose="02010509060101010101" pitchFamily="49" charset="-122"/>
              </a:rPr>
              <a:t>—</a:t>
            </a:r>
            <a:r>
              <a:rPr lang="zh-CN" altLang="en-US" sz="3300">
                <a:solidFill>
                  <a:srgbClr val="FF0000"/>
                </a:solidFill>
                <a:latin typeface="隶书" panose="02010509060101010101" pitchFamily="49" charset="-122"/>
                <a:ea typeface="隶书" panose="02010509060101010101" pitchFamily="49" charset="-122"/>
              </a:rPr>
              <a:t>高级软件人才实作培训专家</a:t>
            </a:r>
            <a:r>
              <a:rPr lang="en-US" altLang="zh-CN" sz="3300">
                <a:solidFill>
                  <a:srgbClr val="FF0000"/>
                </a:solidFill>
                <a:latin typeface="隶书" panose="02010509060101010101" pitchFamily="49" charset="-122"/>
                <a:ea typeface="隶书" panose="02010509060101010101" pitchFamily="49" charset="-122"/>
              </a:rPr>
              <a:t>!</a:t>
            </a:r>
          </a:p>
        </p:txBody>
      </p:sp>
      <p:sp>
        <p:nvSpPr>
          <p:cNvPr id="2060" name="Line 12"/>
          <p:cNvSpPr>
            <a:spLocks noChangeShapeType="1"/>
          </p:cNvSpPr>
          <p:nvPr/>
        </p:nvSpPr>
        <p:spPr bwMode="auto">
          <a:xfrm>
            <a:off x="827088" y="1557338"/>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70253332-F96A-4A0A-8BCB-A2E26078456B}" type="slidenum">
              <a:rPr lang="zh-CN" altLang="en-US"/>
              <a:pPr/>
              <a:t>‹#›</a:t>
            </a:fld>
            <a:endParaRPr lang="en-US" altLang="zh-CN"/>
          </a:p>
        </p:txBody>
      </p:sp>
    </p:spTree>
    <p:extLst>
      <p:ext uri="{BB962C8B-B14F-4D97-AF65-F5344CB8AC3E}">
        <p14:creationId xmlns:p14="http://schemas.microsoft.com/office/powerpoint/2010/main" val="407412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941A1621-CCBE-44DC-A4B8-0348E0EE0151}" type="slidenum">
              <a:rPr lang="zh-CN" altLang="en-US"/>
              <a:pPr/>
              <a:t>‹#›</a:t>
            </a:fld>
            <a:endParaRPr lang="en-US" altLang="zh-CN"/>
          </a:p>
        </p:txBody>
      </p:sp>
    </p:spTree>
    <p:extLst>
      <p:ext uri="{BB962C8B-B14F-4D97-AF65-F5344CB8AC3E}">
        <p14:creationId xmlns:p14="http://schemas.microsoft.com/office/powerpoint/2010/main" val="145109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9CF17203-6F45-4C3D-BC8F-E94C21E48E42}" type="slidenum">
              <a:rPr lang="zh-CN" altLang="en-US"/>
              <a:pPr/>
              <a:t>‹#›</a:t>
            </a:fld>
            <a:endParaRPr lang="en-US" altLang="zh-CN"/>
          </a:p>
        </p:txBody>
      </p:sp>
    </p:spTree>
    <p:extLst>
      <p:ext uri="{BB962C8B-B14F-4D97-AF65-F5344CB8AC3E}">
        <p14:creationId xmlns:p14="http://schemas.microsoft.com/office/powerpoint/2010/main" val="108394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94EB7C10-6BA8-4847-9A10-B74A064B8D72}" type="slidenum">
              <a:rPr lang="zh-CN" altLang="en-US"/>
              <a:pPr/>
              <a:t>‹#›</a:t>
            </a:fld>
            <a:endParaRPr lang="en-US" altLang="zh-CN"/>
          </a:p>
        </p:txBody>
      </p:sp>
    </p:spTree>
    <p:extLst>
      <p:ext uri="{BB962C8B-B14F-4D97-AF65-F5344CB8AC3E}">
        <p14:creationId xmlns:p14="http://schemas.microsoft.com/office/powerpoint/2010/main" val="89881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2D57535C-BAD5-4809-9400-59D2254E9D93}" type="slidenum">
              <a:rPr lang="zh-CN" altLang="en-US"/>
              <a:pPr/>
              <a:t>‹#›</a:t>
            </a:fld>
            <a:endParaRPr lang="en-US" altLang="zh-CN"/>
          </a:p>
        </p:txBody>
      </p:sp>
    </p:spTree>
    <p:extLst>
      <p:ext uri="{BB962C8B-B14F-4D97-AF65-F5344CB8AC3E}">
        <p14:creationId xmlns:p14="http://schemas.microsoft.com/office/powerpoint/2010/main" val="404693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9" name="灯片编号占位符 8"/>
          <p:cNvSpPr>
            <a:spLocks noGrp="1"/>
          </p:cNvSpPr>
          <p:nvPr>
            <p:ph type="sldNum" sz="quarter" idx="12"/>
          </p:nvPr>
        </p:nvSpPr>
        <p:spPr/>
        <p:txBody>
          <a:bodyPr/>
          <a:lstStyle>
            <a:lvl1pPr>
              <a:defRPr/>
            </a:lvl1pPr>
          </a:lstStyle>
          <a:p>
            <a:fld id="{BEF219B0-E398-42E3-860B-0955FF056F3A}" type="slidenum">
              <a:rPr lang="zh-CN" altLang="en-US"/>
              <a:pPr/>
              <a:t>‹#›</a:t>
            </a:fld>
            <a:endParaRPr lang="en-US" altLang="zh-CN"/>
          </a:p>
        </p:txBody>
      </p:sp>
    </p:spTree>
    <p:extLst>
      <p:ext uri="{BB962C8B-B14F-4D97-AF65-F5344CB8AC3E}">
        <p14:creationId xmlns:p14="http://schemas.microsoft.com/office/powerpoint/2010/main" val="377273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5" name="灯片编号占位符 4"/>
          <p:cNvSpPr>
            <a:spLocks noGrp="1"/>
          </p:cNvSpPr>
          <p:nvPr>
            <p:ph type="sldNum" sz="quarter" idx="12"/>
          </p:nvPr>
        </p:nvSpPr>
        <p:spPr/>
        <p:txBody>
          <a:bodyPr/>
          <a:lstStyle>
            <a:lvl1pPr>
              <a:defRPr/>
            </a:lvl1pPr>
          </a:lstStyle>
          <a:p>
            <a:fld id="{83224DA5-BCD2-4B97-9EBC-C440B3145E61}" type="slidenum">
              <a:rPr lang="zh-CN" altLang="en-US"/>
              <a:pPr/>
              <a:t>‹#›</a:t>
            </a:fld>
            <a:endParaRPr lang="en-US" altLang="zh-CN"/>
          </a:p>
        </p:txBody>
      </p:sp>
    </p:spTree>
    <p:extLst>
      <p:ext uri="{BB962C8B-B14F-4D97-AF65-F5344CB8AC3E}">
        <p14:creationId xmlns:p14="http://schemas.microsoft.com/office/powerpoint/2010/main" val="247270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4" name="灯片编号占位符 3"/>
          <p:cNvSpPr>
            <a:spLocks noGrp="1"/>
          </p:cNvSpPr>
          <p:nvPr>
            <p:ph type="sldNum" sz="quarter" idx="12"/>
          </p:nvPr>
        </p:nvSpPr>
        <p:spPr/>
        <p:txBody>
          <a:bodyPr/>
          <a:lstStyle>
            <a:lvl1pPr>
              <a:defRPr/>
            </a:lvl1pPr>
          </a:lstStyle>
          <a:p>
            <a:fld id="{238165F3-9062-4EC4-BF95-5567B09934EF}" type="slidenum">
              <a:rPr lang="zh-CN" altLang="en-US"/>
              <a:pPr/>
              <a:t>‹#›</a:t>
            </a:fld>
            <a:endParaRPr lang="en-US" altLang="zh-CN"/>
          </a:p>
        </p:txBody>
      </p:sp>
    </p:spTree>
    <p:extLst>
      <p:ext uri="{BB962C8B-B14F-4D97-AF65-F5344CB8AC3E}">
        <p14:creationId xmlns:p14="http://schemas.microsoft.com/office/powerpoint/2010/main" val="25052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4D8ED007-619F-4E03-8752-7652224A1B27}" type="slidenum">
              <a:rPr lang="zh-CN" altLang="en-US"/>
              <a:pPr/>
              <a:t>‹#›</a:t>
            </a:fld>
            <a:endParaRPr lang="en-US" altLang="zh-CN"/>
          </a:p>
        </p:txBody>
      </p:sp>
    </p:spTree>
    <p:extLst>
      <p:ext uri="{BB962C8B-B14F-4D97-AF65-F5344CB8AC3E}">
        <p14:creationId xmlns:p14="http://schemas.microsoft.com/office/powerpoint/2010/main" val="192610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930D5A76-DC8D-4250-AE6D-A4F1C50B3A5C}" type="slidenum">
              <a:rPr lang="zh-CN" altLang="en-US"/>
              <a:pPr/>
              <a:t>‹#›</a:t>
            </a:fld>
            <a:endParaRPr lang="en-US" altLang="zh-CN"/>
          </a:p>
        </p:txBody>
      </p:sp>
    </p:spTree>
    <p:extLst>
      <p:ext uri="{BB962C8B-B14F-4D97-AF65-F5344CB8AC3E}">
        <p14:creationId xmlns:p14="http://schemas.microsoft.com/office/powerpoint/2010/main" val="379737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mn-lt"/>
              </a:defRPr>
            </a:lvl1pPr>
          </a:lstStyle>
          <a:p>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mn-lt"/>
              </a:defRPr>
            </a:lvl1pPr>
          </a:lstStyle>
          <a:p>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mn-lt"/>
              </a:defRPr>
            </a:lvl1pPr>
          </a:lstStyle>
          <a:p>
            <a:fld id="{F8792C8A-DC6E-4221-8078-FCF5910B7622}"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400" b="0">
              <a:solidFill>
                <a:schemeClr val="tx1"/>
              </a:solidFill>
              <a:latin typeface="Times New Roman" panose="02020603050405020304" pitchFamily="18" charset="0"/>
            </a:endParaRPr>
          </a:p>
        </p:txBody>
      </p:sp>
      <p:sp>
        <p:nvSpPr>
          <p:cNvPr id="1032" name="Line 8"/>
          <p:cNvSpPr>
            <a:spLocks noChangeShapeType="1"/>
          </p:cNvSpPr>
          <p:nvPr/>
        </p:nvSpPr>
        <p:spPr bwMode="auto">
          <a:xfrm>
            <a:off x="755650" y="1844675"/>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9" descr="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2555875" y="333375"/>
            <a:ext cx="5761038"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zh-CN" sz="3300">
                <a:solidFill>
                  <a:srgbClr val="FF0000"/>
                </a:solidFill>
                <a:latin typeface="Arial Black" panose="020B0A04020102020204" pitchFamily="34" charset="0"/>
                <a:ea typeface="隶书" panose="02010509060101010101" pitchFamily="49" charset="-122"/>
              </a:rPr>
              <a:t>—</a:t>
            </a:r>
            <a:r>
              <a:rPr lang="zh-CN" altLang="en-US" sz="3300">
                <a:solidFill>
                  <a:srgbClr val="FF0000"/>
                </a:solidFill>
                <a:latin typeface="隶书" panose="02010509060101010101" pitchFamily="49" charset="-122"/>
                <a:ea typeface="隶书" panose="02010509060101010101" pitchFamily="49" charset="-122"/>
              </a:rPr>
              <a:t>高级软件人才实作培训专家</a:t>
            </a:r>
            <a:r>
              <a:rPr lang="en-US" altLang="zh-CN" sz="3300">
                <a:solidFill>
                  <a:srgbClr val="FF0000"/>
                </a:solidFill>
                <a:latin typeface="隶书" panose="02010509060101010101" pitchFamily="49" charset="-122"/>
                <a:ea typeface="隶书" panose="02010509060101010101" pitchFamily="49" charset="-122"/>
              </a:rPr>
              <a:t>!</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dt="0"/>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0000"/>
        <a:buFont typeface="Wingdings" panose="05000000000000000000" pitchFamily="2" charset="2"/>
        <a:buChar char="•"/>
        <a:defRPr sz="26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0000"/>
        <a:buFont typeface="Wingdings" panose="05000000000000000000" pitchFamily="2" charset="2"/>
        <a:buChar char="•"/>
        <a:defRPr sz="22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4098" name="Rectangle 2"/>
          <p:cNvSpPr>
            <a:spLocks noGrp="1" noChangeArrowheads="1"/>
          </p:cNvSpPr>
          <p:nvPr>
            <p:ph type="ctrTitle"/>
          </p:nvPr>
        </p:nvSpPr>
        <p:spPr/>
        <p:txBody>
          <a:bodyPr/>
          <a:lstStyle/>
          <a:p>
            <a:r>
              <a:rPr lang="zh-CN" altLang="en-US"/>
              <a:t>日志技术（</a:t>
            </a:r>
            <a:r>
              <a:rPr lang="en-US" altLang="zh-CN"/>
              <a:t>Log4J</a:t>
            </a:r>
            <a:r>
              <a:rPr lang="zh-CN" altLang="en-US"/>
              <a:t>）</a:t>
            </a:r>
          </a:p>
        </p:txBody>
      </p:sp>
      <p:sp>
        <p:nvSpPr>
          <p:cNvPr id="4099" name="Rectangle 3"/>
          <p:cNvSpPr>
            <a:spLocks noGrp="1" noChangeArrowheads="1"/>
          </p:cNvSpPr>
          <p:nvPr>
            <p:ph type="subTitle" idx="1"/>
          </p:nvPr>
        </p:nvSpPr>
        <p:spPr/>
        <p:txBody>
          <a:bodyPr/>
          <a:lstStyle/>
          <a:p>
            <a:r>
              <a:rPr lang="zh-CN" altLang="zh-CN"/>
              <a:t>姜   涛</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7410" name="Rectangle 2"/>
          <p:cNvSpPr>
            <a:spLocks noGrp="1" noChangeArrowheads="1"/>
          </p:cNvSpPr>
          <p:nvPr>
            <p:ph type="title"/>
          </p:nvPr>
        </p:nvSpPr>
        <p:spPr/>
        <p:txBody>
          <a:bodyPr/>
          <a:lstStyle/>
          <a:p>
            <a:r>
              <a:rPr lang="zh-CN" altLang="en-US"/>
              <a:t>关于</a:t>
            </a:r>
            <a:r>
              <a:rPr lang="en-US" altLang="zh-CN"/>
              <a:t>Log4j</a:t>
            </a:r>
            <a:r>
              <a:rPr lang="zh-CN" altLang="en-US"/>
              <a:t>比较全面的配置 </a:t>
            </a:r>
          </a:p>
        </p:txBody>
      </p:sp>
      <p:sp>
        <p:nvSpPr>
          <p:cNvPr id="17411" name="Rectangle 3"/>
          <p:cNvSpPr>
            <a:spLocks noGrp="1" noChangeArrowheads="1"/>
          </p:cNvSpPr>
          <p:nvPr>
            <p:ph type="body" idx="1"/>
          </p:nvPr>
        </p:nvSpPr>
        <p:spPr/>
        <p:txBody>
          <a:bodyPr/>
          <a:lstStyle/>
          <a:p>
            <a:r>
              <a:rPr lang="en-US" altLang="zh-CN"/>
              <a:t># </a:t>
            </a:r>
            <a:r>
              <a:rPr lang="zh-CN" altLang="en-US"/>
              <a:t>应用于控制台 </a:t>
            </a:r>
            <a:br>
              <a:rPr lang="zh-CN" altLang="en-US"/>
            </a:br>
            <a:r>
              <a:rPr lang="en-US" altLang="zh-CN" sz="1800"/>
              <a:t>log4j.appender.CONSOLE=org.apache.log4j.ConsoleAppender log4j.appender.CONSOLE.Target=System.out log4j.appender.CONSOLE.layout=org.apache.log4j.PatternLayout log4j.appender.CONSOLE.layout.ConversionPattern=</a:t>
            </a:r>
          </a:p>
          <a:p>
            <a:pPr>
              <a:buFont typeface="Wingdings" panose="05000000000000000000" pitchFamily="2" charset="2"/>
              <a:buNone/>
            </a:pPr>
            <a:r>
              <a:rPr lang="en-US" altLang="zh-CN" sz="1800"/>
              <a:t>		[framework] %d - %c -%-4r [%t] %-5p %c %x - %m%n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8434" name="Rectangle 2"/>
          <p:cNvSpPr>
            <a:spLocks noGrp="1" noChangeArrowheads="1"/>
          </p:cNvSpPr>
          <p:nvPr>
            <p:ph type="title"/>
          </p:nvPr>
        </p:nvSpPr>
        <p:spPr/>
        <p:txBody>
          <a:bodyPr/>
          <a:lstStyle/>
          <a:p>
            <a:r>
              <a:rPr lang="zh-CN" altLang="en-US"/>
              <a:t>关于</a:t>
            </a:r>
            <a:r>
              <a:rPr lang="en-US" altLang="zh-CN"/>
              <a:t>Log4j</a:t>
            </a:r>
            <a:r>
              <a:rPr lang="zh-CN" altLang="en-US"/>
              <a:t>比较全面的配置 </a:t>
            </a:r>
          </a:p>
        </p:txBody>
      </p:sp>
      <p:sp>
        <p:nvSpPr>
          <p:cNvPr id="18435" name="Rectangle 3"/>
          <p:cNvSpPr>
            <a:spLocks noGrp="1" noChangeArrowheads="1"/>
          </p:cNvSpPr>
          <p:nvPr>
            <p:ph type="body" idx="1"/>
          </p:nvPr>
        </p:nvSpPr>
        <p:spPr/>
        <p:txBody>
          <a:bodyPr/>
          <a:lstStyle/>
          <a:p>
            <a:r>
              <a:rPr lang="en-US" altLang="zh-CN"/>
              <a:t>#</a:t>
            </a:r>
            <a:r>
              <a:rPr lang="zh-CN" altLang="en-US"/>
              <a:t>应用于文件 </a:t>
            </a:r>
            <a:r>
              <a:rPr lang="en-US" altLang="zh-CN" sz="1800"/>
              <a:t>log4j.appender.FILE=org.apache.log4j.FileAppender log4j.appender.FILE.File=file.log log4j.appender.FILE.Append=false log4j.appender.FILE.layout=org.apache.log4j.PatternLayout log4j.appender.FILE.layout.ConversionPattern=</a:t>
            </a:r>
          </a:p>
          <a:p>
            <a:pPr>
              <a:buFont typeface="Wingdings" panose="05000000000000000000" pitchFamily="2" charset="2"/>
              <a:buNone/>
            </a:pPr>
            <a:r>
              <a:rPr lang="en-US" altLang="zh-CN" sz="1800"/>
              <a:t>		[framework] %d - %c -%-4r [%t] %-5p %c %x - %m%n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5122" name="Rectangle 2"/>
          <p:cNvSpPr>
            <a:spLocks noGrp="1" noChangeArrowheads="1"/>
          </p:cNvSpPr>
          <p:nvPr>
            <p:ph type="title"/>
          </p:nvPr>
        </p:nvSpPr>
        <p:spPr/>
        <p:txBody>
          <a:bodyPr/>
          <a:lstStyle/>
          <a:p>
            <a:r>
              <a:rPr lang="zh-CN" altLang="zh-CN"/>
              <a:t>开发中的日志操作</a:t>
            </a:r>
          </a:p>
        </p:txBody>
      </p:sp>
      <p:sp>
        <p:nvSpPr>
          <p:cNvPr id="5123" name="Rectangle 3"/>
          <p:cNvSpPr>
            <a:spLocks noGrp="1" noChangeArrowheads="1"/>
          </p:cNvSpPr>
          <p:nvPr>
            <p:ph type="body" idx="1"/>
          </p:nvPr>
        </p:nvSpPr>
        <p:spPr>
          <a:xfrm>
            <a:off x="773113" y="1628775"/>
            <a:ext cx="8370887" cy="4772025"/>
          </a:xfrm>
        </p:spPr>
        <p:txBody>
          <a:bodyPr/>
          <a:lstStyle/>
          <a:p>
            <a:endParaRPr lang="zh-CN" altLang="en-US" sz="2700"/>
          </a:p>
          <a:p>
            <a:r>
              <a:rPr lang="zh-CN" altLang="en-US" sz="2700"/>
              <a:t>开发阶段的调试信息</a:t>
            </a:r>
          </a:p>
          <a:p>
            <a:r>
              <a:rPr lang="zh-CN" altLang="en-US" sz="2700"/>
              <a:t>运行时的日志记录</a:t>
            </a:r>
          </a:p>
          <a:p>
            <a:pPr lvl="1"/>
            <a:r>
              <a:rPr lang="zh-CN" altLang="en-US" sz="2200"/>
              <a:t>日志代码占代码总量的</a:t>
            </a:r>
            <a:r>
              <a:rPr lang="en-US" altLang="zh-CN" sz="2200"/>
              <a:t>4</a:t>
            </a:r>
            <a:r>
              <a:rPr lang="zh-CN" altLang="en-US" sz="2200"/>
              <a:t>％</a:t>
            </a:r>
            <a:r>
              <a:rPr lang="zh-CN" altLang="en-US" sz="1800">
                <a:latin typeface="宋体" panose="02010600030101010101" pitchFamily="2" charset="-122"/>
              </a:rPr>
              <a:t> </a:t>
            </a:r>
            <a:endParaRPr lang="zh-CN" altLang="en-US" sz="2200"/>
          </a:p>
          <a:p>
            <a:endParaRPr lang="zh-CN" altLang="en-US" sz="2700"/>
          </a:p>
          <a:p>
            <a:pPr>
              <a:buFont typeface="Wingdings" panose="05000000000000000000" pitchFamily="2" charset="2"/>
              <a:buNone/>
            </a:pPr>
            <a:r>
              <a:rPr lang="en-US" altLang="zh-CN" sz="2700" b="1"/>
              <a:t>if</a:t>
            </a:r>
            <a:r>
              <a:rPr lang="en-US" altLang="zh-CN" sz="2700"/>
              <a:t> (someCondition) {</a:t>
            </a:r>
            <a:br>
              <a:rPr lang="en-US" altLang="zh-CN" sz="2700"/>
            </a:br>
            <a:r>
              <a:rPr lang="en-US" altLang="zh-CN" sz="2700"/>
              <a:t>   System.out.println("some    </a:t>
            </a:r>
          </a:p>
          <a:p>
            <a:pPr>
              <a:buFont typeface="Wingdings" panose="05000000000000000000" pitchFamily="2" charset="2"/>
              <a:buNone/>
            </a:pPr>
            <a:r>
              <a:rPr lang="en-US" altLang="zh-CN" sz="2700"/>
              <a:t>     information.");</a:t>
            </a:r>
          </a:p>
          <a:p>
            <a:pPr>
              <a:buFont typeface="Wingdings" panose="05000000000000000000" pitchFamily="2" charset="2"/>
              <a:buNone/>
            </a:pPr>
            <a:r>
              <a:rPr lang="en-US" altLang="zh-CN" sz="2700"/>
              <a:t>}</a:t>
            </a:r>
            <a:br>
              <a:rPr lang="en-US" altLang="zh-CN" sz="2700"/>
            </a:br>
            <a:endParaRPr lang="en-US" altLang="zh-CN" sz="2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6146" name="Rectangle 2"/>
          <p:cNvSpPr>
            <a:spLocks noGrp="1" noChangeArrowheads="1"/>
          </p:cNvSpPr>
          <p:nvPr>
            <p:ph type="title"/>
          </p:nvPr>
        </p:nvSpPr>
        <p:spPr/>
        <p:txBody>
          <a:bodyPr/>
          <a:lstStyle/>
          <a:p>
            <a:r>
              <a:rPr lang="zh-CN" altLang="en-US"/>
              <a:t>使用</a:t>
            </a:r>
            <a:r>
              <a:rPr lang="en-US" altLang="zh-CN"/>
              <a:t>Log4J</a:t>
            </a:r>
            <a:r>
              <a:rPr lang="zh-CN" altLang="en-US"/>
              <a:t>的步骤</a:t>
            </a:r>
          </a:p>
        </p:txBody>
      </p:sp>
      <p:sp>
        <p:nvSpPr>
          <p:cNvPr id="6147" name="Rectangle 3"/>
          <p:cNvSpPr>
            <a:spLocks noGrp="1" noChangeArrowheads="1"/>
          </p:cNvSpPr>
          <p:nvPr>
            <p:ph type="body" idx="1"/>
          </p:nvPr>
        </p:nvSpPr>
        <p:spPr/>
        <p:txBody>
          <a:bodyPr/>
          <a:lstStyle/>
          <a:p>
            <a:pPr>
              <a:lnSpc>
                <a:spcPct val="90000"/>
              </a:lnSpc>
            </a:pPr>
            <a:r>
              <a:rPr lang="zh-CN" altLang="en-US"/>
              <a:t>编写</a:t>
            </a:r>
            <a:r>
              <a:rPr lang="en-US" altLang="zh-CN"/>
              <a:t>Property</a:t>
            </a:r>
            <a:r>
              <a:rPr lang="zh-CN" altLang="en-US"/>
              <a:t>文件（</a:t>
            </a:r>
            <a:r>
              <a:rPr lang="en-US" altLang="zh-CN"/>
              <a:t>log4j</a:t>
            </a:r>
            <a:r>
              <a:rPr lang="zh-CN" altLang="en-US"/>
              <a:t>的配置信息）</a:t>
            </a:r>
          </a:p>
          <a:p>
            <a:pPr>
              <a:lnSpc>
                <a:spcPct val="90000"/>
              </a:lnSpc>
            </a:pPr>
            <a:endParaRPr lang="zh-CN" altLang="en-US"/>
          </a:p>
          <a:p>
            <a:pPr>
              <a:lnSpc>
                <a:spcPct val="90000"/>
              </a:lnSpc>
            </a:pPr>
            <a:r>
              <a:rPr lang="zh-CN" altLang="en-US"/>
              <a:t>在程序中获得</a:t>
            </a:r>
            <a:r>
              <a:rPr lang="en-US" altLang="zh-CN"/>
              <a:t>logger</a:t>
            </a:r>
            <a:r>
              <a:rPr lang="zh-CN" altLang="en-US"/>
              <a:t>对象，通过下列方法输出日志信息</a:t>
            </a:r>
          </a:p>
          <a:p>
            <a:pPr lvl="1">
              <a:lnSpc>
                <a:spcPct val="90000"/>
              </a:lnSpc>
            </a:pPr>
            <a:r>
              <a:rPr lang="en-US" altLang="zh-CN" b="1"/>
              <a:t>public void</a:t>
            </a:r>
            <a:r>
              <a:rPr lang="en-US" altLang="zh-CN"/>
              <a:t> debug(Object message);</a:t>
            </a:r>
          </a:p>
          <a:p>
            <a:pPr lvl="1">
              <a:lnSpc>
                <a:spcPct val="90000"/>
              </a:lnSpc>
            </a:pPr>
            <a:r>
              <a:rPr lang="en-US" altLang="zh-CN" b="1"/>
              <a:t>public void</a:t>
            </a:r>
            <a:r>
              <a:rPr lang="en-US" altLang="zh-CN"/>
              <a:t> info(Object message);</a:t>
            </a:r>
          </a:p>
          <a:p>
            <a:pPr lvl="1">
              <a:lnSpc>
                <a:spcPct val="90000"/>
              </a:lnSpc>
            </a:pPr>
            <a:r>
              <a:rPr lang="en-US" altLang="zh-CN" b="1"/>
              <a:t>public void</a:t>
            </a:r>
            <a:r>
              <a:rPr lang="en-US" altLang="zh-CN"/>
              <a:t> warn(Object message);</a:t>
            </a:r>
          </a:p>
          <a:p>
            <a:pPr lvl="1">
              <a:lnSpc>
                <a:spcPct val="90000"/>
              </a:lnSpc>
            </a:pPr>
            <a:r>
              <a:rPr lang="en-US" altLang="zh-CN" b="1"/>
              <a:t>public void</a:t>
            </a:r>
            <a:r>
              <a:rPr lang="en-US" altLang="zh-CN"/>
              <a:t> error(Object message);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8194" name="Rectangle 2"/>
          <p:cNvSpPr>
            <a:spLocks noGrp="1" noChangeArrowheads="1"/>
          </p:cNvSpPr>
          <p:nvPr>
            <p:ph type="title"/>
          </p:nvPr>
        </p:nvSpPr>
        <p:spPr/>
        <p:txBody>
          <a:bodyPr/>
          <a:lstStyle/>
          <a:p>
            <a:r>
              <a:rPr lang="zh-CN" altLang="en-US"/>
              <a:t>配置文件（</a:t>
            </a:r>
            <a:r>
              <a:rPr lang="en-US" altLang="zh-CN"/>
              <a:t>log4j.properties</a:t>
            </a:r>
            <a:r>
              <a:rPr lang="zh-CN" altLang="en-US"/>
              <a:t>）</a:t>
            </a:r>
          </a:p>
        </p:txBody>
      </p:sp>
      <p:sp>
        <p:nvSpPr>
          <p:cNvPr id="8195" name="Rectangle 3"/>
          <p:cNvSpPr>
            <a:spLocks noGrp="1" noChangeArrowheads="1"/>
          </p:cNvSpPr>
          <p:nvPr>
            <p:ph type="body" idx="1"/>
          </p:nvPr>
        </p:nvSpPr>
        <p:spPr>
          <a:xfrm>
            <a:off x="755650" y="1989138"/>
            <a:ext cx="7696200" cy="4032250"/>
          </a:xfrm>
        </p:spPr>
        <p:txBody>
          <a:bodyPr/>
          <a:lstStyle/>
          <a:p>
            <a:r>
              <a:rPr lang="en-US" altLang="zh-CN"/>
              <a:t>Log4J</a:t>
            </a:r>
            <a:r>
              <a:rPr lang="zh-CN" altLang="en-US"/>
              <a:t>有三个主要部件</a:t>
            </a:r>
          </a:p>
          <a:p>
            <a:pPr lvl="1"/>
            <a:r>
              <a:rPr lang="zh-CN" altLang="en-US" sz="2200"/>
              <a:t>记录器（</a:t>
            </a:r>
            <a:r>
              <a:rPr lang="en-US" altLang="zh-CN" sz="2200"/>
              <a:t>Loggers</a:t>
            </a:r>
            <a:r>
              <a:rPr lang="zh-CN" altLang="en-US" sz="2200"/>
              <a:t>）</a:t>
            </a:r>
          </a:p>
          <a:p>
            <a:pPr lvl="1"/>
            <a:r>
              <a:rPr lang="zh-CN" altLang="en-US" sz="2200"/>
              <a:t>输出源（</a:t>
            </a:r>
            <a:r>
              <a:rPr lang="en-US" altLang="zh-CN" sz="2200"/>
              <a:t>Appenders</a:t>
            </a:r>
            <a:r>
              <a:rPr lang="zh-CN" altLang="en-US" sz="2200"/>
              <a:t>）</a:t>
            </a:r>
          </a:p>
          <a:p>
            <a:pPr lvl="1"/>
            <a:r>
              <a:rPr lang="zh-CN" altLang="en-US" sz="2200"/>
              <a:t>布局（</a:t>
            </a:r>
            <a:r>
              <a:rPr lang="en-US" altLang="zh-CN" sz="2200"/>
              <a:t>Layouts</a:t>
            </a:r>
            <a:r>
              <a:rPr lang="zh-CN" altLang="en-US" sz="2200"/>
              <a:t>） </a:t>
            </a:r>
            <a:endParaRPr lang="zh-CN" altLang="en-US" sz="1500">
              <a:latin typeface="宋体" panose="02010600030101010101" pitchFamily="2" charset="-122"/>
            </a:endParaRPr>
          </a:p>
          <a:p>
            <a:pPr>
              <a:buFont typeface="Wingdings" panose="05000000000000000000" pitchFamily="2" charset="2"/>
              <a:buNone/>
            </a:pPr>
            <a:endParaRPr lang="zh-CN" altLang="en-US" sz="1800">
              <a:latin typeface="宋体" panose="02010600030101010101" pitchFamily="2" charset="-122"/>
            </a:endParaRPr>
          </a:p>
          <a:p>
            <a:pPr>
              <a:buFont typeface="Wingdings" panose="05000000000000000000" pitchFamily="2" charset="2"/>
              <a:buNone/>
            </a:pPr>
            <a:r>
              <a:rPr lang="en-US" altLang="zh-CN" sz="1800">
                <a:latin typeface="宋体" panose="02010600030101010101" pitchFamily="2" charset="-122"/>
              </a:rPr>
              <a:t>log4j.rootLogger=DEBUG, A1</a:t>
            </a:r>
          </a:p>
          <a:p>
            <a:pPr>
              <a:buFont typeface="Wingdings" panose="05000000000000000000" pitchFamily="2" charset="2"/>
              <a:buNone/>
            </a:pPr>
            <a:r>
              <a:rPr lang="en-US" altLang="zh-CN" sz="1800">
                <a:latin typeface="宋体" panose="02010600030101010101" pitchFamily="2" charset="-122"/>
              </a:rPr>
              <a:t>log4j.appender.A1=org.apache.log4j.ConsoleAppender</a:t>
            </a:r>
          </a:p>
          <a:p>
            <a:pPr>
              <a:buFont typeface="Wingdings" panose="05000000000000000000" pitchFamily="2" charset="2"/>
              <a:buNone/>
            </a:pPr>
            <a:r>
              <a:rPr lang="en-US" altLang="zh-CN" sz="1800">
                <a:latin typeface="宋体" panose="02010600030101010101" pitchFamily="2" charset="-122"/>
              </a:rPr>
              <a:t>log4j.appender.A1.layout=org.apache.log4j.PatternLayout</a:t>
            </a:r>
          </a:p>
          <a:p>
            <a:pPr>
              <a:buFont typeface="Wingdings" panose="05000000000000000000" pitchFamily="2" charset="2"/>
              <a:buNone/>
            </a:pPr>
            <a:r>
              <a:rPr lang="en-US" altLang="zh-CN" sz="1800">
                <a:latin typeface="宋体" panose="02010600030101010101" pitchFamily="2" charset="-122"/>
              </a:rPr>
              <a:t>log4j.appender.A1.layout.ConversionPattern= %-4r [%t] %-5p %c %x - %m%n</a:t>
            </a:r>
            <a:br>
              <a:rPr lang="en-US" altLang="zh-CN" sz="1800">
                <a:latin typeface="宋体" panose="02010600030101010101" pitchFamily="2" charset="-122"/>
              </a:rPr>
            </a:br>
            <a:endParaRPr lang="en-US" altLang="zh-CN" sz="1800">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0242" name="Rectangle 2"/>
          <p:cNvSpPr>
            <a:spLocks noGrp="1" noChangeArrowheads="1"/>
          </p:cNvSpPr>
          <p:nvPr>
            <p:ph type="title"/>
          </p:nvPr>
        </p:nvSpPr>
        <p:spPr/>
        <p:txBody>
          <a:bodyPr/>
          <a:lstStyle/>
          <a:p>
            <a:r>
              <a:rPr lang="en-US" altLang="zh-CN"/>
              <a:t>Log4j</a:t>
            </a:r>
            <a:r>
              <a:rPr lang="zh-CN" altLang="en-US"/>
              <a:t>提供的输出目的地 </a:t>
            </a:r>
          </a:p>
        </p:txBody>
      </p:sp>
      <p:sp>
        <p:nvSpPr>
          <p:cNvPr id="10243" name="Rectangle 3"/>
          <p:cNvSpPr>
            <a:spLocks noGrp="1" noChangeArrowheads="1"/>
          </p:cNvSpPr>
          <p:nvPr>
            <p:ph type="body" idx="1"/>
          </p:nvPr>
        </p:nvSpPr>
        <p:spPr/>
        <p:txBody>
          <a:bodyPr/>
          <a:lstStyle/>
          <a:p>
            <a:pPr>
              <a:lnSpc>
                <a:spcPct val="90000"/>
              </a:lnSpc>
            </a:pPr>
            <a:r>
              <a:rPr lang="en-US" altLang="zh-CN" sz="2700"/>
              <a:t>org.apache.log4j.ConsoleAppender(</a:t>
            </a:r>
            <a:r>
              <a:rPr lang="zh-CN" altLang="en-US" sz="2700"/>
              <a:t>控制台</a:t>
            </a:r>
            <a:r>
              <a:rPr lang="en-US" altLang="zh-CN" sz="2700"/>
              <a:t>) </a:t>
            </a:r>
          </a:p>
          <a:p>
            <a:pPr>
              <a:lnSpc>
                <a:spcPct val="90000"/>
              </a:lnSpc>
            </a:pPr>
            <a:r>
              <a:rPr lang="en-US" altLang="zh-CN" sz="2700"/>
              <a:t>org.apache.log4j.FileAppender(</a:t>
            </a:r>
            <a:r>
              <a:rPr lang="zh-CN" altLang="en-US" sz="2700"/>
              <a:t>文件</a:t>
            </a:r>
            <a:r>
              <a:rPr lang="en-US" altLang="zh-CN" sz="2700"/>
              <a:t>) </a:t>
            </a:r>
          </a:p>
          <a:p>
            <a:pPr>
              <a:lnSpc>
                <a:spcPct val="90000"/>
              </a:lnSpc>
            </a:pPr>
            <a:r>
              <a:rPr lang="en-US" altLang="zh-CN" sz="2700"/>
              <a:t>org.apache.log4j.DailyRollingFileAppender</a:t>
            </a:r>
          </a:p>
          <a:p>
            <a:pPr>
              <a:lnSpc>
                <a:spcPct val="90000"/>
              </a:lnSpc>
              <a:buFont typeface="Wingdings" panose="05000000000000000000" pitchFamily="2" charset="2"/>
              <a:buNone/>
            </a:pPr>
            <a:r>
              <a:rPr lang="en-US" altLang="zh-CN" sz="2700"/>
              <a:t>	(</a:t>
            </a:r>
            <a:r>
              <a:rPr lang="zh-CN" altLang="en-US" sz="2700"/>
              <a:t>每天产生一个日志文件</a:t>
            </a:r>
            <a:r>
              <a:rPr lang="en-US" altLang="zh-CN" sz="2700"/>
              <a:t>) </a:t>
            </a:r>
          </a:p>
          <a:p>
            <a:pPr>
              <a:lnSpc>
                <a:spcPct val="90000"/>
              </a:lnSpc>
            </a:pPr>
            <a:r>
              <a:rPr lang="en-US" altLang="zh-CN" sz="2700"/>
              <a:t>org.apache.log4j.RollingFileAppender</a:t>
            </a:r>
          </a:p>
          <a:p>
            <a:pPr>
              <a:lnSpc>
                <a:spcPct val="90000"/>
              </a:lnSpc>
              <a:buFont typeface="Wingdings" panose="05000000000000000000" pitchFamily="2" charset="2"/>
              <a:buNone/>
            </a:pPr>
            <a:r>
              <a:rPr lang="en-US" altLang="zh-CN" sz="2700"/>
              <a:t>	(</a:t>
            </a:r>
            <a:r>
              <a:rPr lang="zh-CN" altLang="en-US" sz="2700"/>
              <a:t>文件到达指定大小时产生一个新文件</a:t>
            </a:r>
            <a:r>
              <a:rPr lang="en-US" altLang="zh-CN" sz="2700"/>
              <a:t>) </a:t>
            </a:r>
          </a:p>
          <a:p>
            <a:pPr>
              <a:lnSpc>
                <a:spcPct val="90000"/>
              </a:lnSpc>
            </a:pPr>
            <a:r>
              <a:rPr lang="en-US" altLang="zh-CN" sz="2700"/>
              <a:t>org.apache.log4j.WriterAppender</a:t>
            </a:r>
          </a:p>
          <a:p>
            <a:pPr>
              <a:lnSpc>
                <a:spcPct val="90000"/>
              </a:lnSpc>
              <a:buFont typeface="Wingdings" panose="05000000000000000000" pitchFamily="2" charset="2"/>
              <a:buNone/>
            </a:pPr>
            <a:r>
              <a:rPr lang="en-US" altLang="zh-CN" sz="2700"/>
              <a:t>	(</a:t>
            </a:r>
            <a:r>
              <a:rPr lang="zh-CN" altLang="en-US" sz="2700"/>
              <a:t>将日志信息以流格式发送到任何地方</a:t>
            </a:r>
            <a:r>
              <a:rPr lang="en-US" altLang="zh-CN" sz="270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1266" name="Rectangle 2"/>
          <p:cNvSpPr>
            <a:spLocks noGrp="1" noChangeArrowheads="1"/>
          </p:cNvSpPr>
          <p:nvPr>
            <p:ph type="title"/>
          </p:nvPr>
        </p:nvSpPr>
        <p:spPr/>
        <p:txBody>
          <a:bodyPr/>
          <a:lstStyle/>
          <a:p>
            <a:r>
              <a:rPr lang="en-US" altLang="zh-CN"/>
              <a:t>Log4j</a:t>
            </a:r>
            <a:r>
              <a:rPr lang="zh-CN" altLang="en-US"/>
              <a:t>提供的</a:t>
            </a:r>
            <a:r>
              <a:rPr lang="en-US" altLang="zh-CN"/>
              <a:t>layout</a:t>
            </a:r>
          </a:p>
        </p:txBody>
      </p:sp>
      <p:sp>
        <p:nvSpPr>
          <p:cNvPr id="11267" name="Rectangle 3"/>
          <p:cNvSpPr>
            <a:spLocks noGrp="1" noChangeArrowheads="1"/>
          </p:cNvSpPr>
          <p:nvPr>
            <p:ph type="body" idx="1"/>
          </p:nvPr>
        </p:nvSpPr>
        <p:spPr/>
        <p:txBody>
          <a:bodyPr/>
          <a:lstStyle/>
          <a:p>
            <a:pPr>
              <a:lnSpc>
                <a:spcPct val="90000"/>
              </a:lnSpc>
            </a:pPr>
            <a:r>
              <a:rPr lang="en-US" altLang="zh-CN" sz="2700"/>
              <a:t>org.apache.log4j.HTMLLayout</a:t>
            </a:r>
          </a:p>
          <a:p>
            <a:pPr>
              <a:lnSpc>
                <a:spcPct val="90000"/>
              </a:lnSpc>
              <a:buFont typeface="Wingdings" panose="05000000000000000000" pitchFamily="2" charset="2"/>
              <a:buNone/>
            </a:pPr>
            <a:r>
              <a:rPr lang="en-US" altLang="zh-CN" sz="2700"/>
              <a:t>	</a:t>
            </a:r>
            <a:r>
              <a:rPr lang="zh-CN" altLang="en-US" sz="2700"/>
              <a:t>（以</a:t>
            </a:r>
            <a:r>
              <a:rPr lang="en-US" altLang="zh-CN" sz="2700"/>
              <a:t>HTML</a:t>
            </a:r>
            <a:r>
              <a:rPr lang="zh-CN" altLang="en-US" sz="2700"/>
              <a:t>表格形式布局）</a:t>
            </a:r>
          </a:p>
          <a:p>
            <a:pPr>
              <a:lnSpc>
                <a:spcPct val="90000"/>
              </a:lnSpc>
            </a:pPr>
            <a:r>
              <a:rPr lang="en-US" altLang="zh-CN" sz="2700"/>
              <a:t>org.apache.log4j.PatternLayout</a:t>
            </a:r>
          </a:p>
          <a:p>
            <a:pPr>
              <a:lnSpc>
                <a:spcPct val="90000"/>
              </a:lnSpc>
              <a:buFont typeface="Wingdings" panose="05000000000000000000" pitchFamily="2" charset="2"/>
              <a:buNone/>
            </a:pPr>
            <a:r>
              <a:rPr lang="en-US" altLang="zh-CN" sz="2700"/>
              <a:t>	</a:t>
            </a:r>
            <a:r>
              <a:rPr lang="zh-CN" altLang="en-US" sz="2700"/>
              <a:t>（可以灵活地指定布局模式）</a:t>
            </a:r>
          </a:p>
          <a:p>
            <a:pPr>
              <a:lnSpc>
                <a:spcPct val="90000"/>
              </a:lnSpc>
            </a:pPr>
            <a:r>
              <a:rPr lang="en-US" altLang="zh-CN" sz="2700"/>
              <a:t>org.apache.log4j.SimpleLayout</a:t>
            </a:r>
          </a:p>
          <a:p>
            <a:pPr>
              <a:lnSpc>
                <a:spcPct val="90000"/>
              </a:lnSpc>
              <a:buFont typeface="Wingdings" panose="05000000000000000000" pitchFamily="2" charset="2"/>
              <a:buNone/>
            </a:pPr>
            <a:r>
              <a:rPr lang="en-US" altLang="zh-CN" sz="2700"/>
              <a:t>	</a:t>
            </a:r>
            <a:r>
              <a:rPr lang="zh-CN" altLang="en-US" sz="2700"/>
              <a:t>（包含日志信息的级别和信息字符串）</a:t>
            </a:r>
          </a:p>
          <a:p>
            <a:pPr>
              <a:lnSpc>
                <a:spcPct val="90000"/>
              </a:lnSpc>
            </a:pPr>
            <a:r>
              <a:rPr lang="en-US" altLang="zh-CN" sz="2700"/>
              <a:t>org.apache.log4j.TTCCLayout</a:t>
            </a:r>
          </a:p>
          <a:p>
            <a:pPr>
              <a:lnSpc>
                <a:spcPct val="90000"/>
              </a:lnSpc>
              <a:buFont typeface="Wingdings" panose="05000000000000000000" pitchFamily="2" charset="2"/>
              <a:buNone/>
            </a:pPr>
            <a:r>
              <a:rPr lang="zh-CN" altLang="en-US" sz="2700"/>
              <a:t>（包含日志产生的时间、线程、类别等信息）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2290" name="Rectangle 2"/>
          <p:cNvSpPr>
            <a:spLocks noGrp="1" noChangeArrowheads="1"/>
          </p:cNvSpPr>
          <p:nvPr>
            <p:ph type="title"/>
          </p:nvPr>
        </p:nvSpPr>
        <p:spPr/>
        <p:txBody>
          <a:bodyPr/>
          <a:lstStyle/>
          <a:p>
            <a:r>
              <a:rPr lang="zh-CN" altLang="en-US"/>
              <a:t>布局（</a:t>
            </a:r>
            <a:r>
              <a:rPr lang="en-US" altLang="zh-CN"/>
              <a:t>Layout</a:t>
            </a:r>
            <a:r>
              <a:rPr lang="zh-CN" altLang="en-US"/>
              <a:t>） </a:t>
            </a:r>
          </a:p>
        </p:txBody>
      </p:sp>
      <p:sp>
        <p:nvSpPr>
          <p:cNvPr id="12291" name="Rectangle 3"/>
          <p:cNvSpPr>
            <a:spLocks noGrp="1" noChangeArrowheads="1"/>
          </p:cNvSpPr>
          <p:nvPr>
            <p:ph type="body" idx="1"/>
          </p:nvPr>
        </p:nvSpPr>
        <p:spPr/>
        <p:txBody>
          <a:bodyPr/>
          <a:lstStyle/>
          <a:p>
            <a:pPr>
              <a:lnSpc>
                <a:spcPct val="80000"/>
              </a:lnSpc>
            </a:pPr>
            <a:r>
              <a:rPr lang="en-US" altLang="zh-CN" sz="1600"/>
              <a:t>%m </a:t>
            </a:r>
          </a:p>
          <a:p>
            <a:pPr lvl="1">
              <a:lnSpc>
                <a:spcPct val="80000"/>
              </a:lnSpc>
            </a:pPr>
            <a:r>
              <a:rPr lang="zh-CN" altLang="en-US" sz="1300"/>
              <a:t>输出代码中指定的消息</a:t>
            </a:r>
          </a:p>
          <a:p>
            <a:pPr>
              <a:lnSpc>
                <a:spcPct val="80000"/>
              </a:lnSpc>
            </a:pPr>
            <a:r>
              <a:rPr lang="en-US" altLang="zh-CN" sz="1600"/>
              <a:t>%p </a:t>
            </a:r>
          </a:p>
          <a:p>
            <a:pPr lvl="1">
              <a:lnSpc>
                <a:spcPct val="80000"/>
              </a:lnSpc>
            </a:pPr>
            <a:r>
              <a:rPr lang="zh-CN" altLang="en-US" sz="1300"/>
              <a:t>输出优先级，即</a:t>
            </a:r>
            <a:r>
              <a:rPr lang="en-US" altLang="zh-CN" sz="1300"/>
              <a:t>DEBUG</a:t>
            </a:r>
            <a:r>
              <a:rPr lang="zh-CN" altLang="en-US" sz="1300"/>
              <a:t>，</a:t>
            </a:r>
            <a:r>
              <a:rPr lang="en-US" altLang="zh-CN" sz="1300"/>
              <a:t>INFO</a:t>
            </a:r>
            <a:r>
              <a:rPr lang="zh-CN" altLang="en-US" sz="1300"/>
              <a:t>，</a:t>
            </a:r>
            <a:r>
              <a:rPr lang="en-US" altLang="zh-CN" sz="1300"/>
              <a:t>WARN</a:t>
            </a:r>
            <a:r>
              <a:rPr lang="zh-CN" altLang="en-US" sz="1300"/>
              <a:t>，</a:t>
            </a:r>
            <a:r>
              <a:rPr lang="en-US" altLang="zh-CN" sz="1300"/>
              <a:t>ERROR</a:t>
            </a:r>
            <a:r>
              <a:rPr lang="zh-CN" altLang="en-US" sz="1300"/>
              <a:t>，</a:t>
            </a:r>
            <a:r>
              <a:rPr lang="en-US" altLang="zh-CN" sz="1300"/>
              <a:t>FATAL</a:t>
            </a:r>
          </a:p>
          <a:p>
            <a:pPr>
              <a:lnSpc>
                <a:spcPct val="80000"/>
              </a:lnSpc>
            </a:pPr>
            <a:r>
              <a:rPr lang="en-US" altLang="zh-CN" sz="1600"/>
              <a:t>%r </a:t>
            </a:r>
          </a:p>
          <a:p>
            <a:pPr lvl="1">
              <a:lnSpc>
                <a:spcPct val="80000"/>
              </a:lnSpc>
            </a:pPr>
            <a:r>
              <a:rPr lang="zh-CN" altLang="en-US" sz="1300"/>
              <a:t>输出自应用启动到输出该</a:t>
            </a:r>
            <a:r>
              <a:rPr lang="en-US" altLang="zh-CN" sz="1300"/>
              <a:t>log</a:t>
            </a:r>
            <a:r>
              <a:rPr lang="zh-CN" altLang="en-US" sz="1300"/>
              <a:t>信息耗费的毫秒数</a:t>
            </a:r>
          </a:p>
          <a:p>
            <a:pPr>
              <a:lnSpc>
                <a:spcPct val="80000"/>
              </a:lnSpc>
            </a:pPr>
            <a:r>
              <a:rPr lang="en-US" altLang="zh-CN" sz="1600"/>
              <a:t>%c</a:t>
            </a:r>
          </a:p>
          <a:p>
            <a:pPr lvl="1">
              <a:lnSpc>
                <a:spcPct val="80000"/>
              </a:lnSpc>
            </a:pPr>
            <a:r>
              <a:rPr lang="en-US" altLang="zh-CN" sz="1300"/>
              <a:t> </a:t>
            </a:r>
            <a:r>
              <a:rPr lang="zh-CN" altLang="en-US" sz="1300"/>
              <a:t>输出所属的类目，通常就是所在类的全名</a:t>
            </a:r>
          </a:p>
          <a:p>
            <a:pPr>
              <a:lnSpc>
                <a:spcPct val="80000"/>
              </a:lnSpc>
            </a:pPr>
            <a:r>
              <a:rPr lang="en-US" altLang="zh-CN" sz="1600"/>
              <a:t>%t </a:t>
            </a:r>
          </a:p>
          <a:p>
            <a:pPr lvl="1">
              <a:lnSpc>
                <a:spcPct val="80000"/>
              </a:lnSpc>
            </a:pPr>
            <a:r>
              <a:rPr lang="zh-CN" altLang="en-US" sz="1300"/>
              <a:t>输出产生该日志事件的线程名</a:t>
            </a:r>
          </a:p>
          <a:p>
            <a:pPr>
              <a:lnSpc>
                <a:spcPct val="80000"/>
              </a:lnSpc>
            </a:pPr>
            <a:r>
              <a:rPr lang="en-US" altLang="zh-CN" sz="1600"/>
              <a:t>%n</a:t>
            </a:r>
          </a:p>
          <a:p>
            <a:pPr lvl="1">
              <a:lnSpc>
                <a:spcPct val="80000"/>
              </a:lnSpc>
            </a:pPr>
            <a:r>
              <a:rPr lang="en-US" altLang="zh-CN" sz="1300"/>
              <a:t> </a:t>
            </a:r>
            <a:r>
              <a:rPr lang="zh-CN" altLang="en-US" sz="1300"/>
              <a:t>输出一个回车换行符，</a:t>
            </a:r>
            <a:r>
              <a:rPr lang="en-US" altLang="zh-CN" sz="1300"/>
              <a:t>Windows</a:t>
            </a:r>
            <a:r>
              <a:rPr lang="zh-CN" altLang="en-US" sz="1300"/>
              <a:t>平台为“</a:t>
            </a:r>
            <a:r>
              <a:rPr lang="en-US" altLang="zh-CN" sz="1300"/>
              <a:t>\r\n”</a:t>
            </a:r>
            <a:r>
              <a:rPr lang="zh-CN" altLang="en-US" sz="1300"/>
              <a:t>，</a:t>
            </a:r>
            <a:r>
              <a:rPr lang="en-US" altLang="zh-CN" sz="1300"/>
              <a:t>Unix</a:t>
            </a:r>
            <a:r>
              <a:rPr lang="zh-CN" altLang="en-US" sz="1300"/>
              <a:t>平台为“</a:t>
            </a:r>
            <a:r>
              <a:rPr lang="en-US" altLang="zh-CN" sz="1300"/>
              <a:t>\n”</a:t>
            </a:r>
          </a:p>
          <a:p>
            <a:pPr>
              <a:lnSpc>
                <a:spcPct val="80000"/>
              </a:lnSpc>
            </a:pPr>
            <a:r>
              <a:rPr lang="en-US" altLang="zh-CN" sz="1600"/>
              <a:t>%d</a:t>
            </a:r>
          </a:p>
          <a:p>
            <a:pPr lvl="1">
              <a:lnSpc>
                <a:spcPct val="80000"/>
              </a:lnSpc>
            </a:pPr>
            <a:r>
              <a:rPr lang="en-US" altLang="zh-CN" sz="1300"/>
              <a:t> </a:t>
            </a:r>
            <a:r>
              <a:rPr lang="zh-CN" altLang="en-US" sz="1300"/>
              <a:t>输出日志时间点的日期或时间，默认格式为</a:t>
            </a:r>
            <a:r>
              <a:rPr lang="en-US" altLang="zh-CN" sz="1300"/>
              <a:t>ISO8601</a:t>
            </a:r>
            <a:r>
              <a:rPr lang="zh-CN" altLang="en-US" sz="1300"/>
              <a:t>，也可以在其后指定格式，比如：</a:t>
            </a:r>
            <a:r>
              <a:rPr lang="en-US" altLang="zh-CN" sz="1300"/>
              <a:t>%d{yyy MMM dd HH:mm:ss,SSS}</a:t>
            </a:r>
            <a:r>
              <a:rPr lang="zh-CN" altLang="en-US" sz="1300"/>
              <a:t>，输出类似：</a:t>
            </a:r>
            <a:r>
              <a:rPr lang="en-US" altLang="zh-CN" sz="1300"/>
              <a:t>2002</a:t>
            </a:r>
            <a:r>
              <a:rPr lang="zh-CN" altLang="en-US" sz="1300"/>
              <a:t>年</a:t>
            </a:r>
            <a:r>
              <a:rPr lang="en-US" altLang="zh-CN" sz="1300"/>
              <a:t>10</a:t>
            </a:r>
            <a:r>
              <a:rPr lang="zh-CN" altLang="en-US" sz="1300"/>
              <a:t>月</a:t>
            </a:r>
            <a:r>
              <a:rPr lang="en-US" altLang="zh-CN" sz="1300"/>
              <a:t>18</a:t>
            </a:r>
            <a:r>
              <a:rPr lang="zh-CN" altLang="en-US" sz="1300"/>
              <a:t>日 </a:t>
            </a:r>
            <a:r>
              <a:rPr lang="en-US" altLang="zh-CN" sz="1300"/>
              <a:t>22</a:t>
            </a:r>
            <a:r>
              <a:rPr lang="zh-CN" altLang="en-US" sz="1300"/>
              <a:t>：</a:t>
            </a:r>
            <a:r>
              <a:rPr lang="en-US" altLang="zh-CN" sz="1300"/>
              <a:t>10</a:t>
            </a:r>
            <a:r>
              <a:rPr lang="zh-CN" altLang="en-US" sz="1300"/>
              <a:t>：</a:t>
            </a:r>
            <a:r>
              <a:rPr lang="en-US" altLang="zh-CN" sz="1300"/>
              <a:t>28</a:t>
            </a:r>
            <a:r>
              <a:rPr lang="zh-CN" altLang="en-US" sz="1300"/>
              <a:t>，</a:t>
            </a:r>
            <a:r>
              <a:rPr lang="en-US" altLang="zh-CN" sz="1300"/>
              <a:t>921</a:t>
            </a:r>
          </a:p>
          <a:p>
            <a:pPr>
              <a:lnSpc>
                <a:spcPct val="80000"/>
              </a:lnSpc>
            </a:pPr>
            <a:r>
              <a:rPr lang="en-US" altLang="zh-CN" sz="1600"/>
              <a:t>%l </a:t>
            </a:r>
          </a:p>
          <a:p>
            <a:pPr lvl="1">
              <a:lnSpc>
                <a:spcPct val="80000"/>
              </a:lnSpc>
            </a:pPr>
            <a:r>
              <a:rPr lang="zh-CN" altLang="en-US" sz="1300"/>
              <a:t>输出日志事件的发生位置，包括类目名、发生的线程，以及在代码中的行数。举例：</a:t>
            </a:r>
            <a:r>
              <a:rPr lang="en-US" altLang="zh-CN" sz="1300"/>
              <a:t>Testlog4.main(TestLog4.java:10)</a:t>
            </a:r>
            <a:br>
              <a:rPr lang="en-US" altLang="zh-CN" sz="1300"/>
            </a:br>
            <a:r>
              <a:rPr lang="zh-CN" altLang="en-US" sz="1300"/>
              <a:t>基本应用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4338" name="Rectangle 2"/>
          <p:cNvSpPr>
            <a:spLocks noGrp="1" noChangeArrowheads="1"/>
          </p:cNvSpPr>
          <p:nvPr>
            <p:ph type="title"/>
          </p:nvPr>
        </p:nvSpPr>
        <p:spPr/>
        <p:txBody>
          <a:bodyPr/>
          <a:lstStyle/>
          <a:p>
            <a:r>
              <a:rPr lang="zh-CN" altLang="en-US"/>
              <a:t>获得</a:t>
            </a:r>
            <a:r>
              <a:rPr lang="en-US" altLang="zh-CN"/>
              <a:t>Logger</a:t>
            </a:r>
          </a:p>
        </p:txBody>
      </p:sp>
      <p:sp>
        <p:nvSpPr>
          <p:cNvPr id="1433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a:t>Logger logger = </a:t>
            </a:r>
          </a:p>
          <a:p>
            <a:pPr>
              <a:lnSpc>
                <a:spcPct val="90000"/>
              </a:lnSpc>
              <a:buFont typeface="Wingdings" panose="05000000000000000000" pitchFamily="2" charset="2"/>
              <a:buNone/>
            </a:pPr>
            <a:r>
              <a:rPr lang="en-US" altLang="zh-CN"/>
              <a:t>		Logger.getLogger(AClass.class);</a:t>
            </a:r>
            <a:br>
              <a:rPr lang="en-US" altLang="zh-CN"/>
            </a:br>
            <a:endParaRPr lang="en-US" altLang="zh-CN"/>
          </a:p>
          <a:p>
            <a:pPr>
              <a:lnSpc>
                <a:spcPct val="90000"/>
              </a:lnSpc>
            </a:pPr>
            <a:r>
              <a:rPr lang="en-US" altLang="zh-CN"/>
              <a:t>Logger</a:t>
            </a:r>
            <a:r>
              <a:rPr lang="zh-CN" altLang="en-US"/>
              <a:t>中的方法：</a:t>
            </a:r>
          </a:p>
          <a:p>
            <a:pPr>
              <a:lnSpc>
                <a:spcPct val="90000"/>
              </a:lnSpc>
              <a:buFont typeface="Wingdings" panose="05000000000000000000" pitchFamily="2" charset="2"/>
              <a:buNone/>
            </a:pPr>
            <a:r>
              <a:rPr lang="zh-CN" altLang="en-US"/>
              <a:t>		</a:t>
            </a:r>
            <a:r>
              <a:rPr lang="en-US" altLang="zh-CN"/>
              <a:t>public void debug(Object message);</a:t>
            </a:r>
          </a:p>
          <a:p>
            <a:pPr>
              <a:lnSpc>
                <a:spcPct val="90000"/>
              </a:lnSpc>
              <a:buFont typeface="Wingdings" panose="05000000000000000000" pitchFamily="2" charset="2"/>
              <a:buNone/>
            </a:pPr>
            <a:r>
              <a:rPr lang="en-US" altLang="zh-CN"/>
              <a:t>		public void info(Object message);</a:t>
            </a:r>
          </a:p>
          <a:p>
            <a:pPr>
              <a:lnSpc>
                <a:spcPct val="90000"/>
              </a:lnSpc>
              <a:buFont typeface="Wingdings" panose="05000000000000000000" pitchFamily="2" charset="2"/>
              <a:buNone/>
            </a:pPr>
            <a:r>
              <a:rPr lang="en-US" altLang="zh-CN"/>
              <a:t>		public void warn(Object message);</a:t>
            </a:r>
          </a:p>
          <a:p>
            <a:pPr>
              <a:lnSpc>
                <a:spcPct val="90000"/>
              </a:lnSpc>
              <a:buFont typeface="Wingdings" panose="05000000000000000000" pitchFamily="2" charset="2"/>
              <a:buNone/>
            </a:pPr>
            <a:r>
              <a:rPr lang="en-US" altLang="zh-CN"/>
              <a:t>		public void error(Object message);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6386" name="Rectangle 2"/>
          <p:cNvSpPr>
            <a:spLocks noGrp="1" noChangeArrowheads="1"/>
          </p:cNvSpPr>
          <p:nvPr>
            <p:ph type="title"/>
          </p:nvPr>
        </p:nvSpPr>
        <p:spPr/>
        <p:txBody>
          <a:bodyPr/>
          <a:lstStyle/>
          <a:p>
            <a:r>
              <a:rPr lang="zh-CN" altLang="zh-CN"/>
              <a:t>范例代码</a:t>
            </a:r>
          </a:p>
        </p:txBody>
      </p:sp>
      <p:sp>
        <p:nvSpPr>
          <p:cNvPr id="1638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zh-CN" sz="2000" b="1"/>
              <a:t>package</a:t>
            </a:r>
            <a:r>
              <a:rPr lang="en-US" altLang="zh-CN" sz="2000"/>
              <a:t> org.javaresearch.log4j;</a:t>
            </a:r>
            <a:br>
              <a:rPr lang="en-US" altLang="zh-CN" sz="2000"/>
            </a:br>
            <a:endParaRPr lang="en-US" altLang="zh-CN" sz="2000"/>
          </a:p>
          <a:p>
            <a:pPr>
              <a:lnSpc>
                <a:spcPct val="80000"/>
              </a:lnSpc>
              <a:buFont typeface="Wingdings" panose="05000000000000000000" pitchFamily="2" charset="2"/>
              <a:buNone/>
            </a:pPr>
            <a:r>
              <a:rPr lang="en-US" altLang="zh-CN" sz="2000" b="1"/>
              <a:t>import</a:t>
            </a:r>
            <a:r>
              <a:rPr lang="en-US" altLang="zh-CN" sz="2000"/>
              <a:t> org.apache.log4j.*;</a:t>
            </a:r>
            <a:br>
              <a:rPr lang="en-US" altLang="zh-CN" sz="2000"/>
            </a:br>
            <a:endParaRPr lang="en-US" altLang="zh-CN" sz="2000"/>
          </a:p>
          <a:p>
            <a:pPr>
              <a:lnSpc>
                <a:spcPct val="80000"/>
              </a:lnSpc>
              <a:buFont typeface="Wingdings" panose="05000000000000000000" pitchFamily="2" charset="2"/>
              <a:buNone/>
            </a:pPr>
            <a:r>
              <a:rPr lang="en-US" altLang="zh-CN" sz="2000" b="1"/>
              <a:t>public class</a:t>
            </a:r>
            <a:r>
              <a:rPr lang="en-US" altLang="zh-CN" sz="2000"/>
              <a:t> TestLog4J {</a:t>
            </a:r>
            <a:br>
              <a:rPr lang="en-US" altLang="zh-CN" sz="2000"/>
            </a:br>
            <a:r>
              <a:rPr lang="en-US" altLang="zh-CN" sz="2000"/>
              <a:t>   </a:t>
            </a:r>
            <a:r>
              <a:rPr lang="en-US" altLang="zh-CN" sz="2000" b="1"/>
              <a:t>static</a:t>
            </a:r>
            <a:r>
              <a:rPr lang="en-US" altLang="zh-CN" sz="2000"/>
              <a:t> Logger log = </a:t>
            </a:r>
          </a:p>
          <a:p>
            <a:pPr>
              <a:lnSpc>
                <a:spcPct val="80000"/>
              </a:lnSpc>
              <a:buFont typeface="Wingdings" panose="05000000000000000000" pitchFamily="2" charset="2"/>
              <a:buNone/>
            </a:pPr>
            <a:r>
              <a:rPr lang="en-US" altLang="zh-CN" sz="2000"/>
              <a:t>			Logger.getLogger(TestLog4J.class.getName());</a:t>
            </a:r>
            <a:br>
              <a:rPr lang="en-US" altLang="zh-CN" sz="2000"/>
            </a:br>
            <a:br>
              <a:rPr lang="en-US" altLang="zh-CN" sz="2000"/>
            </a:br>
            <a:r>
              <a:rPr lang="en-US" altLang="zh-CN" sz="2000"/>
              <a:t>   </a:t>
            </a:r>
            <a:r>
              <a:rPr lang="en-US" altLang="zh-CN" sz="2000" b="1"/>
              <a:t>public static void</a:t>
            </a:r>
            <a:r>
              <a:rPr lang="en-US" altLang="zh-CN" sz="2000"/>
              <a:t> main(String args[]) {</a:t>
            </a:r>
            <a:br>
              <a:rPr lang="en-US" altLang="zh-CN" sz="2000"/>
            </a:br>
            <a:r>
              <a:rPr lang="en-US" altLang="zh-CN" sz="2000"/>
              <a:t>	    // logging</a:t>
            </a:r>
            <a:r>
              <a:rPr lang="zh-CN" altLang="en-US" sz="2000"/>
              <a:t>的各种方法</a:t>
            </a:r>
            <a:br>
              <a:rPr lang="zh-CN" altLang="en-US" sz="2000"/>
            </a:br>
            <a:r>
              <a:rPr lang="zh-CN" altLang="en-US" sz="2000"/>
              <a:t>	    </a:t>
            </a:r>
            <a:r>
              <a:rPr lang="en-US" altLang="zh-CN" sz="2000"/>
              <a:t>log.debug("Start of main()");</a:t>
            </a:r>
            <a:br>
              <a:rPr lang="en-US" altLang="zh-CN" sz="2000"/>
            </a:br>
            <a:r>
              <a:rPr lang="en-US" altLang="zh-CN" sz="2000"/>
              <a:t>   }</a:t>
            </a:r>
          </a:p>
          <a:p>
            <a:pPr>
              <a:lnSpc>
                <a:spcPct val="80000"/>
              </a:lnSpc>
              <a:buFont typeface="Wingdings" panose="05000000000000000000" pitchFamily="2" charset="2"/>
              <a:buNone/>
            </a:pPr>
            <a:r>
              <a:rPr lang="en-US" altLang="zh-CN" sz="2000"/>
              <a:t>}</a:t>
            </a:r>
          </a:p>
        </p:txBody>
      </p:sp>
    </p:spTree>
  </p:cSld>
  <p:clrMapOvr>
    <a:masterClrMapping/>
  </p:clrMapOvr>
</p:sld>
</file>

<file path=ppt/theme/theme1.xml><?xml version="1.0" encoding="utf-8"?>
<a:theme xmlns:a="http://schemas.openxmlformats.org/drawingml/2006/main" name="Java预热班讲义模板">
  <a:themeElements>
    <a:clrScheme name="Java预热班讲义模板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Java预热班讲义模板">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CC8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2000" b="1" i="0" u="none" strike="noStrike" cap="none" normalizeH="0" baseline="0" smtClean="0">
            <a:ln>
              <a:noFill/>
            </a:ln>
            <a:solidFill>
              <a:srgbClr val="000000"/>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CC8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2000" b="1" i="0" u="none" strike="noStrike" cap="none" normalizeH="0" baseline="0" smtClean="0">
            <a:ln>
              <a:noFill/>
            </a:ln>
            <a:solidFill>
              <a:srgbClr val="000000"/>
            </a:solidFill>
            <a:effectLst/>
            <a:latin typeface="Tahoma" panose="020B0604030504040204" pitchFamily="34" charset="0"/>
            <a:ea typeface="宋体" panose="02010600030101010101" pitchFamily="2" charset="-122"/>
          </a:defRPr>
        </a:defPPr>
      </a:lstStyle>
    </a:lnDef>
  </a:objectDefaults>
  <a:extraClrSchemeLst>
    <a:extraClrScheme>
      <a:clrScheme name="Java预热班讲义模板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Java预热班讲义模板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Java预热班讲义模板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Java预热班讲义模板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Java预热班讲义模板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Java预热班讲义模板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Java预热班讲义模板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Java预热班讲义模板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Java预热班讲义模板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Java预热班讲义模板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双体实训讲义模板1</Template>
  <TotalTime>0</TotalTime>
  <Pages>0</Pages>
  <Words>660</Words>
  <Characters>0</Characters>
  <Application>Microsoft Office PowerPoint</Application>
  <DocSecurity>0</DocSecurity>
  <PresentationFormat>全屏显示(4:3)</PresentationFormat>
  <Lines>0</Lines>
  <Paragraphs>129</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Arial Black</vt:lpstr>
      <vt:lpstr>Times New Roman</vt:lpstr>
      <vt:lpstr>隶书</vt:lpstr>
      <vt:lpstr>Tahoma</vt:lpstr>
      <vt:lpstr>Java预热班讲义模板</vt:lpstr>
      <vt:lpstr>日志技术（Log4J）</vt:lpstr>
      <vt:lpstr>开发中的日志操作</vt:lpstr>
      <vt:lpstr>使用Log4J的步骤</vt:lpstr>
      <vt:lpstr>配置文件（log4j.properties）</vt:lpstr>
      <vt:lpstr>Log4j提供的输出目的地 </vt:lpstr>
      <vt:lpstr>Log4j提供的layout</vt:lpstr>
      <vt:lpstr>布局（Layout） </vt:lpstr>
      <vt:lpstr>获得Logger</vt:lpstr>
      <vt:lpstr>范例代码</vt:lpstr>
      <vt:lpstr>关于Log4j比较全面的配置 </vt:lpstr>
      <vt:lpstr>关于Log4j比较全面的配置 </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log4j</dc:title>
  <dc:subject/>
  <dc:creator>姜涛</dc:creator>
  <cp:keywords/>
  <dc:description/>
  <cp:lastModifiedBy>李欣</cp:lastModifiedBy>
  <cp:revision>246</cp:revision>
  <dcterms:created xsi:type="dcterms:W3CDTF">2014-08-03T01:14:02Z</dcterms:created>
  <dcterms:modified xsi:type="dcterms:W3CDTF">2016-08-13T07:27:56Z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2052-9.1.0.4047</vt:lpwstr>
  </property>
</Properties>
</file>