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1"/>
  </p:notesMasterIdLst>
  <p:sldIdLst>
    <p:sldId id="256" r:id="rId2"/>
    <p:sldId id="257" r:id="rId3"/>
    <p:sldId id="282" r:id="rId4"/>
    <p:sldId id="258" r:id="rId5"/>
    <p:sldId id="262" r:id="rId6"/>
    <p:sldId id="259" r:id="rId7"/>
    <p:sldId id="260" r:id="rId8"/>
    <p:sldId id="270" r:id="rId9"/>
    <p:sldId id="261" r:id="rId10"/>
    <p:sldId id="263" r:id="rId11"/>
    <p:sldId id="264" r:id="rId12"/>
    <p:sldId id="265" r:id="rId13"/>
    <p:sldId id="267" r:id="rId14"/>
    <p:sldId id="268" r:id="rId15"/>
    <p:sldId id="266" r:id="rId16"/>
    <p:sldId id="269" r:id="rId17"/>
    <p:sldId id="271" r:id="rId18"/>
    <p:sldId id="272" r:id="rId19"/>
    <p:sldId id="274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1"/>
        <p:guide pos="2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6738ED2-9845-4AF1-B2FC-77D3F784B7B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&lt;?xml version="1.0" encoding="UTF-8"?&gt;</a:t>
            </a:r>
          </a:p>
          <a:p>
            <a:r>
              <a:rPr lang="en-US" altLang="zh-CN"/>
              <a:t>&lt;!DOCTYPE hibernate-mapping PUBLIC </a:t>
            </a:r>
          </a:p>
          <a:p>
            <a:r>
              <a:rPr lang="en-US" altLang="zh-CN"/>
              <a:t>    "-//Hibernate/Hibernate Mapping DTD 3.0//EN"</a:t>
            </a:r>
          </a:p>
          <a:p>
            <a:r>
              <a:rPr lang="en-US" altLang="zh-CN"/>
              <a:t>    "http://www.hibernate.org/dtd/hibernate-mapping-3.0.dtd"&gt;</a:t>
            </a:r>
          </a:p>
          <a:p>
            <a:r>
              <a:rPr lang="en-US" altLang="zh-CN"/>
              <a:t>&lt;hibernate-mapping&gt;</a:t>
            </a:r>
          </a:p>
          <a:p>
            <a:r>
              <a:rPr lang="en-US" altLang="zh-CN"/>
              <a:t>	&lt;!-- </a:t>
            </a:r>
            <a:r>
              <a:rPr lang="zh-CN" altLang="en-US"/>
              <a:t>配置类 和数据表 对应关系 </a:t>
            </a:r>
            <a:r>
              <a:rPr lang="en-US" altLang="zh-CN"/>
              <a:t>--&gt;</a:t>
            </a:r>
          </a:p>
          <a:p>
            <a:r>
              <a:rPr lang="en-US" altLang="zh-CN"/>
              <a:t>	&lt;class name="cn.itcast.domain.Customer" table="customer" select-before-update="true"&gt;</a:t>
            </a:r>
          </a:p>
          <a:p>
            <a:r>
              <a:rPr lang="en-US" altLang="zh-CN"/>
              <a:t>		 &lt;!-- </a:t>
            </a:r>
            <a:r>
              <a:rPr lang="zh-CN" altLang="en-US"/>
              <a:t>配置哪个属性 关联数据表主键 </a:t>
            </a:r>
            <a:r>
              <a:rPr lang="en-US" altLang="zh-CN"/>
              <a:t>--&gt;</a:t>
            </a:r>
          </a:p>
          <a:p>
            <a:r>
              <a:rPr lang="en-US" altLang="zh-CN"/>
              <a:t>		 &lt;id name="id" column="id" type="integer"&gt;</a:t>
            </a:r>
          </a:p>
          <a:p>
            <a:r>
              <a:rPr lang="en-US" altLang="zh-CN"/>
              <a:t>		 	&lt;!-- </a:t>
            </a:r>
            <a:r>
              <a:rPr lang="zh-CN" altLang="en-US"/>
              <a:t>主键生成策略 </a:t>
            </a:r>
            <a:r>
              <a:rPr lang="en-US" altLang="zh-CN"/>
              <a:t>--&gt;</a:t>
            </a:r>
          </a:p>
          <a:p>
            <a:r>
              <a:rPr lang="en-US" altLang="zh-CN"/>
              <a:t>		 	&lt;generator class="identity"&gt;&lt;/generator&gt;</a:t>
            </a:r>
          </a:p>
          <a:p>
            <a:r>
              <a:rPr lang="en-US" altLang="zh-CN"/>
              <a:t>		 &lt;/id&gt;</a:t>
            </a:r>
          </a:p>
          <a:p>
            <a:r>
              <a:rPr lang="en-US" altLang="zh-CN"/>
              <a:t>		 &lt;!-- </a:t>
            </a:r>
            <a:r>
              <a:rPr lang="zh-CN" altLang="en-US"/>
              <a:t>普通属性 </a:t>
            </a:r>
            <a:r>
              <a:rPr lang="en-US" altLang="zh-CN"/>
              <a:t>--&gt;</a:t>
            </a:r>
          </a:p>
          <a:p>
            <a:r>
              <a:rPr lang="en-US" altLang="zh-CN"/>
              <a:t>		 &lt;property name="name" column="name" type="string"&gt;&lt;/property&gt;</a:t>
            </a:r>
          </a:p>
          <a:p>
            <a:r>
              <a:rPr lang="en-US" altLang="zh-CN"/>
              <a:t>		 &lt;!-- </a:t>
            </a:r>
            <a:r>
              <a:rPr lang="zh-CN" altLang="en-US"/>
              <a:t>如果属性名和列名相同 可以省略 </a:t>
            </a:r>
            <a:r>
              <a:rPr lang="en-US" altLang="zh-CN"/>
              <a:t>column --&gt;</a:t>
            </a:r>
          </a:p>
          <a:p>
            <a:r>
              <a:rPr lang="en-US" altLang="zh-CN"/>
              <a:t>		 &lt;property name="age" type="integer" &gt;&lt;/property&gt;</a:t>
            </a:r>
          </a:p>
          <a:p>
            <a:r>
              <a:rPr lang="en-US" altLang="zh-CN"/>
              <a:t>		 &lt;!-- </a:t>
            </a:r>
            <a:r>
              <a:rPr lang="zh-CN" altLang="en-US"/>
              <a:t>类型也可以使用默认生成规则，省略</a:t>
            </a:r>
            <a:r>
              <a:rPr lang="en-US" altLang="zh-CN"/>
              <a:t>type --&gt;</a:t>
            </a:r>
          </a:p>
          <a:p>
            <a:r>
              <a:rPr lang="en-US" altLang="zh-CN"/>
              <a:t>		 &lt;property name="city"&gt;&lt;/property&gt;</a:t>
            </a:r>
          </a:p>
          <a:p>
            <a:r>
              <a:rPr lang="en-US" altLang="zh-CN"/>
              <a:t>		 &lt;property name="info"&gt;&lt;/property&gt;</a:t>
            </a:r>
          </a:p>
          <a:p>
            <a:r>
              <a:rPr lang="en-US" altLang="zh-CN"/>
              <a:t>	&lt;/class&gt;</a:t>
            </a:r>
          </a:p>
          <a:p>
            <a:r>
              <a:rPr lang="en-US" altLang="zh-CN"/>
              <a:t>&lt;/hibernate-mapping&gt;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&lt;?xml version="1.0" encoding="UTF-8"?&gt;</a:t>
            </a:r>
          </a:p>
          <a:p>
            <a:r>
              <a:rPr lang="en-US" altLang="zh-CN"/>
              <a:t>&lt;!DOCTYPE hibernate-configuration PUBLIC</a:t>
            </a:r>
          </a:p>
          <a:p>
            <a:r>
              <a:rPr lang="en-US" altLang="zh-CN"/>
              <a:t>	"-//Hibernate/Hibernate Configuration DTD 3.0//EN"</a:t>
            </a:r>
          </a:p>
          <a:p>
            <a:r>
              <a:rPr lang="en-US" altLang="zh-CN"/>
              <a:t>	"http://www.hibernate.org/dtd/hibernate-configuration-3.0.dtd"&gt;</a:t>
            </a:r>
          </a:p>
          <a:p>
            <a:r>
              <a:rPr lang="en-US" altLang="zh-CN"/>
              <a:t>&lt;hibernate-configuration&gt;</a:t>
            </a:r>
          </a:p>
          <a:p>
            <a:r>
              <a:rPr lang="en-US" altLang="zh-CN"/>
              <a:t>	&lt;!-- </a:t>
            </a:r>
            <a:r>
              <a:rPr lang="zh-CN" altLang="en-US"/>
              <a:t>会话连接工厂，建立数据库连接需要</a:t>
            </a:r>
            <a:r>
              <a:rPr lang="en-US" altLang="zh-CN"/>
              <a:t>SessionFactory --&gt;</a:t>
            </a:r>
          </a:p>
          <a:p>
            <a:r>
              <a:rPr lang="en-US" altLang="zh-CN"/>
              <a:t>	&lt;session-factory&gt;</a:t>
            </a:r>
          </a:p>
          <a:p>
            <a:r>
              <a:rPr lang="en-US" altLang="zh-CN"/>
              <a:t>		&lt;!-- JDBC</a:t>
            </a:r>
            <a:r>
              <a:rPr lang="zh-CN" altLang="en-US"/>
              <a:t>连接基本参数 </a:t>
            </a:r>
            <a:r>
              <a:rPr lang="en-US" altLang="zh-CN"/>
              <a:t>--&gt;</a:t>
            </a:r>
          </a:p>
          <a:p>
            <a:r>
              <a:rPr lang="en-US" altLang="zh-CN"/>
              <a:t>		&lt;property name="hibernate.connection.driver_class"&gt;com.mysql.jdbc.Driver&lt;/property&gt;</a:t>
            </a:r>
          </a:p>
          <a:p>
            <a:r>
              <a:rPr lang="en-US" altLang="zh-CN"/>
              <a:t>		&lt;property name="hibernate.connection.url"&gt;jdbc:mysql:///hibernatetest&lt;/property&gt;</a:t>
            </a:r>
          </a:p>
          <a:p>
            <a:r>
              <a:rPr lang="en-US" altLang="zh-CN"/>
              <a:t>		&lt;property name="hibernate.connection.username"&gt;root&lt;/property&gt;</a:t>
            </a:r>
          </a:p>
          <a:p>
            <a:r>
              <a:rPr lang="en-US" altLang="zh-CN"/>
              <a:t>		&lt;property name="hibernate.connection.password"&gt;123&lt;/property&gt;</a:t>
            </a:r>
          </a:p>
          <a:p>
            <a:r>
              <a:rPr lang="en-US" altLang="zh-CN"/>
              <a:t>		&lt;!-- </a:t>
            </a:r>
            <a:r>
              <a:rPr lang="zh-CN" altLang="en-US"/>
              <a:t>配置数据库方言，便于生成一些与数据库相关</a:t>
            </a:r>
            <a:r>
              <a:rPr lang="en-US" altLang="zh-CN"/>
              <a:t>SQL</a:t>
            </a:r>
            <a:r>
              <a:rPr lang="zh-CN" altLang="en-US"/>
              <a:t>方言 </a:t>
            </a:r>
            <a:r>
              <a:rPr lang="en-US" altLang="zh-CN"/>
              <a:t>--&gt;</a:t>
            </a:r>
          </a:p>
          <a:p>
            <a:r>
              <a:rPr lang="en-US" altLang="zh-CN"/>
              <a:t>		&lt;property name="hibernate.dialect"&gt;org.hibernate.dialect.MySQL5Dialect&lt;/property&gt;</a:t>
            </a:r>
          </a:p>
          <a:p>
            <a:r>
              <a:rPr lang="en-US" altLang="zh-CN"/>
              <a:t>		&lt;!-- </a:t>
            </a:r>
            <a:r>
              <a:rPr lang="zh-CN" altLang="en-US"/>
              <a:t>可以根据需要自动创建数据表 </a:t>
            </a:r>
            <a:r>
              <a:rPr lang="en-US" altLang="zh-CN"/>
              <a:t>--&gt;</a:t>
            </a:r>
          </a:p>
          <a:p>
            <a:r>
              <a:rPr lang="en-US" altLang="zh-CN"/>
              <a:t>		&lt;property name="hibernate.hbm2ddl.auto"&gt;update&lt;/property&gt;</a:t>
            </a:r>
          </a:p>
          <a:p>
            <a:r>
              <a:rPr lang="en-US" altLang="zh-CN"/>
              <a:t>		&lt;!-- </a:t>
            </a:r>
            <a:r>
              <a:rPr lang="zh-CN" altLang="en-US"/>
              <a:t>将</a:t>
            </a:r>
            <a:r>
              <a:rPr lang="en-US" altLang="zh-CN"/>
              <a:t>SQL</a:t>
            </a:r>
            <a:r>
              <a:rPr lang="zh-CN" altLang="en-US"/>
              <a:t>语句 输出到控制台 </a:t>
            </a:r>
            <a:r>
              <a:rPr lang="en-US" altLang="zh-CN"/>
              <a:t>--&gt;</a:t>
            </a:r>
          </a:p>
          <a:p>
            <a:r>
              <a:rPr lang="en-US" altLang="zh-CN"/>
              <a:t>		&lt;property name="hibernate.show_sql"&gt;true&lt;/property&gt;</a:t>
            </a:r>
          </a:p>
          <a:p>
            <a:r>
              <a:rPr lang="en-US" altLang="zh-CN"/>
              <a:t>		&lt;property name="hibernate.format_sql"&gt;true&lt;/property&gt;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&lt;!-- JavaEE6 </a:t>
            </a:r>
            <a:r>
              <a:rPr lang="zh-CN" altLang="en-US"/>
              <a:t>使用</a:t>
            </a:r>
            <a:r>
              <a:rPr lang="en-US" altLang="zh-CN"/>
              <a:t>BeanValidator</a:t>
            </a:r>
            <a:r>
              <a:rPr lang="zh-CN" altLang="en-US"/>
              <a:t>校验，需要设置校验模式</a:t>
            </a:r>
            <a:r>
              <a:rPr lang="en-US" altLang="zh-CN"/>
              <a:t>--&gt;</a:t>
            </a:r>
          </a:p>
          <a:p>
            <a:r>
              <a:rPr lang="en-US" altLang="zh-CN"/>
              <a:t>&lt;!-- 		&lt;property name="javax.persistence.validation.mode"&gt;none&lt;/property&gt; --&gt;</a:t>
            </a:r>
          </a:p>
          <a:p>
            <a:r>
              <a:rPr lang="en-US" altLang="zh-CN"/>
              <a:t>		</a:t>
            </a:r>
          </a:p>
          <a:p>
            <a:r>
              <a:rPr lang="en-US" altLang="zh-CN"/>
              <a:t>		&lt;mapping resource="cn/itcast/domain/Customer.hbm.xml"&gt;&lt;/mapping&gt;</a:t>
            </a:r>
          </a:p>
          <a:p>
            <a:r>
              <a:rPr lang="en-US" altLang="zh-CN"/>
              <a:t>	&lt;/session-factory&gt;</a:t>
            </a:r>
          </a:p>
          <a:p>
            <a:r>
              <a:rPr lang="en-US" altLang="zh-CN"/>
              <a:t>&lt;/hibernate-configuration&gt;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EF49FCC-0A3B-456D-8E35-C583FC9D034D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F69F0-030A-46FF-BE32-181F98CE23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73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CE731-927B-4403-AEB8-1A968C2531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77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21EC696-E25D-43BC-AE1D-F210C02F7A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6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64C87A13-27BA-4CA9-BFFF-8DE3529905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8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28FC3-8BAF-4380-8648-39C56AA9F0B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2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A9250-DF5E-4119-A86E-FB7B1786BC7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6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06E9E-1D19-43B5-BB66-DFA0D485E8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278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498D0E-61B6-4D07-A7D2-3956CEA7A9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92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C2313-B070-43FF-8896-9DA9F1284B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8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AE873-BBFC-4B84-A05F-8C17D8F86E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47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5A528-F0B5-4134-A9E2-8CD652CDC1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75C7B-0DE1-4E52-B25A-9E2B8DDEB3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94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D6E22FED-9E0F-4D4C-A572-DA711C6B7E5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/>
              <a:t>Hibernate开发入门</a:t>
            </a:r>
            <a:endParaRPr lang="zh-CN" altLang="en-US" b="1" i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快速入门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5</a:t>
            </a:r>
            <a:r>
              <a:rPr lang="zh-CN" altLang="en-US" sz="2000"/>
              <a:t>、编程操作</a:t>
            </a:r>
            <a:r>
              <a:rPr lang="en-US" altLang="zh-CN" sz="2000"/>
              <a:t>hibernate</a:t>
            </a:r>
            <a:r>
              <a:rPr lang="zh-CN" altLang="en-US" sz="2000"/>
              <a:t>框架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// </a:t>
            </a:r>
            <a:r>
              <a:rPr lang="zh-CN" altLang="en-US" sz="1600">
                <a:solidFill>
                  <a:srgbClr val="0000FF"/>
                </a:solidFill>
              </a:rPr>
              <a:t>实例化配置对象，加载配置文件 </a:t>
            </a:r>
            <a:r>
              <a:rPr lang="en-US" altLang="zh-CN" sz="1600">
                <a:solidFill>
                  <a:srgbClr val="0000FF"/>
                </a:solidFill>
              </a:rPr>
              <a:t>hibernate.cfg.xml</a:t>
            </a:r>
            <a:endParaRPr lang="zh-CN" altLang="en-US" sz="160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</a:rPr>
              <a:t>Configuration configuration = new Configuration().configure();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// </a:t>
            </a:r>
            <a:r>
              <a:rPr lang="zh-CN" altLang="en-US" sz="1600">
                <a:solidFill>
                  <a:srgbClr val="0000FF"/>
                </a:solidFill>
              </a:rPr>
              <a:t>创建会话连接工厂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</a:rPr>
              <a:t>SessionFactory sessionFactory = configuration.buildSessionFactory();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// </a:t>
            </a:r>
            <a:r>
              <a:rPr lang="zh-CN" altLang="en-US" sz="1600">
                <a:solidFill>
                  <a:srgbClr val="0000FF"/>
                </a:solidFill>
              </a:rPr>
              <a:t>创建会话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</a:rPr>
              <a:t>Session session = sessionFactory.openSession();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// </a:t>
            </a:r>
            <a:r>
              <a:rPr lang="zh-CN" altLang="en-US" sz="1600">
                <a:solidFill>
                  <a:srgbClr val="0000FF"/>
                </a:solidFill>
              </a:rPr>
              <a:t>开启事务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</a:rPr>
              <a:t>Transaction transaction = session.beginTransaction();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FF0000"/>
                </a:solidFill>
              </a:rPr>
              <a:t>...  </a:t>
            </a:r>
            <a:r>
              <a:rPr lang="zh-CN" altLang="en-US" sz="1600">
                <a:solidFill>
                  <a:srgbClr val="FF0000"/>
                </a:solidFill>
              </a:rPr>
              <a:t>这里可以编写</a:t>
            </a:r>
            <a:r>
              <a:rPr lang="en-US" altLang="zh-CN" sz="1600">
                <a:solidFill>
                  <a:srgbClr val="FF0000"/>
                </a:solidFill>
              </a:rPr>
              <a:t>hibernate</a:t>
            </a:r>
            <a:r>
              <a:rPr lang="zh-CN" altLang="en-US" sz="1600">
                <a:solidFill>
                  <a:srgbClr val="FF0000"/>
                </a:solidFill>
              </a:rPr>
              <a:t>操作代码逻辑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rgbClr val="0000FF"/>
                </a:solidFill>
              </a:rPr>
              <a:t>// </a:t>
            </a:r>
            <a:r>
              <a:rPr lang="zh-CN" altLang="en-US" sz="1600">
                <a:solidFill>
                  <a:srgbClr val="0000FF"/>
                </a:solidFill>
              </a:rPr>
              <a:t>提交事务，释放资源		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</a:rPr>
              <a:t>transaction.commit();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</a:rPr>
              <a:t>session.close();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rgbClr val="0000FF"/>
                </a:solidFill>
              </a:rPr>
              <a:t>sessionFactory.close();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常用操作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插入数据</a:t>
            </a:r>
          </a:p>
          <a:p>
            <a:r>
              <a:rPr lang="zh-CN" altLang="zh-CN"/>
              <a:t>根据主键查询数据</a:t>
            </a:r>
          </a:p>
          <a:p>
            <a:r>
              <a:rPr lang="zh-CN" altLang="zh-CN"/>
              <a:t>修改数据</a:t>
            </a:r>
          </a:p>
          <a:p>
            <a:r>
              <a:rPr lang="zh-CN" altLang="zh-CN"/>
              <a:t>删除数据</a:t>
            </a:r>
          </a:p>
          <a:p>
            <a:r>
              <a:rPr lang="zh-CN" altLang="zh-CN"/>
              <a:t>查询所有数据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常用操作 </a:t>
            </a:r>
            <a:r>
              <a:rPr lang="en-US" altLang="zh-CN"/>
              <a:t>- </a:t>
            </a:r>
            <a:r>
              <a:rPr lang="zh-CN" altLang="en-US"/>
              <a:t>插入数据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634288" cy="4098925"/>
          </a:xfrm>
        </p:spPr>
        <p:txBody>
          <a:bodyPr/>
          <a:lstStyle/>
          <a:p>
            <a:r>
              <a:rPr lang="zh-CN" altLang="en-US" sz="2700"/>
              <a:t>插入数据 通过</a:t>
            </a:r>
            <a:r>
              <a:rPr lang="en-US" altLang="zh-CN" sz="2700"/>
              <a:t>Session</a:t>
            </a:r>
            <a:r>
              <a:rPr lang="zh-CN" altLang="en-US" sz="2700"/>
              <a:t>对象 </a:t>
            </a:r>
            <a:r>
              <a:rPr lang="en-US" altLang="zh-CN" sz="2700"/>
              <a:t>save</a:t>
            </a:r>
            <a:r>
              <a:rPr lang="zh-CN" altLang="en-US" sz="2700"/>
              <a:t>方法</a:t>
            </a:r>
          </a:p>
          <a:p>
            <a:pPr lvl="1"/>
            <a:r>
              <a:rPr lang="zh-CN" altLang="en-US" sz="2200"/>
              <a:t>Serializable save(Object object) </a:t>
            </a:r>
          </a:p>
          <a:p>
            <a:pPr lvl="1"/>
            <a:endParaRPr lang="zh-CN" altLang="en-US" sz="220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00113" y="2997200"/>
          <a:ext cx="74739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BMP 图像" r:id="rId3" imgW="7858397" imgH="3029357" progId="Paint.Picture">
                  <p:embed/>
                </p:oleObj>
              </mc:Choice>
              <mc:Fallback>
                <p:oleObj name="BMP 图像" r:id="rId3" imgW="7858397" imgH="30293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747395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Hibernate</a:t>
            </a:r>
            <a:r>
              <a:rPr lang="zh-CN" altLang="en-US" sz="2800"/>
              <a:t>常用操作 </a:t>
            </a:r>
            <a:r>
              <a:rPr lang="en-US" altLang="zh-CN" sz="2800"/>
              <a:t>- </a:t>
            </a:r>
            <a:r>
              <a:rPr lang="zh-CN" altLang="en-US" sz="2800"/>
              <a:t>修改数据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77163" cy="4098925"/>
          </a:xfrm>
        </p:spPr>
        <p:txBody>
          <a:bodyPr/>
          <a:lstStyle/>
          <a:p>
            <a:r>
              <a:rPr lang="zh-CN" altLang="en-US" sz="2700"/>
              <a:t>修改数据 通过</a:t>
            </a:r>
            <a:r>
              <a:rPr lang="en-US" altLang="zh-CN" sz="2700"/>
              <a:t>Session</a:t>
            </a:r>
            <a:r>
              <a:rPr lang="zh-CN" altLang="en-US" sz="2700"/>
              <a:t>的</a:t>
            </a:r>
            <a:r>
              <a:rPr lang="en-US" altLang="zh-CN" sz="2700"/>
              <a:t>update</a:t>
            </a:r>
            <a:r>
              <a:rPr lang="zh-CN" altLang="en-US" sz="2700"/>
              <a:t>方法</a:t>
            </a:r>
          </a:p>
          <a:p>
            <a:pPr lvl="1"/>
            <a:r>
              <a:rPr lang="zh-CN" altLang="en-US" sz="2200"/>
              <a:t>void</a:t>
            </a:r>
            <a:r>
              <a:rPr lang="en-US" altLang="zh-CN" sz="2200"/>
              <a:t> </a:t>
            </a:r>
            <a:r>
              <a:rPr lang="zh-CN" altLang="en-US" sz="2200"/>
              <a:t>update(Object object) </a:t>
            </a:r>
          </a:p>
          <a:p>
            <a:pPr lvl="1"/>
            <a:endParaRPr lang="zh-CN" altLang="en-US" sz="220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44575" y="2925763"/>
          <a:ext cx="713740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BMP 图像" r:id="rId3" imgW="8067917" imgH="3581597" progId="Paint.Picture">
                  <p:embed/>
                </p:oleObj>
              </mc:Choice>
              <mc:Fallback>
                <p:oleObj name="BMP 图像" r:id="rId3" imgW="8067917" imgH="35815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925763"/>
                        <a:ext cx="713740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Hibernate</a:t>
            </a:r>
            <a:r>
              <a:rPr lang="zh-CN" altLang="en-US" sz="2800"/>
              <a:t>常用操作 </a:t>
            </a:r>
            <a:r>
              <a:rPr lang="en-US" altLang="zh-CN" sz="2800"/>
              <a:t>- </a:t>
            </a:r>
            <a:r>
              <a:rPr lang="zh-CN" altLang="en-US" sz="2800"/>
              <a:t>删除数据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r>
              <a:rPr lang="zh-CN" altLang="en-US" sz="2700"/>
              <a:t>删除数据  通过</a:t>
            </a:r>
            <a:r>
              <a:rPr lang="en-US" altLang="zh-CN" sz="2700"/>
              <a:t>Session</a:t>
            </a:r>
            <a:r>
              <a:rPr lang="zh-CN" altLang="en-US" sz="2700"/>
              <a:t>的</a:t>
            </a:r>
            <a:r>
              <a:rPr lang="en-US" altLang="zh-CN" sz="2700"/>
              <a:t>delete</a:t>
            </a:r>
            <a:r>
              <a:rPr lang="zh-CN" altLang="en-US" sz="2700"/>
              <a:t>方法</a:t>
            </a:r>
          </a:p>
          <a:p>
            <a:pPr lvl="1"/>
            <a:r>
              <a:rPr lang="zh-CN" altLang="en-US" sz="2200"/>
              <a:t>void delete(Object object) 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00113" y="2997200"/>
          <a:ext cx="769302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BMP 图像" r:id="rId3" imgW="7924997" imgH="2819837" progId="Paint.Picture">
                  <p:embed/>
                </p:oleObj>
              </mc:Choice>
              <mc:Fallback>
                <p:oleObj name="BMP 图像" r:id="rId3" imgW="7924997" imgH="28198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7200"/>
                        <a:ext cx="769302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Hibernate</a:t>
            </a:r>
            <a:r>
              <a:rPr lang="zh-CN" altLang="en-US" sz="2800"/>
              <a:t>常用操作 </a:t>
            </a:r>
            <a:r>
              <a:rPr lang="en-US" altLang="zh-CN" sz="2800"/>
              <a:t>- </a:t>
            </a:r>
            <a:r>
              <a:rPr lang="zh-CN" altLang="en-US" sz="2800"/>
              <a:t>根据主键查询数据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77163" cy="4098925"/>
          </a:xfrm>
        </p:spPr>
        <p:txBody>
          <a:bodyPr/>
          <a:lstStyle/>
          <a:p>
            <a:r>
              <a:rPr lang="zh-CN" altLang="en-US" sz="2700"/>
              <a:t>根据主键查询 通过</a:t>
            </a:r>
            <a:r>
              <a:rPr lang="en-US" altLang="zh-CN" sz="2700"/>
              <a:t>Session</a:t>
            </a:r>
            <a:r>
              <a:rPr lang="zh-CN" altLang="en-US" sz="2700"/>
              <a:t>的</a:t>
            </a:r>
            <a:r>
              <a:rPr lang="en-US" altLang="zh-CN" sz="2700"/>
              <a:t>get</a:t>
            </a:r>
            <a:r>
              <a:rPr lang="zh-CN" altLang="en-US" sz="2700"/>
              <a:t>或</a:t>
            </a:r>
            <a:r>
              <a:rPr lang="en-US" altLang="zh-CN" sz="2700"/>
              <a:t>load</a:t>
            </a:r>
          </a:p>
          <a:p>
            <a:pPr lvl="1"/>
            <a:r>
              <a:rPr lang="zh-CN" altLang="en-US" sz="2200"/>
              <a:t>Object get(Class clazz, Serializable id)</a:t>
            </a:r>
          </a:p>
          <a:p>
            <a:pPr lvl="1"/>
            <a:r>
              <a:rPr lang="zh-CN" altLang="en-US" sz="2200"/>
              <a:t>Object</a:t>
            </a:r>
            <a:r>
              <a:rPr lang="en-US" altLang="zh-CN" sz="2200"/>
              <a:t> </a:t>
            </a:r>
            <a:r>
              <a:rPr lang="zh-CN" altLang="en-US" sz="2200"/>
              <a:t>load(Class theClass, Serializable id) </a:t>
            </a:r>
          </a:p>
          <a:p>
            <a:pPr lvl="1"/>
            <a:endParaRPr lang="zh-CN" altLang="en-US" sz="220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16013" y="3357563"/>
          <a:ext cx="720883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BMP 图像" r:id="rId3" imgW="7905917" imgH="2686277" progId="Paint.Picture">
                  <p:embed/>
                </p:oleObj>
              </mc:Choice>
              <mc:Fallback>
                <p:oleObj name="BMP 图像" r:id="rId3" imgW="7905917" imgH="26862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57563"/>
                        <a:ext cx="7208837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Hibernate</a:t>
            </a:r>
            <a:r>
              <a:rPr lang="zh-CN" altLang="en-US" sz="2800"/>
              <a:t>常用操作 </a:t>
            </a:r>
            <a:r>
              <a:rPr lang="en-US" altLang="zh-CN" sz="2800"/>
              <a:t>- </a:t>
            </a:r>
            <a:r>
              <a:rPr lang="zh-CN" altLang="en-US" sz="2800"/>
              <a:t>查询所有数据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Hibernate</a:t>
            </a:r>
            <a:r>
              <a:rPr lang="zh-CN" altLang="en-US" sz="2000"/>
              <a:t>框架查询数据 可以通过</a:t>
            </a:r>
            <a:r>
              <a:rPr lang="en-US" altLang="zh-CN" sz="2000"/>
              <a:t>Query</a:t>
            </a:r>
            <a:r>
              <a:rPr lang="zh-CN" altLang="en-US" sz="2000"/>
              <a:t>对象完成</a:t>
            </a:r>
          </a:p>
          <a:p>
            <a:r>
              <a:rPr lang="en-US" altLang="zh-CN" sz="2000"/>
              <a:t>Session</a:t>
            </a:r>
            <a:r>
              <a:rPr lang="zh-CN" altLang="en-US" sz="2000"/>
              <a:t>对象提供了两个方法可以获得</a:t>
            </a:r>
            <a:r>
              <a:rPr lang="en-US" altLang="zh-CN" sz="2000"/>
              <a:t>Query</a:t>
            </a:r>
            <a:r>
              <a:rPr lang="zh-CN" altLang="en-US" sz="2000"/>
              <a:t>对象</a:t>
            </a:r>
          </a:p>
          <a:p>
            <a:pPr lvl="1"/>
            <a:r>
              <a:rPr lang="zh-CN" altLang="en-US" sz="1800"/>
              <a:t>Query createQuery(String queryString) </a:t>
            </a:r>
            <a:r>
              <a:rPr lang="en-US" altLang="zh-CN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接受</a:t>
            </a:r>
            <a:r>
              <a:rPr lang="en-US" altLang="zh-CN" sz="1800">
                <a:solidFill>
                  <a:srgbClr val="FF0000"/>
                </a:solidFill>
              </a:rPr>
              <a:t>HQL</a:t>
            </a:r>
          </a:p>
          <a:p>
            <a:pPr lvl="1"/>
            <a:r>
              <a:rPr lang="zh-CN" altLang="en-US" sz="1800"/>
              <a:t>SQLQuery createSQLQuery(String queryString) </a:t>
            </a:r>
            <a:r>
              <a:rPr lang="en-US" altLang="zh-CN" sz="1800"/>
              <a:t> </a:t>
            </a:r>
            <a:r>
              <a:rPr lang="zh-CN" altLang="en-US" sz="1800">
                <a:solidFill>
                  <a:srgbClr val="FF0000"/>
                </a:solidFill>
              </a:rPr>
              <a:t>接受</a:t>
            </a:r>
            <a:r>
              <a:rPr lang="en-US" altLang="zh-CN" sz="1800">
                <a:solidFill>
                  <a:srgbClr val="FF0000"/>
                </a:solidFill>
              </a:rPr>
              <a:t>SQL</a:t>
            </a:r>
          </a:p>
          <a:p>
            <a:pPr lvl="1"/>
            <a:endParaRPr lang="en-US" altLang="zh-CN" sz="1800">
              <a:solidFill>
                <a:srgbClr val="FF0000"/>
              </a:solidFill>
            </a:endParaRPr>
          </a:p>
          <a:p>
            <a:r>
              <a:rPr lang="en-US" altLang="zh-CN" sz="2000"/>
              <a:t>HQL Hibernate Query Language </a:t>
            </a:r>
            <a:r>
              <a:rPr lang="zh-CN" altLang="en-US" sz="2000"/>
              <a:t>描写对象操作一种查询语言</a:t>
            </a:r>
          </a:p>
          <a:p>
            <a:pPr lvl="1"/>
            <a:r>
              <a:rPr lang="en-US" altLang="zh-CN" sz="1800"/>
              <a:t>Query query = session.createQuery("from Customer"); </a:t>
            </a:r>
          </a:p>
          <a:p>
            <a:pPr lvl="1"/>
            <a:r>
              <a:rPr lang="zh-CN" altLang="en-US" sz="1800"/>
              <a:t>这里</a:t>
            </a:r>
            <a:r>
              <a:rPr lang="en-US" altLang="zh-CN" sz="1800"/>
              <a:t>Customer</a:t>
            </a:r>
            <a:r>
              <a:rPr lang="zh-CN" altLang="en-US" sz="1800"/>
              <a:t>是类名</a:t>
            </a:r>
          </a:p>
          <a:p>
            <a:r>
              <a:rPr lang="en-US" altLang="zh-CN" sz="2000"/>
              <a:t>SQL Structured Query Language </a:t>
            </a:r>
            <a:r>
              <a:rPr lang="zh-CN" altLang="en-US" sz="2000"/>
              <a:t>面向数据库查询语言</a:t>
            </a:r>
          </a:p>
          <a:p>
            <a:pPr lvl="1"/>
            <a:r>
              <a:rPr lang="en-US" altLang="zh-CN" sz="1800"/>
              <a:t>Query query = session.createSQLQuery("select * from customer");  </a:t>
            </a:r>
          </a:p>
          <a:p>
            <a:pPr lvl="1"/>
            <a:r>
              <a:rPr lang="zh-CN" altLang="en-US" sz="1800"/>
              <a:t>这里参数就是普通</a:t>
            </a:r>
            <a:r>
              <a:rPr lang="en-US" altLang="zh-CN" sz="1800"/>
              <a:t>SQL</a:t>
            </a:r>
            <a:r>
              <a:rPr lang="zh-CN" altLang="en-US" sz="1800"/>
              <a:t>语句 </a:t>
            </a:r>
          </a:p>
          <a:p>
            <a:pPr lvl="1"/>
            <a:endParaRPr lang="zh-CN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session.createQuery </a:t>
            </a:r>
            <a:r>
              <a:rPr lang="zh-CN" altLang="en-US" sz="3200"/>
              <a:t>示例代码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HQL</a:t>
            </a:r>
            <a:r>
              <a:rPr lang="zh-CN" altLang="en-US" sz="2400"/>
              <a:t>查询结果会自动封装为</a:t>
            </a:r>
            <a:r>
              <a:rPr lang="en-US" altLang="zh-CN" sz="2400"/>
              <a:t>Java</a:t>
            </a:r>
            <a:r>
              <a:rPr lang="zh-CN" altLang="en-US" sz="2400"/>
              <a:t>对象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828675" y="2565400"/>
          <a:ext cx="7696200" cy="338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BMP 图像" r:id="rId3" imgW="8039477" imgH="3534077" progId="Paint.Picture">
                  <p:embed/>
                </p:oleObj>
              </mc:Choice>
              <mc:Fallback>
                <p:oleObj name="BMP 图像" r:id="rId3" imgW="8039477" imgH="353407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565400"/>
                        <a:ext cx="7696200" cy="338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session.createSQLQuery </a:t>
            </a:r>
            <a:r>
              <a:rPr lang="zh-CN" altLang="en-US" sz="3200"/>
              <a:t>示例代码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SQLQuery </a:t>
            </a:r>
            <a:r>
              <a:rPr lang="zh-CN" altLang="en-US" sz="2400"/>
              <a:t>会将查询结果每条数据封装为一个</a:t>
            </a:r>
            <a:r>
              <a:rPr lang="en-US" altLang="zh-CN" sz="2400"/>
              <a:t>Object[] 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900113" y="2565400"/>
          <a:ext cx="7696200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BMP 图像" r:id="rId3" imgW="7963157" imgH="3514997" progId="Paint.Picture">
                  <p:embed/>
                </p:oleObj>
              </mc:Choice>
              <mc:Fallback>
                <p:oleObj name="BMP 图像" r:id="rId3" imgW="7963157" imgH="35149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65400"/>
                        <a:ext cx="7696200" cy="339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574675" cy="5975350"/>
          </a:xfrm>
        </p:spPr>
        <p:txBody>
          <a:bodyPr/>
          <a:lstStyle/>
          <a:p>
            <a:r>
              <a:rPr lang="en-US" altLang="zh-CN" sz="2900"/>
              <a:t>Hi</a:t>
            </a:r>
            <a:br>
              <a:rPr lang="en-US" altLang="zh-CN" sz="2900"/>
            </a:br>
            <a:r>
              <a:rPr lang="en-US" altLang="zh-CN" sz="2900"/>
              <a:t>bernate</a:t>
            </a:r>
            <a:r>
              <a:rPr lang="zh-CN" altLang="en-US" sz="2900"/>
              <a:t>运行过程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4356100" y="838200"/>
            <a:ext cx="1447800" cy="5334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宋体" panose="02010600030101010101" pitchFamily="2" charset="-122"/>
              </a:rPr>
              <a:t>应用程序</a:t>
            </a:r>
            <a:r>
              <a:rPr lang="zh-CN" altLang="en-US"/>
              <a:t>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4356100" y="1676400"/>
            <a:ext cx="1524000" cy="4572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Configuration 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356100" y="2438400"/>
            <a:ext cx="1524000" cy="3810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SessionFactory </a:t>
            </a: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356100" y="3124200"/>
            <a:ext cx="1524000" cy="3810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Session 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556500" y="3124200"/>
            <a:ext cx="1219200" cy="3810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800"/>
              <a:t>Query </a:t>
            </a:r>
          </a:p>
        </p:txBody>
      </p:sp>
      <p:sp>
        <p:nvSpPr>
          <p:cNvPr id="24584" name="AutoShape 7"/>
          <p:cNvSpPr>
            <a:spLocks noChangeArrowheads="1"/>
          </p:cNvSpPr>
          <p:nvPr/>
        </p:nvSpPr>
        <p:spPr bwMode="auto">
          <a:xfrm>
            <a:off x="2070100" y="2819400"/>
            <a:ext cx="1371600" cy="1143000"/>
          </a:xfrm>
          <a:prstGeom prst="flowChartDocumen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CN" altLang="en-US" sz="1800"/>
              <a:t>映射文件</a:t>
            </a:r>
          </a:p>
          <a:p>
            <a:pPr algn="dist"/>
            <a:r>
              <a:rPr lang="en-US" altLang="zh-CN" sz="1800"/>
              <a:t>.hbm.xml</a:t>
            </a:r>
          </a:p>
          <a:p>
            <a:pPr algn="dist"/>
            <a:endParaRPr lang="zh-CN" altLang="en-US" sz="1800"/>
          </a:p>
        </p:txBody>
      </p:sp>
      <p:sp>
        <p:nvSpPr>
          <p:cNvPr id="24585" name="AutoShape 8"/>
          <p:cNvSpPr>
            <a:spLocks noChangeArrowheads="1"/>
          </p:cNvSpPr>
          <p:nvPr/>
        </p:nvSpPr>
        <p:spPr bwMode="auto">
          <a:xfrm>
            <a:off x="3898900" y="3962400"/>
            <a:ext cx="2286000" cy="1143000"/>
          </a:xfrm>
          <a:prstGeom prst="flowChartDecision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/>
              <a:t>Transaction</a:t>
            </a:r>
          </a:p>
          <a:p>
            <a:pPr algn="r"/>
            <a:endParaRPr lang="zh-CN" altLang="en-US" sz="1800"/>
          </a:p>
        </p:txBody>
      </p:sp>
      <p:sp>
        <p:nvSpPr>
          <p:cNvPr id="24586" name="AutoShape 9"/>
          <p:cNvSpPr>
            <a:spLocks noChangeArrowheads="1"/>
          </p:cNvSpPr>
          <p:nvPr/>
        </p:nvSpPr>
        <p:spPr bwMode="auto">
          <a:xfrm>
            <a:off x="1841500" y="1447800"/>
            <a:ext cx="1981200" cy="914400"/>
          </a:xfrm>
          <a:prstGeom prst="flowChartProcess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/>
              <a:t>配置文件</a:t>
            </a:r>
          </a:p>
          <a:p>
            <a:pPr algn="ctr"/>
            <a:r>
              <a:rPr lang="en-US" altLang="zh-CN" sz="1800"/>
              <a:t>hibernate.cfg.xml </a:t>
            </a:r>
          </a:p>
        </p:txBody>
      </p:sp>
      <p:sp>
        <p:nvSpPr>
          <p:cNvPr id="24587" name="AutoShape 10"/>
          <p:cNvSpPr>
            <a:spLocks noChangeArrowheads="1"/>
          </p:cNvSpPr>
          <p:nvPr/>
        </p:nvSpPr>
        <p:spPr bwMode="auto">
          <a:xfrm>
            <a:off x="2146300" y="5105400"/>
            <a:ext cx="1066800" cy="533400"/>
          </a:xfrm>
          <a:prstGeom prst="flowChartInputOutpu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宋体" panose="02010600030101010101" pitchFamily="2" charset="-122"/>
              </a:rPr>
              <a:t>回滚</a:t>
            </a:r>
            <a:r>
              <a:rPr lang="zh-CN" altLang="en-US" sz="1800"/>
              <a:t> </a:t>
            </a:r>
          </a:p>
        </p:txBody>
      </p:sp>
      <p:sp>
        <p:nvSpPr>
          <p:cNvPr id="24588" name="AutoShape 11"/>
          <p:cNvSpPr>
            <a:spLocks noChangeArrowheads="1"/>
          </p:cNvSpPr>
          <p:nvPr/>
        </p:nvSpPr>
        <p:spPr bwMode="auto">
          <a:xfrm>
            <a:off x="6794500" y="4953000"/>
            <a:ext cx="1295400" cy="685800"/>
          </a:xfrm>
          <a:prstGeom prst="flowChartInputOutput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宋体" panose="02010600030101010101" pitchFamily="2" charset="-122"/>
              </a:rPr>
              <a:t>提交</a:t>
            </a:r>
            <a:r>
              <a:rPr lang="zh-CN" altLang="en-US" sz="1800"/>
              <a:t> </a:t>
            </a:r>
          </a:p>
        </p:txBody>
      </p:sp>
      <p:sp>
        <p:nvSpPr>
          <p:cNvPr id="24589" name="AutoShape 12"/>
          <p:cNvSpPr>
            <a:spLocks noChangeArrowheads="1"/>
          </p:cNvSpPr>
          <p:nvPr/>
        </p:nvSpPr>
        <p:spPr bwMode="auto">
          <a:xfrm>
            <a:off x="7023100" y="6400800"/>
            <a:ext cx="1295400" cy="457200"/>
          </a:xfrm>
          <a:prstGeom prst="flowChartOnlineStorage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800">
                <a:latin typeface="宋体" panose="02010600030101010101" pitchFamily="2" charset="-122"/>
              </a:rPr>
              <a:t>数据库</a:t>
            </a:r>
            <a:r>
              <a:rPr lang="zh-CN" altLang="en-US" sz="1800"/>
              <a:t> </a:t>
            </a:r>
          </a:p>
        </p:txBody>
      </p:sp>
      <p:sp>
        <p:nvSpPr>
          <p:cNvPr id="24590" name="Line 13"/>
          <p:cNvSpPr>
            <a:spLocks noChangeShapeType="1"/>
          </p:cNvSpPr>
          <p:nvPr/>
        </p:nvSpPr>
        <p:spPr bwMode="auto">
          <a:xfrm flipV="1">
            <a:off x="2755900" y="2362200"/>
            <a:ext cx="0" cy="457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5041900" y="13716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5041900" y="21336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3" name="Line 16"/>
          <p:cNvSpPr>
            <a:spLocks noChangeShapeType="1"/>
          </p:cNvSpPr>
          <p:nvPr/>
        </p:nvSpPr>
        <p:spPr bwMode="auto">
          <a:xfrm>
            <a:off x="5041900" y="28194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>
            <a:off x="5041900" y="3505200"/>
            <a:ext cx="0" cy="457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3822700" y="1981200"/>
            <a:ext cx="5334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5880100" y="3276600"/>
            <a:ext cx="4572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6261100" y="31242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/>
              <a:t>查询</a:t>
            </a:r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6870700" y="3276600"/>
            <a:ext cx="6858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99" name="Line 22"/>
          <p:cNvSpPr>
            <a:spLocks noChangeShapeType="1"/>
          </p:cNvSpPr>
          <p:nvPr/>
        </p:nvSpPr>
        <p:spPr bwMode="auto">
          <a:xfrm>
            <a:off x="8089900" y="3505200"/>
            <a:ext cx="0" cy="2286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0" name="Line 23"/>
          <p:cNvSpPr>
            <a:spLocks noChangeShapeType="1"/>
          </p:cNvSpPr>
          <p:nvPr/>
        </p:nvSpPr>
        <p:spPr bwMode="auto">
          <a:xfrm flipH="1">
            <a:off x="5041900" y="3733800"/>
            <a:ext cx="30480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 flipH="1">
            <a:off x="2984500" y="4495800"/>
            <a:ext cx="9906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2298700" y="4343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/>
              <a:t>异常</a:t>
            </a:r>
          </a:p>
        </p:txBody>
      </p:sp>
      <p:sp>
        <p:nvSpPr>
          <p:cNvPr id="24603" name="Line 26"/>
          <p:cNvSpPr>
            <a:spLocks noChangeShapeType="1"/>
          </p:cNvSpPr>
          <p:nvPr/>
        </p:nvSpPr>
        <p:spPr bwMode="auto">
          <a:xfrm>
            <a:off x="2603500" y="4648200"/>
            <a:ext cx="0" cy="4572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4" name="Line 27"/>
          <p:cNvSpPr>
            <a:spLocks noChangeShapeType="1"/>
          </p:cNvSpPr>
          <p:nvPr/>
        </p:nvSpPr>
        <p:spPr bwMode="auto">
          <a:xfrm>
            <a:off x="6108700" y="4495800"/>
            <a:ext cx="106680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7175500" y="4267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/>
              <a:t>正常</a:t>
            </a:r>
          </a:p>
        </p:txBody>
      </p:sp>
      <p:sp>
        <p:nvSpPr>
          <p:cNvPr id="24606" name="Line 29"/>
          <p:cNvSpPr>
            <a:spLocks noChangeShapeType="1"/>
          </p:cNvSpPr>
          <p:nvPr/>
        </p:nvSpPr>
        <p:spPr bwMode="auto">
          <a:xfrm>
            <a:off x="7556500" y="4648200"/>
            <a:ext cx="0" cy="304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607" name="Line 30"/>
          <p:cNvSpPr>
            <a:spLocks noChangeShapeType="1"/>
          </p:cNvSpPr>
          <p:nvPr/>
        </p:nvSpPr>
        <p:spPr bwMode="auto">
          <a:xfrm>
            <a:off x="7556500" y="5638800"/>
            <a:ext cx="0" cy="7620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Hibernate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900"/>
              <a:t>Hibernate</a:t>
            </a:r>
            <a:r>
              <a:rPr lang="zh-CN" altLang="en-US" sz="1900"/>
              <a:t>是轻量级</a:t>
            </a:r>
            <a:r>
              <a:rPr lang="en-US" altLang="zh-CN" sz="1900"/>
              <a:t>JavaEE</a:t>
            </a:r>
            <a:r>
              <a:rPr lang="zh-CN" altLang="en-US" sz="1900"/>
              <a:t>应用的持久层解决方案，是一个关系数据库</a:t>
            </a:r>
            <a:r>
              <a:rPr lang="en-US" altLang="zh-CN" sz="1900"/>
              <a:t>ORM</a:t>
            </a:r>
            <a:r>
              <a:rPr lang="zh-CN" altLang="en-US" sz="1900"/>
              <a:t>框架</a:t>
            </a:r>
          </a:p>
          <a:p>
            <a:pPr lvl="1"/>
            <a:r>
              <a:rPr lang="en-US" altLang="zh-CN" sz="1700"/>
              <a:t>ORM </a:t>
            </a:r>
            <a:r>
              <a:rPr lang="zh-CN" altLang="en-US" sz="1700"/>
              <a:t>就是通过将</a:t>
            </a:r>
            <a:r>
              <a:rPr lang="en-US" altLang="zh-CN" sz="1700"/>
              <a:t>Java</a:t>
            </a:r>
            <a:r>
              <a:rPr lang="zh-CN" altLang="en-US" sz="1700"/>
              <a:t>对象映射到数据库表，通过操作</a:t>
            </a:r>
            <a:r>
              <a:rPr lang="en-US" altLang="zh-CN" sz="1700"/>
              <a:t>Java</a:t>
            </a:r>
            <a:r>
              <a:rPr lang="zh-CN" altLang="en-US" sz="1700"/>
              <a:t>对象，就可以完成对数据表的操作</a:t>
            </a:r>
          </a:p>
          <a:p>
            <a:r>
              <a:rPr lang="en-US" altLang="zh-CN" sz="1900"/>
              <a:t>Hibernate</a:t>
            </a:r>
            <a:r>
              <a:rPr lang="zh-CN" altLang="en-US" sz="1900"/>
              <a:t>提供了对关系型数据库增删改查操作</a:t>
            </a:r>
          </a:p>
          <a:p>
            <a:r>
              <a:rPr lang="zh-CN" altLang="en-US" sz="1900"/>
              <a:t>流行数据库框架</a:t>
            </a:r>
          </a:p>
          <a:p>
            <a:pPr lvl="1"/>
            <a:r>
              <a:rPr lang="en-US" altLang="zh-CN" sz="1800"/>
              <a:t>JPA Java Persistence API.JPA</a:t>
            </a:r>
            <a:r>
              <a:rPr lang="zh-CN" altLang="en-US" sz="1800"/>
              <a:t>通过</a:t>
            </a:r>
            <a:r>
              <a:rPr lang="en-US" altLang="zh-CN" sz="1800"/>
              <a:t>JDK 5.0</a:t>
            </a:r>
            <a:r>
              <a:rPr lang="zh-CN" altLang="en-US" sz="1800"/>
              <a:t>注解或</a:t>
            </a:r>
            <a:r>
              <a:rPr lang="en-US" altLang="zh-CN" sz="1800"/>
              <a:t>XML</a:t>
            </a:r>
            <a:r>
              <a:rPr lang="zh-CN" altLang="en-US" sz="1800"/>
              <a:t>描述对象－关系表的映射关系（</a:t>
            </a:r>
            <a:r>
              <a:rPr lang="zh-CN" altLang="en-US" sz="1800">
                <a:solidFill>
                  <a:srgbClr val="FF0000"/>
                </a:solidFill>
              </a:rPr>
              <a:t>只有接口规范</a:t>
            </a:r>
            <a:r>
              <a:rPr lang="zh-CN" altLang="en-US" sz="1800"/>
              <a:t>）</a:t>
            </a:r>
          </a:p>
          <a:p>
            <a:pPr lvl="1"/>
            <a:r>
              <a:rPr lang="en-US" altLang="zh-CN" sz="1800"/>
              <a:t>Hibernate </a:t>
            </a:r>
            <a:r>
              <a:rPr lang="zh-CN" altLang="en-US" sz="1800"/>
              <a:t>最流行</a:t>
            </a:r>
            <a:r>
              <a:rPr lang="en-US" altLang="zh-CN" sz="1800"/>
              <a:t>ORM</a:t>
            </a:r>
            <a:r>
              <a:rPr lang="zh-CN" altLang="en-US" sz="1800"/>
              <a:t>框架，通过对象</a:t>
            </a:r>
            <a:r>
              <a:rPr lang="en-US" altLang="zh-CN" sz="1800"/>
              <a:t>-</a:t>
            </a:r>
            <a:r>
              <a:rPr lang="zh-CN" altLang="en-US" sz="1800"/>
              <a:t>关系映射配置，可以完全脱离底层</a:t>
            </a:r>
            <a:r>
              <a:rPr lang="en-US" altLang="zh-CN" sz="1800"/>
              <a:t>SQL</a:t>
            </a:r>
          </a:p>
          <a:p>
            <a:pPr lvl="1"/>
            <a:r>
              <a:rPr lang="en-US" altLang="zh-CN" sz="1800"/>
              <a:t>MyBatis  </a:t>
            </a:r>
            <a:r>
              <a:rPr lang="zh-CN" altLang="en-US" sz="1800"/>
              <a:t>本是</a:t>
            </a:r>
            <a:r>
              <a:rPr lang="en-US" altLang="zh-CN" sz="1800"/>
              <a:t>apache</a:t>
            </a:r>
            <a:r>
              <a:rPr lang="zh-CN" altLang="en-US" sz="1800"/>
              <a:t>的一个开源项目 </a:t>
            </a:r>
            <a:r>
              <a:rPr lang="en-US" altLang="zh-CN" sz="1800"/>
              <a:t>iBatis</a:t>
            </a:r>
            <a:r>
              <a:rPr lang="zh-CN" altLang="en-US" sz="1800"/>
              <a:t>，支持普通 </a:t>
            </a:r>
            <a:r>
              <a:rPr lang="en-US" altLang="zh-CN" sz="1800"/>
              <a:t>SQL</a:t>
            </a:r>
            <a:r>
              <a:rPr lang="zh-CN" altLang="en-US" sz="1800"/>
              <a:t>查询，存储过程和高级映射的优秀持久层框架</a:t>
            </a:r>
          </a:p>
          <a:p>
            <a:pPr lvl="1"/>
            <a:r>
              <a:rPr lang="en-US" altLang="zh-CN" sz="1800"/>
              <a:t>Apache DBUtils </a:t>
            </a:r>
            <a:r>
              <a:rPr lang="zh-CN" altLang="en-US" sz="1800"/>
              <a:t>、</a:t>
            </a:r>
            <a:r>
              <a:rPr lang="en-US" altLang="zh-CN" sz="1800"/>
              <a:t>Spring JDBCTemplate</a:t>
            </a:r>
          </a:p>
          <a:p>
            <a:endParaRPr lang="zh-CN" altLang="en-US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为什么要使用</a:t>
            </a:r>
            <a:r>
              <a:rPr lang="en-US" altLang="zh-CN"/>
              <a:t>Hibernate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Hibernate</a:t>
            </a:r>
            <a:r>
              <a:rPr lang="zh-CN" altLang="en-US" sz="2000"/>
              <a:t>对</a:t>
            </a:r>
            <a:r>
              <a:rPr lang="en-US" altLang="zh-CN" sz="2000"/>
              <a:t>JDBC</a:t>
            </a:r>
            <a:r>
              <a:rPr lang="zh-CN" altLang="en-US" sz="2000"/>
              <a:t>访问数据库的代码做了封装，大大简化了数据访问层繁琐的重复性代码</a:t>
            </a:r>
          </a:p>
          <a:p>
            <a:r>
              <a:rPr lang="en-US" altLang="zh-CN" sz="2000"/>
              <a:t>Hibernate</a:t>
            </a:r>
            <a:r>
              <a:rPr lang="zh-CN" altLang="en-US" sz="2000"/>
              <a:t>是一个基于</a:t>
            </a:r>
            <a:r>
              <a:rPr lang="en-US" altLang="zh-CN" sz="2000"/>
              <a:t>jdbc</a:t>
            </a:r>
            <a:r>
              <a:rPr lang="zh-CN" altLang="en-US" sz="2000"/>
              <a:t>的主流持久化框架，是一个优秀的</a:t>
            </a:r>
            <a:r>
              <a:rPr lang="en-US" altLang="zh-CN" sz="2000"/>
              <a:t>orm</a:t>
            </a:r>
            <a:r>
              <a:rPr lang="zh-CN" altLang="en-US" sz="2000"/>
              <a:t>实现，它很大程度的简化了</a:t>
            </a:r>
            <a:r>
              <a:rPr lang="en-US" altLang="zh-CN" sz="2000"/>
              <a:t>dao</a:t>
            </a:r>
            <a:r>
              <a:rPr lang="zh-CN" altLang="en-US" sz="2000"/>
              <a:t>层编码工作</a:t>
            </a:r>
          </a:p>
          <a:p>
            <a:r>
              <a:rPr lang="en-US" altLang="zh-CN" sz="2000"/>
              <a:t>Hibernate</a:t>
            </a:r>
            <a:r>
              <a:rPr lang="zh-CN" altLang="en-US" sz="2000"/>
              <a:t>使用</a:t>
            </a:r>
            <a:r>
              <a:rPr lang="en-US" altLang="zh-CN" sz="2000"/>
              <a:t>java</a:t>
            </a:r>
            <a:r>
              <a:rPr lang="zh-CN" altLang="en-US" sz="2000"/>
              <a:t>的反射机制，而不是字节码增强程序类实现透明性</a:t>
            </a:r>
          </a:p>
          <a:p>
            <a:r>
              <a:rPr lang="en-US" altLang="zh-CN" sz="2000"/>
              <a:t>Hibernate</a:t>
            </a:r>
            <a:r>
              <a:rPr lang="zh-CN" altLang="en-US" sz="2000"/>
              <a:t>的</a:t>
            </a:r>
            <a:r>
              <a:rPr lang="zh-CN" altLang="en-US" sz="2000">
                <a:solidFill>
                  <a:srgbClr val="FF0000"/>
                </a:solidFill>
              </a:rPr>
              <a:t>性能非常好</a:t>
            </a:r>
            <a:r>
              <a:rPr lang="zh-CN" altLang="en-US" sz="2000"/>
              <a:t>，因为它是一个轻量级框架。映射的灵活性很出色。它支持很多关系型数据库，从一对一到多对多的各种复杂关系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快速入门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8137525" cy="4098925"/>
          </a:xfrm>
        </p:spPr>
        <p:txBody>
          <a:bodyPr/>
          <a:lstStyle/>
          <a:p>
            <a:r>
              <a:rPr lang="en-US" altLang="zh-CN" sz="2700"/>
              <a:t>1</a:t>
            </a:r>
            <a:r>
              <a:rPr lang="zh-CN" altLang="en-US" sz="2700"/>
              <a:t>、下载</a:t>
            </a:r>
            <a:r>
              <a:rPr lang="en-US" altLang="zh-CN" sz="2700"/>
              <a:t>hibernate3.x</a:t>
            </a:r>
            <a:r>
              <a:rPr lang="zh-CN" altLang="en-US" sz="2700"/>
              <a:t>的开发包 </a:t>
            </a:r>
            <a:r>
              <a:rPr lang="en-US" altLang="zh-CN" sz="2700"/>
              <a:t>(</a:t>
            </a:r>
            <a:r>
              <a:rPr lang="en-US" altLang="zh-CN" sz="2700">
                <a:solidFill>
                  <a:srgbClr val="FF0000"/>
                </a:solidFill>
              </a:rPr>
              <a:t>3.6.10</a:t>
            </a:r>
            <a:r>
              <a:rPr lang="en-US" altLang="zh-CN" sz="2700"/>
              <a:t>)</a:t>
            </a:r>
            <a:endParaRPr lang="zh-CN" altLang="en-US" sz="2700"/>
          </a:p>
          <a:p>
            <a:pPr lvl="1"/>
            <a:r>
              <a:rPr lang="zh-CN" altLang="en-US" sz="2200"/>
              <a:t>http://sourceforge.net/projects/hibernate/files/hibernate3/</a:t>
            </a:r>
          </a:p>
          <a:p>
            <a:endParaRPr lang="zh-CN" altLang="en-US" sz="2700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971550" y="2925763"/>
            <a:ext cx="7631113" cy="3382962"/>
            <a:chOff x="0" y="0"/>
            <a:chExt cx="12018" cy="5329"/>
          </a:xfrm>
        </p:grpSpPr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0" y="0"/>
            <a:ext cx="3824" cy="2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BMP 图像" r:id="rId3" imgW="2429237" imgH="1810037" progId="Paint.Picture">
                    <p:embed/>
                  </p:oleObj>
                </mc:Choice>
                <mc:Fallback>
                  <p:oleObj name="BMP 图像" r:id="rId3" imgW="2429237" imgH="1810037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3824" cy="2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7371" y="1816"/>
            <a:ext cx="4326" cy="2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BMP 图像" r:id="rId5" imgW="2000477" imgH="1362557" progId="Paint.Picture">
                    <p:embed/>
                  </p:oleObj>
                </mc:Choice>
                <mc:Fallback>
                  <p:oleObj name="BMP 图像" r:id="rId5" imgW="2000477" imgH="1362557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" y="1816"/>
                          <a:ext cx="4326" cy="29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7"/>
            <p:cNvGraphicFramePr>
              <a:graphicFrameLocks/>
            </p:cNvGraphicFramePr>
            <p:nvPr/>
          </p:nvGraphicFramePr>
          <p:xfrm>
            <a:off x="4309" y="908"/>
            <a:ext cx="1928" cy="1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BMP 图像" r:id="rId7" imgW="1052474" imgH="1033672" progId="Paint.Picture">
                    <p:embed/>
                  </p:oleObj>
                </mc:Choice>
                <mc:Fallback>
                  <p:oleObj name="BMP 图像" r:id="rId7" imgW="1052474" imgH="1033672" progId="Paint.Picture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908"/>
                          <a:ext cx="1928" cy="19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289" y="681"/>
              <a:ext cx="1134" cy="90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6350" y="2383"/>
              <a:ext cx="1020" cy="67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" y="2948"/>
              <a:ext cx="6978" cy="1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Hibernate</a:t>
              </a:r>
              <a:r>
                <a:rPr lang="zh-CN" altLang="en-US">
                  <a:solidFill>
                    <a:srgbClr val="FF0000"/>
                  </a:solidFill>
                </a:rPr>
                <a:t>并没有提供日志的实现</a:t>
              </a:r>
            </a:p>
            <a:p>
              <a:r>
                <a:rPr lang="zh-CN" altLang="en-US">
                  <a:solidFill>
                    <a:srgbClr val="FF0000"/>
                  </a:solidFill>
                </a:rPr>
                <a:t>所有可以下载</a:t>
              </a:r>
              <a:r>
                <a:rPr lang="en-US" altLang="zh-CN">
                  <a:solidFill>
                    <a:srgbClr val="FF0000"/>
                  </a:solidFill>
                </a:rPr>
                <a:t>slf4j </a:t>
              </a:r>
              <a:r>
                <a:rPr lang="zh-CN" altLang="en-US">
                  <a:solidFill>
                    <a:srgbClr val="FF0000"/>
                  </a:solidFill>
                </a:rPr>
                <a:t>和 </a:t>
              </a:r>
              <a:r>
                <a:rPr lang="en-US" altLang="zh-CN">
                  <a:solidFill>
                    <a:srgbClr val="FF0000"/>
                  </a:solidFill>
                </a:rPr>
                <a:t>log4j </a:t>
              </a:r>
              <a:r>
                <a:rPr lang="zh-CN" altLang="en-US">
                  <a:solidFill>
                    <a:srgbClr val="FF0000"/>
                  </a:solidFill>
                </a:rPr>
                <a:t>开发包，整合</a:t>
              </a:r>
              <a:r>
                <a:rPr lang="en-US" altLang="zh-CN">
                  <a:solidFill>
                    <a:srgbClr val="FF0000"/>
                  </a:solidFill>
                </a:rPr>
                <a:t>Hibernate</a:t>
              </a:r>
              <a:r>
                <a:rPr lang="zh-CN" altLang="en-US">
                  <a:solidFill>
                    <a:srgbClr val="FF0000"/>
                  </a:solidFill>
                </a:rPr>
                <a:t>的日志系统到</a:t>
              </a:r>
              <a:r>
                <a:rPr lang="en-US" altLang="zh-CN">
                  <a:solidFill>
                    <a:srgbClr val="FF0000"/>
                  </a:solidFill>
                </a:rPr>
                <a:t>log4j 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7179" name="Object 11"/>
            <p:cNvGraphicFramePr>
              <a:graphicFrameLocks/>
            </p:cNvGraphicFramePr>
            <p:nvPr/>
          </p:nvGraphicFramePr>
          <p:xfrm>
            <a:off x="115" y="4764"/>
            <a:ext cx="2835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BMP 图像" r:id="rId9" imgW="1762517" imgH="257357" progId="Paint.Picture">
                    <p:embed/>
                  </p:oleObj>
                </mc:Choice>
                <mc:Fallback>
                  <p:oleObj name="BMP 图像" r:id="rId9" imgW="1762517" imgH="257357" progId="Paint.Picture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" y="4764"/>
                          <a:ext cx="2835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12"/>
            <p:cNvGraphicFramePr>
              <a:graphicFrameLocks/>
            </p:cNvGraphicFramePr>
            <p:nvPr/>
          </p:nvGraphicFramePr>
          <p:xfrm>
            <a:off x="3176" y="4649"/>
            <a:ext cx="2268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BMP 图像" r:id="rId11" imgW="1309440" imgH="439821" progId="Paint.Picture">
                    <p:embed/>
                  </p:oleObj>
                </mc:Choice>
                <mc:Fallback>
                  <p:oleObj name="BMP 图像" r:id="rId11" imgW="1309440" imgH="439821" progId="Paint.Picture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4649"/>
                          <a:ext cx="2268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V="1">
              <a:off x="5786" y="1474"/>
              <a:ext cx="1587" cy="2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2" name="Object 14"/>
            <p:cNvGraphicFramePr>
              <a:graphicFrameLocks/>
            </p:cNvGraphicFramePr>
            <p:nvPr/>
          </p:nvGraphicFramePr>
          <p:xfrm>
            <a:off x="7486" y="1247"/>
            <a:ext cx="453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" name="BMP 图像" r:id="rId13" imgW="2276957" imgH="228917" progId="Paint.Picture">
                    <p:embed/>
                  </p:oleObj>
                </mc:Choice>
                <mc:Fallback>
                  <p:oleObj name="BMP 图像" r:id="rId13" imgW="2276957" imgH="228917" progId="Paint.Picture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6" y="1247"/>
                          <a:ext cx="453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867400" y="908050"/>
          <a:ext cx="12969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包装程序外壳对象" showAsIcon="1" r:id="rId15" imgW="914717" imgH="686117" progId="Package">
                  <p:embed/>
                </p:oleObj>
              </mc:Choice>
              <mc:Fallback>
                <p:oleObj name="包装程序外壳对象" showAsIcon="1" r:id="rId15" imgW="914717" imgH="686117" progId="Packag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08050"/>
                        <a:ext cx="129698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ph idx="1"/>
          </p:nvPr>
        </p:nvGraphicFramePr>
        <p:xfrm>
          <a:off x="684213" y="1917700"/>
          <a:ext cx="2952750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BMP 图像" r:id="rId3" imgW="2619677" imgH="2324477" progId="Paint.Picture">
                  <p:embed/>
                </p:oleObj>
              </mc:Choice>
              <mc:Fallback>
                <p:oleObj name="BMP 图像" r:id="rId3" imgW="2619677" imgH="2324477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7700"/>
                        <a:ext cx="2952750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入门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003800" y="1773238"/>
            <a:ext cx="3817938" cy="711200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一个语言转换工具，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Hibernate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利用它实现 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HQL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到 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SQL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的转换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076825" y="2709863"/>
            <a:ext cx="3819525" cy="711200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collections Apache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的工具集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,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用来增强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Java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对集合的处理能力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221288" y="3573463"/>
            <a:ext cx="2305050" cy="406400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dom4j XML 解析器</a:t>
            </a:r>
            <a:endParaRPr lang="zh-CN" altLang="en-US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140200" y="5949950"/>
            <a:ext cx="1082675" cy="406400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核心包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5148263" y="4725988"/>
            <a:ext cx="3816350" cy="711200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代码生成工具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, Hibernate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用它在运行时扩展 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Java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类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364163" y="5661025"/>
            <a:ext cx="3816350" cy="711200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1" charset="-122"/>
                <a:ea typeface="楷体_GB2312" pitchFamily="1" charset="-122"/>
              </a:rPr>
              <a:t>标准的 </a:t>
            </a:r>
            <a:r>
              <a:rPr lang="en-US" altLang="zh-CN">
                <a:latin typeface="楷体_GB2312" pitchFamily="1" charset="-122"/>
                <a:ea typeface="楷体_GB2312" pitchFamily="1" charset="-122"/>
              </a:rPr>
              <a:t>JAVA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事务（跨数据库）处理接口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50825" y="5516563"/>
            <a:ext cx="3673475" cy="404812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hibernate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使用的一个日志系统</a:t>
            </a:r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2268538" y="2133600"/>
            <a:ext cx="2808287" cy="1428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3203575" y="2493963"/>
            <a:ext cx="1946275" cy="2873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2413000" y="2709863"/>
            <a:ext cx="2592388" cy="86518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1547813" y="3213100"/>
            <a:ext cx="2809875" cy="259238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2700338" y="3357563"/>
            <a:ext cx="2376487" cy="13684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2052638" y="3575050"/>
            <a:ext cx="3527425" cy="20161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1476375" y="4508500"/>
            <a:ext cx="0" cy="122555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5221288" y="4149725"/>
            <a:ext cx="2305050" cy="404813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楷体_GB2312" pitchFamily="1" charset="-122"/>
                <a:ea typeface="楷体_GB2312" pitchFamily="1" charset="-122"/>
              </a:rPr>
              <a:t>JPA </a:t>
            </a:r>
            <a:r>
              <a:rPr lang="zh-CN" altLang="en-US">
                <a:latin typeface="楷体_GB2312" pitchFamily="1" charset="-122"/>
                <a:ea typeface="楷体_GB2312" pitchFamily="1" charset="-122"/>
              </a:rPr>
              <a:t>接口开发包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2628900" y="2997200"/>
            <a:ext cx="2520950" cy="11525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快速入门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561263" cy="4098925"/>
          </a:xfrm>
        </p:spPr>
        <p:txBody>
          <a:bodyPr/>
          <a:lstStyle/>
          <a:p>
            <a:r>
              <a:rPr lang="en-US" altLang="zh-CN" sz="2700"/>
              <a:t>2</a:t>
            </a:r>
            <a:r>
              <a:rPr lang="zh-CN" altLang="en-US" sz="2700"/>
              <a:t>、创建</a:t>
            </a:r>
            <a:r>
              <a:rPr lang="en-US" altLang="zh-CN" sz="2700"/>
              <a:t>web project</a:t>
            </a:r>
            <a:r>
              <a:rPr lang="zh-CN" altLang="en-US" sz="2700"/>
              <a:t>搭建环境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755650" y="2709863"/>
          <a:ext cx="31051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BMP 图像" r:id="rId3" imgW="3105317" imgH="1228997" progId="Paint.Picture">
                  <p:embed/>
                </p:oleObj>
              </mc:Choice>
              <mc:Fallback>
                <p:oleObj name="BMP 图像" r:id="rId3" imgW="3105317" imgH="12289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09863"/>
                        <a:ext cx="3105150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57238" y="4292600"/>
            <a:ext cx="79914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Hibernate</a:t>
            </a:r>
            <a:r>
              <a:rPr lang="zh-CN" altLang="en-US">
                <a:solidFill>
                  <a:srgbClr val="0000FF"/>
                </a:solidFill>
              </a:rPr>
              <a:t>是一个</a:t>
            </a:r>
            <a:r>
              <a:rPr lang="en-US" altLang="zh-CN">
                <a:solidFill>
                  <a:srgbClr val="0000FF"/>
                </a:solidFill>
              </a:rPr>
              <a:t>ORM</a:t>
            </a:r>
            <a:r>
              <a:rPr lang="zh-CN" altLang="en-US">
                <a:solidFill>
                  <a:srgbClr val="0000FF"/>
                </a:solidFill>
              </a:rPr>
              <a:t>框架，是通过操作</a:t>
            </a:r>
            <a:r>
              <a:rPr lang="en-US" altLang="zh-CN">
                <a:solidFill>
                  <a:srgbClr val="0000FF"/>
                </a:solidFill>
              </a:rPr>
              <a:t>Java</a:t>
            </a:r>
            <a:r>
              <a:rPr lang="zh-CN" altLang="en-US">
                <a:solidFill>
                  <a:srgbClr val="0000FF"/>
                </a:solidFill>
              </a:rPr>
              <a:t>对象来操作数据表记录</a:t>
            </a:r>
          </a:p>
          <a:p>
            <a:r>
              <a:rPr lang="zh-CN" altLang="en-US">
                <a:solidFill>
                  <a:srgbClr val="0000FF"/>
                </a:solidFill>
              </a:rPr>
              <a:t>如何将</a:t>
            </a:r>
            <a:r>
              <a:rPr lang="en-US" altLang="zh-CN">
                <a:solidFill>
                  <a:srgbClr val="0000FF"/>
                </a:solidFill>
              </a:rPr>
              <a:t>Customer</a:t>
            </a:r>
            <a:r>
              <a:rPr lang="zh-CN" altLang="en-US">
                <a:solidFill>
                  <a:srgbClr val="0000FF"/>
                </a:solidFill>
              </a:rPr>
              <a:t>对象与 </a:t>
            </a:r>
            <a:r>
              <a:rPr lang="en-US" altLang="zh-CN">
                <a:solidFill>
                  <a:srgbClr val="0000FF"/>
                </a:solidFill>
              </a:rPr>
              <a:t>customer</a:t>
            </a:r>
            <a:r>
              <a:rPr lang="zh-CN" altLang="en-US">
                <a:solidFill>
                  <a:srgbClr val="0000FF"/>
                </a:solidFill>
              </a:rPr>
              <a:t>数据表 关联？？</a:t>
            </a:r>
          </a:p>
          <a:p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9222" name="Object 6"/>
          <p:cNvGraphicFramePr>
            <a:graphicFrameLocks/>
          </p:cNvGraphicFramePr>
          <p:nvPr/>
        </p:nvGraphicFramePr>
        <p:xfrm>
          <a:off x="3997325" y="2636838"/>
          <a:ext cx="48768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BMP 图像" r:id="rId5" imgW="4877237" imgH="1390997" progId="Paint.Picture">
                  <p:embed/>
                </p:oleObj>
              </mc:Choice>
              <mc:Fallback>
                <p:oleObj name="BMP 图像" r:id="rId5" imgW="4877237" imgH="1390997" progId="Paint.Picture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2636838"/>
                        <a:ext cx="48768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787900" y="4870450"/>
            <a:ext cx="3889375" cy="1727200"/>
          </a:xfrm>
          <a:prstGeom prst="irregularSeal1">
            <a:avLst/>
          </a:prstGeom>
          <a:solidFill>
            <a:srgbClr val="FFFF00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对象</a:t>
            </a:r>
            <a:r>
              <a:rPr lang="en-US" altLang="zh-CN" b="1">
                <a:solidFill>
                  <a:srgbClr val="FF0000"/>
                </a:solidFill>
              </a:rPr>
              <a:t>-</a:t>
            </a:r>
            <a:r>
              <a:rPr lang="zh-CN" altLang="en-US" b="1">
                <a:solidFill>
                  <a:srgbClr val="FF0000"/>
                </a:solidFill>
              </a:rPr>
              <a:t>数据表映射文件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快速入门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r>
              <a:rPr lang="en-US" altLang="zh-CN" sz="2000"/>
              <a:t>3</a:t>
            </a:r>
            <a:r>
              <a:rPr lang="zh-CN" altLang="en-US" sz="2000"/>
              <a:t>、在</a:t>
            </a:r>
            <a:r>
              <a:rPr lang="en-US" altLang="zh-CN" sz="2000"/>
              <a:t>Customer.class</a:t>
            </a:r>
            <a:r>
              <a:rPr lang="zh-CN" altLang="en-US" sz="2000"/>
              <a:t>所在目录创建映射文件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rgbClr val="FF0000"/>
                </a:solidFill>
              </a:rPr>
              <a:t>Customer.hbm.xml  </a:t>
            </a:r>
            <a:r>
              <a:rPr lang="zh-CN" altLang="en-US" sz="1800">
                <a:solidFill>
                  <a:srgbClr val="FF0000"/>
                </a:solidFill>
              </a:rPr>
              <a:t>（类名</a:t>
            </a:r>
            <a:r>
              <a:rPr lang="en-US" altLang="zh-CN" sz="1800">
                <a:solidFill>
                  <a:srgbClr val="FF0000"/>
                </a:solidFill>
              </a:rPr>
              <a:t>.hbm.xml</a:t>
            </a:r>
            <a:r>
              <a:rPr lang="zh-CN" altLang="en-US" sz="1800">
                <a:solidFill>
                  <a:srgbClr val="FF0000"/>
                </a:solidFill>
              </a:rPr>
              <a:t>）</a:t>
            </a:r>
          </a:p>
          <a:p>
            <a:r>
              <a:rPr lang="zh-CN" altLang="en-US" sz="1800"/>
              <a:t>配置规则参见 </a:t>
            </a:r>
            <a:r>
              <a:rPr lang="en-US" altLang="zh-CN" sz="1800"/>
              <a:t>hibernate3.jar </a:t>
            </a:r>
            <a:r>
              <a:rPr lang="en-US" altLang="zh-CN" sz="1800">
                <a:solidFill>
                  <a:srgbClr val="0000FF"/>
                </a:solidFill>
              </a:rPr>
              <a:t>org/hibernate/</a:t>
            </a:r>
            <a:r>
              <a:rPr lang="en-US" altLang="zh-CN" sz="1800">
                <a:solidFill>
                  <a:srgbClr val="FF0000"/>
                </a:solidFill>
              </a:rPr>
              <a:t>hibernate-mapping-3.0.dtd</a:t>
            </a:r>
          </a:p>
          <a:p>
            <a:endParaRPr lang="zh-CN" altLang="en-US" sz="2800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044575" y="3068638"/>
          <a:ext cx="5975350" cy="33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BMP 图像" r:id="rId4" imgW="8296517" imgH="4638917" progId="Paint.Picture">
                  <p:embed/>
                </p:oleObj>
              </mc:Choice>
              <mc:Fallback>
                <p:oleObj name="BMP 图像" r:id="rId4" imgW="8296517" imgH="46389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068638"/>
                        <a:ext cx="5975350" cy="334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5940425" y="981075"/>
          <a:ext cx="12239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包装程序外壳对象" showAsIcon="1" r:id="rId6" imgW="971867" imgH="667067" progId="Package">
                  <p:embed/>
                </p:oleObj>
              </mc:Choice>
              <mc:Fallback>
                <p:oleObj name="包装程序外壳对象" showAsIcon="1" r:id="rId6" imgW="971867" imgH="667067" progId="Packag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981075"/>
                        <a:ext cx="122396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006475"/>
            <a:ext cx="7696200" cy="766763"/>
          </a:xfrm>
        </p:spPr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快速入门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7696200" cy="4349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700"/>
              <a:t>java</a:t>
            </a:r>
            <a:r>
              <a:rPr lang="zh-CN" altLang="en-US" sz="2700"/>
              <a:t>、</a:t>
            </a:r>
            <a:r>
              <a:rPr lang="en-US" altLang="zh-CN" sz="2700"/>
              <a:t>hibernate</a:t>
            </a:r>
            <a:r>
              <a:rPr lang="zh-CN" altLang="en-US" sz="2700"/>
              <a:t>、</a:t>
            </a:r>
            <a:r>
              <a:rPr lang="en-US" altLang="zh-CN" sz="2700"/>
              <a:t>sql</a:t>
            </a:r>
            <a:r>
              <a:rPr lang="zh-CN" altLang="en-US" sz="2700"/>
              <a:t>类型对应关系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684213" y="2349500"/>
          <a:ext cx="7777162" cy="3051175"/>
        </p:xfrm>
        <a:graphic>
          <a:graphicData uri="http://schemas.openxmlformats.org/drawingml/2006/table">
            <a:tbl>
              <a:tblPr/>
              <a:tblGrid>
                <a:gridCol w="1604962">
                  <a:extLst>
                    <a:ext uri="{9D8B030D-6E8A-4147-A177-3AD203B41FA5}">
                      <a16:colId xmlns:a16="http://schemas.microsoft.com/office/drawing/2014/main" val="1637634894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1095375026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66233064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1633962402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609044187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Customer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类属性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Hibernate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Cutomers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字段名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79831"/>
                  </a:ext>
                </a:extLst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java.lang.String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Varchar(12)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47368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72519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80091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married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03532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java.lang.String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23623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byte[]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469507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Birthday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java.sql.Date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BIRTHDAY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65045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registeredTime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java.sql.TimeStamp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REGISTERED_TIME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385141"/>
                  </a:ext>
                </a:extLst>
              </a:tr>
            </a:tbl>
          </a:graphicData>
        </a:graphic>
      </p:graphicFrame>
      <p:sp>
        <p:nvSpPr>
          <p:cNvPr id="12354" name="Rectangle 66"/>
          <p:cNvSpPr>
            <a:spLocks noChangeArrowheads="1"/>
          </p:cNvSpPr>
          <p:nvPr/>
        </p:nvSpPr>
        <p:spPr bwMode="auto">
          <a:xfrm>
            <a:off x="755650" y="5661025"/>
            <a:ext cx="1728788" cy="576263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latin typeface="Verdana" panose="020B0604030504040204" pitchFamily="34" charset="0"/>
              </a:rPr>
              <a:t>汉语</a:t>
            </a:r>
            <a:r>
              <a:rPr lang="en-US" altLang="zh-CN">
                <a:latin typeface="Verdana" panose="020B0604030504040204" pitchFamily="34" charset="0"/>
              </a:rPr>
              <a:t>(java)</a:t>
            </a:r>
          </a:p>
        </p:txBody>
      </p:sp>
      <p:sp>
        <p:nvSpPr>
          <p:cNvPr id="12355" name="Rectangle 67"/>
          <p:cNvSpPr>
            <a:spLocks noChangeArrowheads="1"/>
          </p:cNvSpPr>
          <p:nvPr/>
        </p:nvSpPr>
        <p:spPr bwMode="auto">
          <a:xfrm>
            <a:off x="3492500" y="5589588"/>
            <a:ext cx="2376488" cy="574675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latin typeface="Verdana" panose="020B0604030504040204" pitchFamily="34" charset="0"/>
              </a:rPr>
              <a:t>英语</a:t>
            </a:r>
            <a:r>
              <a:rPr lang="en-US" altLang="zh-CN">
                <a:latin typeface="Verdana" panose="020B0604030504040204" pitchFamily="34" charset="0"/>
              </a:rPr>
              <a:t>(hibernate)</a:t>
            </a:r>
          </a:p>
        </p:txBody>
      </p:sp>
      <p:sp>
        <p:nvSpPr>
          <p:cNvPr id="12356" name="Rectangle 68"/>
          <p:cNvSpPr>
            <a:spLocks noChangeArrowheads="1"/>
          </p:cNvSpPr>
          <p:nvPr/>
        </p:nvSpPr>
        <p:spPr bwMode="auto">
          <a:xfrm>
            <a:off x="6877050" y="5589588"/>
            <a:ext cx="1727200" cy="576262"/>
          </a:xfrm>
          <a:prstGeom prst="rect">
            <a:avLst/>
          </a:prstGeom>
          <a:solidFill>
            <a:srgbClr val="7FE5B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latin typeface="Verdana" panose="020B0604030504040204" pitchFamily="34" charset="0"/>
              </a:rPr>
              <a:t>日语</a:t>
            </a:r>
            <a:r>
              <a:rPr lang="en-US" altLang="zh-CN">
                <a:latin typeface="Verdana" panose="020B0604030504040204" pitchFamily="34" charset="0"/>
              </a:rPr>
              <a:t>(sql)</a:t>
            </a:r>
          </a:p>
        </p:txBody>
      </p:sp>
      <p:sp>
        <p:nvSpPr>
          <p:cNvPr id="12357" name="Line 69"/>
          <p:cNvSpPr>
            <a:spLocks noChangeShapeType="1"/>
          </p:cNvSpPr>
          <p:nvPr/>
        </p:nvSpPr>
        <p:spPr bwMode="auto">
          <a:xfrm>
            <a:off x="2268538" y="5949950"/>
            <a:ext cx="15113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58" name="Line 70"/>
          <p:cNvSpPr>
            <a:spLocks noChangeShapeType="1"/>
          </p:cNvSpPr>
          <p:nvPr/>
        </p:nvSpPr>
        <p:spPr bwMode="auto">
          <a:xfrm flipV="1">
            <a:off x="5724525" y="5876925"/>
            <a:ext cx="1223963" cy="7302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快速入门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05725" cy="4098925"/>
          </a:xfrm>
        </p:spPr>
        <p:txBody>
          <a:bodyPr/>
          <a:lstStyle/>
          <a:p>
            <a:r>
              <a:rPr lang="en-US" altLang="zh-CN" sz="2000"/>
              <a:t>4</a:t>
            </a:r>
            <a:r>
              <a:rPr lang="zh-CN" altLang="en-US" sz="2000"/>
              <a:t>、配置</a:t>
            </a:r>
            <a:r>
              <a:rPr lang="en-US" altLang="zh-CN" sz="2000"/>
              <a:t>JDBC</a:t>
            </a:r>
            <a:r>
              <a:rPr lang="zh-CN" altLang="en-US" sz="2000"/>
              <a:t>连接数据库基本属性</a:t>
            </a:r>
          </a:p>
          <a:p>
            <a:r>
              <a:rPr lang="zh-CN" altLang="en-US" sz="1800"/>
              <a:t>在</a:t>
            </a:r>
            <a:r>
              <a:rPr lang="en-US" altLang="zh-CN" sz="1800"/>
              <a:t>src</a:t>
            </a:r>
            <a:r>
              <a:rPr lang="zh-CN" altLang="en-US" sz="1800"/>
              <a:t>下创建 </a:t>
            </a:r>
            <a:r>
              <a:rPr lang="en-US" altLang="zh-CN" sz="1800">
                <a:solidFill>
                  <a:srgbClr val="FF0000"/>
                </a:solidFill>
              </a:rPr>
              <a:t>hibernate.cfg.xml</a:t>
            </a:r>
          </a:p>
          <a:p>
            <a:r>
              <a:rPr lang="zh-CN" altLang="en-US" sz="1800"/>
              <a:t>规则参见 </a:t>
            </a:r>
            <a:r>
              <a:rPr lang="en-US" altLang="zh-CN" sz="1800"/>
              <a:t>hibernate3.jar </a:t>
            </a:r>
            <a:r>
              <a:rPr lang="en-US" altLang="zh-CN" sz="1800">
                <a:solidFill>
                  <a:srgbClr val="0000FF"/>
                </a:solidFill>
              </a:rPr>
              <a:t>/org/hibernate/</a:t>
            </a:r>
            <a:r>
              <a:rPr lang="en-US" altLang="zh-CN" sz="1800">
                <a:solidFill>
                  <a:srgbClr val="FF0000"/>
                </a:solidFill>
              </a:rPr>
              <a:t>hibernate-configuration-3.0.dtd</a:t>
            </a:r>
          </a:p>
          <a:p>
            <a:endParaRPr lang="zh-CN" altLang="en-US" sz="1800">
              <a:solidFill>
                <a:srgbClr val="FF0000"/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5940425" y="909638"/>
          <a:ext cx="14398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包装程序外壳对象" showAsIcon="1" r:id="rId4" imgW="971867" imgH="667067" progId="Package">
                  <p:embed/>
                </p:oleObj>
              </mc:Choice>
              <mc:Fallback>
                <p:oleObj name="包装程序外壳对象" showAsIcon="1" r:id="rId4" imgW="971867" imgH="667067" progId="Packag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909638"/>
                        <a:ext cx="1439863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973138" y="3070225"/>
          <a:ext cx="702627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BMP 图像" r:id="rId6" imgW="10496837" imgH="5057957" progId="Paint.Picture">
                  <p:embed/>
                </p:oleObj>
              </mc:Choice>
              <mc:Fallback>
                <p:oleObj name="BMP 图像" r:id="rId6" imgW="10496837" imgH="505795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070225"/>
                        <a:ext cx="7026275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987</Words>
  <Characters>0</Characters>
  <Application>Microsoft Office PowerPoint</Application>
  <DocSecurity>0</DocSecurity>
  <PresentationFormat>全屏显示(4:3)</PresentationFormat>
  <Lines>0</Lines>
  <Paragraphs>226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Arial Black</vt:lpstr>
      <vt:lpstr>隶书</vt:lpstr>
      <vt:lpstr>Verdana</vt:lpstr>
      <vt:lpstr>楷体_GB2312</vt:lpstr>
      <vt:lpstr>1_Studio</vt:lpstr>
      <vt:lpstr>程序包</vt:lpstr>
      <vt:lpstr>画笔图片</vt:lpstr>
      <vt:lpstr>Hibernate开发入门</vt:lpstr>
      <vt:lpstr>什么是Hibernate</vt:lpstr>
      <vt:lpstr>为什么要使用Hibernate</vt:lpstr>
      <vt:lpstr>Hibernate快速入门</vt:lpstr>
      <vt:lpstr>Hibernate入门</vt:lpstr>
      <vt:lpstr>Hibernate快速入门</vt:lpstr>
      <vt:lpstr>Hibernate快速入门</vt:lpstr>
      <vt:lpstr>Hibernate快速入门</vt:lpstr>
      <vt:lpstr>Hibernate快速入门</vt:lpstr>
      <vt:lpstr>Hibernate快速入门</vt:lpstr>
      <vt:lpstr>Hibernate常用操作</vt:lpstr>
      <vt:lpstr>Hibernate常用操作 - 插入数据</vt:lpstr>
      <vt:lpstr>Hibernate常用操作 - 修改数据</vt:lpstr>
      <vt:lpstr>Hibernate常用操作 - 删除数据</vt:lpstr>
      <vt:lpstr>Hibernate常用操作 - 根据主键查询数据</vt:lpstr>
      <vt:lpstr>Hibernate常用操作 - 查询所有数据</vt:lpstr>
      <vt:lpstr>session.createQuery 示例代码</vt:lpstr>
      <vt:lpstr>session.createSQLQuery 示例代码</vt:lpstr>
      <vt:lpstr>Hi bernate运行过程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Hibernate开发入门</dc:title>
  <dc:subject>Hibernate开发入门</dc:subject>
  <dc:creator>姜涛</dc:creator>
  <cp:keywords/>
  <dc:description/>
  <cp:lastModifiedBy>李欣</cp:lastModifiedBy>
  <cp:revision>1267</cp:revision>
  <dcterms:created xsi:type="dcterms:W3CDTF">2003-04-14T14:59:42Z</dcterms:created>
  <dcterms:modified xsi:type="dcterms:W3CDTF">2016-08-13T07:20:46Z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2052-9.1.0.4047</vt:lpwstr>
  </property>
</Properties>
</file>